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7"/>
  </p:notesMasterIdLst>
  <p:sldIdLst>
    <p:sldId id="353" r:id="rId2"/>
    <p:sldId id="256" r:id="rId3"/>
    <p:sldId id="282" r:id="rId4"/>
    <p:sldId id="463" r:id="rId5"/>
    <p:sldId id="462" r:id="rId6"/>
    <p:sldId id="368" r:id="rId7"/>
    <p:sldId id="300" r:id="rId8"/>
    <p:sldId id="369" r:id="rId9"/>
    <p:sldId id="370" r:id="rId10"/>
    <p:sldId id="281" r:id="rId11"/>
    <p:sldId id="330" r:id="rId12"/>
    <p:sldId id="329" r:id="rId13"/>
    <p:sldId id="319" r:id="rId14"/>
    <p:sldId id="264" r:id="rId15"/>
    <p:sldId id="262" r:id="rId16"/>
    <p:sldId id="284" r:id="rId17"/>
    <p:sldId id="283" r:id="rId18"/>
    <p:sldId id="371" r:id="rId19"/>
    <p:sldId id="285" r:id="rId20"/>
    <p:sldId id="265" r:id="rId21"/>
    <p:sldId id="258" r:id="rId22"/>
    <p:sldId id="257" r:id="rId23"/>
    <p:sldId id="466" r:id="rId24"/>
    <p:sldId id="467" r:id="rId25"/>
    <p:sldId id="331" r:id="rId26"/>
    <p:sldId id="268" r:id="rId27"/>
    <p:sldId id="305" r:id="rId28"/>
    <p:sldId id="337" r:id="rId29"/>
    <p:sldId id="354" r:id="rId30"/>
    <p:sldId id="348" r:id="rId31"/>
    <p:sldId id="342" r:id="rId32"/>
    <p:sldId id="345" r:id="rId33"/>
    <p:sldId id="355" r:id="rId34"/>
    <p:sldId id="346" r:id="rId35"/>
    <p:sldId id="344" r:id="rId36"/>
    <p:sldId id="306" r:id="rId37"/>
    <p:sldId id="269" r:id="rId38"/>
    <p:sldId id="302" r:id="rId39"/>
    <p:sldId id="303" r:id="rId40"/>
    <p:sldId id="307" r:id="rId41"/>
    <p:sldId id="270" r:id="rId42"/>
    <p:sldId id="286" r:id="rId43"/>
    <p:sldId id="287" r:id="rId44"/>
    <p:sldId id="288" r:id="rId45"/>
    <p:sldId id="301" r:id="rId46"/>
    <p:sldId id="444" r:id="rId47"/>
    <p:sldId id="363" r:id="rId48"/>
    <p:sldId id="513" r:id="rId49"/>
    <p:sldId id="478" r:id="rId50"/>
    <p:sldId id="479" r:id="rId51"/>
    <p:sldId id="468" r:id="rId52"/>
    <p:sldId id="470" r:id="rId53"/>
    <p:sldId id="471" r:id="rId54"/>
    <p:sldId id="480" r:id="rId55"/>
    <p:sldId id="469" r:id="rId56"/>
    <p:sldId id="291" r:id="rId57"/>
    <p:sldId id="279" r:id="rId58"/>
    <p:sldId id="280" r:id="rId59"/>
    <p:sldId id="364" r:id="rId60"/>
    <p:sldId id="443" r:id="rId61"/>
    <p:sldId id="350" r:id="rId62"/>
    <p:sldId id="292" r:id="rId63"/>
    <p:sldId id="293" r:id="rId64"/>
    <p:sldId id="445" r:id="rId65"/>
    <p:sldId id="446" r:id="rId66"/>
    <p:sldId id="447" r:id="rId67"/>
    <p:sldId id="373" r:id="rId68"/>
    <p:sldId id="372" r:id="rId69"/>
    <p:sldId id="374" r:id="rId70"/>
    <p:sldId id="492" r:id="rId71"/>
    <p:sldId id="477" r:id="rId72"/>
    <p:sldId id="294" r:id="rId73"/>
    <p:sldId id="295" r:id="rId74"/>
    <p:sldId id="310" r:id="rId75"/>
    <p:sldId id="299" r:id="rId76"/>
    <p:sldId id="332" r:id="rId77"/>
    <p:sldId id="334" r:id="rId78"/>
    <p:sldId id="333" r:id="rId79"/>
    <p:sldId id="316" r:id="rId80"/>
    <p:sldId id="486" r:id="rId81"/>
    <p:sldId id="483" r:id="rId82"/>
    <p:sldId id="484" r:id="rId83"/>
    <p:sldId id="485" r:id="rId84"/>
    <p:sldId id="472" r:id="rId85"/>
    <p:sldId id="320" r:id="rId86"/>
    <p:sldId id="473" r:id="rId87"/>
    <p:sldId id="487" r:id="rId88"/>
    <p:sldId id="488" r:id="rId89"/>
    <p:sldId id="321" r:id="rId90"/>
    <p:sldId id="317" r:id="rId91"/>
    <p:sldId id="450" r:id="rId92"/>
    <p:sldId id="448" r:id="rId93"/>
    <p:sldId id="318" r:id="rId94"/>
    <p:sldId id="296" r:id="rId95"/>
    <p:sldId id="297" r:id="rId96"/>
    <p:sldId id="474" r:id="rId97"/>
    <p:sldId id="475" r:id="rId98"/>
    <p:sldId id="455" r:id="rId99"/>
    <p:sldId id="481" r:id="rId100"/>
    <p:sldId id="311" r:id="rId101"/>
    <p:sldId id="476" r:id="rId102"/>
    <p:sldId id="451" r:id="rId103"/>
    <p:sldId id="314" r:id="rId104"/>
    <p:sldId id="456" r:id="rId105"/>
    <p:sldId id="457" r:id="rId106"/>
    <p:sldId id="458" r:id="rId107"/>
    <p:sldId id="459" r:id="rId108"/>
    <p:sldId id="452" r:id="rId109"/>
    <p:sldId id="453" r:id="rId110"/>
    <p:sldId id="454" r:id="rId111"/>
    <p:sldId id="460" r:id="rId112"/>
    <p:sldId id="493" r:id="rId113"/>
    <p:sldId id="439" r:id="rId114"/>
    <p:sldId id="440" r:id="rId115"/>
    <p:sldId id="496" r:id="rId116"/>
    <p:sldId id="497" r:id="rId117"/>
    <p:sldId id="498" r:id="rId118"/>
    <p:sldId id="499" r:id="rId119"/>
    <p:sldId id="540" r:id="rId120"/>
    <p:sldId id="538" r:id="rId121"/>
    <p:sldId id="542" r:id="rId122"/>
    <p:sldId id="539" r:id="rId123"/>
    <p:sldId id="543" r:id="rId124"/>
    <p:sldId id="544" r:id="rId125"/>
    <p:sldId id="545" r:id="rId126"/>
    <p:sldId id="546" r:id="rId127"/>
    <p:sldId id="547" r:id="rId128"/>
    <p:sldId id="548" r:id="rId129"/>
    <p:sldId id="549" r:id="rId130"/>
    <p:sldId id="500" r:id="rId131"/>
    <p:sldId id="501" r:id="rId132"/>
    <p:sldId id="502" r:id="rId133"/>
    <p:sldId id="503" r:id="rId134"/>
    <p:sldId id="550" r:id="rId135"/>
    <p:sldId id="551" r:id="rId136"/>
    <p:sldId id="552" r:id="rId137"/>
    <p:sldId id="520" r:id="rId138"/>
    <p:sldId id="521" r:id="rId139"/>
    <p:sldId id="504" r:id="rId140"/>
    <p:sldId id="505" r:id="rId141"/>
    <p:sldId id="506" r:id="rId142"/>
    <p:sldId id="508" r:id="rId143"/>
    <p:sldId id="509" r:id="rId144"/>
    <p:sldId id="523" r:id="rId145"/>
    <p:sldId id="524" r:id="rId146"/>
    <p:sldId id="510" r:id="rId147"/>
    <p:sldId id="511" r:id="rId148"/>
    <p:sldId id="512" r:id="rId149"/>
    <p:sldId id="490" r:id="rId150"/>
    <p:sldId id="365" r:id="rId151"/>
    <p:sldId id="375" r:id="rId152"/>
    <p:sldId id="376" r:id="rId153"/>
    <p:sldId id="377" r:id="rId154"/>
    <p:sldId id="378" r:id="rId155"/>
    <p:sldId id="379" r:id="rId156"/>
    <p:sldId id="380" r:id="rId157"/>
    <p:sldId id="389" r:id="rId158"/>
    <p:sldId id="381" r:id="rId159"/>
    <p:sldId id="382" r:id="rId160"/>
    <p:sldId id="383" r:id="rId161"/>
    <p:sldId id="384" r:id="rId162"/>
    <p:sldId id="385" r:id="rId163"/>
    <p:sldId id="386" r:id="rId164"/>
    <p:sldId id="387" r:id="rId165"/>
    <p:sldId id="388" r:id="rId166"/>
    <p:sldId id="390" r:id="rId167"/>
    <p:sldId id="391" r:id="rId168"/>
    <p:sldId id="392" r:id="rId169"/>
    <p:sldId id="393" r:id="rId170"/>
    <p:sldId id="528" r:id="rId171"/>
    <p:sldId id="323" r:id="rId172"/>
    <p:sldId id="324" r:id="rId173"/>
    <p:sldId id="326" r:id="rId174"/>
    <p:sldId id="325" r:id="rId175"/>
    <p:sldId id="327" r:id="rId176"/>
    <p:sldId id="357" r:id="rId177"/>
    <p:sldId id="361" r:id="rId178"/>
    <p:sldId id="362" r:id="rId179"/>
    <p:sldId id="359" r:id="rId180"/>
    <p:sldId id="360" r:id="rId181"/>
    <p:sldId id="358" r:id="rId182"/>
    <p:sldId id="366" r:id="rId183"/>
    <p:sldId id="394" r:id="rId184"/>
    <p:sldId id="395" r:id="rId185"/>
    <p:sldId id="396" r:id="rId186"/>
    <p:sldId id="397" r:id="rId187"/>
    <p:sldId id="398" r:id="rId188"/>
    <p:sldId id="400" r:id="rId189"/>
    <p:sldId id="399" r:id="rId190"/>
    <p:sldId id="401" r:id="rId191"/>
    <p:sldId id="402" r:id="rId192"/>
    <p:sldId id="403" r:id="rId193"/>
    <p:sldId id="404" r:id="rId194"/>
    <p:sldId id="405" r:id="rId195"/>
    <p:sldId id="406" r:id="rId196"/>
    <p:sldId id="407" r:id="rId197"/>
    <p:sldId id="408" r:id="rId198"/>
    <p:sldId id="409" r:id="rId199"/>
    <p:sldId id="410" r:id="rId200"/>
    <p:sldId id="411" r:id="rId201"/>
    <p:sldId id="413" r:id="rId202"/>
    <p:sldId id="412" r:id="rId203"/>
    <p:sldId id="414" r:id="rId204"/>
    <p:sldId id="415" r:id="rId205"/>
    <p:sldId id="416" r:id="rId206"/>
    <p:sldId id="417" r:id="rId207"/>
    <p:sldId id="419" r:id="rId208"/>
    <p:sldId id="418" r:id="rId209"/>
    <p:sldId id="420" r:id="rId210"/>
    <p:sldId id="421" r:id="rId211"/>
    <p:sldId id="422" r:id="rId212"/>
    <p:sldId id="423" r:id="rId213"/>
    <p:sldId id="424" r:id="rId214"/>
    <p:sldId id="425" r:id="rId215"/>
    <p:sldId id="426" r:id="rId216"/>
    <p:sldId id="427" r:id="rId217"/>
    <p:sldId id="428" r:id="rId218"/>
    <p:sldId id="429" r:id="rId219"/>
    <p:sldId id="367" r:id="rId220"/>
    <p:sldId id="430" r:id="rId221"/>
    <p:sldId id="431" r:id="rId222"/>
    <p:sldId id="432" r:id="rId223"/>
    <p:sldId id="433" r:id="rId224"/>
    <p:sldId id="434" r:id="rId225"/>
    <p:sldId id="435" r:id="rId226"/>
    <p:sldId id="436" r:id="rId227"/>
    <p:sldId id="437" r:id="rId228"/>
    <p:sldId id="438" r:id="rId229"/>
    <p:sldId id="553" r:id="rId230"/>
    <p:sldId id="554" r:id="rId231"/>
    <p:sldId id="555" r:id="rId232"/>
    <p:sldId id="556" r:id="rId233"/>
    <p:sldId id="526" r:id="rId234"/>
    <p:sldId id="527" r:id="rId235"/>
    <p:sldId id="557" r:id="rId236"/>
    <p:sldId id="519" r:id="rId237"/>
    <p:sldId id="515" r:id="rId238"/>
    <p:sldId id="516" r:id="rId239"/>
    <p:sldId id="517" r:id="rId240"/>
    <p:sldId id="529" r:id="rId241"/>
    <p:sldId id="530" r:id="rId242"/>
    <p:sldId id="531" r:id="rId243"/>
    <p:sldId id="532" r:id="rId244"/>
    <p:sldId id="533" r:id="rId245"/>
    <p:sldId id="535" r:id="rId246"/>
    <p:sldId id="536" r:id="rId247"/>
    <p:sldId id="537" r:id="rId248"/>
    <p:sldId id="328" r:id="rId249"/>
    <p:sldId id="534" r:id="rId250"/>
    <p:sldId id="298" r:id="rId251"/>
    <p:sldId id="315" r:id="rId252"/>
    <p:sldId id="308" r:id="rId253"/>
    <p:sldId id="309" r:id="rId254"/>
    <p:sldId id="491" r:id="rId255"/>
    <p:sldId id="339" r:id="rId256"/>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CC0000"/>
    <a:srgbClr val="003399"/>
    <a:srgbClr val="F3A4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10" autoAdjust="0"/>
    <p:restoredTop sz="92319" autoAdjust="0"/>
  </p:normalViewPr>
  <p:slideViewPr>
    <p:cSldViewPr>
      <p:cViewPr varScale="1">
        <p:scale>
          <a:sx n="85" d="100"/>
          <a:sy n="85" d="100"/>
        </p:scale>
        <p:origin x="1262"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viewProps" Target="viewProp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theme" Target="theme/theme1.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tableStyles" Target="tableStyle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notesMaster" Target="notesMasters/notesMaster1.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08ABF6-6C61-4E9D-93D5-7724287A5DB2}"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pl-PL"/>
        </a:p>
      </dgm:t>
    </dgm:pt>
    <dgm:pt modelId="{DC646723-1810-439B-9396-B7D47FBFC50D}">
      <dgm:prSet phldrT="[Tekst]"/>
      <dgm:spPr/>
      <dgm:t>
        <a:bodyPr/>
        <a:lstStyle/>
        <a:p>
          <a:r>
            <a:rPr lang="pl-PL" b="1" dirty="0"/>
            <a:t>Dżuma</a:t>
          </a:r>
        </a:p>
      </dgm:t>
    </dgm:pt>
    <dgm:pt modelId="{EE43A46B-F03B-4DD6-B08C-EDBD6C949663}" type="parTrans" cxnId="{9E82D43F-DDC4-4F8D-BB4A-DD5029DABC6D}">
      <dgm:prSet/>
      <dgm:spPr/>
      <dgm:t>
        <a:bodyPr/>
        <a:lstStyle/>
        <a:p>
          <a:endParaRPr lang="pl-PL"/>
        </a:p>
      </dgm:t>
    </dgm:pt>
    <dgm:pt modelId="{E5608CF0-5420-40A2-B0EB-82CE14D65085}" type="sibTrans" cxnId="{9E82D43F-DDC4-4F8D-BB4A-DD5029DABC6D}">
      <dgm:prSet/>
      <dgm:spPr/>
      <dgm:t>
        <a:bodyPr/>
        <a:lstStyle/>
        <a:p>
          <a:endParaRPr lang="pl-PL"/>
        </a:p>
      </dgm:t>
    </dgm:pt>
    <dgm:pt modelId="{65C23FE1-BFBA-4DF8-A1A6-8CB43E977FC7}">
      <dgm:prSet phldrT="[Tekst]"/>
      <dgm:spPr/>
      <dgm:t>
        <a:bodyPr/>
        <a:lstStyle/>
        <a:p>
          <a:r>
            <a:rPr lang="pl-PL" b="1" dirty="0"/>
            <a:t>Trąd</a:t>
          </a:r>
        </a:p>
      </dgm:t>
    </dgm:pt>
    <dgm:pt modelId="{952F3090-AA3F-4146-93A1-9D7EEC888DAC}" type="parTrans" cxnId="{841EC236-5C0B-43C5-AEE6-FAB2F7EC6ECF}">
      <dgm:prSet/>
      <dgm:spPr/>
      <dgm:t>
        <a:bodyPr/>
        <a:lstStyle/>
        <a:p>
          <a:endParaRPr lang="pl-PL"/>
        </a:p>
      </dgm:t>
    </dgm:pt>
    <dgm:pt modelId="{AC0D9F4A-3B35-41CD-A8C0-8A43B4722761}" type="sibTrans" cxnId="{841EC236-5C0B-43C5-AEE6-FAB2F7EC6ECF}">
      <dgm:prSet/>
      <dgm:spPr/>
      <dgm:t>
        <a:bodyPr/>
        <a:lstStyle/>
        <a:p>
          <a:endParaRPr lang="pl-PL"/>
        </a:p>
      </dgm:t>
    </dgm:pt>
    <dgm:pt modelId="{328BB999-3A09-4003-9584-A5F0DA4238B8}">
      <dgm:prSet phldrT="[Tekst]"/>
      <dgm:spPr/>
      <dgm:t>
        <a:bodyPr/>
        <a:lstStyle/>
        <a:p>
          <a:r>
            <a:rPr lang="pl-PL" b="1" dirty="0"/>
            <a:t>Cholera</a:t>
          </a:r>
        </a:p>
      </dgm:t>
    </dgm:pt>
    <dgm:pt modelId="{C462B93B-B445-4D42-9811-E89EE31F0050}" type="parTrans" cxnId="{C76580C1-A9F2-4B91-8A0D-02F065F7F02C}">
      <dgm:prSet/>
      <dgm:spPr/>
      <dgm:t>
        <a:bodyPr/>
        <a:lstStyle/>
        <a:p>
          <a:endParaRPr lang="pl-PL"/>
        </a:p>
      </dgm:t>
    </dgm:pt>
    <dgm:pt modelId="{9CCEAF38-CB3C-4BFE-B7B7-419473623073}" type="sibTrans" cxnId="{C76580C1-A9F2-4B91-8A0D-02F065F7F02C}">
      <dgm:prSet/>
      <dgm:spPr/>
      <dgm:t>
        <a:bodyPr/>
        <a:lstStyle/>
        <a:p>
          <a:endParaRPr lang="pl-PL"/>
        </a:p>
      </dgm:t>
    </dgm:pt>
    <dgm:pt modelId="{A0D45C2F-7D6C-4B69-9625-1A66C3B44DA0}">
      <dgm:prSet phldrT="[Tekst]"/>
      <dgm:spPr/>
      <dgm:t>
        <a:bodyPr/>
        <a:lstStyle/>
        <a:p>
          <a:r>
            <a:rPr lang="pl-PL" b="1" dirty="0"/>
            <a:t>Ospa prawdziwa</a:t>
          </a:r>
        </a:p>
      </dgm:t>
    </dgm:pt>
    <dgm:pt modelId="{1AACB145-B008-4627-9183-AFF607E65760}" type="parTrans" cxnId="{F82C8E79-8909-4736-8CCE-1FA79A6AB32B}">
      <dgm:prSet/>
      <dgm:spPr/>
      <dgm:t>
        <a:bodyPr/>
        <a:lstStyle/>
        <a:p>
          <a:endParaRPr lang="pl-PL"/>
        </a:p>
      </dgm:t>
    </dgm:pt>
    <dgm:pt modelId="{41A0C584-05B8-4AE2-A791-3347E2D2AE33}" type="sibTrans" cxnId="{F82C8E79-8909-4736-8CCE-1FA79A6AB32B}">
      <dgm:prSet/>
      <dgm:spPr/>
      <dgm:t>
        <a:bodyPr/>
        <a:lstStyle/>
        <a:p>
          <a:endParaRPr lang="pl-PL"/>
        </a:p>
      </dgm:t>
    </dgm:pt>
    <dgm:pt modelId="{7C59C610-1C19-48F8-993B-80B62EFFC83F}" type="pres">
      <dgm:prSet presAssocID="{C208ABF6-6C61-4E9D-93D5-7724287A5DB2}" presName="diagram" presStyleCnt="0">
        <dgm:presLayoutVars>
          <dgm:dir/>
          <dgm:resizeHandles val="exact"/>
        </dgm:presLayoutVars>
      </dgm:prSet>
      <dgm:spPr/>
    </dgm:pt>
    <dgm:pt modelId="{B413041A-86FB-4D53-A6F0-15EFB7C7614E}" type="pres">
      <dgm:prSet presAssocID="{DC646723-1810-439B-9396-B7D47FBFC50D}" presName="node" presStyleLbl="node1" presStyleIdx="0" presStyleCnt="4">
        <dgm:presLayoutVars>
          <dgm:bulletEnabled val="1"/>
        </dgm:presLayoutVars>
      </dgm:prSet>
      <dgm:spPr/>
    </dgm:pt>
    <dgm:pt modelId="{CD4F604A-81DA-44C5-A3E9-4B109DC8BDC5}" type="pres">
      <dgm:prSet presAssocID="{E5608CF0-5420-40A2-B0EB-82CE14D65085}" presName="sibTrans" presStyleCnt="0"/>
      <dgm:spPr/>
    </dgm:pt>
    <dgm:pt modelId="{B0E856F5-DAF6-41AF-80A0-0813E6EA0D32}" type="pres">
      <dgm:prSet presAssocID="{65C23FE1-BFBA-4DF8-A1A6-8CB43E977FC7}" presName="node" presStyleLbl="node1" presStyleIdx="1" presStyleCnt="4">
        <dgm:presLayoutVars>
          <dgm:bulletEnabled val="1"/>
        </dgm:presLayoutVars>
      </dgm:prSet>
      <dgm:spPr/>
    </dgm:pt>
    <dgm:pt modelId="{A50BF6C2-7510-4AB4-AD80-795C3C31709C}" type="pres">
      <dgm:prSet presAssocID="{AC0D9F4A-3B35-41CD-A8C0-8A43B4722761}" presName="sibTrans" presStyleCnt="0"/>
      <dgm:spPr/>
    </dgm:pt>
    <dgm:pt modelId="{7AB86503-01F6-4613-84B0-27DCCF2382E1}" type="pres">
      <dgm:prSet presAssocID="{328BB999-3A09-4003-9584-A5F0DA4238B8}" presName="node" presStyleLbl="node1" presStyleIdx="2" presStyleCnt="4">
        <dgm:presLayoutVars>
          <dgm:bulletEnabled val="1"/>
        </dgm:presLayoutVars>
      </dgm:prSet>
      <dgm:spPr/>
    </dgm:pt>
    <dgm:pt modelId="{930EA9AD-2256-4AC8-96E2-6E2FF6EC2B84}" type="pres">
      <dgm:prSet presAssocID="{9CCEAF38-CB3C-4BFE-B7B7-419473623073}" presName="sibTrans" presStyleCnt="0"/>
      <dgm:spPr/>
    </dgm:pt>
    <dgm:pt modelId="{68388188-46AD-4684-84B0-F89333FE1DCD}" type="pres">
      <dgm:prSet presAssocID="{A0D45C2F-7D6C-4B69-9625-1A66C3B44DA0}" presName="node" presStyleLbl="node1" presStyleIdx="3" presStyleCnt="4">
        <dgm:presLayoutVars>
          <dgm:bulletEnabled val="1"/>
        </dgm:presLayoutVars>
      </dgm:prSet>
      <dgm:spPr/>
    </dgm:pt>
  </dgm:ptLst>
  <dgm:cxnLst>
    <dgm:cxn modelId="{D0BAD91F-A082-4BD3-8A95-87DCDC305327}" type="presOf" srcId="{DC646723-1810-439B-9396-B7D47FBFC50D}" destId="{B413041A-86FB-4D53-A6F0-15EFB7C7614E}" srcOrd="0" destOrd="0" presId="urn:microsoft.com/office/officeart/2005/8/layout/default"/>
    <dgm:cxn modelId="{841EC236-5C0B-43C5-AEE6-FAB2F7EC6ECF}" srcId="{C208ABF6-6C61-4E9D-93D5-7724287A5DB2}" destId="{65C23FE1-BFBA-4DF8-A1A6-8CB43E977FC7}" srcOrd="1" destOrd="0" parTransId="{952F3090-AA3F-4146-93A1-9D7EEC888DAC}" sibTransId="{AC0D9F4A-3B35-41CD-A8C0-8A43B4722761}"/>
    <dgm:cxn modelId="{9E82D43F-DDC4-4F8D-BB4A-DD5029DABC6D}" srcId="{C208ABF6-6C61-4E9D-93D5-7724287A5DB2}" destId="{DC646723-1810-439B-9396-B7D47FBFC50D}" srcOrd="0" destOrd="0" parTransId="{EE43A46B-F03B-4DD6-B08C-EDBD6C949663}" sibTransId="{E5608CF0-5420-40A2-B0EB-82CE14D65085}"/>
    <dgm:cxn modelId="{FB1ABD5C-F06C-465B-9413-AD898DCDCE7A}" type="presOf" srcId="{A0D45C2F-7D6C-4B69-9625-1A66C3B44DA0}" destId="{68388188-46AD-4684-84B0-F89333FE1DCD}" srcOrd="0" destOrd="0" presId="urn:microsoft.com/office/officeart/2005/8/layout/default"/>
    <dgm:cxn modelId="{F82C8E79-8909-4736-8CCE-1FA79A6AB32B}" srcId="{C208ABF6-6C61-4E9D-93D5-7724287A5DB2}" destId="{A0D45C2F-7D6C-4B69-9625-1A66C3B44DA0}" srcOrd="3" destOrd="0" parTransId="{1AACB145-B008-4627-9183-AFF607E65760}" sibTransId="{41A0C584-05B8-4AE2-A791-3347E2D2AE33}"/>
    <dgm:cxn modelId="{1B682C9B-B77F-4BC7-95EF-8F94FFCC58B1}" type="presOf" srcId="{328BB999-3A09-4003-9584-A5F0DA4238B8}" destId="{7AB86503-01F6-4613-84B0-27DCCF2382E1}" srcOrd="0" destOrd="0" presId="urn:microsoft.com/office/officeart/2005/8/layout/default"/>
    <dgm:cxn modelId="{C76580C1-A9F2-4B91-8A0D-02F065F7F02C}" srcId="{C208ABF6-6C61-4E9D-93D5-7724287A5DB2}" destId="{328BB999-3A09-4003-9584-A5F0DA4238B8}" srcOrd="2" destOrd="0" parTransId="{C462B93B-B445-4D42-9811-E89EE31F0050}" sibTransId="{9CCEAF38-CB3C-4BFE-B7B7-419473623073}"/>
    <dgm:cxn modelId="{BF8988E5-AF7E-4E51-A4E6-614BE044DABB}" type="presOf" srcId="{C208ABF6-6C61-4E9D-93D5-7724287A5DB2}" destId="{7C59C610-1C19-48F8-993B-80B62EFFC83F}" srcOrd="0" destOrd="0" presId="urn:microsoft.com/office/officeart/2005/8/layout/default"/>
    <dgm:cxn modelId="{B3013AF3-E644-48FB-85C1-D7F28E14EDF3}" type="presOf" srcId="{65C23FE1-BFBA-4DF8-A1A6-8CB43E977FC7}" destId="{B0E856F5-DAF6-41AF-80A0-0813E6EA0D32}" srcOrd="0" destOrd="0" presId="urn:microsoft.com/office/officeart/2005/8/layout/default"/>
    <dgm:cxn modelId="{DD29959D-9A97-47DE-A259-899BAB2B1A9E}" type="presParOf" srcId="{7C59C610-1C19-48F8-993B-80B62EFFC83F}" destId="{B413041A-86FB-4D53-A6F0-15EFB7C7614E}" srcOrd="0" destOrd="0" presId="urn:microsoft.com/office/officeart/2005/8/layout/default"/>
    <dgm:cxn modelId="{AEB2E93F-F8AB-4343-AF8B-1E69F10D1054}" type="presParOf" srcId="{7C59C610-1C19-48F8-993B-80B62EFFC83F}" destId="{CD4F604A-81DA-44C5-A3E9-4B109DC8BDC5}" srcOrd="1" destOrd="0" presId="urn:microsoft.com/office/officeart/2005/8/layout/default"/>
    <dgm:cxn modelId="{410AF075-A513-4DE6-A9DA-7374F7BC6F3B}" type="presParOf" srcId="{7C59C610-1C19-48F8-993B-80B62EFFC83F}" destId="{B0E856F5-DAF6-41AF-80A0-0813E6EA0D32}" srcOrd="2" destOrd="0" presId="urn:microsoft.com/office/officeart/2005/8/layout/default"/>
    <dgm:cxn modelId="{6939C94B-F213-4DBA-95C1-C84FED1C1460}" type="presParOf" srcId="{7C59C610-1C19-48F8-993B-80B62EFFC83F}" destId="{A50BF6C2-7510-4AB4-AD80-795C3C31709C}" srcOrd="3" destOrd="0" presId="urn:microsoft.com/office/officeart/2005/8/layout/default"/>
    <dgm:cxn modelId="{C6AB974C-FFCF-452F-BC26-638A235ED6CD}" type="presParOf" srcId="{7C59C610-1C19-48F8-993B-80B62EFFC83F}" destId="{7AB86503-01F6-4613-84B0-27DCCF2382E1}" srcOrd="4" destOrd="0" presId="urn:microsoft.com/office/officeart/2005/8/layout/default"/>
    <dgm:cxn modelId="{1F8E1EAB-27F7-479C-8690-5906269C7489}" type="presParOf" srcId="{7C59C610-1C19-48F8-993B-80B62EFFC83F}" destId="{930EA9AD-2256-4AC8-96E2-6E2FF6EC2B84}" srcOrd="5" destOrd="0" presId="urn:microsoft.com/office/officeart/2005/8/layout/default"/>
    <dgm:cxn modelId="{60FA0F9D-943D-4870-AC5C-C3085AF9B79B}" type="presParOf" srcId="{7C59C610-1C19-48F8-993B-80B62EFFC83F}" destId="{68388188-46AD-4684-84B0-F89333FE1DC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DF5A73-FA32-422A-8B9D-1789E4965283}"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pl-PL"/>
        </a:p>
      </dgm:t>
    </dgm:pt>
    <dgm:pt modelId="{EBC03A3E-C046-47E9-9A4E-FE33C3BE6B72}">
      <dgm:prSet phldrT="[Tekst]"/>
      <dgm:spPr/>
      <dgm:t>
        <a:bodyPr/>
        <a:lstStyle/>
        <a:p>
          <a:r>
            <a:rPr lang="pl-PL" b="1" dirty="0"/>
            <a:t>Błonica (Dyfteryt)</a:t>
          </a:r>
        </a:p>
      </dgm:t>
    </dgm:pt>
    <dgm:pt modelId="{97FA4D6A-CF8C-456B-8FC5-F5998CB82B1B}" type="parTrans" cxnId="{81B4D6CB-A6DF-48A1-AD7C-7CA07AA92F3D}">
      <dgm:prSet/>
      <dgm:spPr/>
      <dgm:t>
        <a:bodyPr/>
        <a:lstStyle/>
        <a:p>
          <a:endParaRPr lang="pl-PL"/>
        </a:p>
      </dgm:t>
    </dgm:pt>
    <dgm:pt modelId="{DA8D699D-B064-4CC4-966F-CFD03B67E798}" type="sibTrans" cxnId="{81B4D6CB-A6DF-48A1-AD7C-7CA07AA92F3D}">
      <dgm:prSet/>
      <dgm:spPr/>
      <dgm:t>
        <a:bodyPr/>
        <a:lstStyle/>
        <a:p>
          <a:endParaRPr lang="pl-PL"/>
        </a:p>
      </dgm:t>
    </dgm:pt>
    <dgm:pt modelId="{32883CFB-D539-44C4-909E-60B2E1D43A2B}">
      <dgm:prSet phldrT="[Tekst]"/>
      <dgm:spPr/>
      <dgm:t>
        <a:bodyPr/>
        <a:lstStyle/>
        <a:p>
          <a:r>
            <a:rPr lang="pl-PL" b="1" dirty="0"/>
            <a:t>Dur brzuszny </a:t>
          </a:r>
        </a:p>
      </dgm:t>
    </dgm:pt>
    <dgm:pt modelId="{565C19A3-DF3D-45E8-948C-9545D8A59E87}" type="parTrans" cxnId="{D04F3002-570D-4EF9-AFB3-BE2C22F023DD}">
      <dgm:prSet/>
      <dgm:spPr/>
      <dgm:t>
        <a:bodyPr/>
        <a:lstStyle/>
        <a:p>
          <a:endParaRPr lang="pl-PL"/>
        </a:p>
      </dgm:t>
    </dgm:pt>
    <dgm:pt modelId="{2CD6DA60-3C59-4F52-9867-DFE9921A9DAE}" type="sibTrans" cxnId="{D04F3002-570D-4EF9-AFB3-BE2C22F023DD}">
      <dgm:prSet/>
      <dgm:spPr/>
      <dgm:t>
        <a:bodyPr/>
        <a:lstStyle/>
        <a:p>
          <a:endParaRPr lang="pl-PL"/>
        </a:p>
      </dgm:t>
    </dgm:pt>
    <dgm:pt modelId="{FCB390E2-2E83-4CA8-93B8-A15735428D57}">
      <dgm:prSet phldrT="[Tekst]"/>
      <dgm:spPr/>
      <dgm:t>
        <a:bodyPr/>
        <a:lstStyle/>
        <a:p>
          <a:r>
            <a:rPr lang="pl-PL" b="1" dirty="0"/>
            <a:t>Czerwonka</a:t>
          </a:r>
        </a:p>
      </dgm:t>
    </dgm:pt>
    <dgm:pt modelId="{95697D0B-279D-4464-881A-4B94BE21DB16}" type="parTrans" cxnId="{6B5C7A71-A0B1-466B-B3A8-015688153AD4}">
      <dgm:prSet/>
      <dgm:spPr/>
      <dgm:t>
        <a:bodyPr/>
        <a:lstStyle/>
        <a:p>
          <a:endParaRPr lang="pl-PL"/>
        </a:p>
      </dgm:t>
    </dgm:pt>
    <dgm:pt modelId="{FE337C5A-54EC-41F8-BD60-EED07A9BD262}" type="sibTrans" cxnId="{6B5C7A71-A0B1-466B-B3A8-015688153AD4}">
      <dgm:prSet/>
      <dgm:spPr/>
      <dgm:t>
        <a:bodyPr/>
        <a:lstStyle/>
        <a:p>
          <a:endParaRPr lang="pl-PL"/>
        </a:p>
      </dgm:t>
    </dgm:pt>
    <dgm:pt modelId="{B72EA2E0-3BDA-461F-AC9C-34B643E2215F}">
      <dgm:prSet phldrT="[Tekst]"/>
      <dgm:spPr/>
      <dgm:t>
        <a:bodyPr/>
        <a:lstStyle/>
        <a:p>
          <a:r>
            <a:rPr lang="pl-PL" b="1" dirty="0"/>
            <a:t>Grypa „hiszpanka”</a:t>
          </a:r>
        </a:p>
      </dgm:t>
    </dgm:pt>
    <dgm:pt modelId="{C90FB91B-5E04-4BF6-B4EA-3E95EBE37CDC}" type="sibTrans" cxnId="{96A90ACB-4492-45CB-B04A-E2BD59C86A09}">
      <dgm:prSet/>
      <dgm:spPr/>
      <dgm:t>
        <a:bodyPr/>
        <a:lstStyle/>
        <a:p>
          <a:endParaRPr lang="pl-PL"/>
        </a:p>
      </dgm:t>
    </dgm:pt>
    <dgm:pt modelId="{E6E13256-5C3D-41BE-AA50-24F25BBFFE1E}" type="parTrans" cxnId="{96A90ACB-4492-45CB-B04A-E2BD59C86A09}">
      <dgm:prSet/>
      <dgm:spPr/>
      <dgm:t>
        <a:bodyPr/>
        <a:lstStyle/>
        <a:p>
          <a:endParaRPr lang="pl-PL"/>
        </a:p>
      </dgm:t>
    </dgm:pt>
    <dgm:pt modelId="{0938FD42-4E72-45E3-AEFB-1EA78C719146}">
      <dgm:prSet phldrT="[Tekst]"/>
      <dgm:spPr/>
      <dgm:t>
        <a:bodyPr/>
        <a:lstStyle/>
        <a:p>
          <a:r>
            <a:rPr lang="pl-PL" b="1" dirty="0"/>
            <a:t>Gruźlica</a:t>
          </a:r>
        </a:p>
      </dgm:t>
    </dgm:pt>
    <dgm:pt modelId="{59D55016-CADA-44DA-B775-7F0CB4F0F695}" type="parTrans" cxnId="{1C69B356-D955-4621-B006-9AEE3C86F3C9}">
      <dgm:prSet/>
      <dgm:spPr/>
      <dgm:t>
        <a:bodyPr/>
        <a:lstStyle/>
        <a:p>
          <a:endParaRPr lang="pl-PL"/>
        </a:p>
      </dgm:t>
    </dgm:pt>
    <dgm:pt modelId="{2BD269EC-6325-46E2-9364-2D017C5102E2}" type="sibTrans" cxnId="{1C69B356-D955-4621-B006-9AEE3C86F3C9}">
      <dgm:prSet/>
      <dgm:spPr/>
      <dgm:t>
        <a:bodyPr/>
        <a:lstStyle/>
        <a:p>
          <a:endParaRPr lang="pl-PL"/>
        </a:p>
      </dgm:t>
    </dgm:pt>
    <dgm:pt modelId="{5CC9FD8C-EFDA-42EA-BAE9-9BC84FCC0BE7}" type="pres">
      <dgm:prSet presAssocID="{A2DF5A73-FA32-422A-8B9D-1789E4965283}" presName="diagram" presStyleCnt="0">
        <dgm:presLayoutVars>
          <dgm:dir/>
          <dgm:resizeHandles val="exact"/>
        </dgm:presLayoutVars>
      </dgm:prSet>
      <dgm:spPr/>
    </dgm:pt>
    <dgm:pt modelId="{C3C18744-6124-40B1-A690-83A8D8127612}" type="pres">
      <dgm:prSet presAssocID="{EBC03A3E-C046-47E9-9A4E-FE33C3BE6B72}" presName="node" presStyleLbl="node1" presStyleIdx="0" presStyleCnt="5">
        <dgm:presLayoutVars>
          <dgm:bulletEnabled val="1"/>
        </dgm:presLayoutVars>
      </dgm:prSet>
      <dgm:spPr/>
    </dgm:pt>
    <dgm:pt modelId="{AB3298BE-1F07-4A7F-AEFC-D74F09DDD7C7}" type="pres">
      <dgm:prSet presAssocID="{DA8D699D-B064-4CC4-966F-CFD03B67E798}" presName="sibTrans" presStyleCnt="0"/>
      <dgm:spPr/>
    </dgm:pt>
    <dgm:pt modelId="{B53EAF49-AB96-413E-A3A2-65B8F353ED8C}" type="pres">
      <dgm:prSet presAssocID="{32883CFB-D539-44C4-909E-60B2E1D43A2B}" presName="node" presStyleLbl="node1" presStyleIdx="1" presStyleCnt="5">
        <dgm:presLayoutVars>
          <dgm:bulletEnabled val="1"/>
        </dgm:presLayoutVars>
      </dgm:prSet>
      <dgm:spPr/>
    </dgm:pt>
    <dgm:pt modelId="{24CEAC16-30ED-4C57-9B83-12981303184D}" type="pres">
      <dgm:prSet presAssocID="{2CD6DA60-3C59-4F52-9867-DFE9921A9DAE}" presName="sibTrans" presStyleCnt="0"/>
      <dgm:spPr/>
    </dgm:pt>
    <dgm:pt modelId="{36D2324A-F28E-4625-864A-08B2EAD06E49}" type="pres">
      <dgm:prSet presAssocID="{FCB390E2-2E83-4CA8-93B8-A15735428D57}" presName="node" presStyleLbl="node1" presStyleIdx="2" presStyleCnt="5" custLinFactNeighborX="0" custLinFactNeighborY="-357">
        <dgm:presLayoutVars>
          <dgm:bulletEnabled val="1"/>
        </dgm:presLayoutVars>
      </dgm:prSet>
      <dgm:spPr/>
    </dgm:pt>
    <dgm:pt modelId="{154CC5D3-806A-4C44-93DF-AD0D34A36CEF}" type="pres">
      <dgm:prSet presAssocID="{FE337C5A-54EC-41F8-BD60-EED07A9BD262}" presName="sibTrans" presStyleCnt="0"/>
      <dgm:spPr/>
    </dgm:pt>
    <dgm:pt modelId="{C490CFFA-2D94-4D53-A023-072EC3AC7BF2}" type="pres">
      <dgm:prSet presAssocID="{B72EA2E0-3BDA-461F-AC9C-34B643E2215F}" presName="node" presStyleLbl="node1" presStyleIdx="3" presStyleCnt="5">
        <dgm:presLayoutVars>
          <dgm:bulletEnabled val="1"/>
        </dgm:presLayoutVars>
      </dgm:prSet>
      <dgm:spPr/>
    </dgm:pt>
    <dgm:pt modelId="{F6E5609E-AFE2-4702-A46C-497842F7E6DD}" type="pres">
      <dgm:prSet presAssocID="{C90FB91B-5E04-4BF6-B4EA-3E95EBE37CDC}" presName="sibTrans" presStyleCnt="0"/>
      <dgm:spPr/>
    </dgm:pt>
    <dgm:pt modelId="{D3A10671-C273-4427-85FC-238B32135A85}" type="pres">
      <dgm:prSet presAssocID="{0938FD42-4E72-45E3-AEFB-1EA78C719146}" presName="node" presStyleLbl="node1" presStyleIdx="4" presStyleCnt="5">
        <dgm:presLayoutVars>
          <dgm:bulletEnabled val="1"/>
        </dgm:presLayoutVars>
      </dgm:prSet>
      <dgm:spPr/>
    </dgm:pt>
  </dgm:ptLst>
  <dgm:cxnLst>
    <dgm:cxn modelId="{D04F3002-570D-4EF9-AFB3-BE2C22F023DD}" srcId="{A2DF5A73-FA32-422A-8B9D-1789E4965283}" destId="{32883CFB-D539-44C4-909E-60B2E1D43A2B}" srcOrd="1" destOrd="0" parTransId="{565C19A3-DF3D-45E8-948C-9545D8A59E87}" sibTransId="{2CD6DA60-3C59-4F52-9867-DFE9921A9DAE}"/>
    <dgm:cxn modelId="{C810D930-2D62-44DF-9388-15802236C812}" type="presOf" srcId="{32883CFB-D539-44C4-909E-60B2E1D43A2B}" destId="{B53EAF49-AB96-413E-A3A2-65B8F353ED8C}" srcOrd="0" destOrd="0" presId="urn:microsoft.com/office/officeart/2005/8/layout/default"/>
    <dgm:cxn modelId="{6B5C7A71-A0B1-466B-B3A8-015688153AD4}" srcId="{A2DF5A73-FA32-422A-8B9D-1789E4965283}" destId="{FCB390E2-2E83-4CA8-93B8-A15735428D57}" srcOrd="2" destOrd="0" parTransId="{95697D0B-279D-4464-881A-4B94BE21DB16}" sibTransId="{FE337C5A-54EC-41F8-BD60-EED07A9BD262}"/>
    <dgm:cxn modelId="{1C69B356-D955-4621-B006-9AEE3C86F3C9}" srcId="{A2DF5A73-FA32-422A-8B9D-1789E4965283}" destId="{0938FD42-4E72-45E3-AEFB-1EA78C719146}" srcOrd="4" destOrd="0" parTransId="{59D55016-CADA-44DA-B775-7F0CB4F0F695}" sibTransId="{2BD269EC-6325-46E2-9364-2D017C5102E2}"/>
    <dgm:cxn modelId="{6D16EA83-C6C1-45D2-BAE0-E1E5F6D79847}" type="presOf" srcId="{FCB390E2-2E83-4CA8-93B8-A15735428D57}" destId="{36D2324A-F28E-4625-864A-08B2EAD06E49}" srcOrd="0" destOrd="0" presId="urn:microsoft.com/office/officeart/2005/8/layout/default"/>
    <dgm:cxn modelId="{FF904188-8335-434B-8CFF-F9076941461C}" type="presOf" srcId="{B72EA2E0-3BDA-461F-AC9C-34B643E2215F}" destId="{C490CFFA-2D94-4D53-A023-072EC3AC7BF2}" srcOrd="0" destOrd="0" presId="urn:microsoft.com/office/officeart/2005/8/layout/default"/>
    <dgm:cxn modelId="{70017E9C-C20A-4E79-9792-9F876F5E2B16}" type="presOf" srcId="{A2DF5A73-FA32-422A-8B9D-1789E4965283}" destId="{5CC9FD8C-EFDA-42EA-BAE9-9BC84FCC0BE7}" srcOrd="0" destOrd="0" presId="urn:microsoft.com/office/officeart/2005/8/layout/default"/>
    <dgm:cxn modelId="{96A90ACB-4492-45CB-B04A-E2BD59C86A09}" srcId="{A2DF5A73-FA32-422A-8B9D-1789E4965283}" destId="{B72EA2E0-3BDA-461F-AC9C-34B643E2215F}" srcOrd="3" destOrd="0" parTransId="{E6E13256-5C3D-41BE-AA50-24F25BBFFE1E}" sibTransId="{C90FB91B-5E04-4BF6-B4EA-3E95EBE37CDC}"/>
    <dgm:cxn modelId="{81B4D6CB-A6DF-48A1-AD7C-7CA07AA92F3D}" srcId="{A2DF5A73-FA32-422A-8B9D-1789E4965283}" destId="{EBC03A3E-C046-47E9-9A4E-FE33C3BE6B72}" srcOrd="0" destOrd="0" parTransId="{97FA4D6A-CF8C-456B-8FC5-F5998CB82B1B}" sibTransId="{DA8D699D-B064-4CC4-966F-CFD03B67E798}"/>
    <dgm:cxn modelId="{213A70D8-8CC7-4DA6-A29C-211B892238EB}" type="presOf" srcId="{EBC03A3E-C046-47E9-9A4E-FE33C3BE6B72}" destId="{C3C18744-6124-40B1-A690-83A8D8127612}" srcOrd="0" destOrd="0" presId="urn:microsoft.com/office/officeart/2005/8/layout/default"/>
    <dgm:cxn modelId="{B367F1D8-BE8A-493F-8F64-4FF0C70BCD18}" type="presOf" srcId="{0938FD42-4E72-45E3-AEFB-1EA78C719146}" destId="{D3A10671-C273-4427-85FC-238B32135A85}" srcOrd="0" destOrd="0" presId="urn:microsoft.com/office/officeart/2005/8/layout/default"/>
    <dgm:cxn modelId="{89A12F01-A764-49BD-853D-32FC41C2E428}" type="presParOf" srcId="{5CC9FD8C-EFDA-42EA-BAE9-9BC84FCC0BE7}" destId="{C3C18744-6124-40B1-A690-83A8D8127612}" srcOrd="0" destOrd="0" presId="urn:microsoft.com/office/officeart/2005/8/layout/default"/>
    <dgm:cxn modelId="{918481FB-41F0-4972-B6EC-6262565DEE28}" type="presParOf" srcId="{5CC9FD8C-EFDA-42EA-BAE9-9BC84FCC0BE7}" destId="{AB3298BE-1F07-4A7F-AEFC-D74F09DDD7C7}" srcOrd="1" destOrd="0" presId="urn:microsoft.com/office/officeart/2005/8/layout/default"/>
    <dgm:cxn modelId="{00F2A1CF-11E9-41B3-83B1-8EE793B97BDF}" type="presParOf" srcId="{5CC9FD8C-EFDA-42EA-BAE9-9BC84FCC0BE7}" destId="{B53EAF49-AB96-413E-A3A2-65B8F353ED8C}" srcOrd="2" destOrd="0" presId="urn:microsoft.com/office/officeart/2005/8/layout/default"/>
    <dgm:cxn modelId="{36119D20-96F8-49EC-AFF7-7514CD6929ED}" type="presParOf" srcId="{5CC9FD8C-EFDA-42EA-BAE9-9BC84FCC0BE7}" destId="{24CEAC16-30ED-4C57-9B83-12981303184D}" srcOrd="3" destOrd="0" presId="urn:microsoft.com/office/officeart/2005/8/layout/default"/>
    <dgm:cxn modelId="{5514DACA-BC18-4FEE-8872-6C81F0B50088}" type="presParOf" srcId="{5CC9FD8C-EFDA-42EA-BAE9-9BC84FCC0BE7}" destId="{36D2324A-F28E-4625-864A-08B2EAD06E49}" srcOrd="4" destOrd="0" presId="urn:microsoft.com/office/officeart/2005/8/layout/default"/>
    <dgm:cxn modelId="{EF7BEED9-8B7D-488F-A255-826BC47F81E9}" type="presParOf" srcId="{5CC9FD8C-EFDA-42EA-BAE9-9BC84FCC0BE7}" destId="{154CC5D3-806A-4C44-93DF-AD0D34A36CEF}" srcOrd="5" destOrd="0" presId="urn:microsoft.com/office/officeart/2005/8/layout/default"/>
    <dgm:cxn modelId="{F927C78A-C8B3-47B3-891F-FD750ED27BE4}" type="presParOf" srcId="{5CC9FD8C-EFDA-42EA-BAE9-9BC84FCC0BE7}" destId="{C490CFFA-2D94-4D53-A023-072EC3AC7BF2}" srcOrd="6" destOrd="0" presId="urn:microsoft.com/office/officeart/2005/8/layout/default"/>
    <dgm:cxn modelId="{0A636E9E-99B9-423E-BB84-AACF51476EFD}" type="presParOf" srcId="{5CC9FD8C-EFDA-42EA-BAE9-9BC84FCC0BE7}" destId="{F6E5609E-AFE2-4702-A46C-497842F7E6DD}" srcOrd="7" destOrd="0" presId="urn:microsoft.com/office/officeart/2005/8/layout/default"/>
    <dgm:cxn modelId="{9BB20CCC-0A4F-46C4-917A-2F6F2231B1CE}" type="presParOf" srcId="{5CC9FD8C-EFDA-42EA-BAE9-9BC84FCC0BE7}" destId="{D3A10671-C273-4427-85FC-238B32135A8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F26FF6-30A0-49D4-AA7C-3B9EE998376E}"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pl-PL"/>
        </a:p>
      </dgm:t>
    </dgm:pt>
    <dgm:pt modelId="{281EC0AD-415D-4746-8C4C-71147B995ABD}">
      <dgm:prSet phldrT="[Tekst]"/>
      <dgm:spPr/>
      <dgm:t>
        <a:bodyPr/>
        <a:lstStyle/>
        <a:p>
          <a:r>
            <a:rPr lang="pl-PL" b="1" dirty="0"/>
            <a:t>Dur brzuszny i dur plamisty </a:t>
          </a:r>
        </a:p>
        <a:p>
          <a:r>
            <a:rPr lang="pl-PL" b="1" dirty="0"/>
            <a:t>(tyfus</a:t>
          </a:r>
          <a:r>
            <a:rPr lang="pl-PL" dirty="0"/>
            <a:t>)</a:t>
          </a:r>
        </a:p>
      </dgm:t>
    </dgm:pt>
    <dgm:pt modelId="{DE394D24-CF8A-4577-B865-19274AF0EA7A}" type="parTrans" cxnId="{EFB521AE-59A3-47DB-9398-7B4C686F4DFC}">
      <dgm:prSet/>
      <dgm:spPr/>
      <dgm:t>
        <a:bodyPr/>
        <a:lstStyle/>
        <a:p>
          <a:endParaRPr lang="pl-PL"/>
        </a:p>
      </dgm:t>
    </dgm:pt>
    <dgm:pt modelId="{48C762C4-DB9C-46AE-9321-5DBE35B8BE35}" type="sibTrans" cxnId="{EFB521AE-59A3-47DB-9398-7B4C686F4DFC}">
      <dgm:prSet/>
      <dgm:spPr/>
      <dgm:t>
        <a:bodyPr/>
        <a:lstStyle/>
        <a:p>
          <a:endParaRPr lang="pl-PL"/>
        </a:p>
      </dgm:t>
    </dgm:pt>
    <dgm:pt modelId="{4F0126A7-9C11-46F4-9EC7-72C46DFF0A32}">
      <dgm:prSet phldrT="[Tekst]"/>
      <dgm:spPr/>
      <dgm:t>
        <a:bodyPr/>
        <a:lstStyle/>
        <a:p>
          <a:r>
            <a:rPr lang="pl-PL" b="1" dirty="0"/>
            <a:t>Czerwonka</a:t>
          </a:r>
        </a:p>
      </dgm:t>
    </dgm:pt>
    <dgm:pt modelId="{B055473E-0403-4434-B2F4-D55392B144AD}" type="parTrans" cxnId="{0903BBDE-A6D5-40B7-998A-3DB09E1DC1A8}">
      <dgm:prSet/>
      <dgm:spPr/>
      <dgm:t>
        <a:bodyPr/>
        <a:lstStyle/>
        <a:p>
          <a:endParaRPr lang="pl-PL"/>
        </a:p>
      </dgm:t>
    </dgm:pt>
    <dgm:pt modelId="{E0936686-50AD-4D89-95BC-7BD690C8A811}" type="sibTrans" cxnId="{0903BBDE-A6D5-40B7-998A-3DB09E1DC1A8}">
      <dgm:prSet/>
      <dgm:spPr/>
      <dgm:t>
        <a:bodyPr/>
        <a:lstStyle/>
        <a:p>
          <a:endParaRPr lang="pl-PL"/>
        </a:p>
      </dgm:t>
    </dgm:pt>
    <dgm:pt modelId="{FBA19A93-E0E7-4B94-B89F-DC67A53DE8C1}">
      <dgm:prSet phldrT="[Tekst]"/>
      <dgm:spPr/>
      <dgm:t>
        <a:bodyPr/>
        <a:lstStyle/>
        <a:p>
          <a:r>
            <a:rPr lang="pl-PL" b="1" dirty="0"/>
            <a:t>Błonica</a:t>
          </a:r>
        </a:p>
      </dgm:t>
    </dgm:pt>
    <dgm:pt modelId="{9D9099FB-2288-4884-A434-5A3612B0B383}" type="parTrans" cxnId="{4C057A1B-0120-4B28-A4D9-C59BE60BE18A}">
      <dgm:prSet/>
      <dgm:spPr/>
      <dgm:t>
        <a:bodyPr/>
        <a:lstStyle/>
        <a:p>
          <a:endParaRPr lang="pl-PL"/>
        </a:p>
      </dgm:t>
    </dgm:pt>
    <dgm:pt modelId="{07AC8103-1F1E-42C4-994E-FF30D0D0B33C}" type="sibTrans" cxnId="{4C057A1B-0120-4B28-A4D9-C59BE60BE18A}">
      <dgm:prSet/>
      <dgm:spPr/>
      <dgm:t>
        <a:bodyPr/>
        <a:lstStyle/>
        <a:p>
          <a:endParaRPr lang="pl-PL"/>
        </a:p>
      </dgm:t>
    </dgm:pt>
    <dgm:pt modelId="{ACDF3736-CD90-4D49-9852-0F8FD254F1B7}">
      <dgm:prSet phldrT="[Tekst]"/>
      <dgm:spPr/>
      <dgm:t>
        <a:bodyPr/>
        <a:lstStyle/>
        <a:p>
          <a:r>
            <a:rPr lang="pl-PL" b="1" dirty="0"/>
            <a:t>Gruźlica</a:t>
          </a:r>
        </a:p>
      </dgm:t>
    </dgm:pt>
    <dgm:pt modelId="{B2C49E16-3F79-4AA1-A4AA-86804F4B9140}" type="parTrans" cxnId="{C141F978-2081-47F5-9C4F-FA4968FC11BE}">
      <dgm:prSet/>
      <dgm:spPr/>
      <dgm:t>
        <a:bodyPr/>
        <a:lstStyle/>
        <a:p>
          <a:endParaRPr lang="pl-PL"/>
        </a:p>
      </dgm:t>
    </dgm:pt>
    <dgm:pt modelId="{1C2C1CB6-42E6-450D-A1A1-1CB9F67C397F}" type="sibTrans" cxnId="{C141F978-2081-47F5-9C4F-FA4968FC11BE}">
      <dgm:prSet/>
      <dgm:spPr/>
      <dgm:t>
        <a:bodyPr/>
        <a:lstStyle/>
        <a:p>
          <a:endParaRPr lang="pl-PL"/>
        </a:p>
      </dgm:t>
    </dgm:pt>
    <dgm:pt modelId="{386F0BD1-ED70-4187-8158-F069E78D1A2C}">
      <dgm:prSet phldrT="[Tekst]"/>
      <dgm:spPr/>
      <dgm:t>
        <a:bodyPr/>
        <a:lstStyle/>
        <a:p>
          <a:r>
            <a:rPr lang="pl-PL" b="1" dirty="0"/>
            <a:t>Choroba Heinego-Medina </a:t>
          </a:r>
        </a:p>
        <a:p>
          <a:r>
            <a:rPr lang="pl-PL" b="1" dirty="0"/>
            <a:t>(polio)</a:t>
          </a:r>
        </a:p>
      </dgm:t>
    </dgm:pt>
    <dgm:pt modelId="{D7C0CAC1-B7E1-44D0-BF73-30AF9F9E6614}" type="parTrans" cxnId="{716C0D30-3857-4021-97C2-0DA3CDA32F47}">
      <dgm:prSet/>
      <dgm:spPr/>
      <dgm:t>
        <a:bodyPr/>
        <a:lstStyle/>
        <a:p>
          <a:endParaRPr lang="pl-PL"/>
        </a:p>
      </dgm:t>
    </dgm:pt>
    <dgm:pt modelId="{4B2B6DBE-7250-4F72-88ED-5765B02CEAD0}" type="sibTrans" cxnId="{716C0D30-3857-4021-97C2-0DA3CDA32F47}">
      <dgm:prSet/>
      <dgm:spPr/>
      <dgm:t>
        <a:bodyPr/>
        <a:lstStyle/>
        <a:p>
          <a:endParaRPr lang="pl-PL"/>
        </a:p>
      </dgm:t>
    </dgm:pt>
    <dgm:pt modelId="{D5C51BB5-B5F4-474D-BDC8-8B663E620E93}">
      <dgm:prSet phldrT="[Tekst]"/>
      <dgm:spPr/>
      <dgm:t>
        <a:bodyPr/>
        <a:lstStyle/>
        <a:p>
          <a:r>
            <a:rPr lang="pl-PL" b="1" dirty="0"/>
            <a:t>Kiła</a:t>
          </a:r>
        </a:p>
      </dgm:t>
    </dgm:pt>
    <dgm:pt modelId="{360DA808-4C0B-4236-A62D-FA3B5C216142}" type="parTrans" cxnId="{DE401497-0F1D-4675-B5E7-B1FBB2EAB27E}">
      <dgm:prSet/>
      <dgm:spPr/>
      <dgm:t>
        <a:bodyPr/>
        <a:lstStyle/>
        <a:p>
          <a:endParaRPr lang="pl-PL"/>
        </a:p>
      </dgm:t>
    </dgm:pt>
    <dgm:pt modelId="{6746773C-6554-4CAE-974A-9F8FA2AD0F1A}" type="sibTrans" cxnId="{DE401497-0F1D-4675-B5E7-B1FBB2EAB27E}">
      <dgm:prSet/>
      <dgm:spPr/>
      <dgm:t>
        <a:bodyPr/>
        <a:lstStyle/>
        <a:p>
          <a:endParaRPr lang="pl-PL"/>
        </a:p>
      </dgm:t>
    </dgm:pt>
    <dgm:pt modelId="{0992B3A2-C957-4CCB-8879-BE8D4E343BD7}">
      <dgm:prSet phldrT="[Tekst]"/>
      <dgm:spPr/>
      <dgm:t>
        <a:bodyPr/>
        <a:lstStyle/>
        <a:p>
          <a:r>
            <a:rPr lang="pl-PL" b="1" i="0" dirty="0"/>
            <a:t>„Akcja mleczna” </a:t>
          </a:r>
        </a:p>
        <a:p>
          <a:r>
            <a:rPr lang="pl-PL" b="1" i="0" dirty="0"/>
            <a:t>(konwie - cynk i zabawki - ołów)</a:t>
          </a:r>
        </a:p>
        <a:p>
          <a:r>
            <a:rPr lang="pl-PL" b="1" i="0" dirty="0"/>
            <a:t>(1946 – 1949)</a:t>
          </a:r>
        </a:p>
      </dgm:t>
    </dgm:pt>
    <dgm:pt modelId="{CF31D0FE-6164-479E-A106-69A373F45EB7}" type="parTrans" cxnId="{0BD899CB-96D3-4FA9-A56D-D7DC61983A89}">
      <dgm:prSet/>
      <dgm:spPr/>
      <dgm:t>
        <a:bodyPr/>
        <a:lstStyle/>
        <a:p>
          <a:endParaRPr lang="pl-PL"/>
        </a:p>
      </dgm:t>
    </dgm:pt>
    <dgm:pt modelId="{A6EC2852-6A1F-45CA-A152-D30A066F3341}" type="sibTrans" cxnId="{0BD899CB-96D3-4FA9-A56D-D7DC61983A89}">
      <dgm:prSet/>
      <dgm:spPr/>
      <dgm:t>
        <a:bodyPr/>
        <a:lstStyle/>
        <a:p>
          <a:endParaRPr lang="pl-PL"/>
        </a:p>
      </dgm:t>
    </dgm:pt>
    <dgm:pt modelId="{94DDD2EF-5322-4242-A478-071C5A16CD13}">
      <dgm:prSet phldrT="[Tekst]"/>
      <dgm:spPr/>
      <dgm:t>
        <a:bodyPr/>
        <a:lstStyle/>
        <a:p>
          <a:r>
            <a:rPr lang="pl-PL" b="1" i="0" dirty="0"/>
            <a:t>Ospa prawdziwa we Wrocławiu </a:t>
          </a:r>
        </a:p>
        <a:p>
          <a:r>
            <a:rPr lang="pl-PL" b="1" i="0" dirty="0"/>
            <a:t>(1963 r.)</a:t>
          </a:r>
        </a:p>
      </dgm:t>
    </dgm:pt>
    <dgm:pt modelId="{F327B839-014E-4EED-99D5-788131BFC3F8}" type="parTrans" cxnId="{4DA3F54C-241F-4A71-825B-E5FBB8DE26DF}">
      <dgm:prSet/>
      <dgm:spPr/>
      <dgm:t>
        <a:bodyPr/>
        <a:lstStyle/>
        <a:p>
          <a:endParaRPr lang="pl-PL"/>
        </a:p>
      </dgm:t>
    </dgm:pt>
    <dgm:pt modelId="{B87B6F5B-AA59-4A0D-B234-1C3343870B55}" type="sibTrans" cxnId="{4DA3F54C-241F-4A71-825B-E5FBB8DE26DF}">
      <dgm:prSet/>
      <dgm:spPr/>
      <dgm:t>
        <a:bodyPr/>
        <a:lstStyle/>
        <a:p>
          <a:endParaRPr lang="pl-PL"/>
        </a:p>
      </dgm:t>
    </dgm:pt>
    <dgm:pt modelId="{9607B29F-899D-4EFA-B5C1-4885079D9C4F}">
      <dgm:prSet phldrT="[Tekst]"/>
      <dgm:spPr/>
      <dgm:t>
        <a:bodyPr/>
        <a:lstStyle/>
        <a:p>
          <a:r>
            <a:rPr lang="pl-PL" b="1" i="0" dirty="0"/>
            <a:t>Katastrofa elektrowni jądrowej w Czarnobylu</a:t>
          </a:r>
        </a:p>
        <a:p>
          <a:r>
            <a:rPr lang="pl-PL" b="1" i="0" dirty="0"/>
            <a:t>(1986 r.)</a:t>
          </a:r>
        </a:p>
      </dgm:t>
    </dgm:pt>
    <dgm:pt modelId="{D85BFEDD-F29C-454D-9953-074DB0CE948A}" type="parTrans" cxnId="{EE29F614-B870-4AD9-9EE6-5056DBE64C93}">
      <dgm:prSet/>
      <dgm:spPr/>
      <dgm:t>
        <a:bodyPr/>
        <a:lstStyle/>
        <a:p>
          <a:endParaRPr lang="pl-PL"/>
        </a:p>
      </dgm:t>
    </dgm:pt>
    <dgm:pt modelId="{DEBC072E-CBD2-41A9-A037-6134E5477422}" type="sibTrans" cxnId="{EE29F614-B870-4AD9-9EE6-5056DBE64C93}">
      <dgm:prSet/>
      <dgm:spPr/>
      <dgm:t>
        <a:bodyPr/>
        <a:lstStyle/>
        <a:p>
          <a:endParaRPr lang="pl-PL"/>
        </a:p>
      </dgm:t>
    </dgm:pt>
    <dgm:pt modelId="{700148DB-7A13-4611-AA77-DF0855F1A319}" type="pres">
      <dgm:prSet presAssocID="{5CF26FF6-30A0-49D4-AA7C-3B9EE998376E}" presName="diagram" presStyleCnt="0">
        <dgm:presLayoutVars>
          <dgm:dir/>
          <dgm:resizeHandles val="exact"/>
        </dgm:presLayoutVars>
      </dgm:prSet>
      <dgm:spPr/>
    </dgm:pt>
    <dgm:pt modelId="{827C2D4C-3F8C-427E-8D16-FDFF97FC6275}" type="pres">
      <dgm:prSet presAssocID="{281EC0AD-415D-4746-8C4C-71147B995ABD}" presName="node" presStyleLbl="node1" presStyleIdx="0" presStyleCnt="9" custLinFactNeighborX="-899" custLinFactNeighborY="12650">
        <dgm:presLayoutVars>
          <dgm:bulletEnabled val="1"/>
        </dgm:presLayoutVars>
      </dgm:prSet>
      <dgm:spPr/>
    </dgm:pt>
    <dgm:pt modelId="{AFEA7023-5543-4EA9-B131-FD630C5CC2AF}" type="pres">
      <dgm:prSet presAssocID="{48C762C4-DB9C-46AE-9321-5DBE35B8BE35}" presName="sibTrans" presStyleCnt="0"/>
      <dgm:spPr/>
    </dgm:pt>
    <dgm:pt modelId="{F3A22206-F593-4C6E-B424-867FC43F37F5}" type="pres">
      <dgm:prSet presAssocID="{4F0126A7-9C11-46F4-9EC7-72C46DFF0A32}" presName="node" presStyleLbl="node1" presStyleIdx="1" presStyleCnt="9" custLinFactNeighborX="-6788" custLinFactNeighborY="12650">
        <dgm:presLayoutVars>
          <dgm:bulletEnabled val="1"/>
        </dgm:presLayoutVars>
      </dgm:prSet>
      <dgm:spPr/>
    </dgm:pt>
    <dgm:pt modelId="{09148EBA-A25D-473C-A99C-312B9BA795D5}" type="pres">
      <dgm:prSet presAssocID="{E0936686-50AD-4D89-95BC-7BD690C8A811}" presName="sibTrans" presStyleCnt="0"/>
      <dgm:spPr/>
    </dgm:pt>
    <dgm:pt modelId="{078CCC56-8B76-48C4-8367-94D8FA5E102D}" type="pres">
      <dgm:prSet presAssocID="{FBA19A93-E0E7-4B94-B89F-DC67A53DE8C1}" presName="node" presStyleLbl="node1" presStyleIdx="2" presStyleCnt="9" custLinFactNeighborX="-9522" custLinFactNeighborY="12650">
        <dgm:presLayoutVars>
          <dgm:bulletEnabled val="1"/>
        </dgm:presLayoutVars>
      </dgm:prSet>
      <dgm:spPr/>
    </dgm:pt>
    <dgm:pt modelId="{3E26434C-53A2-46DF-ADA6-8E61F8DBE8A0}" type="pres">
      <dgm:prSet presAssocID="{07AC8103-1F1E-42C4-994E-FF30D0D0B33C}" presName="sibTrans" presStyleCnt="0"/>
      <dgm:spPr/>
    </dgm:pt>
    <dgm:pt modelId="{5054C432-C067-415A-A3D1-E0F1ACFAE5A3}" type="pres">
      <dgm:prSet presAssocID="{ACDF3736-CD90-4D49-9852-0F8FD254F1B7}" presName="node" presStyleLbl="node1" presStyleIdx="3" presStyleCnt="9" custLinFactNeighborX="-899" custLinFactNeighborY="1146">
        <dgm:presLayoutVars>
          <dgm:bulletEnabled val="1"/>
        </dgm:presLayoutVars>
      </dgm:prSet>
      <dgm:spPr/>
    </dgm:pt>
    <dgm:pt modelId="{B936A89C-2C81-47D9-934A-D229FBE11B59}" type="pres">
      <dgm:prSet presAssocID="{1C2C1CB6-42E6-450D-A1A1-1CB9F67C397F}" presName="sibTrans" presStyleCnt="0"/>
      <dgm:spPr/>
    </dgm:pt>
    <dgm:pt modelId="{2E7639F3-7DF1-40BA-B26B-5E267A118E46}" type="pres">
      <dgm:prSet presAssocID="{386F0BD1-ED70-4187-8158-F069E78D1A2C}" presName="node" presStyleLbl="node1" presStyleIdx="4" presStyleCnt="9" custLinFactNeighborX="-6788" custLinFactNeighborY="1146">
        <dgm:presLayoutVars>
          <dgm:bulletEnabled val="1"/>
        </dgm:presLayoutVars>
      </dgm:prSet>
      <dgm:spPr/>
    </dgm:pt>
    <dgm:pt modelId="{C9CDA83C-33E8-46D4-BD5A-02F20539CD58}" type="pres">
      <dgm:prSet presAssocID="{4B2B6DBE-7250-4F72-88ED-5765B02CEAD0}" presName="sibTrans" presStyleCnt="0"/>
      <dgm:spPr/>
    </dgm:pt>
    <dgm:pt modelId="{E344CE51-5BAE-42D8-AC7F-77A564935E58}" type="pres">
      <dgm:prSet presAssocID="{D5C51BB5-B5F4-474D-BDC8-8B663E620E93}" presName="node" presStyleLbl="node1" presStyleIdx="5" presStyleCnt="9" custLinFactNeighborX="-9522" custLinFactNeighborY="1146">
        <dgm:presLayoutVars>
          <dgm:bulletEnabled val="1"/>
        </dgm:presLayoutVars>
      </dgm:prSet>
      <dgm:spPr/>
    </dgm:pt>
    <dgm:pt modelId="{B312DF17-0C9E-4582-8DC8-3C517A772A84}" type="pres">
      <dgm:prSet presAssocID="{6746773C-6554-4CAE-974A-9F8FA2AD0F1A}" presName="sibTrans" presStyleCnt="0"/>
      <dgm:spPr/>
    </dgm:pt>
    <dgm:pt modelId="{CA005086-E982-4959-819B-AC3D77E60477}" type="pres">
      <dgm:prSet presAssocID="{0992B3A2-C957-4CCB-8879-BE8D4E343BD7}" presName="node" presStyleLbl="node1" presStyleIdx="6" presStyleCnt="9" custLinFactNeighborX="-899" custLinFactNeighborY="-10358">
        <dgm:presLayoutVars>
          <dgm:bulletEnabled val="1"/>
        </dgm:presLayoutVars>
      </dgm:prSet>
      <dgm:spPr/>
    </dgm:pt>
    <dgm:pt modelId="{CD438DC6-263A-42BC-8B25-0F99D82A9211}" type="pres">
      <dgm:prSet presAssocID="{A6EC2852-6A1F-45CA-A152-D30A066F3341}" presName="sibTrans" presStyleCnt="0"/>
      <dgm:spPr/>
    </dgm:pt>
    <dgm:pt modelId="{829A093C-0E5B-401E-9914-875FADEB7FDA}" type="pres">
      <dgm:prSet presAssocID="{94DDD2EF-5322-4242-A478-071C5A16CD13}" presName="node" presStyleLbl="node1" presStyleIdx="7" presStyleCnt="9" custLinFactNeighborX="-6788" custLinFactNeighborY="-10358">
        <dgm:presLayoutVars>
          <dgm:bulletEnabled val="1"/>
        </dgm:presLayoutVars>
      </dgm:prSet>
      <dgm:spPr/>
    </dgm:pt>
    <dgm:pt modelId="{74A8A1C5-CCBE-4AEF-B00E-DC79A1561A03}" type="pres">
      <dgm:prSet presAssocID="{B87B6F5B-AA59-4A0D-B234-1C3343870B55}" presName="sibTrans" presStyleCnt="0"/>
      <dgm:spPr/>
    </dgm:pt>
    <dgm:pt modelId="{4BFB70A5-A393-457A-A6F9-05A74955FA6F}" type="pres">
      <dgm:prSet presAssocID="{9607B29F-899D-4EFA-B5C1-4885079D9C4F}" presName="node" presStyleLbl="node1" presStyleIdx="8" presStyleCnt="9" custLinFactNeighborX="-9522" custLinFactNeighborY="-10358">
        <dgm:presLayoutVars>
          <dgm:bulletEnabled val="1"/>
        </dgm:presLayoutVars>
      </dgm:prSet>
      <dgm:spPr/>
    </dgm:pt>
  </dgm:ptLst>
  <dgm:cxnLst>
    <dgm:cxn modelId="{5CF6500B-5315-499E-8D79-1C7264B4ED80}" type="presOf" srcId="{94DDD2EF-5322-4242-A478-071C5A16CD13}" destId="{829A093C-0E5B-401E-9914-875FADEB7FDA}" srcOrd="0" destOrd="0" presId="urn:microsoft.com/office/officeart/2005/8/layout/default"/>
    <dgm:cxn modelId="{EE29F614-B870-4AD9-9EE6-5056DBE64C93}" srcId="{5CF26FF6-30A0-49D4-AA7C-3B9EE998376E}" destId="{9607B29F-899D-4EFA-B5C1-4885079D9C4F}" srcOrd="8" destOrd="0" parTransId="{D85BFEDD-F29C-454D-9953-074DB0CE948A}" sibTransId="{DEBC072E-CBD2-41A9-A037-6134E5477422}"/>
    <dgm:cxn modelId="{4C057A1B-0120-4B28-A4D9-C59BE60BE18A}" srcId="{5CF26FF6-30A0-49D4-AA7C-3B9EE998376E}" destId="{FBA19A93-E0E7-4B94-B89F-DC67A53DE8C1}" srcOrd="2" destOrd="0" parTransId="{9D9099FB-2288-4884-A434-5A3612B0B383}" sibTransId="{07AC8103-1F1E-42C4-994E-FF30D0D0B33C}"/>
    <dgm:cxn modelId="{B9A62720-2EE5-45D7-A9E8-72632159588B}" type="presOf" srcId="{D5C51BB5-B5F4-474D-BDC8-8B663E620E93}" destId="{E344CE51-5BAE-42D8-AC7F-77A564935E58}" srcOrd="0" destOrd="0" presId="urn:microsoft.com/office/officeart/2005/8/layout/default"/>
    <dgm:cxn modelId="{716C0D30-3857-4021-97C2-0DA3CDA32F47}" srcId="{5CF26FF6-30A0-49D4-AA7C-3B9EE998376E}" destId="{386F0BD1-ED70-4187-8158-F069E78D1A2C}" srcOrd="4" destOrd="0" parTransId="{D7C0CAC1-B7E1-44D0-BF73-30AF9F9E6614}" sibTransId="{4B2B6DBE-7250-4F72-88ED-5765B02CEAD0}"/>
    <dgm:cxn modelId="{6C872A69-4945-4FF5-BE83-98B26F35C1AC}" type="presOf" srcId="{0992B3A2-C957-4CCB-8879-BE8D4E343BD7}" destId="{CA005086-E982-4959-819B-AC3D77E60477}" srcOrd="0" destOrd="0" presId="urn:microsoft.com/office/officeart/2005/8/layout/default"/>
    <dgm:cxn modelId="{6013AC6B-C868-42A4-971D-9882CF668189}" type="presOf" srcId="{281EC0AD-415D-4746-8C4C-71147B995ABD}" destId="{827C2D4C-3F8C-427E-8D16-FDFF97FC6275}" srcOrd="0" destOrd="0" presId="urn:microsoft.com/office/officeart/2005/8/layout/default"/>
    <dgm:cxn modelId="{4DA3F54C-241F-4A71-825B-E5FBB8DE26DF}" srcId="{5CF26FF6-30A0-49D4-AA7C-3B9EE998376E}" destId="{94DDD2EF-5322-4242-A478-071C5A16CD13}" srcOrd="7" destOrd="0" parTransId="{F327B839-014E-4EED-99D5-788131BFC3F8}" sibTransId="{B87B6F5B-AA59-4A0D-B234-1C3343870B55}"/>
    <dgm:cxn modelId="{C328CE54-BD52-4DF6-9656-5B07715EBF2E}" type="presOf" srcId="{9607B29F-899D-4EFA-B5C1-4885079D9C4F}" destId="{4BFB70A5-A393-457A-A6F9-05A74955FA6F}" srcOrd="0" destOrd="0" presId="urn:microsoft.com/office/officeart/2005/8/layout/default"/>
    <dgm:cxn modelId="{C141F978-2081-47F5-9C4F-FA4968FC11BE}" srcId="{5CF26FF6-30A0-49D4-AA7C-3B9EE998376E}" destId="{ACDF3736-CD90-4D49-9852-0F8FD254F1B7}" srcOrd="3" destOrd="0" parTransId="{B2C49E16-3F79-4AA1-A4AA-86804F4B9140}" sibTransId="{1C2C1CB6-42E6-450D-A1A1-1CB9F67C397F}"/>
    <dgm:cxn modelId="{DE401497-0F1D-4675-B5E7-B1FBB2EAB27E}" srcId="{5CF26FF6-30A0-49D4-AA7C-3B9EE998376E}" destId="{D5C51BB5-B5F4-474D-BDC8-8B663E620E93}" srcOrd="5" destOrd="0" parTransId="{360DA808-4C0B-4236-A62D-FA3B5C216142}" sibTransId="{6746773C-6554-4CAE-974A-9F8FA2AD0F1A}"/>
    <dgm:cxn modelId="{909D2BA4-C465-4C03-9DD5-87D8889B7135}" type="presOf" srcId="{5CF26FF6-30A0-49D4-AA7C-3B9EE998376E}" destId="{700148DB-7A13-4611-AA77-DF0855F1A319}" srcOrd="0" destOrd="0" presId="urn:microsoft.com/office/officeart/2005/8/layout/default"/>
    <dgm:cxn modelId="{EFB521AE-59A3-47DB-9398-7B4C686F4DFC}" srcId="{5CF26FF6-30A0-49D4-AA7C-3B9EE998376E}" destId="{281EC0AD-415D-4746-8C4C-71147B995ABD}" srcOrd="0" destOrd="0" parTransId="{DE394D24-CF8A-4577-B865-19274AF0EA7A}" sibTransId="{48C762C4-DB9C-46AE-9321-5DBE35B8BE35}"/>
    <dgm:cxn modelId="{1A7263B3-CBE9-49EB-A023-BA0A8B56BEB7}" type="presOf" srcId="{386F0BD1-ED70-4187-8158-F069E78D1A2C}" destId="{2E7639F3-7DF1-40BA-B26B-5E267A118E46}" srcOrd="0" destOrd="0" presId="urn:microsoft.com/office/officeart/2005/8/layout/default"/>
    <dgm:cxn modelId="{0BD899CB-96D3-4FA9-A56D-D7DC61983A89}" srcId="{5CF26FF6-30A0-49D4-AA7C-3B9EE998376E}" destId="{0992B3A2-C957-4CCB-8879-BE8D4E343BD7}" srcOrd="6" destOrd="0" parTransId="{CF31D0FE-6164-479E-A106-69A373F45EB7}" sibTransId="{A6EC2852-6A1F-45CA-A152-D30A066F3341}"/>
    <dgm:cxn modelId="{E2C8A3CE-20FF-4EFD-87F8-A5443BC29A38}" type="presOf" srcId="{ACDF3736-CD90-4D49-9852-0F8FD254F1B7}" destId="{5054C432-C067-415A-A3D1-E0F1ACFAE5A3}" srcOrd="0" destOrd="0" presId="urn:microsoft.com/office/officeart/2005/8/layout/default"/>
    <dgm:cxn modelId="{59BF29D8-8F82-4A07-BE9A-20DD5633D521}" type="presOf" srcId="{FBA19A93-E0E7-4B94-B89F-DC67A53DE8C1}" destId="{078CCC56-8B76-48C4-8367-94D8FA5E102D}" srcOrd="0" destOrd="0" presId="urn:microsoft.com/office/officeart/2005/8/layout/default"/>
    <dgm:cxn modelId="{0903BBDE-A6D5-40B7-998A-3DB09E1DC1A8}" srcId="{5CF26FF6-30A0-49D4-AA7C-3B9EE998376E}" destId="{4F0126A7-9C11-46F4-9EC7-72C46DFF0A32}" srcOrd="1" destOrd="0" parTransId="{B055473E-0403-4434-B2F4-D55392B144AD}" sibTransId="{E0936686-50AD-4D89-95BC-7BD690C8A811}"/>
    <dgm:cxn modelId="{5FC47CE4-D232-4EF0-A457-577A5DEDF07E}" type="presOf" srcId="{4F0126A7-9C11-46F4-9EC7-72C46DFF0A32}" destId="{F3A22206-F593-4C6E-B424-867FC43F37F5}" srcOrd="0" destOrd="0" presId="urn:microsoft.com/office/officeart/2005/8/layout/default"/>
    <dgm:cxn modelId="{4B70697D-7F9D-4282-A44C-7A276C89E886}" type="presParOf" srcId="{700148DB-7A13-4611-AA77-DF0855F1A319}" destId="{827C2D4C-3F8C-427E-8D16-FDFF97FC6275}" srcOrd="0" destOrd="0" presId="urn:microsoft.com/office/officeart/2005/8/layout/default"/>
    <dgm:cxn modelId="{06CF70E8-DFEB-4FE4-AFDE-764B1912D9D6}" type="presParOf" srcId="{700148DB-7A13-4611-AA77-DF0855F1A319}" destId="{AFEA7023-5543-4EA9-B131-FD630C5CC2AF}" srcOrd="1" destOrd="0" presId="urn:microsoft.com/office/officeart/2005/8/layout/default"/>
    <dgm:cxn modelId="{BA02E2D5-0D4B-4157-BB45-96D3278CDB39}" type="presParOf" srcId="{700148DB-7A13-4611-AA77-DF0855F1A319}" destId="{F3A22206-F593-4C6E-B424-867FC43F37F5}" srcOrd="2" destOrd="0" presId="urn:microsoft.com/office/officeart/2005/8/layout/default"/>
    <dgm:cxn modelId="{D5E85FE6-E2A4-4BB2-8457-308C6ECA0C41}" type="presParOf" srcId="{700148DB-7A13-4611-AA77-DF0855F1A319}" destId="{09148EBA-A25D-473C-A99C-312B9BA795D5}" srcOrd="3" destOrd="0" presId="urn:microsoft.com/office/officeart/2005/8/layout/default"/>
    <dgm:cxn modelId="{11CC3E3C-C603-4E81-9DE0-335715E2B9A4}" type="presParOf" srcId="{700148DB-7A13-4611-AA77-DF0855F1A319}" destId="{078CCC56-8B76-48C4-8367-94D8FA5E102D}" srcOrd="4" destOrd="0" presId="urn:microsoft.com/office/officeart/2005/8/layout/default"/>
    <dgm:cxn modelId="{556537A5-70D8-4AE4-BD9A-B4EE3A7928AD}" type="presParOf" srcId="{700148DB-7A13-4611-AA77-DF0855F1A319}" destId="{3E26434C-53A2-46DF-ADA6-8E61F8DBE8A0}" srcOrd="5" destOrd="0" presId="urn:microsoft.com/office/officeart/2005/8/layout/default"/>
    <dgm:cxn modelId="{32E637CD-C068-4B7D-970A-8E04B6868733}" type="presParOf" srcId="{700148DB-7A13-4611-AA77-DF0855F1A319}" destId="{5054C432-C067-415A-A3D1-E0F1ACFAE5A3}" srcOrd="6" destOrd="0" presId="urn:microsoft.com/office/officeart/2005/8/layout/default"/>
    <dgm:cxn modelId="{89593B26-55FD-42E4-B706-78E4482070BB}" type="presParOf" srcId="{700148DB-7A13-4611-AA77-DF0855F1A319}" destId="{B936A89C-2C81-47D9-934A-D229FBE11B59}" srcOrd="7" destOrd="0" presId="urn:microsoft.com/office/officeart/2005/8/layout/default"/>
    <dgm:cxn modelId="{7FBBC329-C7E1-4532-918D-256BDB4E5B09}" type="presParOf" srcId="{700148DB-7A13-4611-AA77-DF0855F1A319}" destId="{2E7639F3-7DF1-40BA-B26B-5E267A118E46}" srcOrd="8" destOrd="0" presId="urn:microsoft.com/office/officeart/2005/8/layout/default"/>
    <dgm:cxn modelId="{C52AAB5C-34A3-4A0B-A8B0-01F1F8348C0E}" type="presParOf" srcId="{700148DB-7A13-4611-AA77-DF0855F1A319}" destId="{C9CDA83C-33E8-46D4-BD5A-02F20539CD58}" srcOrd="9" destOrd="0" presId="urn:microsoft.com/office/officeart/2005/8/layout/default"/>
    <dgm:cxn modelId="{29982A51-1F2D-4B8C-BEE6-CC524B9847F0}" type="presParOf" srcId="{700148DB-7A13-4611-AA77-DF0855F1A319}" destId="{E344CE51-5BAE-42D8-AC7F-77A564935E58}" srcOrd="10" destOrd="0" presId="urn:microsoft.com/office/officeart/2005/8/layout/default"/>
    <dgm:cxn modelId="{69DC4942-D90D-4EBB-A0C5-5CFD91B5485B}" type="presParOf" srcId="{700148DB-7A13-4611-AA77-DF0855F1A319}" destId="{B312DF17-0C9E-4582-8DC8-3C517A772A84}" srcOrd="11" destOrd="0" presId="urn:microsoft.com/office/officeart/2005/8/layout/default"/>
    <dgm:cxn modelId="{D95FF98F-AC14-4AB1-8009-42FD6BB3B85E}" type="presParOf" srcId="{700148DB-7A13-4611-AA77-DF0855F1A319}" destId="{CA005086-E982-4959-819B-AC3D77E60477}" srcOrd="12" destOrd="0" presId="urn:microsoft.com/office/officeart/2005/8/layout/default"/>
    <dgm:cxn modelId="{A46E428C-EF6B-419D-B9B9-499F7CAC6FF8}" type="presParOf" srcId="{700148DB-7A13-4611-AA77-DF0855F1A319}" destId="{CD438DC6-263A-42BC-8B25-0F99D82A9211}" srcOrd="13" destOrd="0" presId="urn:microsoft.com/office/officeart/2005/8/layout/default"/>
    <dgm:cxn modelId="{2DFE94A0-579E-4F8B-91F4-7F72B74800F3}" type="presParOf" srcId="{700148DB-7A13-4611-AA77-DF0855F1A319}" destId="{829A093C-0E5B-401E-9914-875FADEB7FDA}" srcOrd="14" destOrd="0" presId="urn:microsoft.com/office/officeart/2005/8/layout/default"/>
    <dgm:cxn modelId="{27E8B6B0-C803-4520-A802-02B35A13BECD}" type="presParOf" srcId="{700148DB-7A13-4611-AA77-DF0855F1A319}" destId="{74A8A1C5-CCBE-4AEF-B00E-DC79A1561A03}" srcOrd="15" destOrd="0" presId="urn:microsoft.com/office/officeart/2005/8/layout/default"/>
    <dgm:cxn modelId="{3AC8E92C-3410-4041-8EFB-A51AF593F299}" type="presParOf" srcId="{700148DB-7A13-4611-AA77-DF0855F1A319}" destId="{4BFB70A5-A393-457A-A6F9-05A74955FA6F}"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A26533-A4D0-431E-9157-10F902FFCA7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pl-PL"/>
        </a:p>
      </dgm:t>
    </dgm:pt>
    <dgm:pt modelId="{86B8E875-2AD9-48B5-A2F9-2AC29C556997}">
      <dgm:prSet phldrT="[Tekst]"/>
      <dgm:spPr/>
      <dgm:t>
        <a:bodyPr/>
        <a:lstStyle/>
        <a:p>
          <a:r>
            <a:rPr lang="pl-PL" b="1" dirty="0"/>
            <a:t>HIV/AIDS</a:t>
          </a:r>
        </a:p>
      </dgm:t>
    </dgm:pt>
    <dgm:pt modelId="{786983DA-26B6-4EAC-BCF8-3542CBDC62C1}" type="parTrans" cxnId="{4BE5CEDF-688F-4E7B-9335-EC8978071A3F}">
      <dgm:prSet/>
      <dgm:spPr/>
      <dgm:t>
        <a:bodyPr/>
        <a:lstStyle/>
        <a:p>
          <a:endParaRPr lang="pl-PL"/>
        </a:p>
      </dgm:t>
    </dgm:pt>
    <dgm:pt modelId="{5C77008E-2FF3-4610-B991-2C347E0D5253}" type="sibTrans" cxnId="{4BE5CEDF-688F-4E7B-9335-EC8978071A3F}">
      <dgm:prSet/>
      <dgm:spPr/>
      <dgm:t>
        <a:bodyPr/>
        <a:lstStyle/>
        <a:p>
          <a:endParaRPr lang="pl-PL"/>
        </a:p>
      </dgm:t>
    </dgm:pt>
    <dgm:pt modelId="{460EB422-11DB-4DE5-B1AB-AA4319B4459E}">
      <dgm:prSet phldrT="[Tekst]"/>
      <dgm:spPr/>
      <dgm:t>
        <a:bodyPr/>
        <a:lstStyle/>
        <a:p>
          <a:r>
            <a:rPr lang="pl-PL" b="1" dirty="0"/>
            <a:t>Salmonelozy</a:t>
          </a:r>
        </a:p>
      </dgm:t>
    </dgm:pt>
    <dgm:pt modelId="{E8A95E6D-5AEB-4743-981D-E71DBFD6E2FC}" type="parTrans" cxnId="{F7F0F1C6-4DEB-4AAA-983A-E613A412BAD0}">
      <dgm:prSet/>
      <dgm:spPr/>
      <dgm:t>
        <a:bodyPr/>
        <a:lstStyle/>
        <a:p>
          <a:endParaRPr lang="pl-PL"/>
        </a:p>
      </dgm:t>
    </dgm:pt>
    <dgm:pt modelId="{7DE43043-6055-4C60-8B96-B231D4613D1A}" type="sibTrans" cxnId="{F7F0F1C6-4DEB-4AAA-983A-E613A412BAD0}">
      <dgm:prSet/>
      <dgm:spPr/>
      <dgm:t>
        <a:bodyPr/>
        <a:lstStyle/>
        <a:p>
          <a:endParaRPr lang="pl-PL"/>
        </a:p>
      </dgm:t>
    </dgm:pt>
    <dgm:pt modelId="{AA3BE2B8-2A57-4E3F-B317-30F7DF527686}">
      <dgm:prSet phldrT="[Tekst]"/>
      <dgm:spPr/>
      <dgm:t>
        <a:bodyPr/>
        <a:lstStyle/>
        <a:p>
          <a:r>
            <a:rPr lang="pl-PL" b="1" dirty="0"/>
            <a:t>Dopalacze</a:t>
          </a:r>
        </a:p>
      </dgm:t>
    </dgm:pt>
    <dgm:pt modelId="{7403B2D3-D963-4BFB-9AF0-503D5E8CB2DD}" type="parTrans" cxnId="{76218DA2-52B1-4710-B8B7-D6B7678C61C8}">
      <dgm:prSet/>
      <dgm:spPr/>
      <dgm:t>
        <a:bodyPr/>
        <a:lstStyle/>
        <a:p>
          <a:endParaRPr lang="pl-PL"/>
        </a:p>
      </dgm:t>
    </dgm:pt>
    <dgm:pt modelId="{14273650-C37C-4D9E-B4A9-79C7746DFF2E}" type="sibTrans" cxnId="{76218DA2-52B1-4710-B8B7-D6B7678C61C8}">
      <dgm:prSet/>
      <dgm:spPr/>
      <dgm:t>
        <a:bodyPr/>
        <a:lstStyle/>
        <a:p>
          <a:endParaRPr lang="pl-PL"/>
        </a:p>
      </dgm:t>
    </dgm:pt>
    <dgm:pt modelId="{3379DD63-110A-4013-8358-69E0B1A76C2B}">
      <dgm:prSet phldrT="[Tekst]"/>
      <dgm:spPr/>
      <dgm:t>
        <a:bodyPr/>
        <a:lstStyle/>
        <a:p>
          <a:r>
            <a:rPr lang="pl-PL" b="1" dirty="0"/>
            <a:t>Skandal </a:t>
          </a:r>
          <a:r>
            <a:rPr lang="pl-PL" b="1" dirty="0" err="1"/>
            <a:t>dioksynowy</a:t>
          </a:r>
          <a:endParaRPr lang="pl-PL" b="1" dirty="0"/>
        </a:p>
      </dgm:t>
    </dgm:pt>
    <dgm:pt modelId="{4CC49830-2367-436C-BE7D-8596E522F0E0}" type="parTrans" cxnId="{4626F68B-CEFF-402C-95E1-648ABC5F31DE}">
      <dgm:prSet/>
      <dgm:spPr/>
      <dgm:t>
        <a:bodyPr/>
        <a:lstStyle/>
        <a:p>
          <a:endParaRPr lang="pl-PL"/>
        </a:p>
      </dgm:t>
    </dgm:pt>
    <dgm:pt modelId="{EC5E40FE-DE0D-47D3-8AAC-76CB879B9745}" type="sibTrans" cxnId="{4626F68B-CEFF-402C-95E1-648ABC5F31DE}">
      <dgm:prSet/>
      <dgm:spPr/>
      <dgm:t>
        <a:bodyPr/>
        <a:lstStyle/>
        <a:p>
          <a:endParaRPr lang="pl-PL"/>
        </a:p>
      </dgm:t>
    </dgm:pt>
    <dgm:pt modelId="{37EE2AB6-1B8F-4F07-8C71-B0BDBC72615D}">
      <dgm:prSet phldrT="[Tekst]"/>
      <dgm:spPr/>
      <dgm:t>
        <a:bodyPr/>
        <a:lstStyle/>
        <a:p>
          <a:r>
            <a:rPr lang="pl-PL" b="1" dirty="0"/>
            <a:t>Pandemia COVID-19</a:t>
          </a:r>
        </a:p>
      </dgm:t>
    </dgm:pt>
    <dgm:pt modelId="{99697825-B03A-4CDC-9447-3AEA263FA965}" type="parTrans" cxnId="{575C60A6-2747-4408-B469-B1051BDB6247}">
      <dgm:prSet/>
      <dgm:spPr/>
      <dgm:t>
        <a:bodyPr/>
        <a:lstStyle/>
        <a:p>
          <a:endParaRPr lang="pl-PL"/>
        </a:p>
      </dgm:t>
    </dgm:pt>
    <dgm:pt modelId="{9442D97C-5D5C-4C9F-B17E-4604CC96105D}" type="sibTrans" cxnId="{575C60A6-2747-4408-B469-B1051BDB6247}">
      <dgm:prSet/>
      <dgm:spPr/>
      <dgm:t>
        <a:bodyPr/>
        <a:lstStyle/>
        <a:p>
          <a:endParaRPr lang="pl-PL"/>
        </a:p>
      </dgm:t>
    </dgm:pt>
    <dgm:pt modelId="{668828D6-390B-432D-9908-6B49AB822EF0}" type="pres">
      <dgm:prSet presAssocID="{8DA26533-A4D0-431E-9157-10F902FFCA79}" presName="diagram" presStyleCnt="0">
        <dgm:presLayoutVars>
          <dgm:dir/>
          <dgm:resizeHandles val="exact"/>
        </dgm:presLayoutVars>
      </dgm:prSet>
      <dgm:spPr/>
    </dgm:pt>
    <dgm:pt modelId="{1A3B6E50-E4C9-471B-A920-ADEDC4AD59C4}" type="pres">
      <dgm:prSet presAssocID="{86B8E875-2AD9-48B5-A2F9-2AC29C556997}" presName="node" presStyleLbl="node1" presStyleIdx="0" presStyleCnt="5" custLinFactNeighborX="-2398" custLinFactNeighborY="-357">
        <dgm:presLayoutVars>
          <dgm:bulletEnabled val="1"/>
        </dgm:presLayoutVars>
      </dgm:prSet>
      <dgm:spPr/>
    </dgm:pt>
    <dgm:pt modelId="{C2A91403-2391-44A7-BDF2-3ABE5D6005AF}" type="pres">
      <dgm:prSet presAssocID="{5C77008E-2FF3-4610-B991-2C347E0D5253}" presName="sibTrans" presStyleCnt="0"/>
      <dgm:spPr/>
    </dgm:pt>
    <dgm:pt modelId="{6977B4C8-BD13-465C-8978-C8B5611DB3E3}" type="pres">
      <dgm:prSet presAssocID="{460EB422-11DB-4DE5-B1AB-AA4319B4459E}" presName="node" presStyleLbl="node1" presStyleIdx="1" presStyleCnt="5" custLinFactNeighborY="-357">
        <dgm:presLayoutVars>
          <dgm:bulletEnabled val="1"/>
        </dgm:presLayoutVars>
      </dgm:prSet>
      <dgm:spPr/>
    </dgm:pt>
    <dgm:pt modelId="{99D15C12-41E0-4685-AD22-2156B136C915}" type="pres">
      <dgm:prSet presAssocID="{7DE43043-6055-4C60-8B96-B231D4613D1A}" presName="sibTrans" presStyleCnt="0"/>
      <dgm:spPr/>
    </dgm:pt>
    <dgm:pt modelId="{D29DA000-94E1-479E-A35E-9BF25E8CEFFB}" type="pres">
      <dgm:prSet presAssocID="{AA3BE2B8-2A57-4E3F-B317-30F7DF527686}" presName="node" presStyleLbl="node1" presStyleIdx="2" presStyleCnt="5">
        <dgm:presLayoutVars>
          <dgm:bulletEnabled val="1"/>
        </dgm:presLayoutVars>
      </dgm:prSet>
      <dgm:spPr/>
    </dgm:pt>
    <dgm:pt modelId="{09146119-73C6-4516-9A5D-CA83C27436C4}" type="pres">
      <dgm:prSet presAssocID="{14273650-C37C-4D9E-B4A9-79C7746DFF2E}" presName="sibTrans" presStyleCnt="0"/>
      <dgm:spPr/>
    </dgm:pt>
    <dgm:pt modelId="{9C0F6361-54E3-4AB3-B066-D4B5BF9AE5EF}" type="pres">
      <dgm:prSet presAssocID="{3379DD63-110A-4013-8358-69E0B1A76C2B}" presName="node" presStyleLbl="node1" presStyleIdx="3" presStyleCnt="5">
        <dgm:presLayoutVars>
          <dgm:bulletEnabled val="1"/>
        </dgm:presLayoutVars>
      </dgm:prSet>
      <dgm:spPr/>
    </dgm:pt>
    <dgm:pt modelId="{E988A125-8CDA-49BE-ACBA-5D65CF29FAE5}" type="pres">
      <dgm:prSet presAssocID="{EC5E40FE-DE0D-47D3-8AAC-76CB879B9745}" presName="sibTrans" presStyleCnt="0"/>
      <dgm:spPr/>
    </dgm:pt>
    <dgm:pt modelId="{ED349187-83BD-4CAE-8293-967A229B4F74}" type="pres">
      <dgm:prSet presAssocID="{37EE2AB6-1B8F-4F07-8C71-B0BDBC72615D}" presName="node" presStyleLbl="node1" presStyleIdx="4" presStyleCnt="5">
        <dgm:presLayoutVars>
          <dgm:bulletEnabled val="1"/>
        </dgm:presLayoutVars>
      </dgm:prSet>
      <dgm:spPr/>
    </dgm:pt>
  </dgm:ptLst>
  <dgm:cxnLst>
    <dgm:cxn modelId="{C442031C-B723-47E7-98C3-D20E3A2410B6}" type="presOf" srcId="{8DA26533-A4D0-431E-9157-10F902FFCA79}" destId="{668828D6-390B-432D-9908-6B49AB822EF0}" srcOrd="0" destOrd="0" presId="urn:microsoft.com/office/officeart/2005/8/layout/default"/>
    <dgm:cxn modelId="{E6DF6066-89F1-45CC-8EBA-06C494FC2C41}" type="presOf" srcId="{3379DD63-110A-4013-8358-69E0B1A76C2B}" destId="{9C0F6361-54E3-4AB3-B066-D4B5BF9AE5EF}" srcOrd="0" destOrd="0" presId="urn:microsoft.com/office/officeart/2005/8/layout/default"/>
    <dgm:cxn modelId="{14C3656A-1D34-4AD6-9F32-90F6C749E88D}" type="presOf" srcId="{460EB422-11DB-4DE5-B1AB-AA4319B4459E}" destId="{6977B4C8-BD13-465C-8978-C8B5611DB3E3}" srcOrd="0" destOrd="0" presId="urn:microsoft.com/office/officeart/2005/8/layout/default"/>
    <dgm:cxn modelId="{4626F68B-CEFF-402C-95E1-648ABC5F31DE}" srcId="{8DA26533-A4D0-431E-9157-10F902FFCA79}" destId="{3379DD63-110A-4013-8358-69E0B1A76C2B}" srcOrd="3" destOrd="0" parTransId="{4CC49830-2367-436C-BE7D-8596E522F0E0}" sibTransId="{EC5E40FE-DE0D-47D3-8AAC-76CB879B9745}"/>
    <dgm:cxn modelId="{76218DA2-52B1-4710-B8B7-D6B7678C61C8}" srcId="{8DA26533-A4D0-431E-9157-10F902FFCA79}" destId="{AA3BE2B8-2A57-4E3F-B317-30F7DF527686}" srcOrd="2" destOrd="0" parTransId="{7403B2D3-D963-4BFB-9AF0-503D5E8CB2DD}" sibTransId="{14273650-C37C-4D9E-B4A9-79C7746DFF2E}"/>
    <dgm:cxn modelId="{575C60A6-2747-4408-B469-B1051BDB6247}" srcId="{8DA26533-A4D0-431E-9157-10F902FFCA79}" destId="{37EE2AB6-1B8F-4F07-8C71-B0BDBC72615D}" srcOrd="4" destOrd="0" parTransId="{99697825-B03A-4CDC-9447-3AEA263FA965}" sibTransId="{9442D97C-5D5C-4C9F-B17E-4604CC96105D}"/>
    <dgm:cxn modelId="{F7F0F1C6-4DEB-4AAA-983A-E613A412BAD0}" srcId="{8DA26533-A4D0-431E-9157-10F902FFCA79}" destId="{460EB422-11DB-4DE5-B1AB-AA4319B4459E}" srcOrd="1" destOrd="0" parTransId="{E8A95E6D-5AEB-4743-981D-E71DBFD6E2FC}" sibTransId="{7DE43043-6055-4C60-8B96-B231D4613D1A}"/>
    <dgm:cxn modelId="{ACF0FEC7-DC91-4070-A127-337E90D671E2}" type="presOf" srcId="{37EE2AB6-1B8F-4F07-8C71-B0BDBC72615D}" destId="{ED349187-83BD-4CAE-8293-967A229B4F74}" srcOrd="0" destOrd="0" presId="urn:microsoft.com/office/officeart/2005/8/layout/default"/>
    <dgm:cxn modelId="{9BBD51C9-CBA2-427C-9596-6CE483D91E5E}" type="presOf" srcId="{AA3BE2B8-2A57-4E3F-B317-30F7DF527686}" destId="{D29DA000-94E1-479E-A35E-9BF25E8CEFFB}" srcOrd="0" destOrd="0" presId="urn:microsoft.com/office/officeart/2005/8/layout/default"/>
    <dgm:cxn modelId="{4BE5CEDF-688F-4E7B-9335-EC8978071A3F}" srcId="{8DA26533-A4D0-431E-9157-10F902FFCA79}" destId="{86B8E875-2AD9-48B5-A2F9-2AC29C556997}" srcOrd="0" destOrd="0" parTransId="{786983DA-26B6-4EAC-BCF8-3542CBDC62C1}" sibTransId="{5C77008E-2FF3-4610-B991-2C347E0D5253}"/>
    <dgm:cxn modelId="{D7EEBDE8-EDE4-433E-8E17-2FE39FDA5A1C}" type="presOf" srcId="{86B8E875-2AD9-48B5-A2F9-2AC29C556997}" destId="{1A3B6E50-E4C9-471B-A920-ADEDC4AD59C4}" srcOrd="0" destOrd="0" presId="urn:microsoft.com/office/officeart/2005/8/layout/default"/>
    <dgm:cxn modelId="{341E7D44-E973-4DC5-8263-85B233A943E8}" type="presParOf" srcId="{668828D6-390B-432D-9908-6B49AB822EF0}" destId="{1A3B6E50-E4C9-471B-A920-ADEDC4AD59C4}" srcOrd="0" destOrd="0" presId="urn:microsoft.com/office/officeart/2005/8/layout/default"/>
    <dgm:cxn modelId="{B1569792-431F-4F91-9000-4A873DC27E26}" type="presParOf" srcId="{668828D6-390B-432D-9908-6B49AB822EF0}" destId="{C2A91403-2391-44A7-BDF2-3ABE5D6005AF}" srcOrd="1" destOrd="0" presId="urn:microsoft.com/office/officeart/2005/8/layout/default"/>
    <dgm:cxn modelId="{26615338-8BDB-48B6-BEB2-77C4B84C3086}" type="presParOf" srcId="{668828D6-390B-432D-9908-6B49AB822EF0}" destId="{6977B4C8-BD13-465C-8978-C8B5611DB3E3}" srcOrd="2" destOrd="0" presId="urn:microsoft.com/office/officeart/2005/8/layout/default"/>
    <dgm:cxn modelId="{DA30D530-CEB2-4227-BA11-930675E99ED0}" type="presParOf" srcId="{668828D6-390B-432D-9908-6B49AB822EF0}" destId="{99D15C12-41E0-4685-AD22-2156B136C915}" srcOrd="3" destOrd="0" presId="urn:microsoft.com/office/officeart/2005/8/layout/default"/>
    <dgm:cxn modelId="{7DB58755-DDE5-4E92-8A29-0080E05D28A7}" type="presParOf" srcId="{668828D6-390B-432D-9908-6B49AB822EF0}" destId="{D29DA000-94E1-479E-A35E-9BF25E8CEFFB}" srcOrd="4" destOrd="0" presId="urn:microsoft.com/office/officeart/2005/8/layout/default"/>
    <dgm:cxn modelId="{4033A968-A1D1-4730-8F29-BCC526494010}" type="presParOf" srcId="{668828D6-390B-432D-9908-6B49AB822EF0}" destId="{09146119-73C6-4516-9A5D-CA83C27436C4}" srcOrd="5" destOrd="0" presId="urn:microsoft.com/office/officeart/2005/8/layout/default"/>
    <dgm:cxn modelId="{0D3E99C4-6FA0-428C-8697-812AD398199A}" type="presParOf" srcId="{668828D6-390B-432D-9908-6B49AB822EF0}" destId="{9C0F6361-54E3-4AB3-B066-D4B5BF9AE5EF}" srcOrd="6" destOrd="0" presId="urn:microsoft.com/office/officeart/2005/8/layout/default"/>
    <dgm:cxn modelId="{F5B55D55-CDE9-421E-B6AD-1BD527EC2D4A}" type="presParOf" srcId="{668828D6-390B-432D-9908-6B49AB822EF0}" destId="{E988A125-8CDA-49BE-ACBA-5D65CF29FAE5}" srcOrd="7" destOrd="0" presId="urn:microsoft.com/office/officeart/2005/8/layout/default"/>
    <dgm:cxn modelId="{FD4670DD-135F-4207-A3BC-BAC808EF0767}" type="presParOf" srcId="{668828D6-390B-432D-9908-6B49AB822EF0}" destId="{ED349187-83BD-4CAE-8293-967A229B4F74}"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3041A-86FB-4D53-A6F0-15EFB7C7614E}">
      <dsp:nvSpPr>
        <dsp:cNvPr id="0" name=""/>
        <dsp:cNvSpPr/>
      </dsp:nvSpPr>
      <dsp:spPr>
        <a:xfrm>
          <a:off x="422932" y="558"/>
          <a:ext cx="3516064" cy="2109638"/>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pl-PL" sz="4900" b="1" kern="1200" dirty="0"/>
            <a:t>Dżuma</a:t>
          </a:r>
        </a:p>
      </dsp:txBody>
      <dsp:txXfrm>
        <a:off x="422932" y="558"/>
        <a:ext cx="3516064" cy="2109638"/>
      </dsp:txXfrm>
    </dsp:sp>
    <dsp:sp modelId="{B0E856F5-DAF6-41AF-80A0-0813E6EA0D32}">
      <dsp:nvSpPr>
        <dsp:cNvPr id="0" name=""/>
        <dsp:cNvSpPr/>
      </dsp:nvSpPr>
      <dsp:spPr>
        <a:xfrm>
          <a:off x="4290603" y="558"/>
          <a:ext cx="3516064" cy="2109638"/>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pl-PL" sz="4900" b="1" kern="1200" dirty="0"/>
            <a:t>Trąd</a:t>
          </a:r>
        </a:p>
      </dsp:txBody>
      <dsp:txXfrm>
        <a:off x="4290603" y="558"/>
        <a:ext cx="3516064" cy="2109638"/>
      </dsp:txXfrm>
    </dsp:sp>
    <dsp:sp modelId="{7AB86503-01F6-4613-84B0-27DCCF2382E1}">
      <dsp:nvSpPr>
        <dsp:cNvPr id="0" name=""/>
        <dsp:cNvSpPr/>
      </dsp:nvSpPr>
      <dsp:spPr>
        <a:xfrm>
          <a:off x="422932" y="2461803"/>
          <a:ext cx="3516064" cy="2109638"/>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pl-PL" sz="4900" b="1" kern="1200" dirty="0"/>
            <a:t>Cholera</a:t>
          </a:r>
        </a:p>
      </dsp:txBody>
      <dsp:txXfrm>
        <a:off x="422932" y="2461803"/>
        <a:ext cx="3516064" cy="2109638"/>
      </dsp:txXfrm>
    </dsp:sp>
    <dsp:sp modelId="{68388188-46AD-4684-84B0-F89333FE1DCD}">
      <dsp:nvSpPr>
        <dsp:cNvPr id="0" name=""/>
        <dsp:cNvSpPr/>
      </dsp:nvSpPr>
      <dsp:spPr>
        <a:xfrm>
          <a:off x="4290603" y="2461803"/>
          <a:ext cx="3516064" cy="2109638"/>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pl-PL" sz="4900" b="1" kern="1200" dirty="0"/>
            <a:t>Ospa prawdziwa</a:t>
          </a:r>
        </a:p>
      </dsp:txBody>
      <dsp:txXfrm>
        <a:off x="4290603" y="2461803"/>
        <a:ext cx="3516064" cy="21096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18744-6124-40B1-A690-83A8D8127612}">
      <dsp:nvSpPr>
        <dsp:cNvPr id="0" name=""/>
        <dsp:cNvSpPr/>
      </dsp:nvSpPr>
      <dsp:spPr>
        <a:xfrm>
          <a:off x="0" y="614362"/>
          <a:ext cx="2571749" cy="1543050"/>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l-PL" sz="3200" b="1" kern="1200" dirty="0"/>
            <a:t>Błonica (Dyfteryt)</a:t>
          </a:r>
        </a:p>
      </dsp:txBody>
      <dsp:txXfrm>
        <a:off x="0" y="614362"/>
        <a:ext cx="2571749" cy="1543050"/>
      </dsp:txXfrm>
    </dsp:sp>
    <dsp:sp modelId="{B53EAF49-AB96-413E-A3A2-65B8F353ED8C}">
      <dsp:nvSpPr>
        <dsp:cNvPr id="0" name=""/>
        <dsp:cNvSpPr/>
      </dsp:nvSpPr>
      <dsp:spPr>
        <a:xfrm>
          <a:off x="2828925" y="614362"/>
          <a:ext cx="2571749" cy="1543050"/>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l-PL" sz="3200" b="1" kern="1200" dirty="0"/>
            <a:t>Dur brzuszny </a:t>
          </a:r>
        </a:p>
      </dsp:txBody>
      <dsp:txXfrm>
        <a:off x="2828925" y="614362"/>
        <a:ext cx="2571749" cy="1543050"/>
      </dsp:txXfrm>
    </dsp:sp>
    <dsp:sp modelId="{36D2324A-F28E-4625-864A-08B2EAD06E49}">
      <dsp:nvSpPr>
        <dsp:cNvPr id="0" name=""/>
        <dsp:cNvSpPr/>
      </dsp:nvSpPr>
      <dsp:spPr>
        <a:xfrm>
          <a:off x="5657849" y="608853"/>
          <a:ext cx="2571749" cy="1543050"/>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l-PL" sz="3200" b="1" kern="1200" dirty="0"/>
            <a:t>Czerwonka</a:t>
          </a:r>
        </a:p>
      </dsp:txBody>
      <dsp:txXfrm>
        <a:off x="5657849" y="608853"/>
        <a:ext cx="2571749" cy="1543050"/>
      </dsp:txXfrm>
    </dsp:sp>
    <dsp:sp modelId="{C490CFFA-2D94-4D53-A023-072EC3AC7BF2}">
      <dsp:nvSpPr>
        <dsp:cNvPr id="0" name=""/>
        <dsp:cNvSpPr/>
      </dsp:nvSpPr>
      <dsp:spPr>
        <a:xfrm>
          <a:off x="1414462" y="2414587"/>
          <a:ext cx="2571749" cy="1543050"/>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l-PL" sz="3200" b="1" kern="1200" dirty="0"/>
            <a:t>Grypa „hiszpanka”</a:t>
          </a:r>
        </a:p>
      </dsp:txBody>
      <dsp:txXfrm>
        <a:off x="1414462" y="2414587"/>
        <a:ext cx="2571749" cy="1543050"/>
      </dsp:txXfrm>
    </dsp:sp>
    <dsp:sp modelId="{D3A10671-C273-4427-85FC-238B32135A85}">
      <dsp:nvSpPr>
        <dsp:cNvPr id="0" name=""/>
        <dsp:cNvSpPr/>
      </dsp:nvSpPr>
      <dsp:spPr>
        <a:xfrm>
          <a:off x="4243387" y="2414587"/>
          <a:ext cx="2571749" cy="1543050"/>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l-PL" sz="3200" b="1" kern="1200" dirty="0"/>
            <a:t>Gruźlica</a:t>
          </a:r>
        </a:p>
      </dsp:txBody>
      <dsp:txXfrm>
        <a:off x="4243387" y="2414587"/>
        <a:ext cx="2571749" cy="1543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C2D4C-3F8C-427E-8D16-FDFF97FC6275}">
      <dsp:nvSpPr>
        <dsp:cNvPr id="0" name=""/>
        <dsp:cNvSpPr/>
      </dsp:nvSpPr>
      <dsp:spPr>
        <a:xfrm>
          <a:off x="442395" y="176808"/>
          <a:ext cx="2282428" cy="1369456"/>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pl-PL" sz="1700" b="1" kern="1200" dirty="0"/>
            <a:t>Dur brzuszny i dur plamisty </a:t>
          </a:r>
        </a:p>
        <a:p>
          <a:pPr marL="0" lvl="0" indent="0" algn="ctr" defTabSz="755650">
            <a:lnSpc>
              <a:spcPct val="90000"/>
            </a:lnSpc>
            <a:spcBef>
              <a:spcPct val="0"/>
            </a:spcBef>
            <a:spcAft>
              <a:spcPct val="35000"/>
            </a:spcAft>
            <a:buNone/>
          </a:pPr>
          <a:r>
            <a:rPr lang="pl-PL" sz="1700" b="1" kern="1200" dirty="0"/>
            <a:t>(tyfus</a:t>
          </a:r>
          <a:r>
            <a:rPr lang="pl-PL" sz="1700" kern="1200" dirty="0"/>
            <a:t>)</a:t>
          </a:r>
        </a:p>
      </dsp:txBody>
      <dsp:txXfrm>
        <a:off x="442395" y="176808"/>
        <a:ext cx="2282428" cy="1369456"/>
      </dsp:txXfrm>
    </dsp:sp>
    <dsp:sp modelId="{F3A22206-F593-4C6E-B424-867FC43F37F5}">
      <dsp:nvSpPr>
        <dsp:cNvPr id="0" name=""/>
        <dsp:cNvSpPr/>
      </dsp:nvSpPr>
      <dsp:spPr>
        <a:xfrm>
          <a:off x="2818654" y="176808"/>
          <a:ext cx="2282428" cy="1369456"/>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pl-PL" sz="1700" b="1" kern="1200" dirty="0"/>
            <a:t>Czerwonka</a:t>
          </a:r>
        </a:p>
      </dsp:txBody>
      <dsp:txXfrm>
        <a:off x="2818654" y="176808"/>
        <a:ext cx="2282428" cy="1369456"/>
      </dsp:txXfrm>
    </dsp:sp>
    <dsp:sp modelId="{078CCC56-8B76-48C4-8367-94D8FA5E102D}">
      <dsp:nvSpPr>
        <dsp:cNvPr id="0" name=""/>
        <dsp:cNvSpPr/>
      </dsp:nvSpPr>
      <dsp:spPr>
        <a:xfrm>
          <a:off x="5266924" y="176808"/>
          <a:ext cx="2282428" cy="1369456"/>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pl-PL" sz="1700" b="1" kern="1200" dirty="0"/>
            <a:t>Błonica</a:t>
          </a:r>
        </a:p>
      </dsp:txBody>
      <dsp:txXfrm>
        <a:off x="5266924" y="176808"/>
        <a:ext cx="2282428" cy="1369456"/>
      </dsp:txXfrm>
    </dsp:sp>
    <dsp:sp modelId="{5054C432-C067-415A-A3D1-E0F1ACFAE5A3}">
      <dsp:nvSpPr>
        <dsp:cNvPr id="0" name=""/>
        <dsp:cNvSpPr/>
      </dsp:nvSpPr>
      <dsp:spPr>
        <a:xfrm>
          <a:off x="442395" y="1616965"/>
          <a:ext cx="2282428" cy="1369456"/>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pl-PL" sz="1700" b="1" kern="1200" dirty="0"/>
            <a:t>Gruźlica</a:t>
          </a:r>
        </a:p>
      </dsp:txBody>
      <dsp:txXfrm>
        <a:off x="442395" y="1616965"/>
        <a:ext cx="2282428" cy="1369456"/>
      </dsp:txXfrm>
    </dsp:sp>
    <dsp:sp modelId="{2E7639F3-7DF1-40BA-B26B-5E267A118E46}">
      <dsp:nvSpPr>
        <dsp:cNvPr id="0" name=""/>
        <dsp:cNvSpPr/>
      </dsp:nvSpPr>
      <dsp:spPr>
        <a:xfrm>
          <a:off x="2818654" y="1616965"/>
          <a:ext cx="2282428" cy="1369456"/>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pl-PL" sz="1700" b="1" kern="1200" dirty="0"/>
            <a:t>Choroba Heinego-Medina </a:t>
          </a:r>
        </a:p>
        <a:p>
          <a:pPr marL="0" lvl="0" indent="0" algn="ctr" defTabSz="755650">
            <a:lnSpc>
              <a:spcPct val="90000"/>
            </a:lnSpc>
            <a:spcBef>
              <a:spcPct val="0"/>
            </a:spcBef>
            <a:spcAft>
              <a:spcPct val="35000"/>
            </a:spcAft>
            <a:buNone/>
          </a:pPr>
          <a:r>
            <a:rPr lang="pl-PL" sz="1700" b="1" kern="1200" dirty="0"/>
            <a:t>(polio)</a:t>
          </a:r>
        </a:p>
      </dsp:txBody>
      <dsp:txXfrm>
        <a:off x="2818654" y="1616965"/>
        <a:ext cx="2282428" cy="1369456"/>
      </dsp:txXfrm>
    </dsp:sp>
    <dsp:sp modelId="{E344CE51-5BAE-42D8-AC7F-77A564935E58}">
      <dsp:nvSpPr>
        <dsp:cNvPr id="0" name=""/>
        <dsp:cNvSpPr/>
      </dsp:nvSpPr>
      <dsp:spPr>
        <a:xfrm>
          <a:off x="5266924" y="1616965"/>
          <a:ext cx="2282428" cy="1369456"/>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pl-PL" sz="1700" b="1" kern="1200" dirty="0"/>
            <a:t>Kiła</a:t>
          </a:r>
        </a:p>
      </dsp:txBody>
      <dsp:txXfrm>
        <a:off x="5266924" y="1616965"/>
        <a:ext cx="2282428" cy="1369456"/>
      </dsp:txXfrm>
    </dsp:sp>
    <dsp:sp modelId="{CA005086-E982-4959-819B-AC3D77E60477}">
      <dsp:nvSpPr>
        <dsp:cNvPr id="0" name=""/>
        <dsp:cNvSpPr/>
      </dsp:nvSpPr>
      <dsp:spPr>
        <a:xfrm>
          <a:off x="442395" y="3057122"/>
          <a:ext cx="2282428" cy="1369456"/>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pl-PL" sz="1700" b="1" i="0" kern="1200" dirty="0"/>
            <a:t>„Akcja mleczna” </a:t>
          </a:r>
        </a:p>
        <a:p>
          <a:pPr marL="0" lvl="0" indent="0" algn="ctr" defTabSz="755650">
            <a:lnSpc>
              <a:spcPct val="90000"/>
            </a:lnSpc>
            <a:spcBef>
              <a:spcPct val="0"/>
            </a:spcBef>
            <a:spcAft>
              <a:spcPct val="35000"/>
            </a:spcAft>
            <a:buNone/>
          </a:pPr>
          <a:r>
            <a:rPr lang="pl-PL" sz="1700" b="1" i="0" kern="1200" dirty="0"/>
            <a:t>(konwie - cynk i zabawki - ołów)</a:t>
          </a:r>
        </a:p>
        <a:p>
          <a:pPr marL="0" lvl="0" indent="0" algn="ctr" defTabSz="755650">
            <a:lnSpc>
              <a:spcPct val="90000"/>
            </a:lnSpc>
            <a:spcBef>
              <a:spcPct val="0"/>
            </a:spcBef>
            <a:spcAft>
              <a:spcPct val="35000"/>
            </a:spcAft>
            <a:buNone/>
          </a:pPr>
          <a:r>
            <a:rPr lang="pl-PL" sz="1700" b="1" i="0" kern="1200" dirty="0"/>
            <a:t>(1946 – 1949)</a:t>
          </a:r>
        </a:p>
      </dsp:txBody>
      <dsp:txXfrm>
        <a:off x="442395" y="3057122"/>
        <a:ext cx="2282428" cy="1369456"/>
      </dsp:txXfrm>
    </dsp:sp>
    <dsp:sp modelId="{829A093C-0E5B-401E-9914-875FADEB7FDA}">
      <dsp:nvSpPr>
        <dsp:cNvPr id="0" name=""/>
        <dsp:cNvSpPr/>
      </dsp:nvSpPr>
      <dsp:spPr>
        <a:xfrm>
          <a:off x="2818654" y="3057122"/>
          <a:ext cx="2282428" cy="1369456"/>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pl-PL" sz="1700" b="1" i="0" kern="1200" dirty="0"/>
            <a:t>Ospa prawdziwa we Wrocławiu </a:t>
          </a:r>
        </a:p>
        <a:p>
          <a:pPr marL="0" lvl="0" indent="0" algn="ctr" defTabSz="755650">
            <a:lnSpc>
              <a:spcPct val="90000"/>
            </a:lnSpc>
            <a:spcBef>
              <a:spcPct val="0"/>
            </a:spcBef>
            <a:spcAft>
              <a:spcPct val="35000"/>
            </a:spcAft>
            <a:buNone/>
          </a:pPr>
          <a:r>
            <a:rPr lang="pl-PL" sz="1700" b="1" i="0" kern="1200" dirty="0"/>
            <a:t>(1963 r.)</a:t>
          </a:r>
        </a:p>
      </dsp:txBody>
      <dsp:txXfrm>
        <a:off x="2818654" y="3057122"/>
        <a:ext cx="2282428" cy="1369456"/>
      </dsp:txXfrm>
    </dsp:sp>
    <dsp:sp modelId="{4BFB70A5-A393-457A-A6F9-05A74955FA6F}">
      <dsp:nvSpPr>
        <dsp:cNvPr id="0" name=""/>
        <dsp:cNvSpPr/>
      </dsp:nvSpPr>
      <dsp:spPr>
        <a:xfrm>
          <a:off x="5266924" y="3057122"/>
          <a:ext cx="2282428" cy="1369456"/>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pl-PL" sz="1700" b="1" i="0" kern="1200" dirty="0"/>
            <a:t>Katastrofa elektrowni jądrowej w Czarnobylu</a:t>
          </a:r>
        </a:p>
        <a:p>
          <a:pPr marL="0" lvl="0" indent="0" algn="ctr" defTabSz="755650">
            <a:lnSpc>
              <a:spcPct val="90000"/>
            </a:lnSpc>
            <a:spcBef>
              <a:spcPct val="0"/>
            </a:spcBef>
            <a:spcAft>
              <a:spcPct val="35000"/>
            </a:spcAft>
            <a:buNone/>
          </a:pPr>
          <a:r>
            <a:rPr lang="pl-PL" sz="1700" b="1" i="0" kern="1200" dirty="0"/>
            <a:t>(1986 r.)</a:t>
          </a:r>
        </a:p>
      </dsp:txBody>
      <dsp:txXfrm>
        <a:off x="5266924" y="3057122"/>
        <a:ext cx="2282428" cy="13694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B6E50-E4C9-471B-A920-ADEDC4AD59C4}">
      <dsp:nvSpPr>
        <dsp:cNvPr id="0" name=""/>
        <dsp:cNvSpPr/>
      </dsp:nvSpPr>
      <dsp:spPr>
        <a:xfrm>
          <a:off x="0" y="608853"/>
          <a:ext cx="2571749" cy="1543050"/>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l-PL" sz="3000" b="1" kern="1200" dirty="0"/>
            <a:t>HIV/AIDS</a:t>
          </a:r>
        </a:p>
      </dsp:txBody>
      <dsp:txXfrm>
        <a:off x="0" y="608853"/>
        <a:ext cx="2571749" cy="1543050"/>
      </dsp:txXfrm>
    </dsp:sp>
    <dsp:sp modelId="{6977B4C8-BD13-465C-8978-C8B5611DB3E3}">
      <dsp:nvSpPr>
        <dsp:cNvPr id="0" name=""/>
        <dsp:cNvSpPr/>
      </dsp:nvSpPr>
      <dsp:spPr>
        <a:xfrm>
          <a:off x="2828925" y="608853"/>
          <a:ext cx="2571749" cy="1543050"/>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l-PL" sz="3000" b="1" kern="1200" dirty="0"/>
            <a:t>Salmonelozy</a:t>
          </a:r>
        </a:p>
      </dsp:txBody>
      <dsp:txXfrm>
        <a:off x="2828925" y="608853"/>
        <a:ext cx="2571749" cy="1543050"/>
      </dsp:txXfrm>
    </dsp:sp>
    <dsp:sp modelId="{D29DA000-94E1-479E-A35E-9BF25E8CEFFB}">
      <dsp:nvSpPr>
        <dsp:cNvPr id="0" name=""/>
        <dsp:cNvSpPr/>
      </dsp:nvSpPr>
      <dsp:spPr>
        <a:xfrm>
          <a:off x="5657849" y="614362"/>
          <a:ext cx="2571749" cy="1543050"/>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l-PL" sz="3000" b="1" kern="1200" dirty="0"/>
            <a:t>Dopalacze</a:t>
          </a:r>
        </a:p>
      </dsp:txBody>
      <dsp:txXfrm>
        <a:off x="5657849" y="614362"/>
        <a:ext cx="2571749" cy="1543050"/>
      </dsp:txXfrm>
    </dsp:sp>
    <dsp:sp modelId="{9C0F6361-54E3-4AB3-B066-D4B5BF9AE5EF}">
      <dsp:nvSpPr>
        <dsp:cNvPr id="0" name=""/>
        <dsp:cNvSpPr/>
      </dsp:nvSpPr>
      <dsp:spPr>
        <a:xfrm>
          <a:off x="1414462" y="2414587"/>
          <a:ext cx="2571749" cy="1543050"/>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l-PL" sz="3000" b="1" kern="1200" dirty="0"/>
            <a:t>Skandal </a:t>
          </a:r>
          <a:r>
            <a:rPr lang="pl-PL" sz="3000" b="1" kern="1200" dirty="0" err="1"/>
            <a:t>dioksynowy</a:t>
          </a:r>
          <a:endParaRPr lang="pl-PL" sz="3000" b="1" kern="1200" dirty="0"/>
        </a:p>
      </dsp:txBody>
      <dsp:txXfrm>
        <a:off x="1414462" y="2414587"/>
        <a:ext cx="2571749" cy="1543050"/>
      </dsp:txXfrm>
    </dsp:sp>
    <dsp:sp modelId="{ED349187-83BD-4CAE-8293-967A229B4F74}">
      <dsp:nvSpPr>
        <dsp:cNvPr id="0" name=""/>
        <dsp:cNvSpPr/>
      </dsp:nvSpPr>
      <dsp:spPr>
        <a:xfrm>
          <a:off x="4243387" y="2414587"/>
          <a:ext cx="2571749" cy="1543050"/>
        </a:xfrm>
        <a:prstGeom prst="rect">
          <a:avLst/>
        </a:prstGeom>
        <a:blipFill>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l-PL" sz="3000" b="1" kern="1200" dirty="0"/>
            <a:t>Pandemia COVID-19</a:t>
          </a:r>
        </a:p>
      </dsp:txBody>
      <dsp:txXfrm>
        <a:off x="4243387" y="2414587"/>
        <a:ext cx="2571749" cy="15430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88A2669-3B5F-486F-8A3C-1926A09D3624}" type="datetimeFigureOut">
              <a:rPr lang="pl-PL"/>
              <a:pPr>
                <a:defRPr/>
              </a:pPr>
              <a:t>04.12.2024</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l-PL" noProof="0"/>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0D9585C-C45B-4FD6-AA28-4BFCD654A555}" type="slidenum">
              <a:rPr lang="pl-PL"/>
              <a:pPr>
                <a:defRPr/>
              </a:pPr>
              <a:t>‹#›</a:t>
            </a:fld>
            <a:endParaRPr lang="pl-PL"/>
          </a:p>
        </p:txBody>
      </p:sp>
    </p:spTree>
    <p:extLst>
      <p:ext uri="{BB962C8B-B14F-4D97-AF65-F5344CB8AC3E}">
        <p14:creationId xmlns:p14="http://schemas.microsoft.com/office/powerpoint/2010/main" val="2214208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ymbol zastępczy obrazu slajdu 1"/>
          <p:cNvSpPr>
            <a:spLocks noGrp="1" noRot="1" noChangeAspect="1"/>
          </p:cNvSpPr>
          <p:nvPr>
            <p:ph type="sldImg"/>
          </p:nvPr>
        </p:nvSpPr>
        <p:spPr bwMode="auto">
          <a:noFill/>
          <a:ln>
            <a:solidFill>
              <a:srgbClr val="000000"/>
            </a:solidFill>
            <a:miter lim="800000"/>
            <a:headEnd/>
            <a:tailEnd/>
          </a:ln>
        </p:spPr>
      </p:sp>
      <p:sp>
        <p:nvSpPr>
          <p:cNvPr id="77826"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l-PL"/>
          </a:p>
        </p:txBody>
      </p:sp>
      <p:sp>
        <p:nvSpPr>
          <p:cNvPr id="73731"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4ED42C-5A80-4D58-9F2C-F26A8EA75A14}" type="slidenum">
              <a:rPr lang="pl-PL">
                <a:cs typeface="Arial" charset="0"/>
              </a:rPr>
              <a:pPr fontAlgn="base">
                <a:spcBef>
                  <a:spcPct val="0"/>
                </a:spcBef>
                <a:spcAft>
                  <a:spcPct val="0"/>
                </a:spcAft>
                <a:defRPr/>
              </a:pPr>
              <a:t>171</a:t>
            </a:fld>
            <a:endParaRPr lang="pl-PL">
              <a:cs typeface="Arial" charset="0"/>
            </a:endParaRPr>
          </a:p>
        </p:txBody>
      </p:sp>
    </p:spTree>
    <p:extLst>
      <p:ext uri="{BB962C8B-B14F-4D97-AF65-F5344CB8AC3E}">
        <p14:creationId xmlns:p14="http://schemas.microsoft.com/office/powerpoint/2010/main" val="34588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cxnSp>
        <p:nvCxnSpPr>
          <p:cNvPr id="4" name="Łącznik prosty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Łącznik prosty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Elipsa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9" name="Podtytuł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l-PL"/>
              <a:t>Kliknij, aby edytować styl wzorca podtytułu</a:t>
            </a:r>
            <a:endParaRPr lang="en-US"/>
          </a:p>
        </p:txBody>
      </p:sp>
      <p:sp>
        <p:nvSpPr>
          <p:cNvPr id="28" name="Tytuł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pl-PL"/>
              <a:t>Kliknij, aby edytować styl</a:t>
            </a:r>
            <a:endParaRPr lang="en-US"/>
          </a:p>
        </p:txBody>
      </p:sp>
      <p:sp>
        <p:nvSpPr>
          <p:cNvPr id="7" name="Symbol zastępczy daty 14"/>
          <p:cNvSpPr>
            <a:spLocks noGrp="1"/>
          </p:cNvSpPr>
          <p:nvPr>
            <p:ph type="dt" sz="half" idx="10"/>
          </p:nvPr>
        </p:nvSpPr>
        <p:spPr/>
        <p:txBody>
          <a:bodyPr/>
          <a:lstStyle>
            <a:lvl1pPr>
              <a:defRPr/>
            </a:lvl1pPr>
          </a:lstStyle>
          <a:p>
            <a:pPr>
              <a:defRPr/>
            </a:pPr>
            <a:fld id="{37F818D0-5343-4C7A-80F0-CC0A7A0233B0}" type="datetime1">
              <a:rPr lang="pl-PL" smtClean="0"/>
              <a:pPr>
                <a:defRPr/>
              </a:pPr>
              <a:t>04.12.2024</a:t>
            </a:fld>
            <a:endParaRPr lang="pl-PL"/>
          </a:p>
        </p:txBody>
      </p:sp>
      <p:sp>
        <p:nvSpPr>
          <p:cNvPr id="8" name="Symbol zastępczy numeru slajdu 15"/>
          <p:cNvSpPr>
            <a:spLocks noGrp="1"/>
          </p:cNvSpPr>
          <p:nvPr>
            <p:ph type="sldNum" sz="quarter" idx="11"/>
          </p:nvPr>
        </p:nvSpPr>
        <p:spPr/>
        <p:txBody>
          <a:bodyPr/>
          <a:lstStyle>
            <a:lvl1pPr>
              <a:defRPr/>
            </a:lvl1pPr>
          </a:lstStyle>
          <a:p>
            <a:pPr>
              <a:defRPr/>
            </a:pPr>
            <a:fld id="{66D04854-3267-4809-BF15-A268A5B6BE7C}" type="slidenum">
              <a:rPr lang="pl-PL"/>
              <a:pPr>
                <a:defRPr/>
              </a:pPr>
              <a:t>‹#›</a:t>
            </a:fld>
            <a:endParaRPr lang="pl-PL"/>
          </a:p>
        </p:txBody>
      </p:sp>
      <p:sp>
        <p:nvSpPr>
          <p:cNvPr id="10" name="Symbol zastępczy stopki 16"/>
          <p:cNvSpPr>
            <a:spLocks noGrp="1"/>
          </p:cNvSpPr>
          <p:nvPr>
            <p:ph type="ftr" sz="quarter" idx="12"/>
          </p:nvPr>
        </p:nvSpPr>
        <p:spPr/>
        <p:txBody>
          <a:bodyPr/>
          <a:lstStyle>
            <a:lvl1pPr>
              <a:defRPr/>
            </a:lvl1pPr>
          </a:lstStyle>
          <a:p>
            <a:pPr>
              <a:defRPr/>
            </a:pPr>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23"/>
          <p:cNvSpPr>
            <a:spLocks noGrp="1"/>
          </p:cNvSpPr>
          <p:nvPr>
            <p:ph type="dt" sz="half" idx="10"/>
          </p:nvPr>
        </p:nvSpPr>
        <p:spPr/>
        <p:txBody>
          <a:bodyPr/>
          <a:lstStyle>
            <a:lvl1pPr>
              <a:defRPr/>
            </a:lvl1pPr>
          </a:lstStyle>
          <a:p>
            <a:pPr>
              <a:defRPr/>
            </a:pPr>
            <a:fld id="{D1D5B1DA-6D9F-4192-97C7-495B6281A0DE}" type="datetime1">
              <a:rPr lang="pl-PL" smtClean="0"/>
              <a:pPr>
                <a:defRPr/>
              </a:pPr>
              <a:t>04.12.2024</a:t>
            </a:fld>
            <a:endParaRPr lang="pl-PL"/>
          </a:p>
        </p:txBody>
      </p:sp>
      <p:sp>
        <p:nvSpPr>
          <p:cNvPr id="5" name="Symbol zastępczy stopki 9"/>
          <p:cNvSpPr>
            <a:spLocks noGrp="1"/>
          </p:cNvSpPr>
          <p:nvPr>
            <p:ph type="ftr" sz="quarter" idx="11"/>
          </p:nvPr>
        </p:nvSpPr>
        <p:spPr/>
        <p:txBody>
          <a:bodyPr/>
          <a:lstStyle>
            <a:lvl1pPr>
              <a:defRPr/>
            </a:lvl1pPr>
          </a:lstStyle>
          <a:p>
            <a:pPr>
              <a:defRPr/>
            </a:pPr>
            <a:endParaRPr lang="pl-PL"/>
          </a:p>
        </p:txBody>
      </p:sp>
      <p:sp>
        <p:nvSpPr>
          <p:cNvPr id="6" name="Symbol zastępczy numeru slajdu 21"/>
          <p:cNvSpPr>
            <a:spLocks noGrp="1"/>
          </p:cNvSpPr>
          <p:nvPr>
            <p:ph type="sldNum" sz="quarter" idx="12"/>
          </p:nvPr>
        </p:nvSpPr>
        <p:spPr/>
        <p:txBody>
          <a:bodyPr/>
          <a:lstStyle>
            <a:lvl1pPr>
              <a:defRPr/>
            </a:lvl1pPr>
          </a:lstStyle>
          <a:p>
            <a:pPr>
              <a:defRPr/>
            </a:pPr>
            <a:fld id="{8E77FEF4-42FD-4694-BA84-BC7C60EE7797}" type="slidenum">
              <a:rPr lang="pl-PL"/>
              <a:pPr>
                <a:defRPr/>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endParaRPr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23"/>
          <p:cNvSpPr>
            <a:spLocks noGrp="1"/>
          </p:cNvSpPr>
          <p:nvPr>
            <p:ph type="dt" sz="half" idx="10"/>
          </p:nvPr>
        </p:nvSpPr>
        <p:spPr/>
        <p:txBody>
          <a:bodyPr/>
          <a:lstStyle>
            <a:lvl1pPr>
              <a:defRPr/>
            </a:lvl1pPr>
          </a:lstStyle>
          <a:p>
            <a:pPr>
              <a:defRPr/>
            </a:pPr>
            <a:fld id="{BC2F98DE-6AB5-4031-A4B7-5B6BD9174D0E}" type="datetime1">
              <a:rPr lang="pl-PL" smtClean="0"/>
              <a:pPr>
                <a:defRPr/>
              </a:pPr>
              <a:t>04.12.2024</a:t>
            </a:fld>
            <a:endParaRPr lang="pl-PL"/>
          </a:p>
        </p:txBody>
      </p:sp>
      <p:sp>
        <p:nvSpPr>
          <p:cNvPr id="5" name="Symbol zastępczy stopki 9"/>
          <p:cNvSpPr>
            <a:spLocks noGrp="1"/>
          </p:cNvSpPr>
          <p:nvPr>
            <p:ph type="ftr" sz="quarter" idx="11"/>
          </p:nvPr>
        </p:nvSpPr>
        <p:spPr/>
        <p:txBody>
          <a:bodyPr/>
          <a:lstStyle>
            <a:lvl1pPr>
              <a:defRPr/>
            </a:lvl1pPr>
          </a:lstStyle>
          <a:p>
            <a:pPr>
              <a:defRPr/>
            </a:pPr>
            <a:endParaRPr lang="pl-PL"/>
          </a:p>
        </p:txBody>
      </p:sp>
      <p:sp>
        <p:nvSpPr>
          <p:cNvPr id="6" name="Symbol zastępczy numeru slajdu 21"/>
          <p:cNvSpPr>
            <a:spLocks noGrp="1"/>
          </p:cNvSpPr>
          <p:nvPr>
            <p:ph type="sldNum" sz="quarter" idx="12"/>
          </p:nvPr>
        </p:nvSpPr>
        <p:spPr/>
        <p:txBody>
          <a:bodyPr/>
          <a:lstStyle>
            <a:lvl1pPr>
              <a:defRPr/>
            </a:lvl1pPr>
          </a:lstStyle>
          <a:p>
            <a:pPr>
              <a:defRPr/>
            </a:pPr>
            <a:fld id="{E82F1B1C-8713-468B-9881-6AE6A8B352DE}" type="slidenum">
              <a:rPr lang="pl-PL"/>
              <a:pPr>
                <a:defRPr/>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9" name="Symbol zastępczy zawartości 8"/>
          <p:cNvSpPr>
            <a:spLocks noGrp="1"/>
          </p:cNvSpPr>
          <p:nvPr>
            <p:ph idx="1"/>
          </p:nvPr>
        </p:nvSpPr>
        <p:spPr>
          <a:xfrm>
            <a:off x="457200" y="1524000"/>
            <a:ext cx="8229600" cy="45720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17" name="Tytuł 16"/>
          <p:cNvSpPr>
            <a:spLocks noGrp="1"/>
          </p:cNvSpPr>
          <p:nvPr>
            <p:ph type="title"/>
          </p:nvPr>
        </p:nvSpPr>
        <p:spPr/>
        <p:txBody>
          <a:bodyPr rtlCol="0"/>
          <a:lstStyle/>
          <a:p>
            <a:r>
              <a:rPr lang="pl-PL"/>
              <a:t>Kliknij, aby edytować styl</a:t>
            </a:r>
            <a:endParaRPr lang="en-US"/>
          </a:p>
        </p:txBody>
      </p:sp>
      <p:sp>
        <p:nvSpPr>
          <p:cNvPr id="4" name="Symbol zastępczy daty 23"/>
          <p:cNvSpPr>
            <a:spLocks noGrp="1"/>
          </p:cNvSpPr>
          <p:nvPr>
            <p:ph type="dt" sz="half" idx="10"/>
          </p:nvPr>
        </p:nvSpPr>
        <p:spPr/>
        <p:txBody>
          <a:bodyPr/>
          <a:lstStyle>
            <a:lvl1pPr>
              <a:defRPr/>
            </a:lvl1pPr>
          </a:lstStyle>
          <a:p>
            <a:pPr>
              <a:defRPr/>
            </a:pPr>
            <a:fld id="{C3839F63-B0AE-4390-9295-930D426FEFD8}" type="datetime1">
              <a:rPr lang="pl-PL" smtClean="0"/>
              <a:pPr>
                <a:defRPr/>
              </a:pPr>
              <a:t>04.12.2024</a:t>
            </a:fld>
            <a:endParaRPr lang="pl-PL"/>
          </a:p>
        </p:txBody>
      </p:sp>
      <p:sp>
        <p:nvSpPr>
          <p:cNvPr id="5" name="Symbol zastępczy stopki 9"/>
          <p:cNvSpPr>
            <a:spLocks noGrp="1"/>
          </p:cNvSpPr>
          <p:nvPr>
            <p:ph type="ftr" sz="quarter" idx="11"/>
          </p:nvPr>
        </p:nvSpPr>
        <p:spPr/>
        <p:txBody>
          <a:bodyPr/>
          <a:lstStyle>
            <a:lvl1pPr>
              <a:defRPr/>
            </a:lvl1pPr>
          </a:lstStyle>
          <a:p>
            <a:pPr>
              <a:defRPr/>
            </a:pPr>
            <a:endParaRPr lang="pl-PL"/>
          </a:p>
        </p:txBody>
      </p:sp>
      <p:sp>
        <p:nvSpPr>
          <p:cNvPr id="6" name="Symbol zastępczy numeru slajdu 21"/>
          <p:cNvSpPr>
            <a:spLocks noGrp="1"/>
          </p:cNvSpPr>
          <p:nvPr>
            <p:ph type="sldNum" sz="quarter" idx="12"/>
          </p:nvPr>
        </p:nvSpPr>
        <p:spPr/>
        <p:txBody>
          <a:bodyPr/>
          <a:lstStyle>
            <a:lvl1pPr>
              <a:defRPr/>
            </a:lvl1pPr>
          </a:lstStyle>
          <a:p>
            <a:pPr>
              <a:defRPr/>
            </a:pPr>
            <a:fld id="{8E7CD2DA-8185-4507-8A2F-B572FDECFAC1}" type="slidenum">
              <a:rPr lang="pl-PL"/>
              <a:pPr>
                <a:defRPr/>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cxnSp>
        <p:nvCxnSpPr>
          <p:cNvPr id="4" name="Łącznik prosty 6"/>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ytuł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pl-PL"/>
              <a:t>Kliknij, aby edytować styl</a:t>
            </a:r>
            <a:endParaRPr lang="en-US"/>
          </a:p>
        </p:txBody>
      </p:sp>
      <p:sp>
        <p:nvSpPr>
          <p:cNvPr id="3" name="Symbol zastępczy tekstu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37F0EF18-43A6-4732-AACE-F48B7DDA585D}" type="datetime1">
              <a:rPr lang="pl-PL" smtClean="0"/>
              <a:pPr>
                <a:defRPr/>
              </a:pPr>
              <a:t>04.12.2024</a:t>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pPr>
              <a:defRPr/>
            </a:pPr>
            <a:fld id="{BD93003B-6152-439C-B186-8DC747018188}" type="slidenum">
              <a:rPr lang="pl-PL"/>
              <a:pPr>
                <a:defRPr/>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11" name="Symbol zastępczy zawartości 10"/>
          <p:cNvSpPr>
            <a:spLocks noGrp="1"/>
          </p:cNvSpPr>
          <p:nvPr>
            <p:ph sz="half" idx="1"/>
          </p:nvPr>
        </p:nvSpPr>
        <p:spPr>
          <a:xfrm>
            <a:off x="457200" y="1524000"/>
            <a:ext cx="4059936" cy="45720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13" name="Symbol zastępczy zawartości 12"/>
          <p:cNvSpPr>
            <a:spLocks noGrp="1"/>
          </p:cNvSpPr>
          <p:nvPr>
            <p:ph sz="half" idx="2"/>
          </p:nvPr>
        </p:nvSpPr>
        <p:spPr>
          <a:xfrm>
            <a:off x="4648200" y="1524000"/>
            <a:ext cx="4059936" cy="45720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Symbol zastępczy daty 23"/>
          <p:cNvSpPr>
            <a:spLocks noGrp="1"/>
          </p:cNvSpPr>
          <p:nvPr>
            <p:ph type="dt" sz="half" idx="10"/>
          </p:nvPr>
        </p:nvSpPr>
        <p:spPr/>
        <p:txBody>
          <a:bodyPr/>
          <a:lstStyle>
            <a:lvl1pPr>
              <a:defRPr/>
            </a:lvl1pPr>
          </a:lstStyle>
          <a:p>
            <a:pPr>
              <a:defRPr/>
            </a:pPr>
            <a:fld id="{949181EA-4731-4530-A2F3-3B8B510B0EE2}" type="datetime1">
              <a:rPr lang="pl-PL" smtClean="0"/>
              <a:pPr>
                <a:defRPr/>
              </a:pPr>
              <a:t>04.12.2024</a:t>
            </a:fld>
            <a:endParaRPr lang="pl-PL"/>
          </a:p>
        </p:txBody>
      </p:sp>
      <p:sp>
        <p:nvSpPr>
          <p:cNvPr id="6" name="Symbol zastępczy stopki 9"/>
          <p:cNvSpPr>
            <a:spLocks noGrp="1"/>
          </p:cNvSpPr>
          <p:nvPr>
            <p:ph type="ftr" sz="quarter" idx="11"/>
          </p:nvPr>
        </p:nvSpPr>
        <p:spPr/>
        <p:txBody>
          <a:bodyPr/>
          <a:lstStyle>
            <a:lvl1pPr>
              <a:defRPr/>
            </a:lvl1pPr>
          </a:lstStyle>
          <a:p>
            <a:pPr>
              <a:defRPr/>
            </a:pPr>
            <a:endParaRPr lang="pl-PL"/>
          </a:p>
        </p:txBody>
      </p:sp>
      <p:sp>
        <p:nvSpPr>
          <p:cNvPr id="7" name="Symbol zastępczy numeru slajdu 21"/>
          <p:cNvSpPr>
            <a:spLocks noGrp="1"/>
          </p:cNvSpPr>
          <p:nvPr>
            <p:ph type="sldNum" sz="quarter" idx="12"/>
          </p:nvPr>
        </p:nvSpPr>
        <p:spPr/>
        <p:txBody>
          <a:bodyPr/>
          <a:lstStyle>
            <a:lvl1pPr>
              <a:defRPr/>
            </a:lvl1pPr>
          </a:lstStyle>
          <a:p>
            <a:pPr>
              <a:defRPr/>
            </a:pPr>
            <a:fld id="{265C276B-D503-4D5B-9983-A5A2F248ABBE}" type="slidenum">
              <a:rPr lang="pl-PL"/>
              <a:pPr>
                <a:defRPr/>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cxnSp>
        <p:nvCxnSpPr>
          <p:cNvPr id="7" name="Łącznik prosty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Łącznik prosty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Symbol zastępczy tekstu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pl-PL"/>
              <a:t>Kliknij, aby edytować style wzorca tekstu</a:t>
            </a:r>
          </a:p>
        </p:txBody>
      </p:sp>
      <p:sp>
        <p:nvSpPr>
          <p:cNvPr id="32" name="Symbol zastępczy zawartości 31"/>
          <p:cNvSpPr>
            <a:spLocks noGrp="1"/>
          </p:cNvSpPr>
          <p:nvPr>
            <p:ph sz="half" idx="2"/>
          </p:nvPr>
        </p:nvSpPr>
        <p:spPr>
          <a:xfrm>
            <a:off x="457200" y="2201896"/>
            <a:ext cx="4038600" cy="391363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34" name="Symbol zastępczy zawartości 33"/>
          <p:cNvSpPr>
            <a:spLocks noGrp="1"/>
          </p:cNvSpPr>
          <p:nvPr>
            <p:ph sz="quarter" idx="4"/>
          </p:nvPr>
        </p:nvSpPr>
        <p:spPr>
          <a:xfrm>
            <a:off x="4649788" y="2201896"/>
            <a:ext cx="4038600" cy="391363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2" name="Tytuł 1"/>
          <p:cNvSpPr>
            <a:spLocks noGrp="1"/>
          </p:cNvSpPr>
          <p:nvPr>
            <p:ph type="title"/>
          </p:nvPr>
        </p:nvSpPr>
        <p:spPr>
          <a:xfrm>
            <a:off x="457200" y="155448"/>
            <a:ext cx="8229600" cy="1143000"/>
          </a:xfrm>
        </p:spPr>
        <p:txBody>
          <a:bodyPr/>
          <a:lstStyle>
            <a:lvl1pPr>
              <a:defRPr/>
            </a:lvl1pPr>
          </a:lstStyle>
          <a:p>
            <a:r>
              <a:rPr lang="pl-PL"/>
              <a:t>Kliknij, aby edytować styl</a:t>
            </a:r>
            <a:endParaRPr lang="en-US"/>
          </a:p>
        </p:txBody>
      </p:sp>
      <p:sp>
        <p:nvSpPr>
          <p:cNvPr id="12" name="Symbol zastępczy tekstu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pl-PL"/>
              <a:t>Kliknij, aby edytować style wzorca tekstu</a:t>
            </a:r>
          </a:p>
        </p:txBody>
      </p:sp>
      <p:sp>
        <p:nvSpPr>
          <p:cNvPr id="9" name="Symbol zastępczy numeru slajdu 8"/>
          <p:cNvSpPr>
            <a:spLocks noGrp="1"/>
          </p:cNvSpPr>
          <p:nvPr>
            <p:ph type="sldNum" sz="quarter" idx="10"/>
          </p:nvPr>
        </p:nvSpPr>
        <p:spPr/>
        <p:txBody>
          <a:bodyPr/>
          <a:lstStyle>
            <a:lvl1pPr>
              <a:defRPr/>
            </a:lvl1pPr>
          </a:lstStyle>
          <a:p>
            <a:pPr>
              <a:defRPr/>
            </a:pPr>
            <a:fld id="{DF406D4A-0136-416E-A060-7AB45D3069AD}" type="slidenum">
              <a:rPr lang="pl-PL"/>
              <a:pPr>
                <a:defRPr/>
              </a:pPr>
              <a:t>‹#›</a:t>
            </a:fld>
            <a:endParaRPr lang="pl-PL"/>
          </a:p>
        </p:txBody>
      </p:sp>
      <p:sp>
        <p:nvSpPr>
          <p:cNvPr id="10" name="Symbol zastępczy stopki 7"/>
          <p:cNvSpPr>
            <a:spLocks noGrp="1"/>
          </p:cNvSpPr>
          <p:nvPr>
            <p:ph type="ftr" sz="quarter" idx="11"/>
          </p:nvPr>
        </p:nvSpPr>
        <p:spPr/>
        <p:txBody>
          <a:bodyPr/>
          <a:lstStyle>
            <a:lvl1pPr>
              <a:defRPr/>
            </a:lvl1pPr>
          </a:lstStyle>
          <a:p>
            <a:pPr>
              <a:defRPr/>
            </a:pPr>
            <a:endParaRPr lang="pl-PL"/>
          </a:p>
        </p:txBody>
      </p:sp>
      <p:sp>
        <p:nvSpPr>
          <p:cNvPr id="11" name="Symbol zastępczy daty 6"/>
          <p:cNvSpPr>
            <a:spLocks noGrp="1"/>
          </p:cNvSpPr>
          <p:nvPr>
            <p:ph type="dt" sz="half" idx="12"/>
          </p:nvPr>
        </p:nvSpPr>
        <p:spPr/>
        <p:txBody>
          <a:bodyPr/>
          <a:lstStyle>
            <a:lvl1pPr>
              <a:defRPr/>
            </a:lvl1pPr>
          </a:lstStyle>
          <a:p>
            <a:pPr>
              <a:defRPr/>
            </a:pPr>
            <a:fld id="{47FCAF31-9A36-41B6-BA4D-31C9CC99DB17}" type="datetime1">
              <a:rPr lang="pl-PL" smtClean="0"/>
              <a:pPr>
                <a:defRPr/>
              </a:pPr>
              <a:t>04.12.2024</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Symbol zastępczy daty 23"/>
          <p:cNvSpPr>
            <a:spLocks noGrp="1"/>
          </p:cNvSpPr>
          <p:nvPr>
            <p:ph type="dt" sz="half" idx="10"/>
          </p:nvPr>
        </p:nvSpPr>
        <p:spPr/>
        <p:txBody>
          <a:bodyPr/>
          <a:lstStyle>
            <a:lvl1pPr>
              <a:defRPr/>
            </a:lvl1pPr>
          </a:lstStyle>
          <a:p>
            <a:pPr>
              <a:defRPr/>
            </a:pPr>
            <a:fld id="{16A619BC-EFA6-4496-9E19-B5AE75EEC96E}" type="datetime1">
              <a:rPr lang="pl-PL" smtClean="0"/>
              <a:pPr>
                <a:defRPr/>
              </a:pPr>
              <a:t>04.12.2024</a:t>
            </a:fld>
            <a:endParaRPr lang="pl-PL"/>
          </a:p>
        </p:txBody>
      </p:sp>
      <p:sp>
        <p:nvSpPr>
          <p:cNvPr id="4" name="Symbol zastępczy stopki 9"/>
          <p:cNvSpPr>
            <a:spLocks noGrp="1"/>
          </p:cNvSpPr>
          <p:nvPr>
            <p:ph type="ftr" sz="quarter" idx="11"/>
          </p:nvPr>
        </p:nvSpPr>
        <p:spPr/>
        <p:txBody>
          <a:bodyPr/>
          <a:lstStyle>
            <a:lvl1pPr>
              <a:defRPr/>
            </a:lvl1pPr>
          </a:lstStyle>
          <a:p>
            <a:pPr>
              <a:defRPr/>
            </a:pPr>
            <a:endParaRPr lang="pl-PL"/>
          </a:p>
        </p:txBody>
      </p:sp>
      <p:sp>
        <p:nvSpPr>
          <p:cNvPr id="5" name="Symbol zastępczy numeru slajdu 21"/>
          <p:cNvSpPr>
            <a:spLocks noGrp="1"/>
          </p:cNvSpPr>
          <p:nvPr>
            <p:ph type="sldNum" sz="quarter" idx="12"/>
          </p:nvPr>
        </p:nvSpPr>
        <p:spPr/>
        <p:txBody>
          <a:bodyPr/>
          <a:lstStyle>
            <a:lvl1pPr>
              <a:defRPr/>
            </a:lvl1pPr>
          </a:lstStyle>
          <a:p>
            <a:pPr>
              <a:defRPr/>
            </a:pPr>
            <a:fld id="{AB4BFE49-7C89-4D89-8289-ABFF6121E334}" type="slidenum">
              <a:rPr lang="pl-PL"/>
              <a:pPr>
                <a:defRPr/>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23"/>
          <p:cNvSpPr>
            <a:spLocks noGrp="1"/>
          </p:cNvSpPr>
          <p:nvPr>
            <p:ph type="dt" sz="half" idx="10"/>
          </p:nvPr>
        </p:nvSpPr>
        <p:spPr/>
        <p:txBody>
          <a:bodyPr/>
          <a:lstStyle>
            <a:lvl1pPr>
              <a:defRPr/>
            </a:lvl1pPr>
          </a:lstStyle>
          <a:p>
            <a:pPr>
              <a:defRPr/>
            </a:pPr>
            <a:fld id="{0A05A464-D819-45F5-B510-19B2AC4E49DF}" type="datetime1">
              <a:rPr lang="pl-PL" smtClean="0"/>
              <a:pPr>
                <a:defRPr/>
              </a:pPr>
              <a:t>04.12.2024</a:t>
            </a:fld>
            <a:endParaRPr lang="pl-PL"/>
          </a:p>
        </p:txBody>
      </p:sp>
      <p:sp>
        <p:nvSpPr>
          <p:cNvPr id="3" name="Symbol zastępczy stopki 9"/>
          <p:cNvSpPr>
            <a:spLocks noGrp="1"/>
          </p:cNvSpPr>
          <p:nvPr>
            <p:ph type="ftr" sz="quarter" idx="11"/>
          </p:nvPr>
        </p:nvSpPr>
        <p:spPr/>
        <p:txBody>
          <a:bodyPr/>
          <a:lstStyle>
            <a:lvl1pPr>
              <a:defRPr/>
            </a:lvl1pPr>
          </a:lstStyle>
          <a:p>
            <a:pPr>
              <a:defRPr/>
            </a:pPr>
            <a:endParaRPr lang="pl-PL"/>
          </a:p>
        </p:txBody>
      </p:sp>
      <p:sp>
        <p:nvSpPr>
          <p:cNvPr id="4" name="Symbol zastępczy numeru slajdu 21"/>
          <p:cNvSpPr>
            <a:spLocks noGrp="1"/>
          </p:cNvSpPr>
          <p:nvPr>
            <p:ph type="sldNum" sz="quarter" idx="12"/>
          </p:nvPr>
        </p:nvSpPr>
        <p:spPr/>
        <p:txBody>
          <a:bodyPr/>
          <a:lstStyle>
            <a:lvl1pPr>
              <a:defRPr/>
            </a:lvl1pPr>
          </a:lstStyle>
          <a:p>
            <a:pPr>
              <a:defRPr/>
            </a:pPr>
            <a:fld id="{E683911C-EC88-49B7-90C9-B74F5A05111C}" type="slidenum">
              <a:rPr lang="pl-PL"/>
              <a:pPr>
                <a:defRPr/>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9" name="Symbol zastępczy zawartości 28"/>
          <p:cNvSpPr>
            <a:spLocks noGrp="1"/>
          </p:cNvSpPr>
          <p:nvPr>
            <p:ph sz="quarter" idx="1"/>
          </p:nvPr>
        </p:nvSpPr>
        <p:spPr>
          <a:xfrm>
            <a:off x="457200" y="457200"/>
            <a:ext cx="6248400" cy="57150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3" name="Symbol zastępczy tekstu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pl-PL"/>
              <a:t>Kliknij, aby edytować style wzorca tekstu</a:t>
            </a:r>
          </a:p>
        </p:txBody>
      </p:sp>
      <p:sp>
        <p:nvSpPr>
          <p:cNvPr id="31" name="Tytuł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pl-PL"/>
              <a:t>Kliknij, aby edytować styl</a:t>
            </a:r>
            <a:endParaRPr lang="en-US"/>
          </a:p>
        </p:txBody>
      </p:sp>
      <p:sp>
        <p:nvSpPr>
          <p:cNvPr id="5" name="Symbol zastępczy daty 23"/>
          <p:cNvSpPr>
            <a:spLocks noGrp="1"/>
          </p:cNvSpPr>
          <p:nvPr>
            <p:ph type="dt" sz="half" idx="10"/>
          </p:nvPr>
        </p:nvSpPr>
        <p:spPr/>
        <p:txBody>
          <a:bodyPr/>
          <a:lstStyle>
            <a:lvl1pPr>
              <a:defRPr/>
            </a:lvl1pPr>
          </a:lstStyle>
          <a:p>
            <a:pPr>
              <a:defRPr/>
            </a:pPr>
            <a:fld id="{79E3A202-0A51-48CA-A238-4EF598DBB53D}" type="datetime1">
              <a:rPr lang="pl-PL" smtClean="0"/>
              <a:pPr>
                <a:defRPr/>
              </a:pPr>
              <a:t>04.12.2024</a:t>
            </a:fld>
            <a:endParaRPr lang="pl-PL"/>
          </a:p>
        </p:txBody>
      </p:sp>
      <p:sp>
        <p:nvSpPr>
          <p:cNvPr id="6" name="Symbol zastępczy stopki 9"/>
          <p:cNvSpPr>
            <a:spLocks noGrp="1"/>
          </p:cNvSpPr>
          <p:nvPr>
            <p:ph type="ftr" sz="quarter" idx="11"/>
          </p:nvPr>
        </p:nvSpPr>
        <p:spPr/>
        <p:txBody>
          <a:bodyPr/>
          <a:lstStyle>
            <a:lvl1pPr>
              <a:defRPr/>
            </a:lvl1pPr>
          </a:lstStyle>
          <a:p>
            <a:pPr>
              <a:defRPr/>
            </a:pPr>
            <a:endParaRPr lang="pl-PL"/>
          </a:p>
        </p:txBody>
      </p:sp>
      <p:sp>
        <p:nvSpPr>
          <p:cNvPr id="7" name="Symbol zastępczy numeru slajdu 21"/>
          <p:cNvSpPr>
            <a:spLocks noGrp="1"/>
          </p:cNvSpPr>
          <p:nvPr>
            <p:ph type="sldNum" sz="quarter" idx="12"/>
          </p:nvPr>
        </p:nvSpPr>
        <p:spPr/>
        <p:txBody>
          <a:bodyPr/>
          <a:lstStyle>
            <a:lvl1pPr>
              <a:defRPr/>
            </a:lvl1pPr>
          </a:lstStyle>
          <a:p>
            <a:pPr>
              <a:defRPr/>
            </a:pPr>
            <a:fld id="{CE535608-7787-40DE-8190-8DFC3F7AF4BD}" type="slidenum">
              <a:rPr lang="pl-PL"/>
              <a:pPr>
                <a:defRPr/>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pl-PL"/>
              <a:t>Kliknij, aby edytować styl</a:t>
            </a:r>
            <a:endParaRPr lang="en-US"/>
          </a:p>
        </p:txBody>
      </p:sp>
      <p:sp>
        <p:nvSpPr>
          <p:cNvPr id="3" name="Symbol zastępczy obrazu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pl-PL" noProof="0"/>
              <a:t>Kliknij ikonę, aby dodać obraz</a:t>
            </a:r>
            <a:endParaRPr lang="en-US" noProof="0"/>
          </a:p>
        </p:txBody>
      </p:sp>
      <p:sp>
        <p:nvSpPr>
          <p:cNvPr id="4" name="Symbol zastępczy tekstu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pl-PL"/>
              <a:t>Kliknij, aby edytować style wzorca tekstu</a:t>
            </a:r>
          </a:p>
        </p:txBody>
      </p:sp>
      <p:sp>
        <p:nvSpPr>
          <p:cNvPr id="5" name="Symbol zastępczy daty 23"/>
          <p:cNvSpPr>
            <a:spLocks noGrp="1"/>
          </p:cNvSpPr>
          <p:nvPr>
            <p:ph type="dt" sz="half" idx="10"/>
          </p:nvPr>
        </p:nvSpPr>
        <p:spPr/>
        <p:txBody>
          <a:bodyPr/>
          <a:lstStyle>
            <a:lvl1pPr>
              <a:defRPr/>
            </a:lvl1pPr>
          </a:lstStyle>
          <a:p>
            <a:pPr>
              <a:defRPr/>
            </a:pPr>
            <a:fld id="{FC593A7A-EF08-4D6E-94EA-3AE88C3C6AF6}" type="datetime1">
              <a:rPr lang="pl-PL" smtClean="0"/>
              <a:pPr>
                <a:defRPr/>
              </a:pPr>
              <a:t>04.12.2024</a:t>
            </a:fld>
            <a:endParaRPr lang="pl-PL"/>
          </a:p>
        </p:txBody>
      </p:sp>
      <p:sp>
        <p:nvSpPr>
          <p:cNvPr id="6" name="Symbol zastępczy stopki 9"/>
          <p:cNvSpPr>
            <a:spLocks noGrp="1"/>
          </p:cNvSpPr>
          <p:nvPr>
            <p:ph type="ftr" sz="quarter" idx="11"/>
          </p:nvPr>
        </p:nvSpPr>
        <p:spPr/>
        <p:txBody>
          <a:bodyPr/>
          <a:lstStyle>
            <a:lvl1pPr>
              <a:defRPr/>
            </a:lvl1pPr>
          </a:lstStyle>
          <a:p>
            <a:pPr>
              <a:defRPr/>
            </a:pPr>
            <a:endParaRPr lang="pl-PL"/>
          </a:p>
        </p:txBody>
      </p:sp>
      <p:sp>
        <p:nvSpPr>
          <p:cNvPr id="7" name="Symbol zastępczy numeru slajdu 21"/>
          <p:cNvSpPr>
            <a:spLocks noGrp="1"/>
          </p:cNvSpPr>
          <p:nvPr>
            <p:ph type="sldNum" sz="quarter" idx="12"/>
          </p:nvPr>
        </p:nvSpPr>
        <p:spPr/>
        <p:txBody>
          <a:bodyPr/>
          <a:lstStyle>
            <a:lvl1pPr>
              <a:defRPr/>
            </a:lvl1pPr>
          </a:lstStyle>
          <a:p>
            <a:pPr>
              <a:defRPr/>
            </a:pPr>
            <a:fld id="{0D08927F-6B7F-4F4E-BEAE-1AF9A2CFA21E}" type="slidenum">
              <a:rPr lang="pl-PL"/>
              <a:pPr>
                <a:defRPr/>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8000"/>
            <a:duotone>
              <a:schemeClr val="accent6">
                <a:shade val="45000"/>
                <a:satMod val="135000"/>
              </a:schemeClr>
              <a:prstClr val="white"/>
            </a:duotone>
            <a:extLst>
              <a:ext uri="{BEBA8EAE-BF5A-486C-A8C5-ECC9F3942E4B}">
                <a14:imgProps xmlns:a14="http://schemas.microsoft.com/office/drawing/2010/main">
                  <a14:imgLayer r:embed="rId14">
                    <a14:imgEffect>
                      <a14:artisticPaintStrokes/>
                    </a14:imgEffect>
                    <a14:imgEffect>
                      <a14:sharpenSoften amount="-1000"/>
                    </a14:imgEffect>
                    <a14:imgEffect>
                      <a14:colorTemperature colorTemp="11200"/>
                    </a14:imgEffect>
                    <a14:imgEffect>
                      <a14:saturation sat="93000"/>
                    </a14:imgEffect>
                    <a14:imgEffect>
                      <a14:brightnessContrast bright="-1000" contrast="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026" name="Symbol zastępczy tekstu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24" name="Symbol zastępczy daty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fld id="{F68603A1-266A-4AD3-B63A-5825C601CED9}" type="datetime1">
              <a:rPr lang="pl-PL" smtClean="0"/>
              <a:pPr>
                <a:defRPr/>
              </a:pPr>
              <a:t>04.12.2024</a:t>
            </a:fld>
            <a:endParaRPr lang="pl-PL"/>
          </a:p>
        </p:txBody>
      </p:sp>
      <p:sp>
        <p:nvSpPr>
          <p:cNvPr id="10" name="Symbol zastępczy stopki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endParaRPr lang="pl-PL"/>
          </a:p>
        </p:txBody>
      </p:sp>
      <p:sp>
        <p:nvSpPr>
          <p:cNvPr id="22" name="Symbol zastępczy numeru slajdu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a:solidFill>
                  <a:schemeClr val="tx2"/>
                </a:solidFill>
                <a:latin typeface="+mn-lt"/>
                <a:cs typeface="+mn-cs"/>
              </a:defRPr>
            </a:lvl1pPr>
          </a:lstStyle>
          <a:p>
            <a:pPr>
              <a:defRPr/>
            </a:pPr>
            <a:fld id="{74CA0AEF-7EE4-45F9-A1EE-2726880DEA8F}" type="slidenum">
              <a:rPr lang="pl-PL"/>
              <a:pPr>
                <a:defRPr/>
              </a:pPr>
              <a:t>‹#›</a:t>
            </a:fld>
            <a:endParaRPr lang="pl-PL"/>
          </a:p>
        </p:txBody>
      </p:sp>
      <p:sp>
        <p:nvSpPr>
          <p:cNvPr id="5" name="Symbol zastępczy tytułu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pl-PL"/>
              <a:t>Kliknij, aby edytować styl</a:t>
            </a:r>
            <a:endParaRPr lang="en-US"/>
          </a:p>
        </p:txBody>
      </p:sp>
    </p:spTree>
  </p:cSld>
  <p:clrMap bg1="dk1" tx1="lt1" bg2="dk2" tx2="lt2" accent1="accent1" accent2="accent2" accent3="accent3" accent4="accent4" accent5="accent5" accent6="accent6" hlink="hlink" folHlink="folHlink"/>
  <p:sldLayoutIdLst>
    <p:sldLayoutId id="2147483672" r:id="rId1"/>
    <p:sldLayoutId id="2147483664" r:id="rId2"/>
    <p:sldLayoutId id="2147483673" r:id="rId3"/>
    <p:sldLayoutId id="2147483665" r:id="rId4"/>
    <p:sldLayoutId id="2147483674"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hyperlink" Target="https://www.portal.brodnica.p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1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14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pl.wikipedia.org/wiki/Plik:Brodnica_-_Miasto_i_zamek_1738-1745.jpg"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hyperlink" Target="https://www.medicover.pl/koronawirus/covid-19-who-oglosila-nazwe-choroby-wywolywanej-przez-koronawiru/" TargetMode="Externa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15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16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17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jpeg"/></Relationships>
</file>

<file path=ppt/slides/_rels/slide17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133.jpeg"/></Relationships>
</file>

<file path=ppt/slides/_rels/slide17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png"/></Relationships>
</file>

<file path=ppt/slides/_rels/slide17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17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17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17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7.xml"/><Relationship Id="rId4" Type="http://schemas.openxmlformats.org/officeDocument/2006/relationships/image" Target="../media/image152.jpeg"/></Relationships>
</file>

<file path=ppt/slides/_rels/slide17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5.jpeg"/><Relationship Id="rId7" Type="http://schemas.openxmlformats.org/officeDocument/2006/relationships/image" Target="../media/image159.jpeg"/><Relationship Id="rId2" Type="http://schemas.openxmlformats.org/officeDocument/2006/relationships/image" Target="../media/image154.jpeg"/><Relationship Id="rId1" Type="http://schemas.openxmlformats.org/officeDocument/2006/relationships/slideLayout" Target="../slideLayouts/slideLayout7.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18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 Id="rId5" Type="http://schemas.openxmlformats.org/officeDocument/2006/relationships/image" Target="../media/image164.jpeg"/><Relationship Id="rId4" Type="http://schemas.openxmlformats.org/officeDocument/2006/relationships/image" Target="../media/image163.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image" Target="../media/image165.jpeg"/><Relationship Id="rId1" Type="http://schemas.openxmlformats.org/officeDocument/2006/relationships/slideLayout" Target="../slideLayouts/slideLayout7.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 Id="rId9" Type="http://schemas.openxmlformats.org/officeDocument/2006/relationships/image" Target="../media/image172.jpeg"/></Relationships>
</file>

<file path=ppt/slides/_rels/slide18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175.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7.xml"/><Relationship Id="rId4" Type="http://schemas.openxmlformats.org/officeDocument/2006/relationships/image" Target="../media/image178.jpeg"/></Relationships>
</file>

<file path=ppt/slides/_rels/slide18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7.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18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 Id="rId4" Type="http://schemas.openxmlformats.org/officeDocument/2006/relationships/image" Target="../media/image188.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92.jpeg"/><Relationship Id="rId7" Type="http://schemas.openxmlformats.org/officeDocument/2006/relationships/image" Target="../media/image196.jpeg"/><Relationship Id="rId2" Type="http://schemas.openxmlformats.org/officeDocument/2006/relationships/image" Target="../media/image191.png"/><Relationship Id="rId1" Type="http://schemas.openxmlformats.org/officeDocument/2006/relationships/slideLayout" Target="../slideLayouts/slideLayout7.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19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7.xml"/><Relationship Id="rId5" Type="http://schemas.openxmlformats.org/officeDocument/2006/relationships/image" Target="../media/image200.jpeg"/><Relationship Id="rId4" Type="http://schemas.openxmlformats.org/officeDocument/2006/relationships/image" Target="../media/image199.jpeg"/></Relationships>
</file>

<file path=ppt/slides/_rels/slide19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7.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s>
</file>

<file path=ppt/slides/_rels/slide19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7.xml"/><Relationship Id="rId4" Type="http://schemas.openxmlformats.org/officeDocument/2006/relationships/image" Target="../media/image208.jpeg"/></Relationships>
</file>

<file path=ppt/slides/_rels/slide199.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png"/><Relationship Id="rId1" Type="http://schemas.openxmlformats.org/officeDocument/2006/relationships/slideLayout" Target="../slideLayouts/slideLayout7.xml"/><Relationship Id="rId4" Type="http://schemas.openxmlformats.org/officeDocument/2006/relationships/image" Target="../media/image217.png"/></Relationships>
</file>

<file path=ppt/slides/_rels/slide20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7.xml"/><Relationship Id="rId5" Type="http://schemas.openxmlformats.org/officeDocument/2006/relationships/image" Target="../media/image221.png"/><Relationship Id="rId4" Type="http://schemas.openxmlformats.org/officeDocument/2006/relationships/image" Target="../media/image220.png"/></Relationships>
</file>

<file path=ppt/slides/_rels/slide20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7.xml"/><Relationship Id="rId5" Type="http://schemas.openxmlformats.org/officeDocument/2006/relationships/image" Target="../media/image225.jpeg"/><Relationship Id="rId4" Type="http://schemas.openxmlformats.org/officeDocument/2006/relationships/image" Target="../media/image224.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8" Type="http://schemas.openxmlformats.org/officeDocument/2006/relationships/image" Target="../media/image232.jpeg"/><Relationship Id="rId3" Type="http://schemas.openxmlformats.org/officeDocument/2006/relationships/image" Target="../media/image227.jpeg"/><Relationship Id="rId7" Type="http://schemas.openxmlformats.org/officeDocument/2006/relationships/image" Target="../media/image231.jpeg"/><Relationship Id="rId2" Type="http://schemas.openxmlformats.org/officeDocument/2006/relationships/image" Target="../media/image226.png"/><Relationship Id="rId1" Type="http://schemas.openxmlformats.org/officeDocument/2006/relationships/slideLayout" Target="../slideLayouts/slideLayout7.xml"/><Relationship Id="rId6" Type="http://schemas.openxmlformats.org/officeDocument/2006/relationships/image" Target="../media/image230.jpeg"/><Relationship Id="rId5" Type="http://schemas.openxmlformats.org/officeDocument/2006/relationships/image" Target="../media/image229.jpeg"/><Relationship Id="rId4" Type="http://schemas.openxmlformats.org/officeDocument/2006/relationships/image" Target="../media/image228.jpeg"/><Relationship Id="rId9" Type="http://schemas.openxmlformats.org/officeDocument/2006/relationships/image" Target="../media/image233.jpeg"/></Relationships>
</file>

<file path=ppt/slides/_rels/slide208.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36.jpeg"/><Relationship Id="rId7" Type="http://schemas.openxmlformats.org/officeDocument/2006/relationships/image" Target="../media/image240.png"/><Relationship Id="rId2" Type="http://schemas.openxmlformats.org/officeDocument/2006/relationships/image" Target="../media/image235.jpeg"/><Relationship Id="rId1" Type="http://schemas.openxmlformats.org/officeDocument/2006/relationships/slideLayout" Target="../slideLayouts/slideLayout7.xml"/><Relationship Id="rId6" Type="http://schemas.openxmlformats.org/officeDocument/2006/relationships/image" Target="../media/image239.jpeg"/><Relationship Id="rId5" Type="http://schemas.openxmlformats.org/officeDocument/2006/relationships/image" Target="../media/image238.jpeg"/><Relationship Id="rId4" Type="http://schemas.openxmlformats.org/officeDocument/2006/relationships/image" Target="../media/image237.jpeg"/></Relationships>
</file>

<file path=ppt/slides/_rels/slide211.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7.xml"/><Relationship Id="rId6" Type="http://schemas.openxmlformats.org/officeDocument/2006/relationships/image" Target="../media/image246.jpeg"/><Relationship Id="rId5" Type="http://schemas.openxmlformats.org/officeDocument/2006/relationships/image" Target="../media/image245.jpeg"/><Relationship Id="rId4" Type="http://schemas.openxmlformats.org/officeDocument/2006/relationships/image" Target="../media/image244.jpe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8" Type="http://schemas.openxmlformats.org/officeDocument/2006/relationships/image" Target="../media/image253.jpeg"/><Relationship Id="rId3" Type="http://schemas.openxmlformats.org/officeDocument/2006/relationships/image" Target="../media/image248.jpeg"/><Relationship Id="rId7" Type="http://schemas.openxmlformats.org/officeDocument/2006/relationships/image" Target="../media/image252.jpeg"/><Relationship Id="rId2" Type="http://schemas.openxmlformats.org/officeDocument/2006/relationships/image" Target="../media/image247.jpeg"/><Relationship Id="rId1" Type="http://schemas.openxmlformats.org/officeDocument/2006/relationships/slideLayout" Target="../slideLayouts/slideLayout7.xml"/><Relationship Id="rId6" Type="http://schemas.openxmlformats.org/officeDocument/2006/relationships/image" Target="../media/image251.jpeg"/><Relationship Id="rId5" Type="http://schemas.openxmlformats.org/officeDocument/2006/relationships/image" Target="../media/image250.jpeg"/><Relationship Id="rId10" Type="http://schemas.openxmlformats.org/officeDocument/2006/relationships/image" Target="../media/image255.jpeg"/><Relationship Id="rId4" Type="http://schemas.openxmlformats.org/officeDocument/2006/relationships/image" Target="../media/image249.jpeg"/><Relationship Id="rId9" Type="http://schemas.openxmlformats.org/officeDocument/2006/relationships/image" Target="../media/image254.jpe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257.jpeg"/><Relationship Id="rId7" Type="http://schemas.openxmlformats.org/officeDocument/2006/relationships/image" Target="../media/image261.jpeg"/><Relationship Id="rId2" Type="http://schemas.openxmlformats.org/officeDocument/2006/relationships/image" Target="../media/image256.jpeg"/><Relationship Id="rId1" Type="http://schemas.openxmlformats.org/officeDocument/2006/relationships/slideLayout" Target="../slideLayouts/slideLayout7.xml"/><Relationship Id="rId6" Type="http://schemas.openxmlformats.org/officeDocument/2006/relationships/image" Target="../media/image260.jpeg"/><Relationship Id="rId5" Type="http://schemas.openxmlformats.org/officeDocument/2006/relationships/image" Target="../media/image259.jpeg"/><Relationship Id="rId4" Type="http://schemas.openxmlformats.org/officeDocument/2006/relationships/image" Target="../media/image258.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jpeg"/><Relationship Id="rId1" Type="http://schemas.openxmlformats.org/officeDocument/2006/relationships/slideLayout" Target="../slideLayouts/slideLayout7.xml"/><Relationship Id="rId6" Type="http://schemas.openxmlformats.org/officeDocument/2006/relationships/image" Target="../media/image266.jpeg"/><Relationship Id="rId5" Type="http://schemas.openxmlformats.org/officeDocument/2006/relationships/image" Target="../media/image265.jpeg"/><Relationship Id="rId4" Type="http://schemas.openxmlformats.org/officeDocument/2006/relationships/image" Target="../media/image264.jpe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268.jpeg"/><Relationship Id="rId7" Type="http://schemas.openxmlformats.org/officeDocument/2006/relationships/image" Target="../media/image272.jpeg"/><Relationship Id="rId2" Type="http://schemas.openxmlformats.org/officeDocument/2006/relationships/image" Target="../media/image267.jpeg"/><Relationship Id="rId1" Type="http://schemas.openxmlformats.org/officeDocument/2006/relationships/slideLayout" Target="../slideLayouts/slideLayout7.xml"/><Relationship Id="rId6" Type="http://schemas.openxmlformats.org/officeDocument/2006/relationships/image" Target="../media/image271.jpeg"/><Relationship Id="rId5" Type="http://schemas.openxmlformats.org/officeDocument/2006/relationships/image" Target="../media/image270.jpeg"/><Relationship Id="rId4" Type="http://schemas.openxmlformats.org/officeDocument/2006/relationships/image" Target="../media/image269.jpeg"/></Relationships>
</file>

<file path=ppt/slides/_rels/slide227.xml.rels><?xml version="1.0" encoding="UTF-8" standalone="yes"?>
<Relationships xmlns="http://schemas.openxmlformats.org/package/2006/relationships"><Relationship Id="rId2" Type="http://schemas.openxmlformats.org/officeDocument/2006/relationships/image" Target="../media/image273.jp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jpeg"/><Relationship Id="rId1" Type="http://schemas.openxmlformats.org/officeDocument/2006/relationships/slideLayout" Target="../slideLayouts/slideLayout7.xml"/><Relationship Id="rId4" Type="http://schemas.openxmlformats.org/officeDocument/2006/relationships/image" Target="../media/image27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image" Target="../media/image278.jpe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jpeg"/><Relationship Id="rId1" Type="http://schemas.openxmlformats.org/officeDocument/2006/relationships/slideLayout" Target="../slideLayouts/slideLayout7.xml"/><Relationship Id="rId5" Type="http://schemas.openxmlformats.org/officeDocument/2006/relationships/image" Target="../media/image285.jpeg"/><Relationship Id="rId4" Type="http://schemas.openxmlformats.org/officeDocument/2006/relationships/image" Target="../media/image284.jpe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287.jpg"/><Relationship Id="rId2" Type="http://schemas.openxmlformats.org/officeDocument/2006/relationships/image" Target="../media/image286.jpg"/><Relationship Id="rId1" Type="http://schemas.openxmlformats.org/officeDocument/2006/relationships/slideLayout" Target="../slideLayouts/slideLayout7.xml"/><Relationship Id="rId4" Type="http://schemas.openxmlformats.org/officeDocument/2006/relationships/image" Target="../media/image288.jp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28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290.jp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7.png"/><Relationship Id="rId7" Type="http://schemas.openxmlformats.org/officeDocument/2006/relationships/image" Target="../media/image295.png"/><Relationship Id="rId2" Type="http://schemas.openxmlformats.org/officeDocument/2006/relationships/image" Target="../media/image291.png"/><Relationship Id="rId1" Type="http://schemas.openxmlformats.org/officeDocument/2006/relationships/slideLayout" Target="../slideLayouts/slideLayout2.xml"/><Relationship Id="rId6" Type="http://schemas.openxmlformats.org/officeDocument/2006/relationships/image" Target="../media/image294.png"/><Relationship Id="rId5" Type="http://schemas.openxmlformats.org/officeDocument/2006/relationships/image" Target="../media/image293.png"/><Relationship Id="rId4" Type="http://schemas.openxmlformats.org/officeDocument/2006/relationships/image" Target="../media/image292.png"/><Relationship Id="rId9" Type="http://schemas.openxmlformats.org/officeDocument/2006/relationships/image" Target="../media/image296.jpeg"/></Relationships>
</file>

<file path=ppt/slides/_rels/slide251.xml.rels><?xml version="1.0" encoding="UTF-8" standalone="yes"?>
<Relationships xmlns="http://schemas.openxmlformats.org/package/2006/relationships"><Relationship Id="rId2" Type="http://schemas.openxmlformats.org/officeDocument/2006/relationships/image" Target="../media/image297.jp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duotone>
              <a:schemeClr val="accent6">
                <a:shade val="45000"/>
                <a:satMod val="135000"/>
              </a:schemeClr>
              <a:prstClr val="white"/>
            </a:duotone>
            <a:lum/>
            <a:extLst>
              <a:ext uri="{BEBA8EAE-BF5A-486C-A8C5-ECC9F3942E4B}">
                <a14:imgProps xmlns:a14="http://schemas.microsoft.com/office/drawing/2010/main">
                  <a14:imgLayer r:embed="rId3">
                    <a14:imgEffect>
                      <a14:artisticPaintStrokes/>
                    </a14:imgEffect>
                    <a14:imgEffect>
                      <a14:sharpenSoften amount="-1000"/>
                    </a14:imgEffect>
                    <a14:imgEffect>
                      <a14:colorTemperature colorTemp="11200"/>
                    </a14:imgEffect>
                    <a14:imgEffect>
                      <a14:saturation sat="93000"/>
                    </a14:imgEffect>
                    <a14:imgEffect>
                      <a14:brightnessContrast bright="-1000" contrast="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pole tekstowe 5"/>
          <p:cNvSpPr txBox="1"/>
          <p:nvPr/>
        </p:nvSpPr>
        <p:spPr>
          <a:xfrm>
            <a:off x="395536" y="3686103"/>
            <a:ext cx="8352928" cy="2215991"/>
          </a:xfrm>
          <a:prstGeom prst="rect">
            <a:avLst/>
          </a:prstGeom>
          <a:noFill/>
        </p:spPr>
        <p:txBody>
          <a:bodyPr wrap="square" rtlCol="0">
            <a:spAutoFit/>
          </a:bodyPr>
          <a:lstStyle/>
          <a:p>
            <a:pPr algn="ctr"/>
            <a:endParaRPr lang="pl-PL" sz="1600" b="1" dirty="0">
              <a:solidFill>
                <a:srgbClr val="003399"/>
              </a:solidFill>
              <a:latin typeface="Bookman Old Style" panose="02050604050505020204" pitchFamily="18" charset="0"/>
            </a:endParaRPr>
          </a:p>
          <a:p>
            <a:pPr algn="ctr">
              <a:lnSpc>
                <a:spcPct val="150000"/>
              </a:lnSpc>
            </a:pPr>
            <a:r>
              <a:rPr lang="pl-PL" sz="2000" b="1" i="1" dirty="0">
                <a:solidFill>
                  <a:srgbClr val="002060"/>
                </a:solidFill>
                <a:latin typeface="+mj-lt"/>
              </a:rPr>
              <a:t>pn. „Rys historyczny, rola i zadania Państwowej Inspekcji Sanitarnej w służbie zdrowiu publicznemu w obliczu współczesnych </a:t>
            </a:r>
          </a:p>
          <a:p>
            <a:pPr algn="ctr">
              <a:lnSpc>
                <a:spcPct val="150000"/>
              </a:lnSpc>
            </a:pPr>
            <a:r>
              <a:rPr lang="pl-PL" sz="2000" b="1" i="1" dirty="0">
                <a:solidFill>
                  <a:srgbClr val="002060"/>
                </a:solidFill>
                <a:latin typeface="+mj-lt"/>
              </a:rPr>
              <a:t>i nowych zagrożeń”</a:t>
            </a:r>
          </a:p>
          <a:p>
            <a:pPr algn="ctr"/>
            <a:endParaRPr lang="pl-PL" sz="1600" b="1" dirty="0">
              <a:solidFill>
                <a:srgbClr val="003399"/>
              </a:solidFill>
              <a:latin typeface="Bookman Old Style" panose="02050604050505020204" pitchFamily="18" charset="0"/>
            </a:endParaRPr>
          </a:p>
          <a:p>
            <a:pPr algn="ctr"/>
            <a:r>
              <a:rPr lang="pl-PL" sz="1600" b="1" dirty="0">
                <a:solidFill>
                  <a:schemeClr val="bg1"/>
                </a:solidFill>
                <a:latin typeface="+mj-lt"/>
              </a:rPr>
              <a:t>Brodnica, 5 grudnia 2024 r.</a:t>
            </a:r>
          </a:p>
        </p:txBody>
      </p:sp>
      <p:pic>
        <p:nvPicPr>
          <p:cNvPr id="1028" name="Picture 4" descr="logo w nagłówku">
            <a:hlinkClick r:id="rId4"/>
          </p:cNvPr>
          <p:cNvPicPr>
            <a:picLocks noChangeAspect="1" noChangeArrowheads="1"/>
          </p:cNvPicPr>
          <p:nvPr/>
        </p:nvPicPr>
        <p:blipFill>
          <a:blip r:embed="rId5" cstate="print"/>
          <a:srcRect/>
          <a:stretch>
            <a:fillRect/>
          </a:stretch>
        </p:blipFill>
        <p:spPr bwMode="auto">
          <a:xfrm>
            <a:off x="7495015" y="175797"/>
            <a:ext cx="1008112" cy="1251833"/>
          </a:xfrm>
          <a:prstGeom prst="rect">
            <a:avLst/>
          </a:prstGeom>
          <a:noFill/>
        </p:spPr>
      </p:pic>
      <p:pic>
        <p:nvPicPr>
          <p:cNvPr id="11" name="Obraz 10"/>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443" y="127344"/>
            <a:ext cx="936104" cy="1141416"/>
          </a:xfrm>
          <a:prstGeom prst="rect">
            <a:avLst/>
          </a:prstGeom>
          <a:noFill/>
        </p:spPr>
      </p:pic>
      <p:sp>
        <p:nvSpPr>
          <p:cNvPr id="7" name="Symbol zastępczy numeru slajdu 6">
            <a:extLst>
              <a:ext uri="{FF2B5EF4-FFF2-40B4-BE49-F238E27FC236}">
                <a16:creationId xmlns:a16="http://schemas.microsoft.com/office/drawing/2014/main" id="{98782148-03D5-4518-B5E9-E22EFAC6C02A}"/>
              </a:ext>
            </a:extLst>
          </p:cNvPr>
          <p:cNvSpPr>
            <a:spLocks noGrp="1"/>
          </p:cNvSpPr>
          <p:nvPr>
            <p:ph type="sldNum" sz="quarter" idx="12"/>
          </p:nvPr>
        </p:nvSpPr>
        <p:spPr/>
        <p:txBody>
          <a:bodyPr/>
          <a:lstStyle/>
          <a:p>
            <a:pPr>
              <a:defRPr/>
            </a:pPr>
            <a:fld id="{E683911C-EC88-49B7-90C9-B74F5A05111C}" type="slidenum">
              <a:rPr lang="pl-PL" smtClean="0"/>
              <a:pPr>
                <a:defRPr/>
              </a:pPr>
              <a:t>1</a:t>
            </a:fld>
            <a:endParaRPr lang="pl-PL"/>
          </a:p>
        </p:txBody>
      </p:sp>
      <p:sp>
        <p:nvSpPr>
          <p:cNvPr id="4" name="pole tekstowe 3">
            <a:extLst>
              <a:ext uri="{FF2B5EF4-FFF2-40B4-BE49-F238E27FC236}">
                <a16:creationId xmlns:a16="http://schemas.microsoft.com/office/drawing/2014/main" id="{1A9DCD7A-3107-1AA5-826A-7D563D3B173F}"/>
              </a:ext>
            </a:extLst>
          </p:cNvPr>
          <p:cNvSpPr txBox="1"/>
          <p:nvPr/>
        </p:nvSpPr>
        <p:spPr>
          <a:xfrm>
            <a:off x="611560" y="1412776"/>
            <a:ext cx="7632848" cy="2303195"/>
          </a:xfrm>
          <a:prstGeom prst="rect">
            <a:avLst/>
          </a:prstGeom>
          <a:noFill/>
        </p:spPr>
        <p:txBody>
          <a:bodyPr wrap="square" rtlCol="0">
            <a:spAutoFit/>
          </a:bodyPr>
          <a:lstStyle/>
          <a:p>
            <a:pPr algn="ctr">
              <a:lnSpc>
                <a:spcPct val="150000"/>
              </a:lnSpc>
            </a:pPr>
            <a:r>
              <a:rPr lang="pl-PL" sz="2000" b="1" dirty="0">
                <a:solidFill>
                  <a:schemeClr val="bg1"/>
                </a:solidFill>
                <a:latin typeface="+mj-lt"/>
              </a:rPr>
              <a:t>JUBILEUSZOWA KONFERENCJA </a:t>
            </a:r>
          </a:p>
          <a:p>
            <a:pPr algn="ctr">
              <a:lnSpc>
                <a:spcPct val="150000"/>
              </a:lnSpc>
            </a:pPr>
            <a:r>
              <a:rPr lang="pl-PL" sz="2000" b="1" dirty="0">
                <a:solidFill>
                  <a:schemeClr val="bg1"/>
                </a:solidFill>
                <a:latin typeface="+mj-lt"/>
              </a:rPr>
              <a:t>Z OKAZJI </a:t>
            </a:r>
          </a:p>
          <a:p>
            <a:pPr algn="ctr">
              <a:lnSpc>
                <a:spcPct val="150000"/>
              </a:lnSpc>
            </a:pPr>
            <a:r>
              <a:rPr lang="pl-PL" sz="2000" b="1" dirty="0">
                <a:solidFill>
                  <a:schemeClr val="bg1"/>
                </a:solidFill>
                <a:latin typeface="+mj-lt"/>
              </a:rPr>
              <a:t>70-LECIA PAŃSTWOWEJ INSPEKCJI SANITARNEJ</a:t>
            </a:r>
          </a:p>
          <a:p>
            <a:pPr algn="ctr">
              <a:lnSpc>
                <a:spcPct val="150000"/>
              </a:lnSpc>
            </a:pPr>
            <a:r>
              <a:rPr lang="pl-PL" sz="2000" b="1" dirty="0">
                <a:solidFill>
                  <a:schemeClr val="bg1"/>
                </a:solidFill>
                <a:latin typeface="+mj-lt"/>
              </a:rPr>
              <a:t>I 105-LECIA SŁUŻB SANITARNYCH W POLSCE</a:t>
            </a:r>
          </a:p>
          <a:p>
            <a:pPr>
              <a:lnSpc>
                <a:spcPct val="150000"/>
              </a:lnSpc>
            </a:pPr>
            <a:endParaRPr lang="pl-PL" dirty="0"/>
          </a:p>
        </p:txBody>
      </p:sp>
      <p:pic>
        <p:nvPicPr>
          <p:cNvPr id="5" name="Obraz 4">
            <a:extLst>
              <a:ext uri="{FF2B5EF4-FFF2-40B4-BE49-F238E27FC236}">
                <a16:creationId xmlns:a16="http://schemas.microsoft.com/office/drawing/2014/main" id="{DEC83118-3421-17F1-9488-373C5F9994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7886" y="127344"/>
            <a:ext cx="1150928" cy="11414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323850" y="-297"/>
            <a:ext cx="8351838" cy="6463308"/>
          </a:xfrm>
          <a:prstGeom prst="rect">
            <a:avLst/>
          </a:prstGeom>
          <a:noFill/>
          <a:ln w="9525">
            <a:noFill/>
            <a:miter lim="800000"/>
            <a:headEnd/>
            <a:tailEnd/>
          </a:ln>
        </p:spPr>
        <p:txBody>
          <a:bodyPr anchor="ctr">
            <a:spAutoFit/>
          </a:bodyPr>
          <a:lstStyle/>
          <a:p>
            <a:pPr indent="449263" algn="just"/>
            <a:endParaRPr lang="pl-PL" dirty="0">
              <a:solidFill>
                <a:srgbClr val="002060"/>
              </a:solidFill>
              <a:latin typeface="Constantia" pitchFamily="18" charset="0"/>
              <a:ea typeface="Calibri" pitchFamily="34" charset="0"/>
              <a:cs typeface="Times New Roman" pitchFamily="18" charset="0"/>
            </a:endParaRPr>
          </a:p>
          <a:p>
            <a:pPr indent="449263" algn="just"/>
            <a:r>
              <a:rPr lang="pl-PL" dirty="0">
                <a:solidFill>
                  <a:srgbClr val="002060"/>
                </a:solidFill>
                <a:latin typeface="Constantia" pitchFamily="18" charset="0"/>
                <a:ea typeface="Calibri" pitchFamily="34" charset="0"/>
                <a:cs typeface="Times New Roman" pitchFamily="18" charset="0"/>
              </a:rPr>
              <a:t>Badania nad życiem codziennym w średniowieczu, w tym przede wszystkim nad warunkami funkcjonowania ludności miejskiej wykazały, że jednym z ważnych elementów tego zagadnienia był </a:t>
            </a:r>
            <a:r>
              <a:rPr lang="pl-PL" b="1" dirty="0">
                <a:solidFill>
                  <a:srgbClr val="002060"/>
                </a:solidFill>
                <a:latin typeface="Constantia" pitchFamily="18" charset="0"/>
                <a:ea typeface="Calibri" pitchFamily="34" charset="0"/>
                <a:cs typeface="Times New Roman" pitchFamily="18" charset="0"/>
              </a:rPr>
              <a:t>problem dostępu do wody i zasad gospodarowania wodą (studnie, wodociągi). </a:t>
            </a:r>
          </a:p>
          <a:p>
            <a:pPr indent="449263" algn="just"/>
            <a:r>
              <a:rPr lang="pl-PL" b="1" dirty="0">
                <a:solidFill>
                  <a:srgbClr val="002060"/>
                </a:solidFill>
                <a:latin typeface="Constantia" pitchFamily="18" charset="0"/>
                <a:ea typeface="Calibri" pitchFamily="34" charset="0"/>
                <a:cs typeface="Times New Roman" pitchFamily="18" charset="0"/>
              </a:rPr>
              <a:t>Choć w XV wieku można było np. w Toruniu kupić już mydło, to nie wszyscy mieszkańcy powszechnie dążyli do kupowania tejże nowinki, bo nie było to w zwyczaju.  Najczęściej do posiłków zasiadano z brudnymi rękoma, wycierając je w nieprzepuszczające powietrza ubrania. W warunkach domowych nie przestrzegano higieny, co nie znaczy, że w ogóle się nie myto. </a:t>
            </a:r>
          </a:p>
          <a:p>
            <a:pPr indent="449263" algn="just"/>
            <a:endParaRPr lang="pl-PL" dirty="0">
              <a:solidFill>
                <a:srgbClr val="002060"/>
              </a:solidFill>
              <a:latin typeface="Constantia" pitchFamily="18" charset="0"/>
              <a:ea typeface="Calibri" pitchFamily="34" charset="0"/>
              <a:cs typeface="Times New Roman" pitchFamily="18" charset="0"/>
            </a:endParaRPr>
          </a:p>
          <a:p>
            <a:pPr indent="449263" algn="just"/>
            <a:r>
              <a:rPr lang="pl-PL" dirty="0">
                <a:solidFill>
                  <a:srgbClr val="002060"/>
                </a:solidFill>
                <a:latin typeface="Constantia" pitchFamily="18" charset="0"/>
                <a:ea typeface="Calibri" pitchFamily="34" charset="0"/>
                <a:cs typeface="Times New Roman" pitchFamily="18" charset="0"/>
              </a:rPr>
              <a:t>Z utrzymywaniem higieny osobistej łączy się kwestia funkcjonowania </a:t>
            </a:r>
            <a:r>
              <a:rPr lang="pl-PL" b="1" dirty="0">
                <a:solidFill>
                  <a:srgbClr val="002060"/>
                </a:solidFill>
                <a:latin typeface="Constantia" pitchFamily="18" charset="0"/>
                <a:ea typeface="Calibri" pitchFamily="34" charset="0"/>
                <a:cs typeface="Times New Roman" pitchFamily="18" charset="0"/>
              </a:rPr>
              <a:t>łaźni publicznych. W źródłach zachowały się wzmianki o średniowiecznych miejskich łaźniach w Brodnicy, w których najważniejszym elementem była tzw. parówka</a:t>
            </a:r>
            <a:r>
              <a:rPr lang="pl-PL" dirty="0">
                <a:solidFill>
                  <a:srgbClr val="002060"/>
                </a:solidFill>
                <a:latin typeface="Constantia" pitchFamily="18" charset="0"/>
                <a:ea typeface="Calibri" pitchFamily="34" charset="0"/>
                <a:cs typeface="Times New Roman" pitchFamily="18" charset="0"/>
              </a:rPr>
              <a:t>. Znajdowały się w niej duże piece wyposażone w kotły lub kadzie. Gotowano w nich wodę, którą następnie polewano rozgrzane kamienie w głównym pomieszczeniu łaźni. Na drewnianych ławach siedzieli użytkownicy, smagając się brzozowymi rózgami (winnikami), a następnie polewając ciało zimną wodą. Kąpano się również w wannach drewnianych lub kamiennych</a:t>
            </a:r>
            <a:r>
              <a:rPr lang="pl-PL" b="1" dirty="0">
                <a:solidFill>
                  <a:srgbClr val="002060"/>
                </a:solidFill>
                <a:latin typeface="Constantia" pitchFamily="18" charset="0"/>
                <a:ea typeface="Calibri" pitchFamily="34" charset="0"/>
                <a:cs typeface="Times New Roman" pitchFamily="18" charset="0"/>
              </a:rPr>
              <a:t>. Personel łaźni tworzyli łaziebnicy, którzy pobierali opłaty od użytkowników. Do niższego personelu zaliczała się służba, która szorowała kąpiących się, a także podawała im jadło i napitki. Zatrudniano również kobiety, które zajmowały się myciem głowy.</a:t>
            </a:r>
          </a:p>
        </p:txBody>
      </p:sp>
      <p:sp>
        <p:nvSpPr>
          <p:cNvPr id="2" name="Symbol zastępczy numeru slajdu 1">
            <a:extLst>
              <a:ext uri="{FF2B5EF4-FFF2-40B4-BE49-F238E27FC236}">
                <a16:creationId xmlns:a16="http://schemas.microsoft.com/office/drawing/2014/main" id="{1829BBE0-CA79-43EB-91CF-7AAB926C7096}"/>
              </a:ext>
            </a:extLst>
          </p:cNvPr>
          <p:cNvSpPr>
            <a:spLocks noGrp="1"/>
          </p:cNvSpPr>
          <p:nvPr>
            <p:ph type="sldNum" sz="quarter" idx="12"/>
          </p:nvPr>
        </p:nvSpPr>
        <p:spPr/>
        <p:txBody>
          <a:bodyPr/>
          <a:lstStyle/>
          <a:p>
            <a:pPr>
              <a:defRPr/>
            </a:pPr>
            <a:fld id="{8E7CD2DA-8185-4507-8A2F-B572FDECFAC1}" type="slidenum">
              <a:rPr lang="pl-PL" smtClean="0"/>
              <a:pPr>
                <a:defRPr/>
              </a:pPr>
              <a:t>10</a:t>
            </a:fld>
            <a:endParaRPr lang="pl-PL"/>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ChangeArrowheads="1"/>
          </p:cNvSpPr>
          <p:nvPr/>
        </p:nvSpPr>
        <p:spPr bwMode="auto">
          <a:xfrm>
            <a:off x="488340" y="399730"/>
            <a:ext cx="7943032" cy="6637715"/>
          </a:xfrm>
          <a:prstGeom prst="rect">
            <a:avLst/>
          </a:prstGeom>
          <a:noFill/>
          <a:ln w="9525">
            <a:noFill/>
            <a:miter lim="800000"/>
            <a:headEnd/>
            <a:tailEnd/>
          </a:ln>
        </p:spPr>
        <p:txBody>
          <a:bodyPr wrap="square" anchor="ctr">
            <a:spAutoFit/>
          </a:bodyPr>
          <a:lstStyle/>
          <a:p>
            <a:pPr indent="450850" algn="just"/>
            <a:r>
              <a:rPr lang="pl-PL" sz="1900" dirty="0">
                <a:solidFill>
                  <a:srgbClr val="002060"/>
                </a:solidFill>
                <a:latin typeface="+mj-lt"/>
                <a:ea typeface="Times New Roman" pitchFamily="18" charset="0"/>
                <a:cs typeface="Calibri" pitchFamily="34" charset="0"/>
              </a:rPr>
              <a:t>	Zadania Inspekcji Sanitarnej w latach 90. XX wieku realizowane były przez zespół składający się w Stacji w Brodnicy z </a:t>
            </a:r>
            <a:r>
              <a:rPr lang="pl-PL" sz="1900" b="1" dirty="0">
                <a:solidFill>
                  <a:srgbClr val="002060"/>
                </a:solidFill>
                <a:latin typeface="+mj-lt"/>
                <a:ea typeface="Times New Roman" pitchFamily="18" charset="0"/>
                <a:cs typeface="Calibri" pitchFamily="34" charset="0"/>
              </a:rPr>
              <a:t>38 pracowników</a:t>
            </a:r>
            <a:r>
              <a:rPr lang="pl-PL" sz="1900" dirty="0">
                <a:solidFill>
                  <a:srgbClr val="002060"/>
                </a:solidFill>
                <a:latin typeface="+mj-lt"/>
                <a:ea typeface="Times New Roman" pitchFamily="18" charset="0"/>
                <a:cs typeface="Calibri" pitchFamily="34" charset="0"/>
              </a:rPr>
              <a:t>, a w Oddziale Stacji w Nowym Mieście z 8 pracowników. PSSE w Brodnicy i OSSE w Nowym Mieście Lubawskim obejmowały nadzorem sanitarnym 1842 obiekty.</a:t>
            </a:r>
          </a:p>
          <a:p>
            <a:pPr indent="450850" algn="just"/>
            <a:endParaRPr lang="pl-PL" sz="1900" dirty="0">
              <a:solidFill>
                <a:srgbClr val="002060"/>
              </a:solidFill>
              <a:latin typeface="+mj-lt"/>
              <a:ea typeface="Times New Roman" pitchFamily="18" charset="0"/>
              <a:cs typeface="Calibri" pitchFamily="34" charset="0"/>
            </a:endParaRPr>
          </a:p>
          <a:p>
            <a:pPr algn="just">
              <a:spcAft>
                <a:spcPts val="800"/>
              </a:spcAft>
            </a:pPr>
            <a:r>
              <a:rPr lang="pl-PL" sz="1900" b="1" kern="100" dirty="0">
                <a:solidFill>
                  <a:srgbClr val="002060"/>
                </a:solidFill>
                <a:effectLst/>
                <a:latin typeface="+mj-lt"/>
                <a:ea typeface="Calibri" panose="020F0502020204030204" pitchFamily="34" charset="0"/>
                <a:cs typeface="Times New Roman" panose="02020603050405020304" pitchFamily="18" charset="0"/>
              </a:rPr>
              <a:t>	Lata 80/90. XX. wieku to zmagania Polski i innych krajów z bakteriami </a:t>
            </a:r>
            <a:r>
              <a:rPr lang="pl-PL" sz="1900" b="1" i="1" kern="100" dirty="0">
                <a:solidFill>
                  <a:srgbClr val="002060"/>
                </a:solidFill>
                <a:effectLst/>
                <a:latin typeface="+mj-lt"/>
                <a:ea typeface="Calibri" panose="020F0502020204030204" pitchFamily="34" charset="0"/>
                <a:cs typeface="Times New Roman" panose="02020603050405020304" pitchFamily="18" charset="0"/>
              </a:rPr>
              <a:t>Salmonelli</a:t>
            </a:r>
            <a:r>
              <a:rPr lang="pl-PL" sz="1900" b="1" kern="100" dirty="0">
                <a:solidFill>
                  <a:srgbClr val="002060"/>
                </a:solidFill>
                <a:effectLst/>
                <a:latin typeface="+mj-lt"/>
                <a:ea typeface="Calibri" panose="020F0502020204030204" pitchFamily="34" charset="0"/>
                <a:cs typeface="Times New Roman" panose="02020603050405020304" pitchFamily="18" charset="0"/>
              </a:rPr>
              <a:t> w produktach spożywczych, głównie roznoszonych przez jaja, drób, wyroby mięsne</a:t>
            </a:r>
            <a:r>
              <a:rPr lang="pl-PL" sz="1900" kern="100" dirty="0">
                <a:solidFill>
                  <a:srgbClr val="002060"/>
                </a:solidFill>
                <a:effectLst/>
                <a:latin typeface="+mj-lt"/>
                <a:ea typeface="Calibri" panose="020F0502020204030204" pitchFamily="34" charset="0"/>
                <a:cs typeface="Times New Roman" panose="02020603050405020304" pitchFamily="18" charset="0"/>
              </a:rPr>
              <a:t>. Prawdopodobną przyczyną ich skażenia było wykorzystanie do produkcji pasz mączek kostnych i rybnych pochodzących z krajów trzeciego świata.  Państwowa Inspekcja Sanitarna intensyfikowała działania kontrolne, wdrażała </a:t>
            </a:r>
            <a:r>
              <a:rPr lang="pl-PL" sz="1900" kern="100" dirty="0">
                <a:solidFill>
                  <a:srgbClr val="002060"/>
                </a:solidFill>
                <a:latin typeface="+mj-lt"/>
                <a:ea typeface="Calibri" panose="020F0502020204030204" pitchFamily="34" charset="0"/>
                <a:cs typeface="Times New Roman" panose="02020603050405020304" pitchFamily="18" charset="0"/>
              </a:rPr>
              <a:t>bardziej rygorystyczne przepisy sanitarno-</a:t>
            </a:r>
            <a:r>
              <a:rPr lang="pl-PL" sz="1900" kern="100" dirty="0">
                <a:solidFill>
                  <a:srgbClr val="002060"/>
                </a:solidFill>
                <a:effectLst/>
                <a:latin typeface="+mj-lt"/>
                <a:ea typeface="Calibri" panose="020F0502020204030204" pitchFamily="34" charset="0"/>
                <a:cs typeface="Times New Roman" panose="02020603050405020304" pitchFamily="18" charset="0"/>
              </a:rPr>
              <a:t>higieniczne oraz procedury sanitarne w przetwórstwie oraz prowadziła na szeroką skalę szkolenia z tzw. minimum sanitarnego dla pracowników branży spożywczej. </a:t>
            </a:r>
          </a:p>
          <a:p>
            <a:pPr algn="just">
              <a:spcAft>
                <a:spcPts val="800"/>
              </a:spcAft>
            </a:pPr>
            <a:r>
              <a:rPr lang="pl-PL" sz="1900" kern="100" dirty="0">
                <a:solidFill>
                  <a:srgbClr val="002060"/>
                </a:solidFill>
                <a:latin typeface="+mj-lt"/>
                <a:ea typeface="Calibri" panose="020F0502020204030204" pitchFamily="34" charset="0"/>
                <a:cs typeface="Times New Roman" panose="02020603050405020304" pitchFamily="18" charset="0"/>
              </a:rPr>
              <a:t>	</a:t>
            </a:r>
            <a:r>
              <a:rPr lang="pl-PL" sz="1900" kern="100" dirty="0">
                <a:solidFill>
                  <a:srgbClr val="002060"/>
                </a:solidFill>
                <a:effectLst/>
                <a:latin typeface="+mj-lt"/>
                <a:ea typeface="Calibri" panose="020F0502020204030204" pitchFamily="34" charset="0"/>
                <a:cs typeface="Times New Roman" panose="02020603050405020304" pitchFamily="18" charset="0"/>
              </a:rPr>
              <a:t>Na terenie powiatu brodnickiego w latach 80/90 XX. w. </a:t>
            </a:r>
            <a:r>
              <a:rPr lang="pl-PL" sz="1900" b="1" kern="100" dirty="0">
                <a:solidFill>
                  <a:srgbClr val="002060"/>
                </a:solidFill>
                <a:effectLst/>
                <a:latin typeface="+mj-lt"/>
                <a:ea typeface="Calibri" panose="020F0502020204030204" pitchFamily="34" charset="0"/>
                <a:cs typeface="Times New Roman" panose="02020603050405020304" pitchFamily="18" charset="0"/>
              </a:rPr>
              <a:t>występowały masowe ogniska zatruć pokarmowych o etiologii </a:t>
            </a:r>
            <a:r>
              <a:rPr lang="pl-PL" sz="1900" b="1" kern="100" dirty="0" err="1">
                <a:solidFill>
                  <a:srgbClr val="002060"/>
                </a:solidFill>
                <a:effectLst/>
                <a:latin typeface="+mj-lt"/>
                <a:ea typeface="Calibri" panose="020F0502020204030204" pitchFamily="34" charset="0"/>
                <a:cs typeface="Times New Roman" panose="02020603050405020304" pitchFamily="18" charset="0"/>
              </a:rPr>
              <a:t>salmonelozowej</a:t>
            </a:r>
            <a:r>
              <a:rPr lang="pl-PL" sz="1900" b="1" kern="100" dirty="0">
                <a:solidFill>
                  <a:srgbClr val="002060"/>
                </a:solidFill>
                <a:effectLst/>
                <a:latin typeface="+mj-lt"/>
                <a:ea typeface="Calibri" panose="020F0502020204030204" pitchFamily="34" charset="0"/>
                <a:cs typeface="Times New Roman" panose="02020603050405020304" pitchFamily="18" charset="0"/>
              </a:rPr>
              <a:t> (ogniska od 200 do 400 osób</a:t>
            </a:r>
            <a:r>
              <a:rPr lang="pl-PL" sz="1900" kern="100" dirty="0">
                <a:solidFill>
                  <a:srgbClr val="002060"/>
                </a:solidFill>
                <a:effectLst/>
                <a:latin typeface="+mj-lt"/>
                <a:ea typeface="Calibri" panose="020F0502020204030204" pitchFamily="34" charset="0"/>
                <a:cs typeface="Times New Roman" panose="02020603050405020304" pitchFamily="18" charset="0"/>
              </a:rPr>
              <a:t>)</a:t>
            </a:r>
            <a:r>
              <a:rPr lang="pl-PL" sz="1900" kern="100" dirty="0">
                <a:solidFill>
                  <a:srgbClr val="002060"/>
                </a:solidFill>
                <a:latin typeface="+mj-lt"/>
                <a:ea typeface="Calibri" panose="020F0502020204030204" pitchFamily="34" charset="0"/>
                <a:cs typeface="Times New Roman" panose="02020603050405020304" pitchFamily="18" charset="0"/>
              </a:rPr>
              <a:t>. Nośnikami zatruć były lody i ciasta z kremem wytwarzane przez firmę prywatną z użyciem surowych jaj.</a:t>
            </a:r>
            <a:endParaRPr lang="pl-PL" sz="1900" kern="100" dirty="0">
              <a:solidFill>
                <a:srgbClr val="002060"/>
              </a:solidFill>
              <a:effectLst/>
              <a:latin typeface="+mj-lt"/>
              <a:ea typeface="Calibri" panose="020F0502020204030204" pitchFamily="34" charset="0"/>
              <a:cs typeface="Times New Roman" panose="02020603050405020304" pitchFamily="18" charset="0"/>
            </a:endParaRPr>
          </a:p>
          <a:p>
            <a:pPr indent="450850" algn="just" eaLnBrk="0" hangingPunct="0"/>
            <a:endParaRPr lang="pl-PL" sz="1600" dirty="0">
              <a:solidFill>
                <a:srgbClr val="002060"/>
              </a:solidFill>
              <a:latin typeface="Constantia" pitchFamily="18" charset="0"/>
              <a:ea typeface="Times New Roman" pitchFamily="18" charset="0"/>
              <a:cs typeface="Calibri" pitchFamily="34" charset="0"/>
            </a:endParaRPr>
          </a:p>
          <a:p>
            <a:pPr indent="450850" algn="just" eaLnBrk="0" hangingPunct="0"/>
            <a:endParaRPr lang="pl-PL" sz="1600" dirty="0">
              <a:latin typeface="Constantia" pitchFamily="18" charset="0"/>
              <a:ea typeface="Times New Roman" pitchFamily="18" charset="0"/>
              <a:cs typeface="Calibri" pitchFamily="34" charset="0"/>
            </a:endParaRPr>
          </a:p>
        </p:txBody>
      </p:sp>
      <p:sp>
        <p:nvSpPr>
          <p:cNvPr id="2" name="Symbol zastępczy numeru slajdu 1">
            <a:extLst>
              <a:ext uri="{FF2B5EF4-FFF2-40B4-BE49-F238E27FC236}">
                <a16:creationId xmlns:a16="http://schemas.microsoft.com/office/drawing/2014/main" id="{407F3D51-5728-455C-BC22-C45BE736F1C0}"/>
              </a:ext>
            </a:extLst>
          </p:cNvPr>
          <p:cNvSpPr>
            <a:spLocks noGrp="1"/>
          </p:cNvSpPr>
          <p:nvPr>
            <p:ph type="sldNum" sz="quarter" idx="12"/>
          </p:nvPr>
        </p:nvSpPr>
        <p:spPr/>
        <p:txBody>
          <a:bodyPr/>
          <a:lstStyle/>
          <a:p>
            <a:pPr>
              <a:defRPr/>
            </a:pPr>
            <a:fld id="{8E7CD2DA-8185-4507-8A2F-B572FDECFAC1}" type="slidenum">
              <a:rPr lang="pl-PL" smtClean="0"/>
              <a:pPr>
                <a:defRPr/>
              </a:pPr>
              <a:t>100</a:t>
            </a:fld>
            <a:endParaRPr lang="pl-PL"/>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04E30550-3611-3CC6-D104-50707D641D83}"/>
              </a:ext>
            </a:extLst>
          </p:cNvPr>
          <p:cNvSpPr>
            <a:spLocks noGrp="1"/>
          </p:cNvSpPr>
          <p:nvPr>
            <p:ph type="sldNum" sz="quarter" idx="12"/>
          </p:nvPr>
        </p:nvSpPr>
        <p:spPr/>
        <p:txBody>
          <a:bodyPr/>
          <a:lstStyle/>
          <a:p>
            <a:pPr>
              <a:defRPr/>
            </a:pPr>
            <a:fld id="{E683911C-EC88-49B7-90C9-B74F5A05111C}" type="slidenum">
              <a:rPr lang="pl-PL" smtClean="0"/>
              <a:pPr>
                <a:defRPr/>
              </a:pPr>
              <a:t>101</a:t>
            </a:fld>
            <a:endParaRPr lang="pl-PL"/>
          </a:p>
        </p:txBody>
      </p:sp>
      <p:sp>
        <p:nvSpPr>
          <p:cNvPr id="4" name="pole tekstowe 3">
            <a:extLst>
              <a:ext uri="{FF2B5EF4-FFF2-40B4-BE49-F238E27FC236}">
                <a16:creationId xmlns:a16="http://schemas.microsoft.com/office/drawing/2014/main" id="{111A33D9-5B8A-D54B-CA46-D95023C1C00C}"/>
              </a:ext>
            </a:extLst>
          </p:cNvPr>
          <p:cNvSpPr txBox="1"/>
          <p:nvPr/>
        </p:nvSpPr>
        <p:spPr>
          <a:xfrm>
            <a:off x="467544" y="1484784"/>
            <a:ext cx="7992888" cy="3308598"/>
          </a:xfrm>
          <a:prstGeom prst="rect">
            <a:avLst/>
          </a:prstGeom>
          <a:noFill/>
        </p:spPr>
        <p:txBody>
          <a:bodyPr wrap="square">
            <a:spAutoFit/>
          </a:bodyPr>
          <a:lstStyle/>
          <a:p>
            <a:pPr indent="450850" algn="just" eaLnBrk="0" hangingPunct="0"/>
            <a:r>
              <a:rPr lang="pl-PL" sz="1900" dirty="0">
                <a:solidFill>
                  <a:srgbClr val="002060"/>
                </a:solidFill>
                <a:latin typeface="Constantia" pitchFamily="18" charset="0"/>
                <a:ea typeface="Times New Roman" pitchFamily="18" charset="0"/>
                <a:cs typeface="Calibri" pitchFamily="34" charset="0"/>
              </a:rPr>
              <a:t>W 1994 r. przeprowadzono 5037 kontroli sanitarnych, nałożono 95 mandatów karnych na kwotę 21.550 000 zł, wydano 101 decyzji administracyjnych, wykonano 15.295 prób laboratoryjnych, unieruchomiono 17 zakładów, wystosowano 17 wystąpień do jednostek nadrzędnych.</a:t>
            </a:r>
          </a:p>
          <a:p>
            <a:pPr indent="450850" algn="just" eaLnBrk="0" hangingPunct="0"/>
            <a:endParaRPr lang="pl-PL" sz="1900" dirty="0">
              <a:solidFill>
                <a:srgbClr val="002060"/>
              </a:solidFill>
              <a:latin typeface="Constantia" pitchFamily="18" charset="0"/>
              <a:ea typeface="Times New Roman" pitchFamily="18" charset="0"/>
              <a:cs typeface="Calibri" pitchFamily="34" charset="0"/>
            </a:endParaRPr>
          </a:p>
          <a:p>
            <a:pPr indent="450850" algn="just" eaLnBrk="0" hangingPunct="0"/>
            <a:r>
              <a:rPr lang="pl-PL" sz="1900" dirty="0">
                <a:solidFill>
                  <a:srgbClr val="002060"/>
                </a:solidFill>
                <a:latin typeface="Constantia" pitchFamily="18" charset="0"/>
                <a:ea typeface="Times New Roman" pitchFamily="18" charset="0"/>
                <a:cs typeface="Calibri" pitchFamily="34" charset="0"/>
              </a:rPr>
              <a:t>W tym czasie planowano usprawnienie działalności Państwowej Inspekcji Sanitarnej, w miarę udostępnianych środków finansowych, planowano dalszą rozbudowę sieci komputerowej, wdrażanie nowych programów komputerowych oraz dalsze wyposażenie bazy laboratoryjnej w nowoczesną aparaturę badawczą</a:t>
            </a:r>
            <a:r>
              <a:rPr lang="pl-PL" sz="1800" dirty="0">
                <a:solidFill>
                  <a:srgbClr val="002060"/>
                </a:solidFill>
                <a:latin typeface="Constantia" pitchFamily="18" charset="0"/>
                <a:ea typeface="Times New Roman" pitchFamily="18" charset="0"/>
                <a:cs typeface="Calibri" pitchFamily="34" charset="0"/>
              </a:rPr>
              <a:t>.</a:t>
            </a:r>
            <a:r>
              <a:rPr lang="pl-PL" sz="1800" dirty="0">
                <a:latin typeface="Constantia" pitchFamily="18" charset="0"/>
                <a:ea typeface="Times New Roman" pitchFamily="18" charset="0"/>
                <a:cs typeface="Calibri" pitchFamily="34" charset="0"/>
              </a:rPr>
              <a:t> </a:t>
            </a:r>
          </a:p>
        </p:txBody>
      </p:sp>
    </p:spTree>
    <p:extLst>
      <p:ext uri="{BB962C8B-B14F-4D97-AF65-F5344CB8AC3E}">
        <p14:creationId xmlns:p14="http://schemas.microsoft.com/office/powerpoint/2010/main" val="35798467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61EFDA40-8118-A629-2F07-D75C5FA98165}"/>
              </a:ext>
            </a:extLst>
          </p:cNvPr>
          <p:cNvSpPr>
            <a:spLocks noGrp="1"/>
          </p:cNvSpPr>
          <p:nvPr>
            <p:ph type="sldNum" sz="quarter" idx="12"/>
          </p:nvPr>
        </p:nvSpPr>
        <p:spPr/>
        <p:txBody>
          <a:bodyPr/>
          <a:lstStyle/>
          <a:p>
            <a:pPr>
              <a:defRPr/>
            </a:pPr>
            <a:fld id="{E683911C-EC88-49B7-90C9-B74F5A05111C}" type="slidenum">
              <a:rPr lang="pl-PL" smtClean="0"/>
              <a:pPr>
                <a:defRPr/>
              </a:pPr>
              <a:t>102</a:t>
            </a:fld>
            <a:endParaRPr lang="pl-PL"/>
          </a:p>
        </p:txBody>
      </p:sp>
      <p:sp>
        <p:nvSpPr>
          <p:cNvPr id="4" name="pole tekstowe 3">
            <a:extLst>
              <a:ext uri="{FF2B5EF4-FFF2-40B4-BE49-F238E27FC236}">
                <a16:creationId xmlns:a16="http://schemas.microsoft.com/office/drawing/2014/main" id="{C7A84C3F-B0A6-3BB8-D747-9998C1D40775}"/>
              </a:ext>
            </a:extLst>
          </p:cNvPr>
          <p:cNvSpPr txBox="1"/>
          <p:nvPr/>
        </p:nvSpPr>
        <p:spPr>
          <a:xfrm>
            <a:off x="446313" y="836712"/>
            <a:ext cx="7943031" cy="5355312"/>
          </a:xfrm>
          <a:prstGeom prst="rect">
            <a:avLst/>
          </a:prstGeom>
          <a:noFill/>
        </p:spPr>
        <p:txBody>
          <a:bodyPr wrap="square">
            <a:spAutoFit/>
          </a:bodyPr>
          <a:lstStyle/>
          <a:p>
            <a:pPr indent="450850" algn="just" eaLnBrk="0" hangingPunct="0"/>
            <a:r>
              <a:rPr lang="pl-PL" sz="1800" dirty="0">
                <a:solidFill>
                  <a:srgbClr val="002060"/>
                </a:solidFill>
                <a:latin typeface="Constantia" pitchFamily="18" charset="0"/>
                <a:ea typeface="Times New Roman" pitchFamily="18" charset="0"/>
                <a:cs typeface="Calibri" pitchFamily="34" charset="0"/>
              </a:rPr>
              <a:t>W roku 1997 dyrektorem stacji został </a:t>
            </a:r>
            <a:r>
              <a:rPr lang="pl-PL" sz="1800" b="1" dirty="0">
                <a:solidFill>
                  <a:srgbClr val="002060"/>
                </a:solidFill>
                <a:latin typeface="Constantia" pitchFamily="18" charset="0"/>
                <a:ea typeface="Times New Roman" pitchFamily="18" charset="0"/>
                <a:cs typeface="Calibri" pitchFamily="34" charset="0"/>
              </a:rPr>
              <a:t>lek. med. Mirosław Grafiński</a:t>
            </a:r>
            <a:r>
              <a:rPr lang="pl-PL" sz="1800" dirty="0">
                <a:solidFill>
                  <a:srgbClr val="002060"/>
                </a:solidFill>
                <a:latin typeface="Constantia" pitchFamily="18" charset="0"/>
                <a:ea typeface="Times New Roman" pitchFamily="18" charset="0"/>
                <a:cs typeface="Calibri" pitchFamily="34" charset="0"/>
              </a:rPr>
              <a:t>. </a:t>
            </a:r>
          </a:p>
          <a:p>
            <a:pPr indent="450850" algn="just" eaLnBrk="0" hangingPunct="0"/>
            <a:endParaRPr lang="pl-PL" dirty="0">
              <a:solidFill>
                <a:srgbClr val="002060"/>
              </a:solidFill>
              <a:latin typeface="Constantia" pitchFamily="18" charset="0"/>
              <a:ea typeface="Times New Roman" pitchFamily="18" charset="0"/>
              <a:cs typeface="Calibri" pitchFamily="34" charset="0"/>
            </a:endParaRPr>
          </a:p>
          <a:p>
            <a:pPr indent="450850" algn="just" eaLnBrk="0" hangingPunct="0"/>
            <a:endParaRPr lang="pl-PL" sz="1800" dirty="0">
              <a:solidFill>
                <a:srgbClr val="002060"/>
              </a:solidFill>
              <a:latin typeface="Constantia" pitchFamily="18" charset="0"/>
              <a:ea typeface="Times New Roman" pitchFamily="18" charset="0"/>
              <a:cs typeface="Calibri" pitchFamily="34" charset="0"/>
            </a:endParaRPr>
          </a:p>
          <a:p>
            <a:pPr indent="450850" algn="just" eaLnBrk="0" hangingPunct="0"/>
            <a:endParaRPr lang="pl-PL" dirty="0">
              <a:solidFill>
                <a:srgbClr val="002060"/>
              </a:solidFill>
              <a:latin typeface="Constantia" pitchFamily="18" charset="0"/>
              <a:ea typeface="Times New Roman" pitchFamily="18" charset="0"/>
              <a:cs typeface="Calibri" pitchFamily="34" charset="0"/>
            </a:endParaRPr>
          </a:p>
          <a:p>
            <a:pPr indent="450850" algn="just" eaLnBrk="0" hangingPunct="0"/>
            <a:endParaRPr lang="pl-PL" sz="1800" dirty="0">
              <a:solidFill>
                <a:srgbClr val="002060"/>
              </a:solidFill>
              <a:latin typeface="Constantia" pitchFamily="18" charset="0"/>
              <a:ea typeface="Times New Roman" pitchFamily="18" charset="0"/>
              <a:cs typeface="Calibri" pitchFamily="34" charset="0"/>
            </a:endParaRPr>
          </a:p>
          <a:p>
            <a:pPr indent="450850" algn="just" eaLnBrk="0" hangingPunct="0"/>
            <a:endParaRPr lang="pl-PL" dirty="0">
              <a:solidFill>
                <a:srgbClr val="002060"/>
              </a:solidFill>
              <a:latin typeface="Constantia" pitchFamily="18" charset="0"/>
              <a:ea typeface="Times New Roman" pitchFamily="18" charset="0"/>
              <a:cs typeface="Calibri" pitchFamily="34" charset="0"/>
            </a:endParaRPr>
          </a:p>
          <a:p>
            <a:pPr indent="450850" algn="just" eaLnBrk="0" hangingPunct="0"/>
            <a:endParaRPr lang="pl-PL" sz="1800" dirty="0">
              <a:solidFill>
                <a:srgbClr val="002060"/>
              </a:solidFill>
              <a:latin typeface="Constantia" pitchFamily="18" charset="0"/>
              <a:ea typeface="Times New Roman" pitchFamily="18" charset="0"/>
              <a:cs typeface="Calibri" pitchFamily="34" charset="0"/>
            </a:endParaRPr>
          </a:p>
          <a:p>
            <a:pPr indent="450850" algn="just" eaLnBrk="0" hangingPunct="0"/>
            <a:endParaRPr lang="pl-PL" dirty="0">
              <a:solidFill>
                <a:srgbClr val="002060"/>
              </a:solidFill>
              <a:latin typeface="Constantia" pitchFamily="18" charset="0"/>
              <a:ea typeface="Times New Roman" pitchFamily="18" charset="0"/>
              <a:cs typeface="Calibri" pitchFamily="34" charset="0"/>
            </a:endParaRPr>
          </a:p>
          <a:p>
            <a:pPr indent="450850" algn="just" eaLnBrk="0" hangingPunct="0"/>
            <a:endParaRPr lang="pl-PL" sz="1800" dirty="0">
              <a:solidFill>
                <a:srgbClr val="002060"/>
              </a:solidFill>
              <a:latin typeface="Constantia" pitchFamily="18" charset="0"/>
              <a:ea typeface="Times New Roman" pitchFamily="18" charset="0"/>
              <a:cs typeface="Calibri" pitchFamily="34" charset="0"/>
            </a:endParaRPr>
          </a:p>
          <a:p>
            <a:pPr indent="450850" algn="just" eaLnBrk="0" hangingPunct="0"/>
            <a:endParaRPr lang="pl-PL" dirty="0">
              <a:solidFill>
                <a:srgbClr val="002060"/>
              </a:solidFill>
              <a:latin typeface="Constantia" pitchFamily="18" charset="0"/>
              <a:ea typeface="Times New Roman" pitchFamily="18" charset="0"/>
              <a:cs typeface="Calibri" pitchFamily="34" charset="0"/>
            </a:endParaRPr>
          </a:p>
          <a:p>
            <a:pPr indent="450850" algn="just" eaLnBrk="0" hangingPunct="0"/>
            <a:endParaRPr lang="pl-PL" sz="1800" dirty="0">
              <a:solidFill>
                <a:srgbClr val="002060"/>
              </a:solidFill>
              <a:latin typeface="Constantia" pitchFamily="18" charset="0"/>
              <a:ea typeface="Times New Roman" pitchFamily="18" charset="0"/>
              <a:cs typeface="Calibri" pitchFamily="34" charset="0"/>
            </a:endParaRPr>
          </a:p>
          <a:p>
            <a:pPr indent="450850" algn="just" eaLnBrk="0" hangingPunct="0"/>
            <a:endParaRPr lang="pl-PL" dirty="0">
              <a:solidFill>
                <a:srgbClr val="002060"/>
              </a:solidFill>
              <a:latin typeface="Constantia" pitchFamily="18" charset="0"/>
              <a:ea typeface="Times New Roman" pitchFamily="18" charset="0"/>
              <a:cs typeface="Calibri" pitchFamily="34" charset="0"/>
            </a:endParaRPr>
          </a:p>
          <a:p>
            <a:pPr indent="450850" algn="just" eaLnBrk="0" hangingPunct="0"/>
            <a:r>
              <a:rPr lang="pl-PL" sz="1800" dirty="0">
                <a:solidFill>
                  <a:srgbClr val="002060"/>
                </a:solidFill>
                <a:latin typeface="Constantia" pitchFamily="18" charset="0"/>
                <a:ea typeface="Times New Roman" pitchFamily="18" charset="0"/>
                <a:cs typeface="Calibri" pitchFamily="34" charset="0"/>
              </a:rPr>
              <a:t>Dzięki jego zaangażowaniu oraz Zastępcy </a:t>
            </a:r>
            <a:r>
              <a:rPr lang="pl-PL" dirty="0">
                <a:solidFill>
                  <a:srgbClr val="002060"/>
                </a:solidFill>
                <a:latin typeface="Constantia" pitchFamily="18" charset="0"/>
                <a:ea typeface="Times New Roman" pitchFamily="18" charset="0"/>
                <a:cs typeface="Calibri" pitchFamily="34" charset="0"/>
              </a:rPr>
              <a:t>D</a:t>
            </a:r>
            <a:r>
              <a:rPr lang="pl-PL" sz="1800" dirty="0">
                <a:solidFill>
                  <a:srgbClr val="002060"/>
                </a:solidFill>
                <a:latin typeface="Constantia" pitchFamily="18" charset="0"/>
                <a:ea typeface="Times New Roman" pitchFamily="18" charset="0"/>
                <a:cs typeface="Calibri" pitchFamily="34" charset="0"/>
              </a:rPr>
              <a:t>yrektora </a:t>
            </a:r>
            <a:r>
              <a:rPr lang="pl-PL" dirty="0">
                <a:solidFill>
                  <a:srgbClr val="002060"/>
                </a:solidFill>
                <a:latin typeface="Constantia" pitchFamily="18" charset="0"/>
                <a:ea typeface="Times New Roman" pitchFamily="18" charset="0"/>
                <a:cs typeface="Calibri" pitchFamily="34" charset="0"/>
              </a:rPr>
              <a:t>Pani </a:t>
            </a:r>
            <a:r>
              <a:rPr lang="pl-PL" sz="1800" dirty="0">
                <a:solidFill>
                  <a:srgbClr val="002060"/>
                </a:solidFill>
                <a:latin typeface="Constantia" pitchFamily="18" charset="0"/>
                <a:ea typeface="Times New Roman" pitchFamily="18" charset="0"/>
                <a:cs typeface="Calibri" pitchFamily="34" charset="0"/>
              </a:rPr>
              <a:t>Danuty </a:t>
            </a:r>
            <a:r>
              <a:rPr lang="pl-PL" sz="1800" dirty="0" err="1">
                <a:solidFill>
                  <a:srgbClr val="002060"/>
                </a:solidFill>
                <a:latin typeface="Constantia" pitchFamily="18" charset="0"/>
                <a:ea typeface="Times New Roman" pitchFamily="18" charset="0"/>
                <a:cs typeface="Calibri" pitchFamily="34" charset="0"/>
              </a:rPr>
              <a:t>Kowalkowskiej-Szramki</a:t>
            </a:r>
            <a:r>
              <a:rPr lang="pl-PL" sz="1800" dirty="0">
                <a:solidFill>
                  <a:srgbClr val="002060"/>
                </a:solidFill>
                <a:latin typeface="Constantia" pitchFamily="18" charset="0"/>
                <a:ea typeface="Times New Roman" pitchFamily="18" charset="0"/>
                <a:cs typeface="Calibri" pitchFamily="34" charset="0"/>
              </a:rPr>
              <a:t> w budynku stacji przy wykorzystaniu funduszu środka specjalnego prowadzone były dalsze prace remontowe, stolarskie, malarskie. Zostało </a:t>
            </a:r>
            <a:r>
              <a:rPr lang="pl-PL" sz="1800" b="1" dirty="0">
                <a:solidFill>
                  <a:srgbClr val="002060"/>
                </a:solidFill>
                <a:latin typeface="Constantia" pitchFamily="18" charset="0"/>
                <a:ea typeface="Times New Roman" pitchFamily="18" charset="0"/>
                <a:cs typeface="Calibri" pitchFamily="34" charset="0"/>
              </a:rPr>
              <a:t>utworzone laboratorium środowiska pracy</a:t>
            </a:r>
            <a:r>
              <a:rPr lang="pl-PL" sz="1800" dirty="0">
                <a:solidFill>
                  <a:srgbClr val="002060"/>
                </a:solidFill>
                <a:latin typeface="Constantia" pitchFamily="18" charset="0"/>
                <a:ea typeface="Times New Roman" pitchFamily="18" charset="0"/>
                <a:cs typeface="Calibri" pitchFamily="34" charset="0"/>
              </a:rPr>
              <a:t>, które wyposażono w niezbędną aparaturę i sprzęt specjalistyczny. Została rozbudowana baza komputerowa, zakupiono nowoczesną zautomatyzowaną centralę telefoniczną i nowoczesne urządzenia biurowe. Zakupiono również samochód służbowy. </a:t>
            </a:r>
          </a:p>
        </p:txBody>
      </p:sp>
      <p:pic>
        <p:nvPicPr>
          <p:cNvPr id="3" name="Picture 3">
            <a:extLst>
              <a:ext uri="{FF2B5EF4-FFF2-40B4-BE49-F238E27FC236}">
                <a16:creationId xmlns:a16="http://schemas.microsoft.com/office/drawing/2014/main" id="{42E9A6FC-E114-96CF-9970-4016813B6780}"/>
              </a:ext>
            </a:extLst>
          </p:cNvPr>
          <p:cNvPicPr>
            <a:picLocks noChangeAspect="1"/>
          </p:cNvPicPr>
          <p:nvPr/>
        </p:nvPicPr>
        <p:blipFill>
          <a:blip r:embed="rId2" cstate="print"/>
          <a:srcRect/>
          <a:stretch>
            <a:fillRect/>
          </a:stretch>
        </p:blipFill>
        <p:spPr bwMode="auto">
          <a:xfrm>
            <a:off x="3707903" y="1628800"/>
            <a:ext cx="1703073" cy="2088232"/>
          </a:xfrm>
          <a:prstGeom prst="rect">
            <a:avLst/>
          </a:prstGeom>
          <a:noFill/>
          <a:ln w="9525">
            <a:noFill/>
            <a:miter lim="800000"/>
            <a:headEnd/>
            <a:tailEnd/>
          </a:ln>
          <a:effectLst>
            <a:softEdge rad="50800"/>
          </a:effectLst>
        </p:spPr>
      </p:pic>
    </p:spTree>
    <p:extLst>
      <p:ext uri="{BB962C8B-B14F-4D97-AF65-F5344CB8AC3E}">
        <p14:creationId xmlns:p14="http://schemas.microsoft.com/office/powerpoint/2010/main" val="25934344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323528" y="332656"/>
            <a:ext cx="8568952" cy="6185619"/>
          </a:xfrm>
          <a:prstGeom prst="rect">
            <a:avLst/>
          </a:prstGeom>
          <a:noFill/>
          <a:ln w="9525">
            <a:noFill/>
            <a:miter lim="800000"/>
            <a:headEnd/>
            <a:tailEnd/>
          </a:ln>
          <a:effectLst/>
        </p:spPr>
        <p:txBody>
          <a:bodyPr wrap="square" anchor="ctr">
            <a:spAutoFit/>
          </a:bodyPr>
          <a:lstStyle/>
          <a:p>
            <a:pPr indent="449263" algn="just">
              <a:defRPr/>
            </a:pPr>
            <a:r>
              <a:rPr lang="pl-PL" dirty="0">
                <a:solidFill>
                  <a:srgbClr val="002060"/>
                </a:solidFill>
                <a:latin typeface="+mj-lt"/>
                <a:ea typeface="Times New Roman" pitchFamily="18" charset="0"/>
                <a:cs typeface="Calibri" pitchFamily="34" charset="0"/>
              </a:rPr>
              <a:t>W wyniku reformy administracyjnej w kraju w 1999 r. Terenowa Stacja Sanitarno-Epidemiologiczna w Brodnicy stała się częścią administracji zespolonej powiatu jako Powiatowa Stacja Sanitarno-Epidemiologiczna z Oddzieleniem Oddziałowej Stacji w Nowym Mieście Lubawskim, która stała się tam Powiatową Stacją. Jednocześnie PSSE w Brodnicy znalazła się w obrębie województwa kujawsko-pomorskiego, a jej jednostką nadrzędną stała się Wojewódzka Stacja Sanitarno-Epidemiologiczna w Bydgoszczy. </a:t>
            </a:r>
          </a:p>
          <a:p>
            <a:pPr indent="449263" algn="just">
              <a:defRPr/>
            </a:pPr>
            <a:endParaRPr lang="pl-PL" dirty="0">
              <a:solidFill>
                <a:srgbClr val="002060"/>
              </a:solidFill>
              <a:latin typeface="+mj-lt"/>
              <a:cs typeface="Arial" pitchFamily="34" charset="0"/>
            </a:endParaRPr>
          </a:p>
          <a:p>
            <a:pPr indent="449263" algn="just" eaLnBrk="0" hangingPunct="0">
              <a:defRPr/>
            </a:pPr>
            <a:r>
              <a:rPr lang="pl-PL" dirty="0">
                <a:solidFill>
                  <a:srgbClr val="002060"/>
                </a:solidFill>
                <a:latin typeface="+mj-lt"/>
                <a:ea typeface="Times New Roman" pitchFamily="18" charset="0"/>
                <a:cs typeface="Calibri" pitchFamily="34" charset="0"/>
              </a:rPr>
              <a:t>Po 3 latach nastąpiły zmiany w organizacji służby sanitarnej w kraju doprowadzając do niezależności Inspekcji Sanitarnej od organów samorządowych, przywrócenia nazwy Państwowa Inspekcja Sanitarna. </a:t>
            </a:r>
          </a:p>
          <a:p>
            <a:pPr indent="449263" algn="just" eaLnBrk="0" hangingPunct="0">
              <a:defRPr/>
            </a:pPr>
            <a:endParaRPr lang="pl-PL" dirty="0">
              <a:solidFill>
                <a:srgbClr val="002060"/>
              </a:solidFill>
              <a:latin typeface="+mj-lt"/>
              <a:ea typeface="Times New Roman" pitchFamily="18" charset="0"/>
              <a:cs typeface="Calibri" pitchFamily="34" charset="0"/>
            </a:endParaRPr>
          </a:p>
          <a:p>
            <a:pPr indent="449263" algn="just" eaLnBrk="0" hangingPunct="0">
              <a:defRPr/>
            </a:pPr>
            <a:r>
              <a:rPr lang="pl-PL" dirty="0">
                <a:solidFill>
                  <a:srgbClr val="002060"/>
                </a:solidFill>
                <a:latin typeface="+mj-lt"/>
                <a:cs typeface="+mn-cs"/>
              </a:rPr>
              <a:t>W </a:t>
            </a:r>
            <a:r>
              <a:rPr lang="pl-PL" b="1" dirty="0">
                <a:solidFill>
                  <a:srgbClr val="002060"/>
                </a:solidFill>
                <a:latin typeface="+mj-lt"/>
                <a:cs typeface="+mn-cs"/>
              </a:rPr>
              <a:t>2002 r.</a:t>
            </a:r>
            <a:r>
              <a:rPr lang="pl-PL" dirty="0">
                <a:solidFill>
                  <a:srgbClr val="002060"/>
                </a:solidFill>
                <a:latin typeface="+mj-lt"/>
                <a:cs typeface="+mn-cs"/>
              </a:rPr>
              <a:t> związku z podejmowanymi przez władze państwowe działaniami przedakcesyjnymi do Unii Europejskiej i ich konsekwencją podjęliśmy działania restrukturyzacyjne, w wyniku których dokonano racjonalizacji kosztów utrzymania stacji i zatrudnienia, </a:t>
            </a:r>
            <a:r>
              <a:rPr lang="pl-PL" b="1" dirty="0">
                <a:solidFill>
                  <a:srgbClr val="002060"/>
                </a:solidFill>
                <a:latin typeface="+mj-lt"/>
                <a:cs typeface="+mn-cs"/>
              </a:rPr>
              <a:t>stopniowej likwidacji laboratoriów </a:t>
            </a:r>
            <a:r>
              <a:rPr lang="pl-PL" dirty="0">
                <a:solidFill>
                  <a:srgbClr val="002060"/>
                </a:solidFill>
                <a:latin typeface="+mj-lt"/>
                <a:cs typeface="+mn-cs"/>
              </a:rPr>
              <a:t>i rozpoczęto wdrażanie systemu jakości – wszystko to w celu osiągnięcia pożądanych norm zdrowotnych, a tym samym zachowania bezpieczeństwa sanitarnego naszego powiatu poprzez zwiększenie mobilności Stacji w sytuacji aktualnych, potencjalnych zagrożeń, co przełożyło się na konieczne prace remontowo-modernizacyjne w samym obiekcie Stacji aby sprostać ww. zadaniom.</a:t>
            </a:r>
          </a:p>
          <a:p>
            <a:pPr indent="449263" algn="just" eaLnBrk="0" hangingPunct="0">
              <a:defRPr/>
            </a:pPr>
            <a:endParaRPr lang="pl-PL" dirty="0">
              <a:solidFill>
                <a:srgbClr val="002060"/>
              </a:solidFill>
              <a:latin typeface="+mj-lt"/>
              <a:cs typeface="Arial" pitchFamily="34" charset="0"/>
            </a:endParaRPr>
          </a:p>
        </p:txBody>
      </p:sp>
      <p:sp>
        <p:nvSpPr>
          <p:cNvPr id="2" name="Symbol zastępczy numeru slajdu 1">
            <a:extLst>
              <a:ext uri="{FF2B5EF4-FFF2-40B4-BE49-F238E27FC236}">
                <a16:creationId xmlns:a16="http://schemas.microsoft.com/office/drawing/2014/main" id="{918DC437-993F-49D0-AB2F-0FA7C28DB561}"/>
              </a:ext>
            </a:extLst>
          </p:cNvPr>
          <p:cNvSpPr>
            <a:spLocks noGrp="1"/>
          </p:cNvSpPr>
          <p:nvPr>
            <p:ph type="sldNum" sz="quarter" idx="12"/>
          </p:nvPr>
        </p:nvSpPr>
        <p:spPr/>
        <p:txBody>
          <a:bodyPr/>
          <a:lstStyle/>
          <a:p>
            <a:pPr>
              <a:defRPr/>
            </a:pPr>
            <a:fld id="{8E7CD2DA-8185-4507-8A2F-B572FDECFAC1}" type="slidenum">
              <a:rPr lang="pl-PL" smtClean="0"/>
              <a:pPr>
                <a:defRPr/>
              </a:pPr>
              <a:t>103</a:t>
            </a:fld>
            <a:endParaRPr lang="pl-PL"/>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BB74BDAE-288F-9637-81C7-391C108099CB}"/>
              </a:ext>
            </a:extLst>
          </p:cNvPr>
          <p:cNvSpPr>
            <a:spLocks noGrp="1"/>
          </p:cNvSpPr>
          <p:nvPr>
            <p:ph type="sldNum" sz="quarter" idx="12"/>
          </p:nvPr>
        </p:nvSpPr>
        <p:spPr/>
        <p:txBody>
          <a:bodyPr/>
          <a:lstStyle/>
          <a:p>
            <a:pPr>
              <a:defRPr/>
            </a:pPr>
            <a:fld id="{E683911C-EC88-49B7-90C9-B74F5A05111C}" type="slidenum">
              <a:rPr lang="pl-PL" smtClean="0"/>
              <a:pPr>
                <a:defRPr/>
              </a:pPr>
              <a:t>104</a:t>
            </a:fld>
            <a:endParaRPr lang="pl-PL"/>
          </a:p>
        </p:txBody>
      </p:sp>
      <p:sp>
        <p:nvSpPr>
          <p:cNvPr id="4" name="pole tekstowe 3">
            <a:extLst>
              <a:ext uri="{FF2B5EF4-FFF2-40B4-BE49-F238E27FC236}">
                <a16:creationId xmlns:a16="http://schemas.microsoft.com/office/drawing/2014/main" id="{1C13B755-5708-35A4-2BBE-05AAB0323BC2}"/>
              </a:ext>
            </a:extLst>
          </p:cNvPr>
          <p:cNvSpPr txBox="1"/>
          <p:nvPr/>
        </p:nvSpPr>
        <p:spPr>
          <a:xfrm>
            <a:off x="564480" y="692696"/>
            <a:ext cx="8015039" cy="3930178"/>
          </a:xfrm>
          <a:prstGeom prst="rect">
            <a:avLst/>
          </a:prstGeom>
          <a:noFill/>
        </p:spPr>
        <p:txBody>
          <a:bodyPr wrap="square">
            <a:spAutoFit/>
          </a:bodyPr>
          <a:lstStyle/>
          <a:p>
            <a:pPr algn="ctr">
              <a:lnSpc>
                <a:spcPct val="107000"/>
              </a:lnSpc>
              <a:spcAft>
                <a:spcPts val="800"/>
              </a:spcAft>
            </a:pPr>
            <a:r>
              <a:rPr lang="pl-PL" sz="1900" b="1" kern="100" dirty="0">
                <a:solidFill>
                  <a:srgbClr val="002060"/>
                </a:solidFill>
                <a:effectLst/>
                <a:latin typeface="+mj-lt"/>
                <a:ea typeface="Calibri" panose="020F0502020204030204" pitchFamily="34" charset="0"/>
                <a:cs typeface="Times New Roman" panose="02020603050405020304" pitchFamily="18" charset="0"/>
              </a:rPr>
              <a:t>1 maja 2004 r. – przystąpienie Polski do Unii Europejskiej</a:t>
            </a:r>
          </a:p>
          <a:p>
            <a:pPr algn="just">
              <a:lnSpc>
                <a:spcPct val="107000"/>
              </a:lnSpc>
              <a:spcAft>
                <a:spcPts val="800"/>
              </a:spcAft>
            </a:pPr>
            <a:endParaRPr lang="pl-PL" sz="1900" kern="100" dirty="0">
              <a:solidFill>
                <a:srgbClr val="002060"/>
              </a:solidFill>
              <a:effectLst/>
              <a:latin typeface="+mj-lt"/>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pPr>
            <a:r>
              <a:rPr lang="pl-PL" sz="1900" kern="100" dirty="0">
                <a:solidFill>
                  <a:srgbClr val="002060"/>
                </a:solidFill>
                <a:effectLst/>
                <a:latin typeface="+mj-lt"/>
                <a:ea typeface="Calibri" panose="020F0502020204030204" pitchFamily="34" charset="0"/>
                <a:cs typeface="Times New Roman" panose="02020603050405020304" pitchFamily="18" charset="0"/>
              </a:rPr>
              <a:t>Do lat 90 XX. wieku Państwowa Inspekcja Sanitarna dysponowała bardzo skromnymi warunkami technicznymi, wyposażenie laboratoriów było słabe, często z czasów UNRA (Organizacja Narodów Zjednoczonych do spraw Pomocy i Obudowy). Nadzorem natomiast objęte były duże obszary, wiele zakładów.</a:t>
            </a:r>
          </a:p>
          <a:p>
            <a:pPr marL="342900" indent="-342900" algn="just">
              <a:lnSpc>
                <a:spcPct val="107000"/>
              </a:lnSpc>
              <a:spcAft>
                <a:spcPts val="800"/>
              </a:spcAft>
              <a:buFont typeface="Wingdings" panose="05000000000000000000" pitchFamily="2" charset="2"/>
              <a:buChar char="q"/>
            </a:pPr>
            <a:r>
              <a:rPr lang="pl-PL" sz="1900" kern="100" dirty="0">
                <a:solidFill>
                  <a:srgbClr val="002060"/>
                </a:solidFill>
                <a:effectLst/>
                <a:latin typeface="+mj-lt"/>
                <a:ea typeface="Calibri" panose="020F0502020204030204" pitchFamily="34" charset="0"/>
                <a:cs typeface="Times New Roman" panose="02020603050405020304" pitchFamily="18" charset="0"/>
              </a:rPr>
              <a:t>Czas przed akcesją i przystąpienie Polski do Unii Europejskiej 1 maja 2004 r. przyspieszyły proces modernizacji Inspekcji. </a:t>
            </a:r>
          </a:p>
          <a:p>
            <a:pPr marL="342900" indent="-342900" algn="just">
              <a:lnSpc>
                <a:spcPct val="107000"/>
              </a:lnSpc>
              <a:spcAft>
                <a:spcPts val="800"/>
              </a:spcAft>
              <a:buFont typeface="Wingdings" panose="05000000000000000000" pitchFamily="2" charset="2"/>
              <a:buChar char="q"/>
            </a:pPr>
            <a:r>
              <a:rPr lang="pl-PL" sz="1900" kern="100" dirty="0">
                <a:solidFill>
                  <a:srgbClr val="002060"/>
                </a:solidFill>
                <a:effectLst/>
                <a:latin typeface="+mj-lt"/>
                <a:ea typeface="Calibri" panose="020F0502020204030204" pitchFamily="34" charset="0"/>
                <a:cs typeface="Times New Roman" panose="02020603050405020304" pitchFamily="18" charset="0"/>
              </a:rPr>
              <a:t>Konieczne było wdrożenie procedur kontrolnych, uzyskanie akredytacji laboratoriów, szkolenia personelu, doposażenie. </a:t>
            </a:r>
          </a:p>
        </p:txBody>
      </p:sp>
      <p:pic>
        <p:nvPicPr>
          <p:cNvPr id="5" name="Obraz 4">
            <a:extLst>
              <a:ext uri="{FF2B5EF4-FFF2-40B4-BE49-F238E27FC236}">
                <a16:creationId xmlns:a16="http://schemas.microsoft.com/office/drawing/2014/main" id="{5F4A486F-7E8D-0614-51FA-EAD84D9EA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6079" y="4797152"/>
            <a:ext cx="3114671" cy="1744216"/>
          </a:xfrm>
          <a:prstGeom prst="rect">
            <a:avLst/>
          </a:prstGeom>
          <a:effectLst>
            <a:softEdge rad="50800"/>
          </a:effectLst>
        </p:spPr>
      </p:pic>
    </p:spTree>
    <p:extLst>
      <p:ext uri="{BB962C8B-B14F-4D97-AF65-F5344CB8AC3E}">
        <p14:creationId xmlns:p14="http://schemas.microsoft.com/office/powerpoint/2010/main" val="20551406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99235436-4E27-BDFD-6BBE-B3100194E120}"/>
              </a:ext>
            </a:extLst>
          </p:cNvPr>
          <p:cNvSpPr>
            <a:spLocks noGrp="1"/>
          </p:cNvSpPr>
          <p:nvPr>
            <p:ph type="sldNum" sz="quarter" idx="12"/>
          </p:nvPr>
        </p:nvSpPr>
        <p:spPr/>
        <p:txBody>
          <a:bodyPr/>
          <a:lstStyle/>
          <a:p>
            <a:pPr>
              <a:defRPr/>
            </a:pPr>
            <a:fld id="{E683911C-EC88-49B7-90C9-B74F5A05111C}" type="slidenum">
              <a:rPr lang="pl-PL" smtClean="0"/>
              <a:pPr>
                <a:defRPr/>
              </a:pPr>
              <a:t>105</a:t>
            </a:fld>
            <a:endParaRPr lang="pl-PL"/>
          </a:p>
        </p:txBody>
      </p:sp>
      <p:sp>
        <p:nvSpPr>
          <p:cNvPr id="4" name="pole tekstowe 3">
            <a:extLst>
              <a:ext uri="{FF2B5EF4-FFF2-40B4-BE49-F238E27FC236}">
                <a16:creationId xmlns:a16="http://schemas.microsoft.com/office/drawing/2014/main" id="{384D662E-2FA9-17B6-1615-3BC9C43E975C}"/>
              </a:ext>
            </a:extLst>
          </p:cNvPr>
          <p:cNvSpPr txBox="1"/>
          <p:nvPr/>
        </p:nvSpPr>
        <p:spPr>
          <a:xfrm>
            <a:off x="123825" y="219075"/>
            <a:ext cx="8391846" cy="6701771"/>
          </a:xfrm>
          <a:prstGeom prst="rect">
            <a:avLst/>
          </a:prstGeom>
          <a:noFill/>
        </p:spPr>
        <p:txBody>
          <a:bodyPr wrap="square">
            <a:spAutoFit/>
          </a:bodyPr>
          <a:lstStyle/>
          <a:p>
            <a:pPr algn="just">
              <a:lnSpc>
                <a:spcPct val="107000"/>
              </a:lnSpc>
              <a:spcAft>
                <a:spcPts val="800"/>
              </a:spcAft>
            </a:pPr>
            <a:r>
              <a:rPr lang="pl-PL" sz="1800" u="sng" kern="100" dirty="0">
                <a:solidFill>
                  <a:srgbClr val="002060"/>
                </a:solidFill>
                <a:effectLst/>
                <a:latin typeface="+mj-lt"/>
                <a:ea typeface="Calibri" panose="020F0502020204030204" pitchFamily="34" charset="0"/>
                <a:cs typeface="Times New Roman" panose="02020603050405020304" pitchFamily="18" charset="0"/>
              </a:rPr>
              <a:t>Państwowa Inspekcja Sanitarna w Unii Europejskiej</a:t>
            </a: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q"/>
            </a:pPr>
            <a:r>
              <a:rPr lang="pl-PL" sz="1800" kern="100" dirty="0">
                <a:solidFill>
                  <a:srgbClr val="002060"/>
                </a:solidFill>
                <a:effectLst/>
                <a:latin typeface="+mj-lt"/>
                <a:ea typeface="Calibri" panose="020F0502020204030204" pitchFamily="34" charset="0"/>
                <a:cs typeface="Times New Roman" panose="02020603050405020304" pitchFamily="18" charset="0"/>
              </a:rPr>
              <a:t>Dostosowanie sytemu ochrony zdrowia publicznego do wymogów UE.</a:t>
            </a: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q"/>
            </a:pPr>
            <a:r>
              <a:rPr lang="pl-PL" sz="1800" kern="100" dirty="0">
                <a:solidFill>
                  <a:srgbClr val="002060"/>
                </a:solidFill>
                <a:effectLst/>
                <a:latin typeface="+mj-lt"/>
                <a:ea typeface="Calibri" panose="020F0502020204030204" pitchFamily="34" charset="0"/>
                <a:cs typeface="Times New Roman" panose="02020603050405020304" pitchFamily="18" charset="0"/>
              </a:rPr>
              <a:t>Rozwój zaawansowanych metod kontroli i nadzoru sanitarnego nad żywnością. Inspekcja przejęła odpowiedzialność za nadzór nad przestrzeganiem  przepisów określonych w unijnym systemie HACCP, podniosło to standardy bezpieczeństwa żywności w Polsce.</a:t>
            </a: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q"/>
            </a:pPr>
            <a:r>
              <a:rPr lang="pl-PL" sz="1800" kern="100" dirty="0">
                <a:solidFill>
                  <a:srgbClr val="002060"/>
                </a:solidFill>
                <a:effectLst/>
                <a:latin typeface="+mj-lt"/>
                <a:ea typeface="Calibri" panose="020F0502020204030204" pitchFamily="34" charset="0"/>
                <a:cs typeface="Times New Roman" panose="02020603050405020304" pitchFamily="18" charset="0"/>
              </a:rPr>
              <a:t>Eliminowanie zagrożeń zdrowotnych wynikających z nadmiernego użycia chemikaliów w produkcji żywności.</a:t>
            </a: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q"/>
            </a:pPr>
            <a:r>
              <a:rPr lang="pl-PL" sz="1800" kern="100" dirty="0">
                <a:solidFill>
                  <a:srgbClr val="002060"/>
                </a:solidFill>
                <a:effectLst/>
                <a:latin typeface="+mj-lt"/>
                <a:ea typeface="Calibri" panose="020F0502020204030204" pitchFamily="34" charset="0"/>
                <a:cs typeface="Times New Roman" panose="02020603050405020304" pitchFamily="18" charset="0"/>
              </a:rPr>
              <a:t>Nadzór nad szkodliwymi czynnikami biologicznymi w zakładach pracy.</a:t>
            </a: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q"/>
            </a:pPr>
            <a:r>
              <a:rPr lang="pl-PL" sz="1800" kern="100" dirty="0">
                <a:solidFill>
                  <a:srgbClr val="002060"/>
                </a:solidFill>
                <a:effectLst/>
                <a:latin typeface="+mj-lt"/>
                <a:ea typeface="Calibri" panose="020F0502020204030204" pitchFamily="34" charset="0"/>
                <a:cs typeface="Times New Roman" panose="02020603050405020304" pitchFamily="18" charset="0"/>
              </a:rPr>
              <a:t>Walka z dopalaczami, które były sprzedawane na początku jako substancje legalne. W </a:t>
            </a:r>
            <a:r>
              <a:rPr lang="pl-PL" sz="1800" b="1" kern="100" dirty="0">
                <a:solidFill>
                  <a:srgbClr val="002060"/>
                </a:solidFill>
                <a:effectLst/>
                <a:latin typeface="+mj-lt"/>
                <a:ea typeface="Calibri" panose="020F0502020204030204" pitchFamily="34" charset="0"/>
                <a:cs typeface="Times New Roman" panose="02020603050405020304" pitchFamily="18" charset="0"/>
              </a:rPr>
              <a:t>2010</a:t>
            </a:r>
            <a:r>
              <a:rPr lang="pl-PL" sz="1800" kern="100" dirty="0">
                <a:solidFill>
                  <a:srgbClr val="002060"/>
                </a:solidFill>
                <a:effectLst/>
                <a:latin typeface="+mj-lt"/>
                <a:ea typeface="Calibri" panose="020F0502020204030204" pitchFamily="34" charset="0"/>
                <a:cs typeface="Times New Roman" panose="02020603050405020304" pitchFamily="18" charset="0"/>
              </a:rPr>
              <a:t> roku inspekcja zamknęła ponad </a:t>
            </a:r>
            <a:r>
              <a:rPr lang="pl-PL" sz="1800" b="1" kern="100" dirty="0">
                <a:solidFill>
                  <a:srgbClr val="002060"/>
                </a:solidFill>
                <a:effectLst/>
                <a:latin typeface="+mj-lt"/>
                <a:ea typeface="Calibri" panose="020F0502020204030204" pitchFamily="34" charset="0"/>
                <a:cs typeface="Times New Roman" panose="02020603050405020304" pitchFamily="18" charset="0"/>
              </a:rPr>
              <a:t>1300</a:t>
            </a:r>
            <a:r>
              <a:rPr lang="pl-PL" sz="1800" kern="100" dirty="0">
                <a:solidFill>
                  <a:srgbClr val="002060"/>
                </a:solidFill>
                <a:effectLst/>
                <a:latin typeface="+mj-lt"/>
                <a:ea typeface="Calibri" panose="020F0502020204030204" pitchFamily="34" charset="0"/>
                <a:cs typeface="Times New Roman" panose="02020603050405020304" pitchFamily="18" charset="0"/>
              </a:rPr>
              <a:t> punktów sprzedaży tych niebezpiecznych narkotyków.</a:t>
            </a: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q"/>
            </a:pPr>
            <a:r>
              <a:rPr lang="pl-PL" sz="1800" kern="100" dirty="0">
                <a:solidFill>
                  <a:srgbClr val="002060"/>
                </a:solidFill>
                <a:effectLst/>
                <a:latin typeface="+mj-lt"/>
                <a:ea typeface="Calibri" panose="020F0502020204030204" pitchFamily="34" charset="0"/>
                <a:cs typeface="Times New Roman" panose="02020603050405020304" pitchFamily="18" charset="0"/>
              </a:rPr>
              <a:t>Polska stała się częścią systemów wczesnego ostrzegania i szybkiego reagowania. Inspekcja zyskała dostęp do unijnych systemów informacyjnych.</a:t>
            </a: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q"/>
            </a:pPr>
            <a:r>
              <a:rPr lang="pl-PL" sz="1800" kern="100" dirty="0">
                <a:solidFill>
                  <a:srgbClr val="002060"/>
                </a:solidFill>
                <a:effectLst/>
                <a:latin typeface="+mj-lt"/>
                <a:ea typeface="Calibri" panose="020F0502020204030204" pitchFamily="34" charset="0"/>
                <a:cs typeface="Times New Roman" panose="02020603050405020304" pitchFamily="18" charset="0"/>
              </a:rPr>
              <a:t>Musiała zwiększyć nadzór nad placówkami ochrony zdrowia, dostosować procedury i narzędzia kontroli.</a:t>
            </a: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q"/>
            </a:pPr>
            <a:r>
              <a:rPr lang="pl-PL" sz="1800" kern="100" dirty="0">
                <a:solidFill>
                  <a:srgbClr val="002060"/>
                </a:solidFill>
                <a:effectLst/>
                <a:latin typeface="+mj-lt"/>
                <a:ea typeface="Calibri" panose="020F0502020204030204" pitchFamily="34" charset="0"/>
                <a:cs typeface="Times New Roman" panose="02020603050405020304" pitchFamily="18" charset="0"/>
              </a:rPr>
              <a:t>Nastąpiła modernizacja infrastruktury laboratoryjnej i kontrolnej. Inspekcja inwestowała w nowoczesne technologie diagnostyczne.</a:t>
            </a: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q"/>
            </a:pPr>
            <a:r>
              <a:rPr lang="pl-PL" sz="1800" kern="100" dirty="0">
                <a:solidFill>
                  <a:srgbClr val="002060"/>
                </a:solidFill>
                <a:effectLst/>
                <a:latin typeface="+mj-lt"/>
                <a:ea typeface="Calibri" panose="020F0502020204030204" pitchFamily="34" charset="0"/>
                <a:cs typeface="Times New Roman" panose="02020603050405020304" pitchFamily="18" charset="0"/>
              </a:rPr>
              <a:t>Inspekcja rozpoczęła współpracę z europejskimi instytucjami zdrowia publicznego, z unijnymi agencjami – EFSA Europejskim Urzędem ds. Bezpieczeństwa Żywności, ECDC Europejskim Centrum ds. Zapobiegania i Kontroli Chorób.</a:t>
            </a: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2398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8999732D-3D52-B8A6-5F34-81E8FC8C3594}"/>
              </a:ext>
            </a:extLst>
          </p:cNvPr>
          <p:cNvSpPr>
            <a:spLocks noGrp="1"/>
          </p:cNvSpPr>
          <p:nvPr>
            <p:ph type="sldNum" sz="quarter" idx="12"/>
          </p:nvPr>
        </p:nvSpPr>
        <p:spPr/>
        <p:txBody>
          <a:bodyPr/>
          <a:lstStyle/>
          <a:p>
            <a:pPr>
              <a:defRPr/>
            </a:pPr>
            <a:fld id="{E683911C-EC88-49B7-90C9-B74F5A05111C}" type="slidenum">
              <a:rPr lang="pl-PL" smtClean="0"/>
              <a:pPr>
                <a:defRPr/>
              </a:pPr>
              <a:t>106</a:t>
            </a:fld>
            <a:endParaRPr lang="pl-PL"/>
          </a:p>
        </p:txBody>
      </p:sp>
      <p:sp>
        <p:nvSpPr>
          <p:cNvPr id="4" name="pole tekstowe 3">
            <a:extLst>
              <a:ext uri="{FF2B5EF4-FFF2-40B4-BE49-F238E27FC236}">
                <a16:creationId xmlns:a16="http://schemas.microsoft.com/office/drawing/2014/main" id="{4D952F88-6053-60F8-8C74-E9B8EF320F08}"/>
              </a:ext>
            </a:extLst>
          </p:cNvPr>
          <p:cNvSpPr txBox="1"/>
          <p:nvPr/>
        </p:nvSpPr>
        <p:spPr>
          <a:xfrm>
            <a:off x="323528" y="224640"/>
            <a:ext cx="8424936" cy="5714128"/>
          </a:xfrm>
          <a:prstGeom prst="rect">
            <a:avLst/>
          </a:prstGeom>
          <a:noFill/>
        </p:spPr>
        <p:txBody>
          <a:bodyPr wrap="square">
            <a:spAutoFit/>
          </a:bodyPr>
          <a:lstStyle/>
          <a:p>
            <a:pPr algn="ctr">
              <a:spcAft>
                <a:spcPts val="0"/>
              </a:spcAft>
            </a:pPr>
            <a:r>
              <a:rPr lang="pl-PL" sz="2000" b="1" kern="100" dirty="0">
                <a:solidFill>
                  <a:srgbClr val="002060"/>
                </a:solidFill>
                <a:effectLst/>
                <a:latin typeface="+mj-lt"/>
                <a:ea typeface="Calibri" panose="020F0502020204030204" pitchFamily="34" charset="0"/>
                <a:cs typeface="Times New Roman" panose="02020603050405020304" pitchFamily="18" charset="0"/>
              </a:rPr>
              <a:t>Skuteczność działań Państwowej Inspekcji  Sanitarnej - </a:t>
            </a:r>
          </a:p>
          <a:p>
            <a:pPr algn="ctr">
              <a:spcAft>
                <a:spcPts val="0"/>
              </a:spcAft>
            </a:pPr>
            <a:r>
              <a:rPr lang="pl-PL" sz="2000" b="1" kern="100" dirty="0">
                <a:solidFill>
                  <a:srgbClr val="002060"/>
                </a:solidFill>
                <a:effectLst/>
                <a:latin typeface="+mj-lt"/>
                <a:ea typeface="Calibri" panose="020F0502020204030204" pitchFamily="34" charset="0"/>
                <a:cs typeface="Times New Roman" panose="02020603050405020304" pitchFamily="18" charset="0"/>
              </a:rPr>
              <a:t>zachorowania na inwazyjną chorobę </a:t>
            </a:r>
            <a:r>
              <a:rPr lang="pl-PL" sz="2000" b="1" kern="100" dirty="0" err="1">
                <a:solidFill>
                  <a:srgbClr val="002060"/>
                </a:solidFill>
                <a:effectLst/>
                <a:latin typeface="+mj-lt"/>
                <a:ea typeface="Calibri" panose="020F0502020204030204" pitchFamily="34" charset="0"/>
                <a:cs typeface="Times New Roman" panose="02020603050405020304" pitchFamily="18" charset="0"/>
              </a:rPr>
              <a:t>meningokokową</a:t>
            </a:r>
            <a:endParaRPr lang="pl-PL" sz="2000" b="1" kern="100" dirty="0">
              <a:solidFill>
                <a:srgbClr val="002060"/>
              </a:solidFill>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endParaRPr lang="pl-PL" sz="2000" b="1" kern="100" dirty="0">
              <a:solidFill>
                <a:srgbClr val="002060"/>
              </a:solidFill>
              <a:effectLst/>
              <a:latin typeface="+mj-lt"/>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pPr>
            <a:r>
              <a:rPr lang="pl-PL" sz="2000" kern="100" dirty="0">
                <a:solidFill>
                  <a:srgbClr val="002060"/>
                </a:solidFill>
                <a:effectLst/>
                <a:latin typeface="+mj-lt"/>
                <a:ea typeface="Calibri" panose="020F0502020204030204" pitchFamily="34" charset="0"/>
                <a:cs typeface="Times New Roman" panose="02020603050405020304" pitchFamily="18" charset="0"/>
              </a:rPr>
              <a:t>Sytuacja epidemiologiczna na Śląsku w </a:t>
            </a:r>
            <a:r>
              <a:rPr lang="pl-PL" sz="2000" b="1" kern="100" dirty="0">
                <a:solidFill>
                  <a:srgbClr val="002060"/>
                </a:solidFill>
                <a:effectLst/>
                <a:latin typeface="+mj-lt"/>
                <a:ea typeface="Calibri" panose="020F0502020204030204" pitchFamily="34" charset="0"/>
                <a:cs typeface="Times New Roman" panose="02020603050405020304" pitchFamily="18" charset="0"/>
              </a:rPr>
              <a:t>2006 r.</a:t>
            </a:r>
            <a:r>
              <a:rPr lang="pl-PL" sz="2000" kern="100" dirty="0">
                <a:solidFill>
                  <a:srgbClr val="002060"/>
                </a:solidFill>
                <a:effectLst/>
                <a:latin typeface="+mj-lt"/>
                <a:ea typeface="Calibri" panose="020F0502020204030204" pitchFamily="34" charset="0"/>
                <a:cs typeface="Times New Roman" panose="02020603050405020304" pitchFamily="18" charset="0"/>
              </a:rPr>
              <a:t> w zakresie inwazyjnej choroby </a:t>
            </a:r>
            <a:r>
              <a:rPr lang="pl-PL" sz="2000" kern="100" dirty="0" err="1">
                <a:solidFill>
                  <a:srgbClr val="002060"/>
                </a:solidFill>
                <a:effectLst/>
                <a:latin typeface="+mj-lt"/>
                <a:ea typeface="Calibri" panose="020F0502020204030204" pitchFamily="34" charset="0"/>
                <a:cs typeface="Times New Roman" panose="02020603050405020304" pitchFamily="18" charset="0"/>
              </a:rPr>
              <a:t>meningokokowej</a:t>
            </a:r>
            <a:r>
              <a:rPr lang="pl-PL" sz="2000" kern="100" dirty="0">
                <a:solidFill>
                  <a:srgbClr val="002060"/>
                </a:solidFill>
                <a:effectLst/>
                <a:latin typeface="+mj-lt"/>
                <a:ea typeface="Calibri" panose="020F0502020204030204" pitchFamily="34" charset="0"/>
                <a:cs typeface="Times New Roman" panose="02020603050405020304" pitchFamily="18" charset="0"/>
              </a:rPr>
              <a:t> </a:t>
            </a:r>
            <a:r>
              <a:rPr lang="pl-PL" sz="2000" kern="100" dirty="0" err="1">
                <a:solidFill>
                  <a:srgbClr val="002060"/>
                </a:solidFill>
                <a:effectLst/>
                <a:latin typeface="+mj-lt"/>
                <a:ea typeface="Calibri" panose="020F0502020204030204" pitchFamily="34" charset="0"/>
                <a:cs typeface="Times New Roman" panose="02020603050405020304" pitchFamily="18" charset="0"/>
              </a:rPr>
              <a:t>IChM</a:t>
            </a:r>
            <a:r>
              <a:rPr lang="pl-PL" sz="2000" kern="100" dirty="0">
                <a:solidFill>
                  <a:srgbClr val="002060"/>
                </a:solidFill>
                <a:effectLst/>
                <a:latin typeface="+mj-lt"/>
                <a:ea typeface="Calibri" panose="020F0502020204030204" pitchFamily="34" charset="0"/>
                <a:cs typeface="Times New Roman" panose="02020603050405020304" pitchFamily="18" charset="0"/>
              </a:rPr>
              <a:t> – </a:t>
            </a:r>
            <a:r>
              <a:rPr lang="pl-PL" sz="2000" kern="100" dirty="0" err="1">
                <a:solidFill>
                  <a:srgbClr val="002060"/>
                </a:solidFill>
                <a:effectLst/>
                <a:latin typeface="+mj-lt"/>
                <a:ea typeface="Calibri" panose="020F0502020204030204" pitchFamily="34" charset="0"/>
                <a:cs typeface="Times New Roman" panose="02020603050405020304" pitchFamily="18" charset="0"/>
              </a:rPr>
              <a:t>hiperepidemiczny</a:t>
            </a:r>
            <a:r>
              <a:rPr lang="pl-PL" sz="2000" kern="100" dirty="0">
                <a:solidFill>
                  <a:srgbClr val="002060"/>
                </a:solidFill>
                <a:effectLst/>
                <a:latin typeface="+mj-lt"/>
                <a:ea typeface="Calibri" panose="020F0502020204030204" pitchFamily="34" charset="0"/>
                <a:cs typeface="Times New Roman" panose="02020603050405020304" pitchFamily="18" charset="0"/>
              </a:rPr>
              <a:t> szczep ST11 </a:t>
            </a:r>
            <a:r>
              <a:rPr lang="pl-PL" sz="2000" kern="100" dirty="0" err="1">
                <a:solidFill>
                  <a:srgbClr val="002060"/>
                </a:solidFill>
                <a:effectLst/>
                <a:latin typeface="+mj-lt"/>
                <a:ea typeface="Calibri" panose="020F0502020204030204" pitchFamily="34" charset="0"/>
                <a:cs typeface="Times New Roman" panose="02020603050405020304" pitchFamily="18" charset="0"/>
              </a:rPr>
              <a:t>Neiserii</a:t>
            </a:r>
            <a:r>
              <a:rPr lang="pl-PL" sz="2000" kern="100" dirty="0">
                <a:solidFill>
                  <a:srgbClr val="002060"/>
                </a:solidFill>
                <a:effectLst/>
                <a:latin typeface="+mj-lt"/>
                <a:ea typeface="Calibri" panose="020F0502020204030204" pitchFamily="34" charset="0"/>
                <a:cs typeface="Times New Roman" panose="02020603050405020304" pitchFamily="18" charset="0"/>
              </a:rPr>
              <a:t> </a:t>
            </a:r>
            <a:r>
              <a:rPr lang="pl-PL" sz="2000" kern="100" dirty="0" err="1">
                <a:solidFill>
                  <a:srgbClr val="002060"/>
                </a:solidFill>
                <a:effectLst/>
                <a:latin typeface="+mj-lt"/>
                <a:ea typeface="Calibri" panose="020F0502020204030204" pitchFamily="34" charset="0"/>
                <a:cs typeface="Times New Roman" panose="02020603050405020304" pitchFamily="18" charset="0"/>
              </a:rPr>
              <a:t>meningitidis</a:t>
            </a:r>
            <a:r>
              <a:rPr lang="pl-PL" sz="2000" kern="100" dirty="0">
                <a:solidFill>
                  <a:srgbClr val="002060"/>
                </a:solidFill>
                <a:effectLst/>
                <a:latin typeface="+mj-lt"/>
                <a:ea typeface="Calibri" panose="020F0502020204030204" pitchFamily="34" charset="0"/>
                <a:cs typeface="Times New Roman" panose="02020603050405020304" pitchFamily="18" charset="0"/>
              </a:rPr>
              <a:t> wywołał liczne zachorowania wśród młodzieży i ich młodszego rodzeństwa.</a:t>
            </a:r>
          </a:p>
          <a:p>
            <a:pPr marL="342900" indent="-342900" algn="just">
              <a:lnSpc>
                <a:spcPct val="107000"/>
              </a:lnSpc>
              <a:spcAft>
                <a:spcPts val="800"/>
              </a:spcAft>
              <a:buFont typeface="Wingdings" panose="05000000000000000000" pitchFamily="2" charset="2"/>
              <a:buChar char="q"/>
            </a:pPr>
            <a:r>
              <a:rPr lang="pl-PL" sz="2000" kern="100" dirty="0">
                <a:solidFill>
                  <a:srgbClr val="002060"/>
                </a:solidFill>
                <a:effectLst/>
                <a:latin typeface="+mj-lt"/>
                <a:ea typeface="Calibri" panose="020F0502020204030204" pitchFamily="34" charset="0"/>
                <a:cs typeface="Times New Roman" panose="02020603050405020304" pitchFamily="18" charset="0"/>
              </a:rPr>
              <a:t>Źródłem zachorowania był nosiciel – stały bywalec dyskoteki, w której spotykały się zakażone osoby.</a:t>
            </a:r>
          </a:p>
          <a:p>
            <a:pPr marL="342900" indent="-342900" algn="just">
              <a:lnSpc>
                <a:spcPct val="107000"/>
              </a:lnSpc>
              <a:spcAft>
                <a:spcPts val="800"/>
              </a:spcAft>
              <a:buFont typeface="Wingdings" panose="05000000000000000000" pitchFamily="2" charset="2"/>
              <a:buChar char="q"/>
            </a:pPr>
            <a:r>
              <a:rPr lang="pl-PL" sz="2000" kern="100" dirty="0">
                <a:solidFill>
                  <a:srgbClr val="002060"/>
                </a:solidFill>
                <a:effectLst/>
                <a:latin typeface="+mj-lt"/>
                <a:ea typeface="Calibri" panose="020F0502020204030204" pitchFamily="34" charset="0"/>
                <a:cs typeface="Times New Roman" panose="02020603050405020304" pitchFamily="18" charset="0"/>
              </a:rPr>
              <a:t>Choroba rozprzestrzeniła się do innych grup społecznych na terenie całego kraju, m.in. do jednostek wojskowych i innych zbiorowości. </a:t>
            </a:r>
          </a:p>
          <a:p>
            <a:pPr marL="342900" indent="-342900" algn="just">
              <a:lnSpc>
                <a:spcPct val="107000"/>
              </a:lnSpc>
              <a:spcAft>
                <a:spcPts val="800"/>
              </a:spcAft>
              <a:buFont typeface="Wingdings" panose="05000000000000000000" pitchFamily="2" charset="2"/>
              <a:buChar char="q"/>
            </a:pPr>
            <a:r>
              <a:rPr lang="pl-PL" sz="2000" kern="100" dirty="0">
                <a:solidFill>
                  <a:srgbClr val="002060"/>
                </a:solidFill>
                <a:effectLst/>
                <a:latin typeface="+mj-lt"/>
                <a:ea typeface="Calibri" panose="020F0502020204030204" pitchFamily="34" charset="0"/>
                <a:cs typeface="Times New Roman" panose="02020603050405020304" pitchFamily="18" charset="0"/>
              </a:rPr>
              <a:t>Sytuacja ta stworzyła realne zagrożenie epidemiczne, stąd wniosek do koncernu Coca Cola o odstąpieniu od emisji reklamy, która promowała zachowania ryzykowne wśród młodzieży. Uzyskano pozytywny efekt – reklamę „Coca Cola – bo przyjaciołom się UFO” usunięto z przestrzeni publicznej.  </a:t>
            </a:r>
          </a:p>
        </p:txBody>
      </p:sp>
    </p:spTree>
    <p:extLst>
      <p:ext uri="{BB962C8B-B14F-4D97-AF65-F5344CB8AC3E}">
        <p14:creationId xmlns:p14="http://schemas.microsoft.com/office/powerpoint/2010/main" val="8946144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15C804A9-B720-A0E9-E93E-32FA473516F9}"/>
              </a:ext>
            </a:extLst>
          </p:cNvPr>
          <p:cNvSpPr>
            <a:spLocks noGrp="1"/>
          </p:cNvSpPr>
          <p:nvPr>
            <p:ph type="sldNum" sz="quarter" idx="12"/>
          </p:nvPr>
        </p:nvSpPr>
        <p:spPr/>
        <p:txBody>
          <a:bodyPr/>
          <a:lstStyle/>
          <a:p>
            <a:pPr>
              <a:defRPr/>
            </a:pPr>
            <a:fld id="{E683911C-EC88-49B7-90C9-B74F5A05111C}" type="slidenum">
              <a:rPr lang="pl-PL" smtClean="0"/>
              <a:pPr>
                <a:defRPr/>
              </a:pPr>
              <a:t>107</a:t>
            </a:fld>
            <a:endParaRPr lang="pl-PL"/>
          </a:p>
        </p:txBody>
      </p:sp>
      <p:sp>
        <p:nvSpPr>
          <p:cNvPr id="4" name="pole tekstowe 3">
            <a:extLst>
              <a:ext uri="{FF2B5EF4-FFF2-40B4-BE49-F238E27FC236}">
                <a16:creationId xmlns:a16="http://schemas.microsoft.com/office/drawing/2014/main" id="{9D13B569-0546-66E4-0044-F9777F4CBBA1}"/>
              </a:ext>
            </a:extLst>
          </p:cNvPr>
          <p:cNvSpPr txBox="1"/>
          <p:nvPr/>
        </p:nvSpPr>
        <p:spPr>
          <a:xfrm>
            <a:off x="395536" y="228067"/>
            <a:ext cx="8352928" cy="6070060"/>
          </a:xfrm>
          <a:prstGeom prst="rect">
            <a:avLst/>
          </a:prstGeom>
          <a:noFill/>
        </p:spPr>
        <p:txBody>
          <a:bodyPr wrap="square">
            <a:spAutoFit/>
          </a:bodyPr>
          <a:lstStyle/>
          <a:p>
            <a:pPr algn="ctr">
              <a:lnSpc>
                <a:spcPct val="107000"/>
              </a:lnSpc>
              <a:spcAft>
                <a:spcPts val="800"/>
              </a:spcAft>
            </a:pPr>
            <a:r>
              <a:rPr lang="pl-PL" sz="1900" b="1" kern="100" dirty="0">
                <a:solidFill>
                  <a:srgbClr val="002060"/>
                </a:solidFill>
                <a:effectLst/>
                <a:latin typeface="+mj-lt"/>
                <a:ea typeface="Calibri" panose="020F0502020204030204" pitchFamily="34" charset="0"/>
                <a:cs typeface="Times New Roman" panose="02020603050405020304" pitchFamily="18" charset="0"/>
              </a:rPr>
              <a:t>Skuteczność działań Państwowej Inspekcji  Sanitarnej- </a:t>
            </a:r>
          </a:p>
          <a:p>
            <a:pPr algn="ctr">
              <a:lnSpc>
                <a:spcPct val="107000"/>
              </a:lnSpc>
              <a:spcAft>
                <a:spcPts val="800"/>
              </a:spcAft>
            </a:pPr>
            <a:r>
              <a:rPr lang="pl-PL" sz="1900" b="1" kern="100" dirty="0">
                <a:solidFill>
                  <a:srgbClr val="002060"/>
                </a:solidFill>
                <a:latin typeface="+mj-lt"/>
                <a:ea typeface="Calibri" panose="020F0502020204030204" pitchFamily="34" charset="0"/>
                <a:cs typeface="Times New Roman" panose="02020603050405020304" pitchFamily="18" charset="0"/>
              </a:rPr>
              <a:t>„DOPALACZE”</a:t>
            </a:r>
          </a:p>
          <a:p>
            <a:pPr algn="ctr">
              <a:lnSpc>
                <a:spcPct val="107000"/>
              </a:lnSpc>
              <a:spcAft>
                <a:spcPts val="800"/>
              </a:spcAft>
            </a:pPr>
            <a:endParaRPr lang="pl-PL" sz="1900" b="1" kern="100" dirty="0">
              <a:solidFill>
                <a:srgbClr val="002060"/>
              </a:solidFill>
              <a:effectLst/>
              <a:latin typeface="+mj-lt"/>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pPr>
            <a:r>
              <a:rPr lang="pl-PL" kern="100" dirty="0">
                <a:solidFill>
                  <a:srgbClr val="002060"/>
                </a:solidFill>
                <a:effectLst/>
                <a:latin typeface="+mj-lt"/>
                <a:ea typeface="Calibri" panose="020F0502020204030204" pitchFamily="34" charset="0"/>
                <a:cs typeface="Times New Roman" panose="02020603050405020304" pitchFamily="18" charset="0"/>
              </a:rPr>
              <a:t>W październiku 2010 r. 1378 sklepów sprzedających, tzw. dopalacze zostało zamkniętych w sobotę na terenie całego kraju. </a:t>
            </a:r>
          </a:p>
          <a:p>
            <a:pPr marL="342900" indent="-342900" algn="just">
              <a:lnSpc>
                <a:spcPct val="107000"/>
              </a:lnSpc>
              <a:spcAft>
                <a:spcPts val="800"/>
              </a:spcAft>
              <a:buFont typeface="Wingdings" panose="05000000000000000000" pitchFamily="2" charset="2"/>
              <a:buChar char="q"/>
            </a:pPr>
            <a:r>
              <a:rPr lang="pl-PL" kern="100" dirty="0">
                <a:solidFill>
                  <a:srgbClr val="002060"/>
                </a:solidFill>
                <a:effectLst/>
                <a:latin typeface="+mj-lt"/>
                <a:ea typeface="Calibri" panose="020F0502020204030204" pitchFamily="34" charset="0"/>
                <a:cs typeface="Times New Roman" panose="02020603050405020304" pitchFamily="18" charset="0"/>
              </a:rPr>
              <a:t>Sanepid skontrolował 1645 miejsc, w których sprzedawane są „dopalacze”. Inspektorzy zabezpieczali produkty, które mogą być szkodliwe dla zdrowia.</a:t>
            </a:r>
          </a:p>
          <a:p>
            <a:pPr marL="342900" indent="-342900" algn="just">
              <a:lnSpc>
                <a:spcPct val="107000"/>
              </a:lnSpc>
              <a:spcAft>
                <a:spcPts val="800"/>
              </a:spcAft>
              <a:buFont typeface="Wingdings" panose="05000000000000000000" pitchFamily="2" charset="2"/>
              <a:buChar char="q"/>
            </a:pPr>
            <a:r>
              <a:rPr lang="pl-PL" kern="100" dirty="0">
                <a:solidFill>
                  <a:srgbClr val="002060"/>
                </a:solidFill>
                <a:effectLst/>
                <a:latin typeface="+mj-lt"/>
                <a:ea typeface="Calibri" panose="020F0502020204030204" pitchFamily="34" charset="0"/>
                <a:cs typeface="Times New Roman" panose="02020603050405020304" pitchFamily="18" charset="0"/>
              </a:rPr>
              <a:t>W akcji uczestniczyło kilkuset inspektorów sanitarnych i około trzech tysięcy policjantów.</a:t>
            </a:r>
          </a:p>
          <a:p>
            <a:pPr algn="just">
              <a:lnSpc>
                <a:spcPct val="107000"/>
              </a:lnSpc>
              <a:spcAft>
                <a:spcPts val="800"/>
              </a:spcAft>
            </a:pPr>
            <a:endParaRPr lang="pl-PL" sz="600" kern="100" dirty="0">
              <a:solidFill>
                <a:srgbClr val="002060"/>
              </a:solidFill>
              <a:effectLst/>
              <a:latin typeface="+mj-lt"/>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pPr>
            <a:r>
              <a:rPr lang="pl-PL" b="1" kern="100" dirty="0">
                <a:solidFill>
                  <a:srgbClr val="FF0000"/>
                </a:solidFill>
                <a:latin typeface="+mj-lt"/>
                <a:ea typeface="Calibri" panose="020F0502020204030204" pitchFamily="34" charset="0"/>
                <a:cs typeface="Times New Roman" panose="02020603050405020304" pitchFamily="18" charset="0"/>
              </a:rPr>
              <a:t>Na terenie powiatu brodnickiego:</a:t>
            </a:r>
          </a:p>
          <a:p>
            <a:pPr marL="800100" lvl="1" indent="-342900" algn="just">
              <a:lnSpc>
                <a:spcPct val="107000"/>
              </a:lnSpc>
              <a:spcAft>
                <a:spcPts val="800"/>
              </a:spcAft>
              <a:buFont typeface="Wingdings" panose="05000000000000000000" pitchFamily="2" charset="2"/>
              <a:buChar char="ü"/>
            </a:pPr>
            <a:r>
              <a:rPr lang="pl-PL" b="1" kern="100" dirty="0">
                <a:solidFill>
                  <a:srgbClr val="FF0000"/>
                </a:solidFill>
                <a:latin typeface="+mj-lt"/>
                <a:ea typeface="Calibri" panose="020F0502020204030204" pitchFamily="34" charset="0"/>
                <a:cs typeface="Times New Roman" panose="02020603050405020304" pitchFamily="18" charset="0"/>
              </a:rPr>
              <a:t>Skontrolowano 3 sklepy, </a:t>
            </a:r>
          </a:p>
          <a:p>
            <a:pPr marL="800100" lvl="1" indent="-342900" algn="just">
              <a:lnSpc>
                <a:spcPct val="107000"/>
              </a:lnSpc>
              <a:spcAft>
                <a:spcPts val="800"/>
              </a:spcAft>
              <a:buFont typeface="Wingdings" panose="05000000000000000000" pitchFamily="2" charset="2"/>
              <a:buChar char="ü"/>
            </a:pPr>
            <a:r>
              <a:rPr lang="pl-PL" b="1" kern="100" dirty="0">
                <a:solidFill>
                  <a:srgbClr val="FF0000"/>
                </a:solidFill>
                <a:latin typeface="+mj-lt"/>
                <a:ea typeface="Calibri" panose="020F0502020204030204" pitchFamily="34" charset="0"/>
                <a:cs typeface="Times New Roman" panose="02020603050405020304" pitchFamily="18" charset="0"/>
              </a:rPr>
              <a:t>Zabezpieczono 1048 szt. </a:t>
            </a:r>
          </a:p>
          <a:p>
            <a:pPr lvl="1" algn="just">
              <a:lnSpc>
                <a:spcPct val="107000"/>
              </a:lnSpc>
              <a:spcAft>
                <a:spcPts val="800"/>
              </a:spcAft>
            </a:pPr>
            <a:r>
              <a:rPr lang="pl-PL" b="1" kern="100" dirty="0">
                <a:solidFill>
                  <a:srgbClr val="FF0000"/>
                </a:solidFill>
                <a:latin typeface="+mj-lt"/>
                <a:ea typeface="Calibri" panose="020F0502020204030204" pitchFamily="34" charset="0"/>
                <a:cs typeface="Times New Roman" panose="02020603050405020304" pitchFamily="18" charset="0"/>
              </a:rPr>
              <a:t>      środków zastępczych („dopalaczy”).</a:t>
            </a:r>
          </a:p>
          <a:p>
            <a:pPr algn="just">
              <a:lnSpc>
                <a:spcPct val="107000"/>
              </a:lnSpc>
              <a:spcAft>
                <a:spcPts val="800"/>
              </a:spcAft>
            </a:pPr>
            <a:endParaRPr lang="pl-PL" kern="100" dirty="0">
              <a:solidFill>
                <a:srgbClr val="FF0000"/>
              </a:solidFill>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endParaRPr lang="pl-PL" sz="1600" kern="100" dirty="0">
              <a:effectLst/>
              <a:latin typeface="+mj-lt"/>
              <a:ea typeface="Calibri" panose="020F0502020204030204" pitchFamily="34" charset="0"/>
              <a:cs typeface="Times New Roman" panose="02020603050405020304" pitchFamily="18" charset="0"/>
            </a:endParaRPr>
          </a:p>
        </p:txBody>
      </p:sp>
      <p:pic>
        <p:nvPicPr>
          <p:cNvPr id="5" name="Obraz 4">
            <a:extLst>
              <a:ext uri="{FF2B5EF4-FFF2-40B4-BE49-F238E27FC236}">
                <a16:creationId xmlns:a16="http://schemas.microsoft.com/office/drawing/2014/main" id="{977296D5-D56D-35A8-A771-70BABD3E4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6116" y="3429000"/>
            <a:ext cx="3075496" cy="1923807"/>
          </a:xfrm>
          <a:prstGeom prst="rect">
            <a:avLst/>
          </a:prstGeom>
        </p:spPr>
      </p:pic>
      <p:sp>
        <p:nvSpPr>
          <p:cNvPr id="7" name="pole tekstowe 6">
            <a:extLst>
              <a:ext uri="{FF2B5EF4-FFF2-40B4-BE49-F238E27FC236}">
                <a16:creationId xmlns:a16="http://schemas.microsoft.com/office/drawing/2014/main" id="{9C0BFBC4-738D-FAE6-D6CA-248E30921173}"/>
              </a:ext>
            </a:extLst>
          </p:cNvPr>
          <p:cNvSpPr txBox="1"/>
          <p:nvPr/>
        </p:nvSpPr>
        <p:spPr>
          <a:xfrm>
            <a:off x="5616116" y="5552129"/>
            <a:ext cx="3075496" cy="461665"/>
          </a:xfrm>
          <a:prstGeom prst="rect">
            <a:avLst/>
          </a:prstGeom>
          <a:noFill/>
        </p:spPr>
        <p:txBody>
          <a:bodyPr wrap="square" rtlCol="0">
            <a:spAutoFit/>
          </a:bodyPr>
          <a:lstStyle/>
          <a:p>
            <a:r>
              <a:rPr lang="pl-PL" sz="1200" dirty="0">
                <a:solidFill>
                  <a:srgbClr val="002060"/>
                </a:solidFill>
                <a:latin typeface="+mj-lt"/>
              </a:rPr>
              <a:t>Źródło: https://www.rp.pl/kraj/art14966421-sanepid-walczy-z-dopalaczami</a:t>
            </a:r>
          </a:p>
        </p:txBody>
      </p:sp>
    </p:spTree>
    <p:extLst>
      <p:ext uri="{BB962C8B-B14F-4D97-AF65-F5344CB8AC3E}">
        <p14:creationId xmlns:p14="http://schemas.microsoft.com/office/powerpoint/2010/main" val="41977891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1F1DA57D-E7DD-8528-124D-417EF65A20AD}"/>
              </a:ext>
            </a:extLst>
          </p:cNvPr>
          <p:cNvSpPr>
            <a:spLocks noGrp="1"/>
          </p:cNvSpPr>
          <p:nvPr>
            <p:ph type="sldNum" sz="quarter" idx="12"/>
          </p:nvPr>
        </p:nvSpPr>
        <p:spPr/>
        <p:txBody>
          <a:bodyPr/>
          <a:lstStyle/>
          <a:p>
            <a:pPr>
              <a:defRPr/>
            </a:pPr>
            <a:fld id="{E683911C-EC88-49B7-90C9-B74F5A05111C}" type="slidenum">
              <a:rPr lang="pl-PL" smtClean="0"/>
              <a:pPr>
                <a:defRPr/>
              </a:pPr>
              <a:t>108</a:t>
            </a:fld>
            <a:endParaRPr lang="pl-PL"/>
          </a:p>
        </p:txBody>
      </p:sp>
      <p:sp>
        <p:nvSpPr>
          <p:cNvPr id="4" name="pole tekstowe 3">
            <a:extLst>
              <a:ext uri="{FF2B5EF4-FFF2-40B4-BE49-F238E27FC236}">
                <a16:creationId xmlns:a16="http://schemas.microsoft.com/office/drawing/2014/main" id="{31AEC994-C06F-423F-4E52-1885678D204A}"/>
              </a:ext>
            </a:extLst>
          </p:cNvPr>
          <p:cNvSpPr txBox="1"/>
          <p:nvPr/>
        </p:nvSpPr>
        <p:spPr>
          <a:xfrm>
            <a:off x="503548" y="548680"/>
            <a:ext cx="8136904" cy="3407087"/>
          </a:xfrm>
          <a:prstGeom prst="rect">
            <a:avLst/>
          </a:prstGeom>
          <a:noFill/>
        </p:spPr>
        <p:txBody>
          <a:bodyPr wrap="square">
            <a:spAutoFit/>
          </a:bodyPr>
          <a:lstStyle/>
          <a:p>
            <a:pPr algn="ctr">
              <a:lnSpc>
                <a:spcPct val="107000"/>
              </a:lnSpc>
              <a:spcAft>
                <a:spcPts val="800"/>
              </a:spcAft>
            </a:pPr>
            <a:r>
              <a:rPr lang="pl-PL" sz="1900" b="1" kern="100" dirty="0">
                <a:solidFill>
                  <a:srgbClr val="002060"/>
                </a:solidFill>
                <a:effectLst/>
                <a:latin typeface="+mj-lt"/>
                <a:ea typeface="Calibri" panose="020F0502020204030204" pitchFamily="34" charset="0"/>
                <a:cs typeface="Times New Roman" panose="02020603050405020304" pitchFamily="18" charset="0"/>
              </a:rPr>
              <a:t>Skuteczność działań Państwowej Inspekcji  Sanitarnej – </a:t>
            </a:r>
          </a:p>
          <a:p>
            <a:pPr algn="ctr">
              <a:lnSpc>
                <a:spcPct val="107000"/>
              </a:lnSpc>
              <a:spcAft>
                <a:spcPts val="800"/>
              </a:spcAft>
            </a:pPr>
            <a:r>
              <a:rPr lang="pl-PL" sz="1900" b="1" kern="100" dirty="0">
                <a:solidFill>
                  <a:srgbClr val="002060"/>
                </a:solidFill>
                <a:latin typeface="+mj-lt"/>
                <a:ea typeface="Calibri" panose="020F0502020204030204" pitchFamily="34" charset="0"/>
                <a:cs typeface="Times New Roman" panose="02020603050405020304" pitchFamily="18" charset="0"/>
              </a:rPr>
              <a:t>SKANDAL DIOKSYNOWY</a:t>
            </a:r>
            <a:endParaRPr lang="pl-PL" sz="1900" b="1" kern="100" dirty="0">
              <a:solidFill>
                <a:srgbClr val="002060"/>
              </a:solidFill>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endParaRPr lang="pl-PL" sz="1900" kern="100" dirty="0">
              <a:solidFill>
                <a:srgbClr val="002060"/>
              </a:solidFill>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endParaRPr lang="pl-PL" sz="1900" kern="100" dirty="0">
              <a:solidFill>
                <a:srgbClr val="002060"/>
              </a:solidFill>
              <a:effectLst/>
              <a:latin typeface="+mj-lt"/>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q"/>
            </a:pPr>
            <a:r>
              <a:rPr lang="pl-PL" sz="1900" kern="100" dirty="0">
                <a:solidFill>
                  <a:srgbClr val="002060"/>
                </a:solidFill>
                <a:effectLst/>
                <a:latin typeface="+mj-lt"/>
                <a:ea typeface="Calibri" panose="020F0502020204030204" pitchFamily="34" charset="0"/>
                <a:cs typeface="Times New Roman" panose="02020603050405020304" pitchFamily="18" charset="0"/>
              </a:rPr>
              <a:t>W </a:t>
            </a:r>
            <a:r>
              <a:rPr lang="pl-PL" sz="1900" b="1" kern="100" dirty="0">
                <a:solidFill>
                  <a:srgbClr val="002060"/>
                </a:solidFill>
                <a:effectLst/>
                <a:latin typeface="+mj-lt"/>
                <a:ea typeface="Calibri" panose="020F0502020204030204" pitchFamily="34" charset="0"/>
                <a:cs typeface="Times New Roman" panose="02020603050405020304" pitchFamily="18" charset="0"/>
              </a:rPr>
              <a:t>2008 </a:t>
            </a:r>
            <a:r>
              <a:rPr lang="pl-PL" sz="1900" kern="100" dirty="0">
                <a:solidFill>
                  <a:srgbClr val="002060"/>
                </a:solidFill>
                <a:effectLst/>
                <a:latin typeface="+mj-lt"/>
                <a:ea typeface="Calibri" panose="020F0502020204030204" pitchFamily="34" charset="0"/>
                <a:cs typeface="Times New Roman" panose="02020603050405020304" pitchFamily="18" charset="0"/>
              </a:rPr>
              <a:t>r. wybuchł </a:t>
            </a:r>
            <a:r>
              <a:rPr lang="pl-PL" sz="1900" b="1" kern="100" dirty="0">
                <a:solidFill>
                  <a:srgbClr val="002060"/>
                </a:solidFill>
                <a:effectLst/>
                <a:latin typeface="+mj-lt"/>
                <a:ea typeface="Calibri" panose="020F0502020204030204" pitchFamily="34" charset="0"/>
                <a:cs typeface="Times New Roman" panose="02020603050405020304" pitchFamily="18" charset="0"/>
              </a:rPr>
              <a:t>skandal </a:t>
            </a:r>
            <a:r>
              <a:rPr lang="pl-PL" sz="1900" b="1" kern="100" dirty="0" err="1">
                <a:solidFill>
                  <a:srgbClr val="002060"/>
                </a:solidFill>
                <a:effectLst/>
                <a:latin typeface="+mj-lt"/>
                <a:ea typeface="Calibri" panose="020F0502020204030204" pitchFamily="34" charset="0"/>
                <a:cs typeface="Times New Roman" panose="02020603050405020304" pitchFamily="18" charset="0"/>
              </a:rPr>
              <a:t>dioksynowy</a:t>
            </a:r>
            <a:r>
              <a:rPr lang="pl-PL" sz="1900" b="1" kern="100" dirty="0">
                <a:solidFill>
                  <a:srgbClr val="002060"/>
                </a:solidFill>
                <a:effectLst/>
                <a:latin typeface="+mj-lt"/>
                <a:ea typeface="Calibri" panose="020F0502020204030204" pitchFamily="34" charset="0"/>
                <a:cs typeface="Times New Roman" panose="02020603050405020304" pitchFamily="18" charset="0"/>
              </a:rPr>
              <a:t>  </a:t>
            </a:r>
            <a:r>
              <a:rPr lang="pl-PL" sz="1900" kern="100" dirty="0">
                <a:solidFill>
                  <a:srgbClr val="002060"/>
                </a:solidFill>
                <a:effectLst/>
                <a:latin typeface="+mj-lt"/>
                <a:ea typeface="Calibri" panose="020F0502020204030204" pitchFamily="34" charset="0"/>
                <a:cs typeface="Times New Roman" panose="02020603050405020304" pitchFamily="18" charset="0"/>
              </a:rPr>
              <a:t>– wykryto skażenie dioksynami w mięsie wieprzowym z Irlandii.</a:t>
            </a:r>
          </a:p>
          <a:p>
            <a:pPr marL="285750" indent="-285750" algn="just">
              <a:lnSpc>
                <a:spcPct val="107000"/>
              </a:lnSpc>
              <a:spcAft>
                <a:spcPts val="800"/>
              </a:spcAft>
              <a:buFont typeface="Wingdings" panose="05000000000000000000" pitchFamily="2" charset="2"/>
              <a:buChar char="q"/>
            </a:pPr>
            <a:r>
              <a:rPr lang="pl-PL" sz="1900" kern="100" dirty="0">
                <a:solidFill>
                  <a:srgbClr val="002060"/>
                </a:solidFill>
                <a:effectLst/>
                <a:latin typeface="+mj-lt"/>
                <a:ea typeface="Calibri" panose="020F0502020204030204" pitchFamily="34" charset="0"/>
                <a:cs typeface="Times New Roman" panose="02020603050405020304" pitchFamily="18" charset="0"/>
              </a:rPr>
              <a:t>P</a:t>
            </a:r>
            <a:r>
              <a:rPr lang="pl-PL" sz="1900" kern="100" dirty="0">
                <a:solidFill>
                  <a:srgbClr val="002060"/>
                </a:solidFill>
                <a:latin typeface="+mj-lt"/>
                <a:ea typeface="Calibri" panose="020F0502020204030204" pitchFamily="34" charset="0"/>
                <a:cs typeface="Times New Roman" panose="02020603050405020304" pitchFamily="18" charset="0"/>
              </a:rPr>
              <a:t>aństwowa </a:t>
            </a:r>
            <a:r>
              <a:rPr lang="pl-PL" sz="1900" kern="100" dirty="0">
                <a:solidFill>
                  <a:srgbClr val="002060"/>
                </a:solidFill>
                <a:effectLst/>
                <a:latin typeface="+mj-lt"/>
                <a:ea typeface="Calibri" panose="020F0502020204030204" pitchFamily="34" charset="0"/>
                <a:cs typeface="Times New Roman" panose="02020603050405020304" pitchFamily="18" charset="0"/>
              </a:rPr>
              <a:t>Inspekcja S</a:t>
            </a:r>
            <a:r>
              <a:rPr lang="pl-PL" sz="1900" kern="100" dirty="0">
                <a:solidFill>
                  <a:srgbClr val="002060"/>
                </a:solidFill>
                <a:latin typeface="+mj-lt"/>
                <a:ea typeface="Calibri" panose="020F0502020204030204" pitchFamily="34" charset="0"/>
                <a:cs typeface="Times New Roman" panose="02020603050405020304" pitchFamily="18" charset="0"/>
              </a:rPr>
              <a:t>anitarna</a:t>
            </a:r>
            <a:r>
              <a:rPr lang="pl-PL" sz="1900" kern="100" dirty="0">
                <a:solidFill>
                  <a:srgbClr val="002060"/>
                </a:solidFill>
                <a:effectLst/>
                <a:latin typeface="+mj-lt"/>
                <a:ea typeface="Calibri" panose="020F0502020204030204" pitchFamily="34" charset="0"/>
                <a:cs typeface="Times New Roman" panose="02020603050405020304" pitchFamily="18" charset="0"/>
              </a:rPr>
              <a:t> podjęła natychmiastowe działania wycofania skażonych partii z rynku, zaostrzyła procedury monitorowania importowanych produktów żywnościowych.</a:t>
            </a:r>
          </a:p>
        </p:txBody>
      </p:sp>
    </p:spTree>
    <p:extLst>
      <p:ext uri="{BB962C8B-B14F-4D97-AF65-F5344CB8AC3E}">
        <p14:creationId xmlns:p14="http://schemas.microsoft.com/office/powerpoint/2010/main" val="27182088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B8371F82-D34E-BC54-4122-4FA4732CC617}"/>
              </a:ext>
            </a:extLst>
          </p:cNvPr>
          <p:cNvSpPr>
            <a:spLocks noGrp="1"/>
          </p:cNvSpPr>
          <p:nvPr>
            <p:ph type="sldNum" sz="quarter" idx="12"/>
          </p:nvPr>
        </p:nvSpPr>
        <p:spPr/>
        <p:txBody>
          <a:bodyPr/>
          <a:lstStyle/>
          <a:p>
            <a:pPr>
              <a:defRPr/>
            </a:pPr>
            <a:fld id="{E683911C-EC88-49B7-90C9-B74F5A05111C}" type="slidenum">
              <a:rPr lang="pl-PL" smtClean="0"/>
              <a:pPr>
                <a:defRPr/>
              </a:pPr>
              <a:t>109</a:t>
            </a:fld>
            <a:endParaRPr lang="pl-PL"/>
          </a:p>
        </p:txBody>
      </p:sp>
      <p:sp>
        <p:nvSpPr>
          <p:cNvPr id="4" name="pole tekstowe 3">
            <a:extLst>
              <a:ext uri="{FF2B5EF4-FFF2-40B4-BE49-F238E27FC236}">
                <a16:creationId xmlns:a16="http://schemas.microsoft.com/office/drawing/2014/main" id="{D4137C89-84FC-24E0-7D2A-A8F96CCB2B43}"/>
              </a:ext>
            </a:extLst>
          </p:cNvPr>
          <p:cNvSpPr txBox="1"/>
          <p:nvPr/>
        </p:nvSpPr>
        <p:spPr>
          <a:xfrm>
            <a:off x="362447" y="548680"/>
            <a:ext cx="8352928" cy="5211298"/>
          </a:xfrm>
          <a:prstGeom prst="rect">
            <a:avLst/>
          </a:prstGeom>
          <a:noFill/>
        </p:spPr>
        <p:txBody>
          <a:bodyPr wrap="square">
            <a:spAutoFit/>
          </a:bodyPr>
          <a:lstStyle/>
          <a:p>
            <a:pPr algn="ctr">
              <a:lnSpc>
                <a:spcPct val="107000"/>
              </a:lnSpc>
              <a:spcAft>
                <a:spcPts val="800"/>
              </a:spcAft>
            </a:pPr>
            <a:r>
              <a:rPr lang="pl-PL" sz="1800" b="1" kern="100" dirty="0">
                <a:solidFill>
                  <a:srgbClr val="002060"/>
                </a:solidFill>
                <a:effectLst/>
                <a:latin typeface="+mj-lt"/>
                <a:ea typeface="Calibri" panose="020F0502020204030204" pitchFamily="34" charset="0"/>
                <a:cs typeface="Times New Roman" panose="02020603050405020304" pitchFamily="18" charset="0"/>
              </a:rPr>
              <a:t>Rozwój technologiczny sprawił, że zmieniały się zadania Państwowej Inspekcji Sanitarnej</a:t>
            </a:r>
          </a:p>
          <a:p>
            <a:pPr algn="just">
              <a:lnSpc>
                <a:spcPct val="107000"/>
              </a:lnSpc>
              <a:spcAft>
                <a:spcPts val="800"/>
              </a:spcAft>
            </a:pPr>
            <a:endParaRPr lang="pl-PL" b="1" kern="100" dirty="0">
              <a:solidFill>
                <a:srgbClr val="002060"/>
              </a:solidFill>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pl-PL" sz="1800" kern="100" dirty="0">
                <a:solidFill>
                  <a:srgbClr val="002060"/>
                </a:solidFill>
                <a:effectLst/>
                <a:latin typeface="+mj-lt"/>
                <a:ea typeface="Calibri" panose="020F0502020204030204" pitchFamily="34" charset="0"/>
                <a:cs typeface="Times New Roman" panose="02020603050405020304" pitchFamily="18" charset="0"/>
              </a:rPr>
              <a:t>Zaczęły obejmować:</a:t>
            </a:r>
          </a:p>
          <a:p>
            <a:pPr marL="342900" lvl="0" indent="-342900" algn="just">
              <a:lnSpc>
                <a:spcPct val="107000"/>
              </a:lnSpc>
              <a:buFont typeface="Symbol" panose="05050102010706020507" pitchFamily="18" charset="2"/>
              <a:buChar char=""/>
            </a:pPr>
            <a:r>
              <a:rPr lang="pl-PL" sz="1800" kern="100" dirty="0">
                <a:solidFill>
                  <a:srgbClr val="002060"/>
                </a:solidFill>
                <a:effectLst/>
                <a:latin typeface="+mj-lt"/>
                <a:ea typeface="Calibri" panose="020F0502020204030204" pitchFamily="34" charset="0"/>
                <a:cs typeface="Times New Roman" panose="02020603050405020304" pitchFamily="18" charset="0"/>
              </a:rPr>
              <a:t>ochronę przed promieniowaniem elektromagnetycznym, </a:t>
            </a:r>
          </a:p>
          <a:p>
            <a:pPr marL="342900" lvl="0" indent="-342900" algn="just">
              <a:lnSpc>
                <a:spcPct val="107000"/>
              </a:lnSpc>
              <a:buFont typeface="Symbol" panose="05050102010706020507" pitchFamily="18" charset="2"/>
              <a:buChar char=""/>
            </a:pPr>
            <a:r>
              <a:rPr lang="pl-PL" sz="1800" kern="100" dirty="0">
                <a:solidFill>
                  <a:srgbClr val="002060"/>
                </a:solidFill>
                <a:effectLst/>
                <a:latin typeface="+mj-lt"/>
                <a:ea typeface="Calibri" panose="020F0502020204030204" pitchFamily="34" charset="0"/>
                <a:cs typeface="Times New Roman" panose="02020603050405020304" pitchFamily="18" charset="0"/>
              </a:rPr>
              <a:t>nadzór nad urządzeniami medycznymi i przemysłowymi emitującymi promieniowanie jonizujące,</a:t>
            </a:r>
          </a:p>
          <a:p>
            <a:pPr marL="342900" lvl="0" indent="-342900" algn="just">
              <a:lnSpc>
                <a:spcPct val="107000"/>
              </a:lnSpc>
              <a:spcAft>
                <a:spcPts val="800"/>
              </a:spcAft>
              <a:buFont typeface="Symbol" panose="05050102010706020507" pitchFamily="18" charset="2"/>
              <a:buChar char=""/>
            </a:pPr>
            <a:r>
              <a:rPr lang="pl-PL" sz="1800" kern="100" dirty="0">
                <a:solidFill>
                  <a:srgbClr val="002060"/>
                </a:solidFill>
                <a:effectLst/>
                <a:latin typeface="+mj-lt"/>
                <a:ea typeface="Calibri" panose="020F0502020204030204" pitchFamily="34" charset="0"/>
                <a:cs typeface="Times New Roman" panose="02020603050405020304" pitchFamily="18" charset="0"/>
              </a:rPr>
              <a:t>kontrolę nad opadami radioaktywnymi.</a:t>
            </a:r>
          </a:p>
          <a:p>
            <a:pPr marL="285750" indent="-285750" algn="just">
              <a:lnSpc>
                <a:spcPct val="107000"/>
              </a:lnSpc>
              <a:spcAft>
                <a:spcPts val="800"/>
              </a:spcAft>
              <a:buFont typeface="Wingdings" panose="05000000000000000000" pitchFamily="2" charset="2"/>
              <a:buChar char="q"/>
            </a:pPr>
            <a:r>
              <a:rPr lang="pl-PL" sz="1800" kern="100" dirty="0">
                <a:solidFill>
                  <a:srgbClr val="002060"/>
                </a:solidFill>
                <a:effectLst/>
                <a:latin typeface="+mj-lt"/>
                <a:ea typeface="Calibri" panose="020F0502020204030204" pitchFamily="34" charset="0"/>
                <a:cs typeface="Times New Roman" panose="02020603050405020304" pitchFamily="18" charset="0"/>
              </a:rPr>
              <a:t>W Polsce pierwsza kuchenka mikrofalowa pojawiła się już w 1965 roku. Nosiła nazwę Agata i była produkowana w zakładach wojskowych RAWAR (ważyła 150 kg).</a:t>
            </a:r>
          </a:p>
          <a:p>
            <a:pPr marL="285750" indent="-285750" algn="just">
              <a:lnSpc>
                <a:spcPct val="107000"/>
              </a:lnSpc>
              <a:spcAft>
                <a:spcPts val="800"/>
              </a:spcAft>
              <a:buFont typeface="Wingdings" panose="05000000000000000000" pitchFamily="2" charset="2"/>
              <a:buChar char="q"/>
            </a:pPr>
            <a:r>
              <a:rPr lang="pl-PL" sz="1800" kern="100" dirty="0">
                <a:solidFill>
                  <a:srgbClr val="002060"/>
                </a:solidFill>
                <a:effectLst/>
                <a:latin typeface="+mj-lt"/>
                <a:ea typeface="Calibri" panose="020F0502020204030204" pitchFamily="34" charset="0"/>
                <a:cs typeface="Times New Roman" panose="02020603050405020304" pitchFamily="18" charset="0"/>
              </a:rPr>
              <a:t>W Polsce pierwszy tomograf pojawił się w 1978 r. i był użytkowany w Poznaniu.</a:t>
            </a:r>
          </a:p>
          <a:p>
            <a:pPr marL="285750" indent="-285750" algn="just">
              <a:lnSpc>
                <a:spcPct val="107000"/>
              </a:lnSpc>
              <a:spcAft>
                <a:spcPts val="800"/>
              </a:spcAft>
              <a:buFont typeface="Wingdings" panose="05000000000000000000" pitchFamily="2" charset="2"/>
              <a:buChar char="q"/>
            </a:pPr>
            <a:r>
              <a:rPr lang="pl-PL" sz="1800" kern="100" dirty="0">
                <a:solidFill>
                  <a:srgbClr val="002060"/>
                </a:solidFill>
                <a:effectLst/>
                <a:latin typeface="+mj-lt"/>
                <a:ea typeface="Calibri" panose="020F0502020204030204" pitchFamily="34" charset="0"/>
                <a:cs typeface="Times New Roman" panose="02020603050405020304" pitchFamily="18" charset="0"/>
              </a:rPr>
              <a:t>Pierwszy rezonans magnetyczny został przeprowadzony w Polsce na początku lat 80.</a:t>
            </a:r>
          </a:p>
          <a:p>
            <a:pPr algn="just">
              <a:lnSpc>
                <a:spcPct val="107000"/>
              </a:lnSpc>
              <a:spcAft>
                <a:spcPts val="800"/>
              </a:spcAft>
            </a:pP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9910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Prostokąt 2"/>
          <p:cNvSpPr>
            <a:spLocks noChangeArrowheads="1"/>
          </p:cNvSpPr>
          <p:nvPr/>
        </p:nvSpPr>
        <p:spPr bwMode="auto">
          <a:xfrm>
            <a:off x="179512" y="476672"/>
            <a:ext cx="8568952" cy="5847755"/>
          </a:xfrm>
          <a:prstGeom prst="rect">
            <a:avLst/>
          </a:prstGeom>
          <a:noFill/>
          <a:ln w="9525">
            <a:noFill/>
            <a:miter lim="800000"/>
            <a:headEnd/>
            <a:tailEnd/>
          </a:ln>
        </p:spPr>
        <p:txBody>
          <a:bodyPr wrap="square">
            <a:spAutoFit/>
          </a:bodyPr>
          <a:lstStyle/>
          <a:p>
            <a:pPr algn="just">
              <a:buFont typeface="Wingdings 2" pitchFamily="18" charset="2"/>
              <a:buNone/>
            </a:pPr>
            <a:r>
              <a:rPr lang="pl-PL" dirty="0">
                <a:solidFill>
                  <a:srgbClr val="002060"/>
                </a:solidFill>
                <a:latin typeface="Constantia" pitchFamily="18" charset="0"/>
                <a:ea typeface="Calibri" pitchFamily="34" charset="0"/>
                <a:cs typeface="Times New Roman" pitchFamily="18" charset="0"/>
              </a:rPr>
              <a:t>	</a:t>
            </a:r>
            <a:r>
              <a:rPr lang="pl-PL" sz="2000" b="1" dirty="0">
                <a:solidFill>
                  <a:srgbClr val="002060"/>
                </a:solidFill>
                <a:latin typeface="Constantia" pitchFamily="18" charset="0"/>
                <a:ea typeface="Calibri" pitchFamily="34" charset="0"/>
                <a:cs typeface="Times New Roman" pitchFamily="18" charset="0"/>
              </a:rPr>
              <a:t>Łaziebnicy pełnili jednocześnie rolę cyrulików, goląc i strzygąc klientów. Parali się także wykonywaniem podstawowych zabiegów medycznych oraz chirurgicznych. Puszczali krew, wyrywali zęby, opatrywali rany, stawiali bańki, a nawet składali złamane kości. Średniowieczna łaźnia przypominała więc po trosze połączenie sauny z restauracją, zakładem fryzjerskim, salonem masażu, gabinetem dentystycznym i punktem pomocy doraźnej. </a:t>
            </a:r>
          </a:p>
          <a:p>
            <a:pPr algn="just">
              <a:buFont typeface="Wingdings 2" pitchFamily="18" charset="2"/>
              <a:buNone/>
            </a:pPr>
            <a:endParaRPr lang="pl-PL" sz="2000" dirty="0">
              <a:solidFill>
                <a:srgbClr val="002060"/>
              </a:solidFill>
              <a:latin typeface="Constantia" pitchFamily="18" charset="0"/>
              <a:ea typeface="Calibri" pitchFamily="34" charset="0"/>
              <a:cs typeface="Times New Roman" pitchFamily="18" charset="0"/>
            </a:endParaRPr>
          </a:p>
          <a:p>
            <a:pPr algn="just">
              <a:buFont typeface="Wingdings 2" pitchFamily="18" charset="2"/>
              <a:buNone/>
            </a:pPr>
            <a:r>
              <a:rPr lang="pl-PL" sz="2000" dirty="0">
                <a:solidFill>
                  <a:srgbClr val="002060"/>
                </a:solidFill>
                <a:latin typeface="Constantia" pitchFamily="18" charset="0"/>
                <a:ea typeface="Calibri" pitchFamily="34" charset="0"/>
                <a:cs typeface="Times New Roman" pitchFamily="18" charset="0"/>
              </a:rPr>
              <a:t>	W Brodnicy oprócz łaźni miejskich znajdowała się również </a:t>
            </a:r>
            <a:r>
              <a:rPr lang="pl-PL" sz="2000" b="1" dirty="0">
                <a:solidFill>
                  <a:srgbClr val="002060"/>
                </a:solidFill>
                <a:latin typeface="Constantia" pitchFamily="18" charset="0"/>
                <a:ea typeface="Calibri" pitchFamily="34" charset="0"/>
                <a:cs typeface="Times New Roman" pitchFamily="18" charset="0"/>
              </a:rPr>
              <a:t>łaźnia działająca w obrębie zamku krzyżackiego </a:t>
            </a:r>
            <a:r>
              <a:rPr lang="pl-PL" sz="2000" dirty="0">
                <a:solidFill>
                  <a:srgbClr val="002060"/>
                </a:solidFill>
                <a:latin typeface="Constantia" pitchFamily="18" charset="0"/>
                <a:ea typeface="Calibri" pitchFamily="34" charset="0"/>
                <a:cs typeface="Times New Roman" pitchFamily="18" charset="0"/>
              </a:rPr>
              <a:t>(na przedzamczu) Brodnica niem. Strasburg — wzmianka o łaźni w XVI w., H. Plehn, Geschichte des Kreises Strasburg In Westpreussen, Leipzig 1900, s. 168. </a:t>
            </a:r>
            <a:endParaRPr lang="pl-PL" sz="2000" b="1" dirty="0">
              <a:solidFill>
                <a:srgbClr val="002060"/>
              </a:solidFill>
              <a:latin typeface="Constantia" pitchFamily="18" charset="0"/>
              <a:ea typeface="Calibri" pitchFamily="34" charset="0"/>
              <a:cs typeface="Times New Roman" pitchFamily="18" charset="0"/>
            </a:endParaRPr>
          </a:p>
          <a:p>
            <a:pPr algn="just">
              <a:buFont typeface="Wingdings 2" pitchFamily="18" charset="2"/>
              <a:buNone/>
            </a:pPr>
            <a:r>
              <a:rPr lang="pl-PL" sz="2000" b="1" dirty="0">
                <a:solidFill>
                  <a:srgbClr val="002060"/>
                </a:solidFill>
                <a:latin typeface="Constantia" pitchFamily="18" charset="0"/>
                <a:ea typeface="Calibri" pitchFamily="34" charset="0"/>
                <a:cs typeface="Times New Roman" pitchFamily="18" charset="0"/>
              </a:rPr>
              <a:t>	</a:t>
            </a:r>
          </a:p>
          <a:p>
            <a:pPr algn="just">
              <a:buFont typeface="Wingdings 2" pitchFamily="18" charset="2"/>
              <a:buNone/>
            </a:pPr>
            <a:r>
              <a:rPr lang="pl-PL" sz="2000" dirty="0">
                <a:solidFill>
                  <a:srgbClr val="002060"/>
                </a:solidFill>
                <a:latin typeface="Constantia" pitchFamily="18" charset="0"/>
                <a:ea typeface="Calibri" pitchFamily="34" charset="0"/>
                <a:cs typeface="Times New Roman" pitchFamily="18" charset="0"/>
              </a:rPr>
              <a:t>Do standardowego wyposażenia tego obiektu należały duże kotły, wanny do kąpieli i wielkie beczki na wodę. Utrzymywanie łaźni zamkowej należało  w całości do zakonu.</a:t>
            </a:r>
          </a:p>
          <a:p>
            <a:pPr algn="just"/>
            <a:endParaRPr lang="pl-PL" dirty="0">
              <a:solidFill>
                <a:srgbClr val="003399"/>
              </a:solidFill>
              <a:latin typeface="Constantia" pitchFamily="18" charset="0"/>
              <a:ea typeface="Calibri" pitchFamily="34" charset="0"/>
              <a:cs typeface="Times New Roman" pitchFamily="18" charset="0"/>
            </a:endParaRPr>
          </a:p>
          <a:p>
            <a:pPr algn="ctr"/>
            <a:endParaRPr lang="pl-PL" dirty="0">
              <a:solidFill>
                <a:srgbClr val="003399"/>
              </a:solidFill>
              <a:latin typeface="Constantia" pitchFamily="18" charset="0"/>
              <a:ea typeface="Calibri" pitchFamily="34" charset="0"/>
              <a:cs typeface="Times New Roman" pitchFamily="18" charset="0"/>
            </a:endParaRPr>
          </a:p>
          <a:p>
            <a:pPr algn="ctr"/>
            <a:endParaRPr lang="pl-PL" dirty="0">
              <a:solidFill>
                <a:srgbClr val="002060"/>
              </a:solidFill>
              <a:latin typeface="Constantia" pitchFamily="18" charset="0"/>
              <a:ea typeface="Calibri" pitchFamily="34" charset="0"/>
              <a:cs typeface="Times New Roman" pitchFamily="18" charset="0"/>
            </a:endParaRPr>
          </a:p>
        </p:txBody>
      </p:sp>
      <p:sp>
        <p:nvSpPr>
          <p:cNvPr id="2" name="Symbol zastępczy numeru slajdu 1">
            <a:extLst>
              <a:ext uri="{FF2B5EF4-FFF2-40B4-BE49-F238E27FC236}">
                <a16:creationId xmlns:a16="http://schemas.microsoft.com/office/drawing/2014/main" id="{89D6D79C-0AA2-4D84-86B6-27C58F7C95E8}"/>
              </a:ext>
            </a:extLst>
          </p:cNvPr>
          <p:cNvSpPr>
            <a:spLocks noGrp="1"/>
          </p:cNvSpPr>
          <p:nvPr>
            <p:ph type="sldNum" sz="quarter" idx="12"/>
          </p:nvPr>
        </p:nvSpPr>
        <p:spPr/>
        <p:txBody>
          <a:bodyPr/>
          <a:lstStyle/>
          <a:p>
            <a:pPr>
              <a:defRPr/>
            </a:pPr>
            <a:fld id="{E683911C-EC88-49B7-90C9-B74F5A05111C}" type="slidenum">
              <a:rPr lang="pl-PL" smtClean="0"/>
              <a:pPr>
                <a:defRPr/>
              </a:pPr>
              <a:t>11</a:t>
            </a:fld>
            <a:endParaRPr lang="pl-PL"/>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F38EFFFD-8BF6-8A68-5C51-162796C1F8A7}"/>
              </a:ext>
            </a:extLst>
          </p:cNvPr>
          <p:cNvSpPr>
            <a:spLocks noGrp="1"/>
          </p:cNvSpPr>
          <p:nvPr>
            <p:ph type="sldNum" sz="quarter" idx="12"/>
          </p:nvPr>
        </p:nvSpPr>
        <p:spPr/>
        <p:txBody>
          <a:bodyPr/>
          <a:lstStyle/>
          <a:p>
            <a:pPr>
              <a:defRPr/>
            </a:pPr>
            <a:fld id="{E683911C-EC88-49B7-90C9-B74F5A05111C}" type="slidenum">
              <a:rPr lang="pl-PL" smtClean="0"/>
              <a:pPr>
                <a:defRPr/>
              </a:pPr>
              <a:t>110</a:t>
            </a:fld>
            <a:endParaRPr lang="pl-PL"/>
          </a:p>
        </p:txBody>
      </p:sp>
      <p:sp>
        <p:nvSpPr>
          <p:cNvPr id="4" name="pole tekstowe 3">
            <a:extLst>
              <a:ext uri="{FF2B5EF4-FFF2-40B4-BE49-F238E27FC236}">
                <a16:creationId xmlns:a16="http://schemas.microsoft.com/office/drawing/2014/main" id="{46410C65-DA3E-229C-20B2-D113F4E14D1E}"/>
              </a:ext>
            </a:extLst>
          </p:cNvPr>
          <p:cNvSpPr txBox="1"/>
          <p:nvPr/>
        </p:nvSpPr>
        <p:spPr>
          <a:xfrm>
            <a:off x="539552" y="620688"/>
            <a:ext cx="8064896" cy="5489323"/>
          </a:xfrm>
          <a:prstGeom prst="rect">
            <a:avLst/>
          </a:prstGeom>
          <a:noFill/>
        </p:spPr>
        <p:txBody>
          <a:bodyPr wrap="square">
            <a:spAutoFit/>
          </a:bodyPr>
          <a:lstStyle/>
          <a:p>
            <a:pPr algn="ctr">
              <a:lnSpc>
                <a:spcPct val="107000"/>
              </a:lnSpc>
              <a:spcAft>
                <a:spcPts val="800"/>
              </a:spcAft>
            </a:pPr>
            <a:r>
              <a:rPr lang="pl-PL" sz="1900" kern="100" dirty="0">
                <a:solidFill>
                  <a:srgbClr val="002060"/>
                </a:solidFill>
                <a:effectLst/>
                <a:latin typeface="+mj-lt"/>
                <a:ea typeface="Calibri" panose="020F0502020204030204" pitchFamily="34" charset="0"/>
                <a:cs typeface="Times New Roman" panose="02020603050405020304" pitchFamily="18" charset="0"/>
              </a:rPr>
              <a:t>Z rozwojem technologii zadania Państwowej inspekcji Sanitarnej zaczynały obejmować nowe obszary, m.in. </a:t>
            </a:r>
          </a:p>
          <a:p>
            <a:pPr algn="ctr">
              <a:lnSpc>
                <a:spcPct val="107000"/>
              </a:lnSpc>
              <a:spcAft>
                <a:spcPts val="800"/>
              </a:spcAft>
            </a:pPr>
            <a:r>
              <a:rPr lang="pl-PL" sz="1900" b="1" kern="100" dirty="0">
                <a:solidFill>
                  <a:srgbClr val="002060"/>
                </a:solidFill>
                <a:effectLst/>
                <a:latin typeface="+mj-lt"/>
                <a:ea typeface="Calibri" panose="020F0502020204030204" pitchFamily="34" charset="0"/>
                <a:cs typeface="Times New Roman" panose="02020603050405020304" pitchFamily="18" charset="0"/>
              </a:rPr>
              <a:t>nadzór nad sieciami telekomunikacyjnymi i monitorowanie promieniowania w codziennym życiu</a:t>
            </a:r>
            <a:r>
              <a:rPr lang="pl-PL" sz="1900" kern="100" dirty="0">
                <a:solidFill>
                  <a:srgbClr val="002060"/>
                </a:solidFill>
                <a:effectLst/>
                <a:latin typeface="+mj-lt"/>
                <a:ea typeface="Calibri" panose="020F0502020204030204" pitchFamily="34" charset="0"/>
                <a:cs typeface="Times New Roman" panose="02020603050405020304" pitchFamily="18" charset="0"/>
              </a:rPr>
              <a:t>. </a:t>
            </a:r>
          </a:p>
          <a:p>
            <a:pPr algn="ctr">
              <a:lnSpc>
                <a:spcPct val="107000"/>
              </a:lnSpc>
              <a:spcAft>
                <a:spcPts val="800"/>
              </a:spcAft>
            </a:pPr>
            <a:endParaRPr lang="pl-PL" sz="1900" u="sng" kern="100" dirty="0">
              <a:solidFill>
                <a:srgbClr val="002060"/>
              </a:solidFill>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pl-PL" sz="1900" u="sng" kern="100" dirty="0">
                <a:solidFill>
                  <a:srgbClr val="002060"/>
                </a:solidFill>
                <a:effectLst/>
                <a:latin typeface="+mj-lt"/>
                <a:ea typeface="Calibri" panose="020F0502020204030204" pitchFamily="34" charset="0"/>
                <a:cs typeface="Times New Roman" panose="02020603050405020304" pitchFamily="18" charset="0"/>
              </a:rPr>
              <a:t>TELEFONIA KOMÓRKOWA W POLSCE I URZĄDZENIA WI-FI</a:t>
            </a:r>
          </a:p>
          <a:p>
            <a:pPr marL="342900" indent="-342900" algn="just">
              <a:lnSpc>
                <a:spcPct val="107000"/>
              </a:lnSpc>
              <a:spcAft>
                <a:spcPts val="800"/>
              </a:spcAft>
              <a:buFont typeface="Wingdings" panose="05000000000000000000" pitchFamily="2" charset="2"/>
              <a:buChar char="q"/>
            </a:pPr>
            <a:r>
              <a:rPr lang="pl-PL" sz="1900" kern="100" dirty="0">
                <a:solidFill>
                  <a:srgbClr val="002060"/>
                </a:solidFill>
                <a:effectLst/>
                <a:latin typeface="+mj-lt"/>
                <a:ea typeface="Calibri" panose="020F0502020204030204" pitchFamily="34" charset="0"/>
                <a:cs typeface="Times New Roman" panose="02020603050405020304" pitchFamily="18" charset="0"/>
              </a:rPr>
              <a:t>1992 rok – została uruchomiona analogowa sieć Centertel.</a:t>
            </a:r>
          </a:p>
          <a:p>
            <a:pPr marL="342900" indent="-342900" algn="just">
              <a:lnSpc>
                <a:spcPct val="107000"/>
              </a:lnSpc>
              <a:spcAft>
                <a:spcPts val="800"/>
              </a:spcAft>
              <a:buFont typeface="Wingdings" panose="05000000000000000000" pitchFamily="2" charset="2"/>
              <a:buChar char="q"/>
            </a:pPr>
            <a:r>
              <a:rPr lang="pl-PL" sz="1900" kern="100" dirty="0">
                <a:solidFill>
                  <a:srgbClr val="002060"/>
                </a:solidFill>
                <a:effectLst/>
                <a:latin typeface="+mj-lt"/>
                <a:ea typeface="Calibri" panose="020F0502020204030204" pitchFamily="34" charset="0"/>
                <a:cs typeface="Times New Roman" panose="02020603050405020304" pitchFamily="18" charset="0"/>
              </a:rPr>
              <a:t>Przełom i początek powszechnego dostępu do telefonu komórkowego nastąpił w 1996 r., wtedy wystartowały w Polsce dwie sieci GSM (PTC Era i Plus Polkomtela)</a:t>
            </a:r>
          </a:p>
          <a:p>
            <a:pPr marL="342900" indent="-342900" algn="just">
              <a:lnSpc>
                <a:spcPct val="107000"/>
              </a:lnSpc>
              <a:spcAft>
                <a:spcPts val="800"/>
              </a:spcAft>
              <a:buFont typeface="Wingdings" panose="05000000000000000000" pitchFamily="2" charset="2"/>
              <a:buChar char="q"/>
            </a:pPr>
            <a:r>
              <a:rPr lang="pl-PL" sz="1900" kern="100" dirty="0">
                <a:solidFill>
                  <a:srgbClr val="002060"/>
                </a:solidFill>
                <a:effectLst/>
                <a:latin typeface="+mj-lt"/>
                <a:ea typeface="Calibri" panose="020F0502020204030204" pitchFamily="34" charset="0"/>
                <a:cs typeface="Times New Roman" panose="02020603050405020304" pitchFamily="18" charset="0"/>
              </a:rPr>
              <a:t>W latach 2004-2005 dzięki technologii EDGE/GPRS pojawiła się możliwość transmisji danych i na rynku pojawiły się pierwsze modemy z dostępem do mobilnego </a:t>
            </a:r>
            <a:r>
              <a:rPr lang="pl-PL" sz="1900" kern="100" dirty="0" err="1">
                <a:solidFill>
                  <a:srgbClr val="002060"/>
                </a:solidFill>
                <a:effectLst/>
                <a:latin typeface="+mj-lt"/>
                <a:ea typeface="Calibri" panose="020F0502020204030204" pitchFamily="34" charset="0"/>
                <a:cs typeface="Times New Roman" panose="02020603050405020304" pitchFamily="18" charset="0"/>
              </a:rPr>
              <a:t>internetu</a:t>
            </a:r>
            <a:r>
              <a:rPr lang="pl-PL" sz="1900" kern="100" dirty="0">
                <a:solidFill>
                  <a:srgbClr val="002060"/>
                </a:solidFill>
                <a:effectLst/>
                <a:latin typeface="+mj-lt"/>
                <a:ea typeface="Calibri" panose="020F0502020204030204" pitchFamily="34" charset="0"/>
                <a:cs typeface="Times New Roman" panose="02020603050405020304" pitchFamily="18" charset="0"/>
              </a:rPr>
              <a:t>.</a:t>
            </a:r>
          </a:p>
          <a:p>
            <a:pPr marL="342900" indent="-342900" algn="just">
              <a:lnSpc>
                <a:spcPct val="107000"/>
              </a:lnSpc>
              <a:spcAft>
                <a:spcPts val="800"/>
              </a:spcAft>
              <a:buFont typeface="Wingdings" panose="05000000000000000000" pitchFamily="2" charset="2"/>
              <a:buChar char="q"/>
            </a:pPr>
            <a:r>
              <a:rPr lang="pl-PL" sz="1900" kern="100" dirty="0">
                <a:solidFill>
                  <a:srgbClr val="002060"/>
                </a:solidFill>
                <a:effectLst/>
                <a:latin typeface="+mj-lt"/>
                <a:ea typeface="Calibri" panose="020F0502020204030204" pitchFamily="34" charset="0"/>
                <a:cs typeface="Times New Roman" panose="02020603050405020304" pitchFamily="18" charset="0"/>
              </a:rPr>
              <a:t>Pierwsze telefony komórkowe ważyły ponad 1 kilogram, miały wysuwane anteny.</a:t>
            </a:r>
          </a:p>
        </p:txBody>
      </p:sp>
    </p:spTree>
    <p:extLst>
      <p:ext uri="{BB962C8B-B14F-4D97-AF65-F5344CB8AC3E}">
        <p14:creationId xmlns:p14="http://schemas.microsoft.com/office/powerpoint/2010/main" val="4790326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4D0BE9DF-06FB-C14A-78D1-6E1A6EFE7671}"/>
              </a:ext>
            </a:extLst>
          </p:cNvPr>
          <p:cNvSpPr>
            <a:spLocks noGrp="1"/>
          </p:cNvSpPr>
          <p:nvPr>
            <p:ph type="sldNum" sz="quarter" idx="12"/>
          </p:nvPr>
        </p:nvSpPr>
        <p:spPr/>
        <p:txBody>
          <a:bodyPr/>
          <a:lstStyle/>
          <a:p>
            <a:pPr>
              <a:defRPr/>
            </a:pPr>
            <a:fld id="{E683911C-EC88-49B7-90C9-B74F5A05111C}" type="slidenum">
              <a:rPr lang="pl-PL" smtClean="0"/>
              <a:pPr>
                <a:defRPr/>
              </a:pPr>
              <a:t>111</a:t>
            </a:fld>
            <a:endParaRPr lang="pl-PL"/>
          </a:p>
        </p:txBody>
      </p:sp>
      <p:sp>
        <p:nvSpPr>
          <p:cNvPr id="4" name="pole tekstowe 3">
            <a:extLst>
              <a:ext uri="{FF2B5EF4-FFF2-40B4-BE49-F238E27FC236}">
                <a16:creationId xmlns:a16="http://schemas.microsoft.com/office/drawing/2014/main" id="{CE16D901-4769-7937-FFC8-1C04BDDBC1B9}"/>
              </a:ext>
            </a:extLst>
          </p:cNvPr>
          <p:cNvSpPr txBox="1"/>
          <p:nvPr/>
        </p:nvSpPr>
        <p:spPr>
          <a:xfrm>
            <a:off x="503548" y="219075"/>
            <a:ext cx="8136904" cy="6325258"/>
          </a:xfrm>
          <a:prstGeom prst="rect">
            <a:avLst/>
          </a:prstGeom>
          <a:noFill/>
        </p:spPr>
        <p:txBody>
          <a:bodyPr wrap="square">
            <a:spAutoFit/>
          </a:bodyPr>
          <a:lstStyle/>
          <a:p>
            <a:pPr algn="ctr">
              <a:lnSpc>
                <a:spcPct val="107000"/>
              </a:lnSpc>
              <a:spcAft>
                <a:spcPts val="800"/>
              </a:spcAft>
            </a:pPr>
            <a:r>
              <a:rPr lang="pl-PL" sz="1900" b="1" kern="100" dirty="0">
                <a:solidFill>
                  <a:srgbClr val="002060"/>
                </a:solidFill>
                <a:effectLst/>
                <a:latin typeface="+mj-lt"/>
                <a:ea typeface="Calibri" panose="020F0502020204030204" pitchFamily="34" charset="0"/>
                <a:cs typeface="Times New Roman" panose="02020603050405020304" pitchFamily="18" charset="0"/>
              </a:rPr>
              <a:t>Struktura Państwowej Inspekcji Sanitarnej 1985 – 2024</a:t>
            </a:r>
          </a:p>
          <a:p>
            <a:pPr algn="ctr">
              <a:lnSpc>
                <a:spcPct val="107000"/>
              </a:lnSpc>
              <a:spcAft>
                <a:spcPts val="800"/>
              </a:spcAft>
            </a:pPr>
            <a:endParaRPr lang="pl-PL" sz="1900"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pl-PL" sz="1900" kern="100" dirty="0">
                <a:solidFill>
                  <a:srgbClr val="002060"/>
                </a:solidFill>
                <a:effectLst/>
                <a:latin typeface="+mj-lt"/>
                <a:ea typeface="Calibri" panose="020F0502020204030204" pitchFamily="34" charset="0"/>
                <a:cs typeface="Times New Roman" panose="02020603050405020304" pitchFamily="18" charset="0"/>
              </a:rPr>
              <a:t>Główny Inspektor Sanitarny (GIS)</a:t>
            </a:r>
          </a:p>
          <a:p>
            <a:pPr marL="342900" lvl="0" indent="-342900" algn="just">
              <a:lnSpc>
                <a:spcPct val="107000"/>
              </a:lnSpc>
              <a:buFont typeface="Wingdings" panose="05000000000000000000" pitchFamily="2" charset="2"/>
              <a:buChar char=""/>
            </a:pPr>
            <a:r>
              <a:rPr lang="pl-PL" sz="1900" kern="100" dirty="0">
                <a:solidFill>
                  <a:srgbClr val="002060"/>
                </a:solidFill>
                <a:effectLst/>
                <a:latin typeface="+mj-lt"/>
                <a:ea typeface="Calibri" panose="020F0502020204030204" pitchFamily="34" charset="0"/>
                <a:cs typeface="Times New Roman" panose="02020603050405020304" pitchFamily="18" charset="0"/>
              </a:rPr>
              <a:t>Państwowy Wojewódzki Inspektor Sanitarny (PWIS)</a:t>
            </a:r>
          </a:p>
          <a:p>
            <a:pPr marL="342900" lvl="0" indent="-342900" algn="just">
              <a:lnSpc>
                <a:spcPct val="107000"/>
              </a:lnSpc>
              <a:buFont typeface="Wingdings" panose="05000000000000000000" pitchFamily="2" charset="2"/>
              <a:buChar char=""/>
            </a:pPr>
            <a:r>
              <a:rPr lang="pl-PL" sz="1900" kern="100" dirty="0">
                <a:solidFill>
                  <a:srgbClr val="002060"/>
                </a:solidFill>
                <a:effectLst/>
                <a:latin typeface="+mj-lt"/>
                <a:ea typeface="Calibri" panose="020F0502020204030204" pitchFamily="34" charset="0"/>
                <a:cs typeface="Times New Roman" panose="02020603050405020304" pitchFamily="18" charset="0"/>
              </a:rPr>
              <a:t>Państwowy Powiatowy Inspektor Sanitarny (PPIS)</a:t>
            </a:r>
          </a:p>
          <a:p>
            <a:pPr marL="342900" lvl="0" indent="-342900" algn="just">
              <a:lnSpc>
                <a:spcPct val="107000"/>
              </a:lnSpc>
              <a:spcAft>
                <a:spcPts val="800"/>
              </a:spcAft>
              <a:buFont typeface="Wingdings" panose="05000000000000000000" pitchFamily="2" charset="2"/>
              <a:buChar char=""/>
            </a:pPr>
            <a:r>
              <a:rPr lang="pl-PL" sz="1900" kern="100" dirty="0">
                <a:solidFill>
                  <a:srgbClr val="002060"/>
                </a:solidFill>
                <a:effectLst/>
                <a:latin typeface="+mj-lt"/>
                <a:ea typeface="Calibri" panose="020F0502020204030204" pitchFamily="34" charset="0"/>
                <a:cs typeface="Times New Roman" panose="02020603050405020304" pitchFamily="18" charset="0"/>
              </a:rPr>
              <a:t>Państwowy Graniczny Inspektor Sanitarny (PGIS) – dla obszarów przejść granicznych drogowych, kolejowych, lotniczych , rzecznych i morskich, portów lotniczych i morskich oraz jednostek pływających po wodach terytorialnych</a:t>
            </a:r>
          </a:p>
          <a:p>
            <a:pPr marL="342900" indent="-342900" algn="just">
              <a:lnSpc>
                <a:spcPct val="107000"/>
              </a:lnSpc>
              <a:spcAft>
                <a:spcPts val="800"/>
              </a:spcAft>
              <a:buFont typeface="Wingdings" panose="05000000000000000000" pitchFamily="2" charset="2"/>
              <a:buChar char="q"/>
            </a:pPr>
            <a:r>
              <a:rPr lang="pl-PL" sz="1900" kern="100" dirty="0">
                <a:solidFill>
                  <a:srgbClr val="002060"/>
                </a:solidFill>
                <a:effectLst/>
                <a:latin typeface="+mj-lt"/>
                <a:ea typeface="Calibri" panose="020F0502020204030204" pitchFamily="34" charset="0"/>
                <a:cs typeface="Times New Roman" panose="02020603050405020304" pitchFamily="18" charset="0"/>
              </a:rPr>
              <a:t>Państwowa Inspekcja Sanitarna podlega ministrowi właściwemu do spraw zdrowia.</a:t>
            </a:r>
          </a:p>
          <a:p>
            <a:pPr marL="342900" indent="-342900" algn="just">
              <a:lnSpc>
                <a:spcPct val="107000"/>
              </a:lnSpc>
              <a:spcAft>
                <a:spcPts val="800"/>
              </a:spcAft>
              <a:buFont typeface="Wingdings" panose="05000000000000000000" pitchFamily="2" charset="2"/>
              <a:buChar char="q"/>
            </a:pPr>
            <a:r>
              <a:rPr lang="pl-PL" sz="1900" kern="100" dirty="0">
                <a:solidFill>
                  <a:srgbClr val="002060"/>
                </a:solidFill>
                <a:effectLst/>
                <a:latin typeface="+mj-lt"/>
                <a:ea typeface="Calibri" panose="020F0502020204030204" pitchFamily="34" charset="0"/>
                <a:cs typeface="Times New Roman" panose="02020603050405020304" pitchFamily="18" charset="0"/>
              </a:rPr>
              <a:t>Główny Inspektor </a:t>
            </a:r>
            <a:r>
              <a:rPr lang="pl-PL" sz="1900" kern="100" dirty="0">
                <a:solidFill>
                  <a:srgbClr val="002060"/>
                </a:solidFill>
                <a:latin typeface="+mj-lt"/>
                <a:ea typeface="Calibri" panose="020F0502020204030204" pitchFamily="34" charset="0"/>
                <a:cs typeface="Times New Roman" panose="02020603050405020304" pitchFamily="18" charset="0"/>
              </a:rPr>
              <a:t>S</a:t>
            </a:r>
            <a:r>
              <a:rPr lang="pl-PL" sz="1900" kern="100" dirty="0">
                <a:solidFill>
                  <a:srgbClr val="002060"/>
                </a:solidFill>
                <a:effectLst/>
                <a:latin typeface="+mj-lt"/>
                <a:ea typeface="Calibri" panose="020F0502020204030204" pitchFamily="34" charset="0"/>
                <a:cs typeface="Times New Roman" panose="02020603050405020304" pitchFamily="18" charset="0"/>
              </a:rPr>
              <a:t>anitarny powoływany przez premiera, jest centralnym organem administracji rządowej, wykonującym zadania za pomocą Głównego Inspektoratu Sanitarnego. </a:t>
            </a:r>
          </a:p>
          <a:p>
            <a:pPr marL="342900" indent="-342900" algn="just">
              <a:lnSpc>
                <a:spcPct val="107000"/>
              </a:lnSpc>
              <a:spcAft>
                <a:spcPts val="800"/>
              </a:spcAft>
              <a:buFont typeface="Wingdings" panose="05000000000000000000" pitchFamily="2" charset="2"/>
              <a:buChar char="q"/>
            </a:pPr>
            <a:r>
              <a:rPr lang="pl-PL" sz="1900" kern="100" dirty="0">
                <a:solidFill>
                  <a:srgbClr val="002060"/>
                </a:solidFill>
                <a:effectLst/>
                <a:latin typeface="+mj-lt"/>
                <a:ea typeface="Calibri" panose="020F0502020204030204" pitchFamily="34" charset="0"/>
                <a:cs typeface="Times New Roman" panose="02020603050405020304" pitchFamily="18" charset="0"/>
              </a:rPr>
              <a:t>Podstawowe organy Państwowej Inspekcji Sanitarnej to państwowy wojewódzki i państwowy powiatowy inspektor sanitarny. </a:t>
            </a:r>
          </a:p>
          <a:p>
            <a:pPr marL="342900" indent="-342900" algn="just">
              <a:lnSpc>
                <a:spcPct val="107000"/>
              </a:lnSpc>
              <a:spcAft>
                <a:spcPts val="800"/>
              </a:spcAft>
              <a:buFont typeface="Wingdings" panose="05000000000000000000" pitchFamily="2" charset="2"/>
              <a:buChar char="q"/>
            </a:pPr>
            <a:r>
              <a:rPr lang="pl-PL" sz="1900" kern="100" dirty="0">
                <a:solidFill>
                  <a:srgbClr val="002060"/>
                </a:solidFill>
                <a:effectLst/>
                <a:latin typeface="+mj-lt"/>
                <a:ea typeface="Calibri" panose="020F0502020204030204" pitchFamily="34" charset="0"/>
                <a:cs typeface="Times New Roman" panose="02020603050405020304" pitchFamily="18" charset="0"/>
              </a:rPr>
              <a:t>Organem doradczym i opiniodawczym Głównego Inspektora Sanitarnego jest Rada Sanitarno-Epidemiologiczna.</a:t>
            </a:r>
          </a:p>
        </p:txBody>
      </p:sp>
    </p:spTree>
    <p:extLst>
      <p:ext uri="{BB962C8B-B14F-4D97-AF65-F5344CB8AC3E}">
        <p14:creationId xmlns:p14="http://schemas.microsoft.com/office/powerpoint/2010/main" val="13252843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E70580CC-4B10-735B-8A6B-B626A49E095C}"/>
              </a:ext>
            </a:extLst>
          </p:cNvPr>
          <p:cNvSpPr>
            <a:spLocks noGrp="1"/>
          </p:cNvSpPr>
          <p:nvPr>
            <p:ph type="sldNum" sz="quarter" idx="12"/>
          </p:nvPr>
        </p:nvSpPr>
        <p:spPr/>
        <p:txBody>
          <a:bodyPr/>
          <a:lstStyle/>
          <a:p>
            <a:pPr>
              <a:defRPr/>
            </a:pPr>
            <a:fld id="{E683911C-EC88-49B7-90C9-B74F5A05111C}" type="slidenum">
              <a:rPr lang="pl-PL" smtClean="0"/>
              <a:pPr>
                <a:defRPr/>
              </a:pPr>
              <a:t>112</a:t>
            </a:fld>
            <a:endParaRPr lang="pl-PL"/>
          </a:p>
        </p:txBody>
      </p:sp>
      <p:sp>
        <p:nvSpPr>
          <p:cNvPr id="4" name="pole tekstowe 3">
            <a:extLst>
              <a:ext uri="{FF2B5EF4-FFF2-40B4-BE49-F238E27FC236}">
                <a16:creationId xmlns:a16="http://schemas.microsoft.com/office/drawing/2014/main" id="{916060E0-5E05-A095-1D8A-43098FFB4428}"/>
              </a:ext>
            </a:extLst>
          </p:cNvPr>
          <p:cNvSpPr txBox="1"/>
          <p:nvPr/>
        </p:nvSpPr>
        <p:spPr>
          <a:xfrm>
            <a:off x="899592" y="692696"/>
            <a:ext cx="7344816" cy="1261884"/>
          </a:xfrm>
          <a:prstGeom prst="rect">
            <a:avLst/>
          </a:prstGeom>
          <a:noFill/>
        </p:spPr>
        <p:txBody>
          <a:bodyPr wrap="square" rtlCol="0">
            <a:spAutoFit/>
          </a:bodyPr>
          <a:lstStyle/>
          <a:p>
            <a:pPr algn="ctr"/>
            <a:r>
              <a:rPr lang="pl-PL" sz="1900" dirty="0">
                <a:solidFill>
                  <a:srgbClr val="002060"/>
                </a:solidFill>
                <a:latin typeface="+mj-lt"/>
              </a:rPr>
              <a:t>W 2016 r. </a:t>
            </a:r>
          </a:p>
          <a:p>
            <a:pPr algn="ctr"/>
            <a:r>
              <a:rPr lang="pl-PL" sz="1900" dirty="0">
                <a:solidFill>
                  <a:srgbClr val="002060"/>
                </a:solidFill>
                <a:latin typeface="+mj-lt"/>
              </a:rPr>
              <a:t>Państwowym Powiatowym Inspektorem Sanitarnym w Brodnicy i Dyrektorem Stacji </a:t>
            </a:r>
          </a:p>
          <a:p>
            <a:pPr algn="ctr"/>
            <a:r>
              <a:rPr lang="pl-PL" sz="1900" dirty="0">
                <a:solidFill>
                  <a:srgbClr val="002060"/>
                </a:solidFill>
                <a:latin typeface="+mj-lt"/>
              </a:rPr>
              <a:t>została </a:t>
            </a:r>
            <a:r>
              <a:rPr lang="pl-PL" sz="1900" b="1" dirty="0">
                <a:solidFill>
                  <a:srgbClr val="002060"/>
                </a:solidFill>
                <a:latin typeface="+mj-lt"/>
              </a:rPr>
              <a:t>Pani Danuta Kowalkowska-Szramka.</a:t>
            </a:r>
          </a:p>
        </p:txBody>
      </p:sp>
      <p:pic>
        <p:nvPicPr>
          <p:cNvPr id="5" name="Obraz 4">
            <a:extLst>
              <a:ext uri="{FF2B5EF4-FFF2-40B4-BE49-F238E27FC236}">
                <a16:creationId xmlns:a16="http://schemas.microsoft.com/office/drawing/2014/main" id="{B70FE1F0-0E38-5555-4D26-CD0670A13D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9912" y="2348880"/>
            <a:ext cx="1905044" cy="2771383"/>
          </a:xfrm>
          <a:prstGeom prst="rect">
            <a:avLst/>
          </a:prstGeom>
          <a:effectLst>
            <a:softEdge rad="50800"/>
          </a:effectLst>
        </p:spPr>
      </p:pic>
    </p:spTree>
    <p:extLst>
      <p:ext uri="{BB962C8B-B14F-4D97-AF65-F5344CB8AC3E}">
        <p14:creationId xmlns:p14="http://schemas.microsoft.com/office/powerpoint/2010/main" val="34253319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F16C4954-3AB0-D9A0-3B5E-4EC1A59619C3}"/>
              </a:ext>
            </a:extLst>
          </p:cNvPr>
          <p:cNvSpPr>
            <a:spLocks noGrp="1"/>
          </p:cNvSpPr>
          <p:nvPr>
            <p:ph type="sldNum" sz="quarter" idx="12"/>
          </p:nvPr>
        </p:nvSpPr>
        <p:spPr/>
        <p:txBody>
          <a:bodyPr/>
          <a:lstStyle/>
          <a:p>
            <a:pPr>
              <a:defRPr/>
            </a:pPr>
            <a:fld id="{E683911C-EC88-49B7-90C9-B74F5A05111C}" type="slidenum">
              <a:rPr lang="pl-PL" smtClean="0"/>
              <a:pPr>
                <a:defRPr/>
              </a:pPr>
              <a:t>113</a:t>
            </a:fld>
            <a:endParaRPr lang="pl-PL"/>
          </a:p>
        </p:txBody>
      </p:sp>
      <p:sp>
        <p:nvSpPr>
          <p:cNvPr id="4" name="pole tekstowe 3">
            <a:extLst>
              <a:ext uri="{FF2B5EF4-FFF2-40B4-BE49-F238E27FC236}">
                <a16:creationId xmlns:a16="http://schemas.microsoft.com/office/drawing/2014/main" id="{64EC3DF4-E296-91AD-CA0F-32477A3905FD}"/>
              </a:ext>
            </a:extLst>
          </p:cNvPr>
          <p:cNvSpPr txBox="1"/>
          <p:nvPr/>
        </p:nvSpPr>
        <p:spPr>
          <a:xfrm>
            <a:off x="251520" y="404664"/>
            <a:ext cx="8424936" cy="1769715"/>
          </a:xfrm>
          <a:prstGeom prst="rect">
            <a:avLst/>
          </a:prstGeom>
          <a:noFill/>
        </p:spPr>
        <p:txBody>
          <a:bodyPr wrap="square">
            <a:spAutoFit/>
          </a:bodyPr>
          <a:lstStyle/>
          <a:p>
            <a:pPr indent="449580" algn="just">
              <a:spcBef>
                <a:spcPts val="500"/>
              </a:spcBef>
              <a:spcAft>
                <a:spcPts val="1000"/>
              </a:spcAft>
            </a:pPr>
            <a:r>
              <a:rPr lang="pl-PL" sz="1800" dirty="0">
                <a:solidFill>
                  <a:srgbClr val="002060"/>
                </a:solidFill>
                <a:effectLst/>
                <a:latin typeface="+mj-lt"/>
                <a:ea typeface="Times New Roman" panose="02020603050405020304" pitchFamily="18" charset="0"/>
                <a:cs typeface="Calibri" panose="020F0502020204030204" pitchFamily="34" charset="0"/>
              </a:rPr>
              <a:t>W 2019 r. wskutek wielu starań podejmowanych przez Dyrektora PSSE w Brodnicy Panią Danutę </a:t>
            </a:r>
            <a:r>
              <a:rPr lang="pl-PL" sz="1800" dirty="0" err="1">
                <a:solidFill>
                  <a:srgbClr val="002060"/>
                </a:solidFill>
                <a:effectLst/>
                <a:latin typeface="+mj-lt"/>
                <a:ea typeface="Times New Roman" panose="02020603050405020304" pitchFamily="18" charset="0"/>
                <a:cs typeface="Calibri" panose="020F0502020204030204" pitchFamily="34" charset="0"/>
              </a:rPr>
              <a:t>Kowalkowską-Szramkę</a:t>
            </a:r>
            <a:r>
              <a:rPr lang="pl-PL" sz="1800" dirty="0">
                <a:solidFill>
                  <a:srgbClr val="002060"/>
                </a:solidFill>
                <a:effectLst/>
                <a:latin typeface="+mj-lt"/>
                <a:ea typeface="Times New Roman" panose="02020603050405020304" pitchFamily="18" charset="0"/>
                <a:cs typeface="Calibri" panose="020F0502020204030204" pitchFamily="34" charset="0"/>
              </a:rPr>
              <a:t> dokonano zakupu nowego samochodu. </a:t>
            </a:r>
            <a:r>
              <a:rPr lang="pl-PL" sz="1800" b="1" dirty="0">
                <a:solidFill>
                  <a:srgbClr val="002060"/>
                </a:solidFill>
                <a:effectLst/>
                <a:latin typeface="+mj-lt"/>
                <a:ea typeface="Times New Roman" panose="02020603050405020304" pitchFamily="18" charset="0"/>
                <a:cs typeface="Calibri" panose="020F0502020204030204" pitchFamily="34" charset="0"/>
              </a:rPr>
              <a:t>  </a:t>
            </a:r>
            <a:r>
              <a:rPr lang="pl-PL" sz="1900" dirty="0">
                <a:solidFill>
                  <a:srgbClr val="002060"/>
                </a:solidFill>
                <a:effectLst/>
                <a:latin typeface="+mj-lt"/>
                <a:ea typeface="Times New Roman" panose="02020603050405020304" pitchFamily="18" charset="0"/>
                <a:cs typeface="Calibri" panose="020F0502020204030204" pitchFamily="34" charset="0"/>
              </a:rPr>
              <a:t>Nowoczesna</a:t>
            </a:r>
            <a:r>
              <a:rPr lang="pl-PL" sz="1800" dirty="0">
                <a:solidFill>
                  <a:srgbClr val="002060"/>
                </a:solidFill>
                <a:effectLst/>
                <a:latin typeface="+mj-lt"/>
                <a:ea typeface="Times New Roman" panose="02020603050405020304" pitchFamily="18" charset="0"/>
                <a:cs typeface="Calibri" panose="020F0502020204030204" pitchFamily="34" charset="0"/>
              </a:rPr>
              <a:t> Toyota </a:t>
            </a:r>
            <a:r>
              <a:rPr lang="pl-PL" sz="1800" dirty="0" err="1">
                <a:solidFill>
                  <a:srgbClr val="002060"/>
                </a:solidFill>
                <a:effectLst/>
                <a:latin typeface="+mj-lt"/>
                <a:ea typeface="Times New Roman" panose="02020603050405020304" pitchFamily="18" charset="0"/>
                <a:cs typeface="Calibri" panose="020F0502020204030204" pitchFamily="34" charset="0"/>
              </a:rPr>
              <a:t>Auris</a:t>
            </a:r>
            <a:r>
              <a:rPr lang="pl-PL" sz="1800" dirty="0">
                <a:solidFill>
                  <a:srgbClr val="002060"/>
                </a:solidFill>
                <a:effectLst/>
                <a:latin typeface="+mj-lt"/>
                <a:ea typeface="Times New Roman" panose="02020603050405020304" pitchFamily="18" charset="0"/>
                <a:cs typeface="Calibri" panose="020F0502020204030204" pitchFamily="34" charset="0"/>
              </a:rPr>
              <a:t> została zakupiona za kwotę 57 300 złotych dzięki dotacjom Powiatu Brodnickiego, Gminy Miasta Brodnicy oraz Państwowego Wojewódzkiego Inspektora Sanitarnego w Bydgoszczy. Jest niezbędna do realizacji bieżących zadań Państwowej Inspekcji Sanitarnej. </a:t>
            </a:r>
            <a:endParaRPr lang="pl-PL" sz="1200"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5" name="Obraz 4">
            <a:extLst>
              <a:ext uri="{FF2B5EF4-FFF2-40B4-BE49-F238E27FC236}">
                <a16:creationId xmlns:a16="http://schemas.microsoft.com/office/drawing/2014/main" id="{F1971C03-A213-8568-1EB8-C3D32E5781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253105"/>
            <a:ext cx="3904615" cy="2928620"/>
          </a:xfrm>
          <a:prstGeom prst="rect">
            <a:avLst/>
          </a:prstGeom>
          <a:noFill/>
          <a:ln>
            <a:noFill/>
          </a:ln>
          <a:effectLst>
            <a:softEdge rad="50800"/>
          </a:effectLst>
        </p:spPr>
      </p:pic>
      <p:pic>
        <p:nvPicPr>
          <p:cNvPr id="6" name="Obraz 5">
            <a:extLst>
              <a:ext uri="{FF2B5EF4-FFF2-40B4-BE49-F238E27FC236}">
                <a16:creationId xmlns:a16="http://schemas.microsoft.com/office/drawing/2014/main" id="{F6AE3A90-8E01-C902-F768-5903E524B9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253105"/>
            <a:ext cx="3115373" cy="2928620"/>
          </a:xfrm>
          <a:prstGeom prst="rect">
            <a:avLst/>
          </a:prstGeom>
          <a:noFill/>
          <a:ln>
            <a:noFill/>
          </a:ln>
          <a:effectLst>
            <a:softEdge rad="50800"/>
          </a:effectLst>
        </p:spPr>
      </p:pic>
    </p:spTree>
    <p:extLst>
      <p:ext uri="{BB962C8B-B14F-4D97-AF65-F5344CB8AC3E}">
        <p14:creationId xmlns:p14="http://schemas.microsoft.com/office/powerpoint/2010/main" val="48436281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9FF34CF3-0BCD-6EB9-5B76-D3D4A08425C6}"/>
              </a:ext>
            </a:extLst>
          </p:cNvPr>
          <p:cNvSpPr>
            <a:spLocks noGrp="1"/>
          </p:cNvSpPr>
          <p:nvPr>
            <p:ph type="sldNum" sz="quarter" idx="12"/>
          </p:nvPr>
        </p:nvSpPr>
        <p:spPr/>
        <p:txBody>
          <a:bodyPr/>
          <a:lstStyle/>
          <a:p>
            <a:pPr>
              <a:defRPr/>
            </a:pPr>
            <a:fld id="{E683911C-EC88-49B7-90C9-B74F5A05111C}" type="slidenum">
              <a:rPr lang="pl-PL" smtClean="0"/>
              <a:pPr>
                <a:defRPr/>
              </a:pPr>
              <a:t>114</a:t>
            </a:fld>
            <a:endParaRPr lang="pl-PL"/>
          </a:p>
        </p:txBody>
      </p:sp>
      <p:sp>
        <p:nvSpPr>
          <p:cNvPr id="4" name="pole tekstowe 3">
            <a:extLst>
              <a:ext uri="{FF2B5EF4-FFF2-40B4-BE49-F238E27FC236}">
                <a16:creationId xmlns:a16="http://schemas.microsoft.com/office/drawing/2014/main" id="{EC359D5C-0989-A594-D4D3-3BCF1326B0E0}"/>
              </a:ext>
            </a:extLst>
          </p:cNvPr>
          <p:cNvSpPr txBox="1"/>
          <p:nvPr/>
        </p:nvSpPr>
        <p:spPr>
          <a:xfrm>
            <a:off x="323528" y="239148"/>
            <a:ext cx="8568952" cy="5511765"/>
          </a:xfrm>
          <a:prstGeom prst="rect">
            <a:avLst/>
          </a:prstGeom>
          <a:noFill/>
        </p:spPr>
        <p:txBody>
          <a:bodyPr wrap="square">
            <a:spAutoFit/>
          </a:bodyPr>
          <a:lstStyle/>
          <a:p>
            <a:pPr algn="ctr">
              <a:spcBef>
                <a:spcPts val="0"/>
              </a:spcBef>
              <a:spcAft>
                <a:spcPts val="0"/>
              </a:spcAft>
            </a:pPr>
            <a:r>
              <a:rPr lang="pl-PL" sz="1900" b="1" dirty="0">
                <a:solidFill>
                  <a:srgbClr val="002060"/>
                </a:solidFill>
                <a:effectLst/>
                <a:latin typeface="+mj-lt"/>
                <a:ea typeface="Times New Roman" panose="02020603050405020304" pitchFamily="18" charset="0"/>
                <a:cs typeface="Calibri" panose="020F0502020204030204" pitchFamily="34" charset="0"/>
              </a:rPr>
              <a:t>Działania mające na celu przeprowadzenie </a:t>
            </a:r>
          </a:p>
          <a:p>
            <a:pPr algn="ctr">
              <a:spcBef>
                <a:spcPts val="0"/>
              </a:spcBef>
              <a:spcAft>
                <a:spcPts val="0"/>
              </a:spcAft>
            </a:pPr>
            <a:r>
              <a:rPr lang="pl-PL" sz="1900" b="1" dirty="0">
                <a:solidFill>
                  <a:srgbClr val="002060"/>
                </a:solidFill>
                <a:effectLst/>
                <a:latin typeface="+mj-lt"/>
                <a:ea typeface="Times New Roman" panose="02020603050405020304" pitchFamily="18" charset="0"/>
                <a:cs typeface="Calibri" panose="020F0502020204030204" pitchFamily="34" charset="0"/>
              </a:rPr>
              <a:t>termomodernizacji budynku PSSE w Brodnicy</a:t>
            </a:r>
          </a:p>
          <a:p>
            <a:pPr algn="ctr">
              <a:spcBef>
                <a:spcPts val="0"/>
              </a:spcBef>
              <a:spcAft>
                <a:spcPts val="0"/>
              </a:spcAft>
            </a:pPr>
            <a:endParaRPr lang="pl-PL" sz="1900" dirty="0">
              <a:solidFill>
                <a:srgbClr val="002060"/>
              </a:solidFill>
              <a:effectLst/>
              <a:latin typeface="+mj-lt"/>
              <a:ea typeface="Times New Roman" panose="02020603050405020304" pitchFamily="18" charset="0"/>
              <a:cs typeface="Times New Roman" panose="02020603050405020304" pitchFamily="18" charset="0"/>
            </a:endParaRPr>
          </a:p>
          <a:p>
            <a:pPr marL="22860" marR="11430" indent="449580" algn="just">
              <a:spcBef>
                <a:spcPts val="500"/>
              </a:spcBef>
              <a:spcAft>
                <a:spcPts val="1000"/>
              </a:spcAft>
            </a:pPr>
            <a:r>
              <a:rPr lang="pl-PL" sz="1900" dirty="0">
                <a:solidFill>
                  <a:srgbClr val="002060"/>
                </a:solidFill>
                <a:effectLst/>
                <a:latin typeface="+mj-lt"/>
                <a:ea typeface="Times New Roman" panose="02020603050405020304" pitchFamily="18" charset="0"/>
                <a:cs typeface="Calibri" panose="020F0502020204030204" pitchFamily="34" charset="0"/>
              </a:rPr>
              <a:t>W 2019 r. Państwowy Powiatowy Inspektor Sanitarny  w Brodnicy podjął usilne działania mające na celu przeprowadzenie </a:t>
            </a:r>
            <a:r>
              <a:rPr lang="pl-PL" sz="1900" b="1" dirty="0">
                <a:solidFill>
                  <a:srgbClr val="002060"/>
                </a:solidFill>
                <a:effectLst/>
                <a:latin typeface="+mj-lt"/>
                <a:ea typeface="Times New Roman" panose="02020603050405020304" pitchFamily="18" charset="0"/>
                <a:cs typeface="Calibri" panose="020F0502020204030204" pitchFamily="34" charset="0"/>
              </a:rPr>
              <a:t>termomodernizacji budynku PSSE w Brodnicy</a:t>
            </a:r>
            <a:r>
              <a:rPr lang="pl-PL" sz="1900" dirty="0">
                <a:solidFill>
                  <a:srgbClr val="002060"/>
                </a:solidFill>
                <a:effectLst/>
                <a:latin typeface="+mj-lt"/>
                <a:ea typeface="Times New Roman" panose="02020603050405020304" pitchFamily="18" charset="0"/>
                <a:cs typeface="Calibri" panose="020F0502020204030204" pitchFamily="34" charset="0"/>
              </a:rPr>
              <a:t> i nadal je skutecznie prowadzi w 2024 r.</a:t>
            </a:r>
            <a:endParaRPr lang="pl-PL" sz="1900" dirty="0">
              <a:solidFill>
                <a:srgbClr val="002060"/>
              </a:solidFill>
              <a:effectLst/>
              <a:latin typeface="+mj-lt"/>
              <a:ea typeface="Times New Roman" panose="02020603050405020304" pitchFamily="18" charset="0"/>
              <a:cs typeface="Times New Roman" panose="02020603050405020304" pitchFamily="18" charset="0"/>
            </a:endParaRPr>
          </a:p>
          <a:p>
            <a:pPr marL="22860" marR="11430" indent="449580" algn="just">
              <a:spcBef>
                <a:spcPts val="500"/>
              </a:spcBef>
              <a:spcAft>
                <a:spcPts val="1000"/>
              </a:spcAft>
            </a:pPr>
            <a:r>
              <a:rPr lang="pl-PL" sz="1900" dirty="0">
                <a:solidFill>
                  <a:srgbClr val="002060"/>
                </a:solidFill>
                <a:effectLst/>
                <a:latin typeface="+mj-lt"/>
                <a:ea typeface="Times New Roman" panose="02020603050405020304" pitchFamily="18" charset="0"/>
                <a:cs typeface="Calibri" panose="020F0502020204030204" pitchFamily="34" charset="0"/>
              </a:rPr>
              <a:t> Na podstawie decyzji Urzędu Miasta w Brodnicy z dnia 20.02.1988 r. dzięki skutecznym staraniom ówczesnego Dyrektora PSSE w Brodnicy lek .med. Ryszarda Kowalskiego i zastępcy dyrektora Danuty </a:t>
            </a:r>
            <a:r>
              <a:rPr lang="pl-PL" sz="1900" dirty="0" err="1">
                <a:solidFill>
                  <a:srgbClr val="002060"/>
                </a:solidFill>
                <a:effectLst/>
                <a:latin typeface="+mj-lt"/>
                <a:ea typeface="Times New Roman" panose="02020603050405020304" pitchFamily="18" charset="0"/>
                <a:cs typeface="Calibri" panose="020F0502020204030204" pitchFamily="34" charset="0"/>
              </a:rPr>
              <a:t>Kowalkowskiej-Szramki</a:t>
            </a:r>
            <a:r>
              <a:rPr lang="pl-PL" sz="1900" dirty="0">
                <a:solidFill>
                  <a:srgbClr val="002060"/>
                </a:solidFill>
                <a:effectLst/>
                <a:latin typeface="+mj-lt"/>
                <a:ea typeface="Times New Roman" panose="02020603050405020304" pitchFamily="18" charset="0"/>
                <a:cs typeface="Calibri" panose="020F0502020204030204" pitchFamily="34" charset="0"/>
              </a:rPr>
              <a:t> stacja otrzymała w wieczyste użytkowanie budynek po byłym Zakładzie Energetycznym w Brodnicy przy ulicy Żwirki i Wigury 1, a następnie na mocy ustawy z dnia 21 sierpnia 1997 r. o gospodarce nieruchomościami   (Dziennik Ustaw z dnia 29 września 1997 r. nr 115, poz. 741) w trwały zarząd jako nieruchomość stanowiącą własność Skarbu Państwa, tj. obecnie Starostwa Powiatowego w Brodnicy.</a:t>
            </a:r>
            <a:endParaRPr lang="pl-PL" sz="1900" dirty="0">
              <a:solidFill>
                <a:srgbClr val="002060"/>
              </a:solidFill>
              <a:effectLst/>
              <a:latin typeface="+mj-lt"/>
              <a:ea typeface="Times New Roman" panose="02020603050405020304" pitchFamily="18" charset="0"/>
              <a:cs typeface="Times New Roman" panose="02020603050405020304" pitchFamily="18" charset="0"/>
            </a:endParaRPr>
          </a:p>
          <a:p>
            <a:pPr marL="22860" marR="11430" algn="just">
              <a:spcBef>
                <a:spcPts val="500"/>
              </a:spcBef>
              <a:spcAft>
                <a:spcPts val="1000"/>
              </a:spcAft>
            </a:pPr>
            <a:r>
              <a:rPr lang="pl-PL" sz="1900" dirty="0">
                <a:solidFill>
                  <a:srgbClr val="002060"/>
                </a:solidFill>
                <a:effectLst/>
                <a:latin typeface="+mj-lt"/>
                <a:ea typeface="Times New Roman" panose="02020603050405020304" pitchFamily="18" charset="0"/>
                <a:cs typeface="Calibri" panose="020F0502020204030204" pitchFamily="34" charset="0"/>
              </a:rPr>
              <a:t>Obiekt Stacji to 3-kondygnacyjny, częściowo podpiwniczony  budynek  o łącznej powierzchni użytkowej 584 m2, kubaturze 2.317,02 m3. </a:t>
            </a:r>
            <a:endParaRPr lang="pl-PL" sz="1900" dirty="0">
              <a:solidFill>
                <a:srgbClr val="002060"/>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80411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29DF5261-4CE1-611B-ABFE-E15F77773114}"/>
              </a:ext>
            </a:extLst>
          </p:cNvPr>
          <p:cNvSpPr>
            <a:spLocks noGrp="1"/>
          </p:cNvSpPr>
          <p:nvPr>
            <p:ph type="sldNum" sz="quarter" idx="12"/>
          </p:nvPr>
        </p:nvSpPr>
        <p:spPr/>
        <p:txBody>
          <a:bodyPr/>
          <a:lstStyle/>
          <a:p>
            <a:pPr>
              <a:defRPr/>
            </a:pPr>
            <a:fld id="{E683911C-EC88-49B7-90C9-B74F5A05111C}" type="slidenum">
              <a:rPr lang="pl-PL" smtClean="0"/>
              <a:pPr>
                <a:defRPr/>
              </a:pPr>
              <a:t>115</a:t>
            </a:fld>
            <a:endParaRPr lang="pl-PL"/>
          </a:p>
        </p:txBody>
      </p:sp>
      <p:sp>
        <p:nvSpPr>
          <p:cNvPr id="3" name="pole tekstowe 2">
            <a:extLst>
              <a:ext uri="{FF2B5EF4-FFF2-40B4-BE49-F238E27FC236}">
                <a16:creationId xmlns:a16="http://schemas.microsoft.com/office/drawing/2014/main" id="{2F865A48-BD4C-9DC6-CF8F-DD11148E83E6}"/>
              </a:ext>
            </a:extLst>
          </p:cNvPr>
          <p:cNvSpPr txBox="1"/>
          <p:nvPr/>
        </p:nvSpPr>
        <p:spPr>
          <a:xfrm>
            <a:off x="179512" y="549718"/>
            <a:ext cx="8606176" cy="5758564"/>
          </a:xfrm>
          <a:prstGeom prst="rect">
            <a:avLst/>
          </a:prstGeom>
          <a:noFill/>
        </p:spPr>
        <p:txBody>
          <a:bodyPr wrap="square">
            <a:spAutoFit/>
          </a:bodyPr>
          <a:lstStyle/>
          <a:p>
            <a:pPr algn="just">
              <a:lnSpc>
                <a:spcPct val="114000"/>
              </a:lnSpc>
            </a:pPr>
            <a:r>
              <a:rPr lang="pl-PL" dirty="0">
                <a:solidFill>
                  <a:srgbClr val="002060"/>
                </a:solidFill>
                <a:effectLst/>
                <a:latin typeface="+mj-lt"/>
                <a:ea typeface="Calibri" panose="020F0502020204030204" pitchFamily="34" charset="0"/>
                <a:cs typeface="Times New Roman" panose="02020603050405020304" pitchFamily="18" charset="0"/>
              </a:rPr>
              <a:t>	</a:t>
            </a:r>
            <a:r>
              <a:rPr lang="pl-PL" dirty="0">
                <a:solidFill>
                  <a:srgbClr val="002060"/>
                </a:solidFill>
                <a:effectLst/>
                <a:latin typeface="+mj-lt"/>
                <a:ea typeface="Calibri" panose="020F0502020204030204" pitchFamily="34" charset="0"/>
                <a:cs typeface="Calibri" panose="020F0502020204030204" pitchFamily="34" charset="0"/>
              </a:rPr>
              <a:t> PPIS w Brodnicy pragnął podjąć się ww. przedsięwzięcia, ponieważ budynek Stacji jest w wieczystym użytkowaniu stacji i racjonalnym jest inwestowanie we własny majątek, a zdecydowana poprawa m.in. wskaźników energetycznych w budynku stacji zmniejszy znacząco w perspektywie obciążenia budżetu PSSE w Brodnicy, a wykonanie nowej elewacji w ramach termomodernizacji przyczyni się do poprawy estetyki jeszcze jednego budynku znajdującego się w centrum miasta, obok budynku Powiatowego Urzędu Pracy oraz przy obecnie bardzo ruchliwej ulicy Alei Leśnej. Budynek stacji jest budynkiem będącym w gminnej ewidencji Konserwatora Zabytków w Toruniu. </a:t>
            </a:r>
            <a:endParaRPr lang="pl-PL" dirty="0">
              <a:solidFill>
                <a:srgbClr val="002060"/>
              </a:solidFill>
              <a:latin typeface="+mj-lt"/>
              <a:ea typeface="Calibri" panose="020F0502020204030204" pitchFamily="34" charset="0"/>
              <a:cs typeface="Calibri" panose="020F0502020204030204" pitchFamily="34" charset="0"/>
            </a:endParaRPr>
          </a:p>
          <a:p>
            <a:pPr algn="just">
              <a:lnSpc>
                <a:spcPct val="114000"/>
              </a:lnSpc>
            </a:pPr>
            <a:r>
              <a:rPr lang="pl-PL" dirty="0">
                <a:solidFill>
                  <a:srgbClr val="002060"/>
                </a:solidFill>
                <a:effectLst/>
                <a:latin typeface="+mj-lt"/>
                <a:ea typeface="Calibri" panose="020F0502020204030204" pitchFamily="34" charset="0"/>
                <a:cs typeface="Calibri" panose="020F0502020204030204" pitchFamily="34" charset="0"/>
              </a:rPr>
              <a:t>	</a:t>
            </a:r>
            <a:r>
              <a:rPr lang="pl-PL" dirty="0">
                <a:solidFill>
                  <a:srgbClr val="002060"/>
                </a:solidFill>
                <a:effectLst/>
                <a:latin typeface="+mj-lt"/>
                <a:ea typeface="Calibri" panose="020F0502020204030204" pitchFamily="34" charset="0"/>
                <a:cs typeface="Times New Roman" panose="02020603050405020304" pitchFamily="18" charset="0"/>
              </a:rPr>
              <a:t>W 2020 r. dzięki szerokiemu zakresowi prac, jakie zostały zaplanowane w budynku stacji i uzyskaniu wysokiego wskaźnika efektywności energetycznej, PPIS w Brodnicy otrzymał dofinansowanie z Wojewódzkiego Funduszu Ochrony Środowiska i Gospodarki Wodnej w Toruniu oraz dzięki nieocenionemu wsparciu finansowemu Pana Wojewody Kujawsko-Pomorskiego otrzymaliśmy  fundusze inwestycyjne na prace termomodernizacyjne siedziby stacji. W roku 2020 wykonano część prac remontowych pod przyszły węzeł cieplny w piwnicy, sporządzono kompletną dokumentację projektową dot. termomodernizacji, uzyskano pozytywną opinię Konserwatora Zabytków raz pozwolenie na budowę ze Starostwa Powiatowego.</a:t>
            </a:r>
          </a:p>
        </p:txBody>
      </p:sp>
    </p:spTree>
    <p:extLst>
      <p:ext uri="{BB962C8B-B14F-4D97-AF65-F5344CB8AC3E}">
        <p14:creationId xmlns:p14="http://schemas.microsoft.com/office/powerpoint/2010/main" val="11279176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8837AD2B-6CE6-9F23-C9BC-EE36729E8202}"/>
              </a:ext>
            </a:extLst>
          </p:cNvPr>
          <p:cNvSpPr>
            <a:spLocks noGrp="1"/>
          </p:cNvSpPr>
          <p:nvPr>
            <p:ph type="sldNum" sz="quarter" idx="12"/>
          </p:nvPr>
        </p:nvSpPr>
        <p:spPr/>
        <p:txBody>
          <a:bodyPr/>
          <a:lstStyle/>
          <a:p>
            <a:pPr>
              <a:defRPr/>
            </a:pPr>
            <a:fld id="{E683911C-EC88-49B7-90C9-B74F5A05111C}" type="slidenum">
              <a:rPr lang="pl-PL" smtClean="0"/>
              <a:pPr>
                <a:defRPr/>
              </a:pPr>
              <a:t>116</a:t>
            </a:fld>
            <a:endParaRPr lang="pl-PL"/>
          </a:p>
        </p:txBody>
      </p:sp>
      <p:sp>
        <p:nvSpPr>
          <p:cNvPr id="3" name="pole tekstowe 2">
            <a:extLst>
              <a:ext uri="{FF2B5EF4-FFF2-40B4-BE49-F238E27FC236}">
                <a16:creationId xmlns:a16="http://schemas.microsoft.com/office/drawing/2014/main" id="{DF6A97D4-C6C8-ED8D-16F9-DE03FD626172}"/>
              </a:ext>
            </a:extLst>
          </p:cNvPr>
          <p:cNvSpPr txBox="1"/>
          <p:nvPr/>
        </p:nvSpPr>
        <p:spPr>
          <a:xfrm>
            <a:off x="251520" y="1556792"/>
            <a:ext cx="8354764" cy="3232231"/>
          </a:xfrm>
          <a:prstGeom prst="rect">
            <a:avLst/>
          </a:prstGeom>
          <a:noFill/>
        </p:spPr>
        <p:txBody>
          <a:bodyPr wrap="square">
            <a:spAutoFit/>
          </a:bodyPr>
          <a:lstStyle/>
          <a:p>
            <a:pPr indent="450215" algn="just">
              <a:lnSpc>
                <a:spcPct val="114000"/>
              </a:lnSpc>
              <a:spcAft>
                <a:spcPts val="800"/>
              </a:spcAft>
            </a:pPr>
            <a:r>
              <a:rPr lang="pl-PL" sz="1800" dirty="0">
                <a:solidFill>
                  <a:srgbClr val="002060"/>
                </a:solidFill>
                <a:effectLst/>
                <a:latin typeface="+mj-lt"/>
                <a:ea typeface="Times New Roman" panose="02020603050405020304" pitchFamily="18" charset="0"/>
                <a:cs typeface="Calibri" panose="020F0502020204030204" pitchFamily="34" charset="0"/>
              </a:rPr>
              <a:t>PPIS w Brodnicy w 2020 i 2021 r. odbył wielokrotne merytoryczne i bardzo trudne narady i spotkania z wykonawcami robót termomodernizacyjnych budynku stacji, z </a:t>
            </a:r>
            <a:r>
              <a:rPr lang="pl-PL" sz="1800" dirty="0" err="1">
                <a:solidFill>
                  <a:srgbClr val="002060"/>
                </a:solidFill>
                <a:effectLst/>
                <a:latin typeface="+mj-lt"/>
                <a:ea typeface="Times New Roman" panose="02020603050405020304" pitchFamily="18" charset="0"/>
                <a:cs typeface="Calibri" panose="020F0502020204030204" pitchFamily="34" charset="0"/>
              </a:rPr>
              <a:t>WFOŚiGW</a:t>
            </a:r>
            <a:r>
              <a:rPr lang="pl-PL" sz="1800" dirty="0">
                <a:solidFill>
                  <a:srgbClr val="002060"/>
                </a:solidFill>
                <a:effectLst/>
                <a:latin typeface="+mj-lt"/>
                <a:ea typeface="Times New Roman" panose="02020603050405020304" pitchFamily="18" charset="0"/>
                <a:cs typeface="Calibri" panose="020F0502020204030204" pitchFamily="34" charset="0"/>
              </a:rPr>
              <a:t> w Toruniu, Konserwatorem Zabytków w Toruniu, PEC w Brodnicy, Burmistrzem Brodnicy,  aby omówić kolejne etapy skomplikowanych prac, często z ich konieczną modyfikacją  i przyspieszyć ich tempo  w związku z IV falą zakażeń i zapewnieniem prawidłowego funkcjonowania stacji i poprawy warunków pracy pracowników, które były niezwykle trudne i uciążliwe (hałas, pył, bałagan oraz ciągła  konieczność sukcesywnego opróżniania pomieszczeń biurowych przez pracowników i konieczność dyslokacji miejsc pracy do innych pomieszczeń , częsty brak dostępu do </a:t>
            </a:r>
            <a:r>
              <a:rPr lang="pl-PL" sz="1800" dirty="0" err="1">
                <a:solidFill>
                  <a:srgbClr val="002060"/>
                </a:solidFill>
                <a:effectLst/>
                <a:latin typeface="+mj-lt"/>
                <a:ea typeface="Times New Roman" panose="02020603050405020304" pitchFamily="18" charset="0"/>
                <a:cs typeface="Calibri" panose="020F0502020204030204" pitchFamily="34" charset="0"/>
              </a:rPr>
              <a:t>internetu</a:t>
            </a:r>
            <a:r>
              <a:rPr lang="pl-PL" sz="1800" dirty="0">
                <a:solidFill>
                  <a:srgbClr val="002060"/>
                </a:solidFill>
                <a:effectLst/>
                <a:latin typeface="+mj-lt"/>
                <a:ea typeface="Times New Roman" panose="02020603050405020304" pitchFamily="18" charset="0"/>
                <a:cs typeface="Calibri" panose="020F0502020204030204" pitchFamily="34" charset="0"/>
              </a:rPr>
              <a:t> i sieci).</a:t>
            </a:r>
            <a:endParaRPr lang="pl-PL" sz="1600" dirty="0">
              <a:solidFill>
                <a:srgbClr val="002060"/>
              </a:solidFill>
              <a:effectLst/>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51753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AD3FF468-E7D4-1BD8-7952-03A7B611DEA5}"/>
              </a:ext>
            </a:extLst>
          </p:cNvPr>
          <p:cNvSpPr>
            <a:spLocks noGrp="1"/>
          </p:cNvSpPr>
          <p:nvPr>
            <p:ph type="sldNum" sz="quarter" idx="12"/>
          </p:nvPr>
        </p:nvSpPr>
        <p:spPr/>
        <p:txBody>
          <a:bodyPr/>
          <a:lstStyle/>
          <a:p>
            <a:pPr>
              <a:defRPr/>
            </a:pPr>
            <a:fld id="{E683911C-EC88-49B7-90C9-B74F5A05111C}" type="slidenum">
              <a:rPr lang="pl-PL" smtClean="0"/>
              <a:pPr>
                <a:defRPr/>
              </a:pPr>
              <a:t>117</a:t>
            </a:fld>
            <a:endParaRPr lang="pl-PL"/>
          </a:p>
        </p:txBody>
      </p:sp>
      <p:sp>
        <p:nvSpPr>
          <p:cNvPr id="3" name="pole tekstowe 2">
            <a:extLst>
              <a:ext uri="{FF2B5EF4-FFF2-40B4-BE49-F238E27FC236}">
                <a16:creationId xmlns:a16="http://schemas.microsoft.com/office/drawing/2014/main" id="{B4A5C4B0-34B3-5AAA-EA89-441DF90DBAED}"/>
              </a:ext>
            </a:extLst>
          </p:cNvPr>
          <p:cNvSpPr txBox="1"/>
          <p:nvPr/>
        </p:nvSpPr>
        <p:spPr>
          <a:xfrm>
            <a:off x="462372" y="1812884"/>
            <a:ext cx="8219256" cy="3232231"/>
          </a:xfrm>
          <a:prstGeom prst="rect">
            <a:avLst/>
          </a:prstGeom>
          <a:noFill/>
        </p:spPr>
        <p:txBody>
          <a:bodyPr wrap="square">
            <a:spAutoFit/>
          </a:bodyPr>
          <a:lstStyle/>
          <a:p>
            <a:pPr indent="450215" algn="just">
              <a:lnSpc>
                <a:spcPct val="114000"/>
              </a:lnSpc>
              <a:spcAft>
                <a:spcPts val="0"/>
              </a:spcAft>
            </a:pPr>
            <a:r>
              <a:rPr lang="pl-PL" sz="1800" dirty="0">
                <a:solidFill>
                  <a:srgbClr val="002060"/>
                </a:solidFill>
                <a:effectLst/>
                <a:latin typeface="+mj-lt"/>
                <a:ea typeface="Times New Roman" panose="02020603050405020304" pitchFamily="18" charset="0"/>
                <a:cs typeface="Calibri" panose="020F0502020204030204" pitchFamily="34" charset="0"/>
              </a:rPr>
              <a:t>PPIS w Brodnicy wystosował do wykonawcy ponaglające pisma dot. zintensyfikowania prac z uwagi na 3-tygodniową przerwę na budowie.</a:t>
            </a:r>
            <a:endParaRPr lang="pl-PL" sz="1600" dirty="0">
              <a:solidFill>
                <a:srgbClr val="002060"/>
              </a:solidFill>
              <a:effectLst/>
              <a:latin typeface="+mj-lt"/>
              <a:ea typeface="Calibri" panose="020F0502020204030204" pitchFamily="34" charset="0"/>
              <a:cs typeface="Calibri" panose="020F0502020204030204" pitchFamily="34" charset="0"/>
            </a:endParaRPr>
          </a:p>
          <a:p>
            <a:pPr marL="22860" marR="11430" indent="449580" algn="just">
              <a:lnSpc>
                <a:spcPct val="114000"/>
              </a:lnSpc>
              <a:spcAft>
                <a:spcPts val="0"/>
              </a:spcAft>
            </a:pPr>
            <a:r>
              <a:rPr lang="pl-PL" sz="1800" dirty="0">
                <a:solidFill>
                  <a:srgbClr val="002060"/>
                </a:solidFill>
                <a:effectLst/>
                <a:latin typeface="+mj-lt"/>
                <a:ea typeface="Times New Roman" panose="02020603050405020304" pitchFamily="18" charset="0"/>
                <a:cs typeface="Calibri" panose="020F0502020204030204" pitchFamily="34" charset="0"/>
              </a:rPr>
              <a:t>Dużym sukcesem było wykonanie  instalacji centralnego ogrzewania, od 5.10.2021 r. budynek stacji był już ogrzewany z sieci centralnego ogrzewania. Wykonano prace  dot. ocieplenia elewacji, </a:t>
            </a:r>
            <a:r>
              <a:rPr lang="pl-PL" sz="1800" dirty="0">
                <a:solidFill>
                  <a:srgbClr val="002060"/>
                </a:solidFill>
                <a:effectLst/>
                <a:latin typeface="+mj-lt"/>
                <a:ea typeface="Calibri" panose="020F0502020204030204" pitchFamily="34" charset="0"/>
                <a:cs typeface="Calibri" panose="020F0502020204030204" pitchFamily="34" charset="0"/>
              </a:rPr>
              <a:t>zgodnie z wytycznymi Wojewódzkiego Konserwatora Zabytków, eksponując historyczne walory budynku</a:t>
            </a:r>
            <a:r>
              <a:rPr lang="pl-PL" dirty="0">
                <a:solidFill>
                  <a:srgbClr val="002060"/>
                </a:solidFill>
                <a:latin typeface="+mj-lt"/>
                <a:ea typeface="Calibri" panose="020F0502020204030204" pitchFamily="34" charset="0"/>
                <a:cs typeface="Calibri" panose="020F0502020204030204" pitchFamily="34" charset="0"/>
              </a:rPr>
              <a:t> (łuki, </a:t>
            </a:r>
            <a:r>
              <a:rPr lang="pl-PL" sz="1800" dirty="0">
                <a:solidFill>
                  <a:srgbClr val="002060"/>
                </a:solidFill>
                <a:effectLst/>
                <a:latin typeface="+mj-lt"/>
                <a:ea typeface="Calibri" panose="020F0502020204030204" pitchFamily="34" charset="0"/>
                <a:cs typeface="Calibri" panose="020F0502020204030204" pitchFamily="34" charset="0"/>
              </a:rPr>
              <a:t>zabytkowe gzymsy, parapety kamienne), </a:t>
            </a:r>
            <a:r>
              <a:rPr lang="pl-PL" sz="1800" dirty="0">
                <a:solidFill>
                  <a:srgbClr val="002060"/>
                </a:solidFill>
                <a:effectLst/>
                <a:latin typeface="+mj-lt"/>
                <a:ea typeface="Times New Roman" panose="02020603050405020304" pitchFamily="18" charset="0"/>
                <a:cs typeface="Calibri" panose="020F0502020204030204" pitchFamily="34" charset="0"/>
              </a:rPr>
              <a:t>wymieniono okna na I  </a:t>
            </a:r>
            <a:r>
              <a:rPr lang="pl-PL" sz="1800" dirty="0" err="1">
                <a:solidFill>
                  <a:srgbClr val="002060"/>
                </a:solidFill>
                <a:effectLst/>
                <a:latin typeface="+mj-lt"/>
                <a:ea typeface="Times New Roman" panose="02020603050405020304" pitchFamily="18" charset="0"/>
                <a:cs typeface="Calibri" panose="020F0502020204030204" pitchFamily="34" charset="0"/>
              </a:rPr>
              <a:t>i</a:t>
            </a:r>
            <a:r>
              <a:rPr lang="pl-PL" sz="1800" dirty="0">
                <a:solidFill>
                  <a:srgbClr val="002060"/>
                </a:solidFill>
                <a:effectLst/>
                <a:latin typeface="+mj-lt"/>
                <a:ea typeface="Times New Roman" panose="02020603050405020304" pitchFamily="18" charset="0"/>
                <a:cs typeface="Calibri" panose="020F0502020204030204" pitchFamily="34" charset="0"/>
              </a:rPr>
              <a:t> II piętrze budynku oraz na III piętrze, w części zabytkowej budynku, wykonano remont dachu i  </a:t>
            </a:r>
            <a:r>
              <a:rPr lang="pl-PL" sz="1800" dirty="0" err="1">
                <a:solidFill>
                  <a:srgbClr val="002060"/>
                </a:solidFill>
                <a:effectLst/>
                <a:latin typeface="+mj-lt"/>
                <a:ea typeface="Times New Roman" panose="02020603050405020304" pitchFamily="18" charset="0"/>
                <a:cs typeface="Calibri" panose="020F0502020204030204" pitchFamily="34" charset="0"/>
              </a:rPr>
              <a:t>odgromówkę</a:t>
            </a:r>
            <a:r>
              <a:rPr lang="pl-PL" sz="1800" dirty="0">
                <a:solidFill>
                  <a:srgbClr val="002060"/>
                </a:solidFill>
                <a:effectLst/>
                <a:latin typeface="+mj-lt"/>
                <a:ea typeface="Times New Roman" panose="02020603050405020304" pitchFamily="18" charset="0"/>
                <a:cs typeface="Calibri" panose="020F0502020204030204" pitchFamily="34" charset="0"/>
              </a:rPr>
              <a:t>. Zamontowano nowe drzwi do dwóch wejść do budynku stacji.</a:t>
            </a:r>
            <a:endParaRPr lang="pl-PL" sz="1600" dirty="0">
              <a:solidFill>
                <a:srgbClr val="002060"/>
              </a:solidFill>
              <a:effectLst/>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83650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13AA6CBC-6106-0148-3BE5-AAB38B550160}"/>
              </a:ext>
            </a:extLst>
          </p:cNvPr>
          <p:cNvSpPr>
            <a:spLocks noGrp="1"/>
          </p:cNvSpPr>
          <p:nvPr>
            <p:ph type="sldNum" sz="quarter" idx="12"/>
          </p:nvPr>
        </p:nvSpPr>
        <p:spPr/>
        <p:txBody>
          <a:bodyPr/>
          <a:lstStyle/>
          <a:p>
            <a:pPr>
              <a:defRPr/>
            </a:pPr>
            <a:fld id="{E683911C-EC88-49B7-90C9-B74F5A05111C}" type="slidenum">
              <a:rPr lang="pl-PL" smtClean="0"/>
              <a:pPr>
                <a:defRPr/>
              </a:pPr>
              <a:t>118</a:t>
            </a:fld>
            <a:endParaRPr lang="pl-PL"/>
          </a:p>
        </p:txBody>
      </p:sp>
      <p:sp>
        <p:nvSpPr>
          <p:cNvPr id="3" name="pole tekstowe 2">
            <a:extLst>
              <a:ext uri="{FF2B5EF4-FFF2-40B4-BE49-F238E27FC236}">
                <a16:creationId xmlns:a16="http://schemas.microsoft.com/office/drawing/2014/main" id="{90F224E0-DFA4-1DF9-F9A2-245C15390BAD}"/>
              </a:ext>
            </a:extLst>
          </p:cNvPr>
          <p:cNvSpPr txBox="1"/>
          <p:nvPr/>
        </p:nvSpPr>
        <p:spPr>
          <a:xfrm>
            <a:off x="467544" y="814213"/>
            <a:ext cx="8208912" cy="5229573"/>
          </a:xfrm>
          <a:prstGeom prst="rect">
            <a:avLst/>
          </a:prstGeom>
          <a:noFill/>
        </p:spPr>
        <p:txBody>
          <a:bodyPr wrap="square">
            <a:spAutoFit/>
          </a:bodyPr>
          <a:lstStyle/>
          <a:p>
            <a:pPr indent="450215" algn="just">
              <a:lnSpc>
                <a:spcPct val="114000"/>
              </a:lnSpc>
              <a:spcAft>
                <a:spcPts val="800"/>
              </a:spcAft>
            </a:pPr>
            <a:r>
              <a:rPr lang="pl-PL" sz="1800" dirty="0">
                <a:solidFill>
                  <a:srgbClr val="002060"/>
                </a:solidFill>
                <a:effectLst/>
                <a:latin typeface="+mj-lt"/>
                <a:ea typeface="Times New Roman" panose="02020603050405020304" pitchFamily="18" charset="0"/>
                <a:cs typeface="Calibri" panose="020F0502020204030204" pitchFamily="34" charset="0"/>
              </a:rPr>
              <a:t>PPIS w związku z otrzymanymi dodatkowymi środkami finansowymi od Pana Wojewody realizował dalsze prace remontowe w listopadzie i grudniu, które nie wchodziły w zakres prac przetargowych, tj. remont pomieszczeń biurowych (wymiana zniszczonych, ponad 30-letnich paneli podłogowych, skrzydeł drzwiowych wraz z ościeżnicami, naprawę tynków, malowanie zniszczonych ścian i sufitów po wymianie okien oraz likwidację zniszczonych paneli sufitowych i ściennych ).</a:t>
            </a:r>
            <a:endParaRPr lang="pl-PL" sz="1600" dirty="0">
              <a:solidFill>
                <a:srgbClr val="002060"/>
              </a:solidFill>
              <a:effectLst/>
              <a:latin typeface="+mj-lt"/>
              <a:ea typeface="Calibri" panose="020F0502020204030204" pitchFamily="34" charset="0"/>
              <a:cs typeface="Calibri" panose="020F0502020204030204" pitchFamily="34" charset="0"/>
            </a:endParaRPr>
          </a:p>
          <a:p>
            <a:pPr marL="22860" marR="11430" indent="449580" algn="just">
              <a:lnSpc>
                <a:spcPct val="114000"/>
              </a:lnSpc>
              <a:spcAft>
                <a:spcPts val="800"/>
              </a:spcAft>
            </a:pPr>
            <a:r>
              <a:rPr lang="pl-PL" sz="1800" dirty="0">
                <a:solidFill>
                  <a:srgbClr val="002060"/>
                </a:solidFill>
                <a:effectLst/>
                <a:latin typeface="+mj-lt"/>
                <a:ea typeface="Calibri" panose="020F0502020204030204" pitchFamily="34" charset="0"/>
                <a:cs typeface="Calibri" panose="020F0502020204030204" pitchFamily="34" charset="0"/>
              </a:rPr>
              <a:t>W pomieszczeniach pracy wymieniono oświetlenie na energooszczędne, Zmianie uległo również przeznaczenie niektórych pomieszczeń. Sytuacja epidemiologiczna spowodowana </a:t>
            </a:r>
            <a:r>
              <a:rPr lang="pl-PL" sz="1800" dirty="0" err="1">
                <a:solidFill>
                  <a:srgbClr val="002060"/>
                </a:solidFill>
                <a:effectLst/>
                <a:latin typeface="+mj-lt"/>
                <a:ea typeface="Calibri" panose="020F0502020204030204" pitchFamily="34" charset="0"/>
                <a:cs typeface="Calibri" panose="020F0502020204030204" pitchFamily="34" charset="0"/>
              </a:rPr>
              <a:t>koronawirusem</a:t>
            </a:r>
            <a:r>
              <a:rPr lang="pl-PL" sz="1800" dirty="0">
                <a:solidFill>
                  <a:srgbClr val="002060"/>
                </a:solidFill>
                <a:effectLst/>
                <a:latin typeface="+mj-lt"/>
                <a:ea typeface="Calibri" panose="020F0502020204030204" pitchFamily="34" charset="0"/>
                <a:cs typeface="Calibri" panose="020F0502020204030204" pitchFamily="34" charset="0"/>
              </a:rPr>
              <a:t> SARS-CoV-2 spowodowała, że konieczne stało się podjęcie działań mających na celu ograniczenie ruchu klientów w budynku stacji oraz ich bezpośredniego kontaktu z zatrudnionymi pracownikami. W tym celu jedno wejście przeznaczone zostało dla klientów, a drugie wyłącznie dla pracowników. Na parterze budynku zlokalizowano salę konferencyjną oraz sekretariat, który jest połączony z pomieszczeniem obsługi klientów. </a:t>
            </a:r>
            <a:endParaRPr lang="pl-PL" sz="1600" dirty="0">
              <a:solidFill>
                <a:srgbClr val="002060"/>
              </a:solidFill>
              <a:effectLst/>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71863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119</a:t>
            </a:fld>
            <a:endParaRPr lang="pl-PL"/>
          </a:p>
        </p:txBody>
      </p:sp>
      <p:pic>
        <p:nvPicPr>
          <p:cNvPr id="3" name="Obraz 2">
            <a:extLst>
              <a:ext uri="{FF2B5EF4-FFF2-40B4-BE49-F238E27FC236}">
                <a16:creationId xmlns:a16="http://schemas.microsoft.com/office/drawing/2014/main" id="{7FEC817B-ED7E-4D15-8CCC-16BC1CBDC0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12191999" cy="6857999"/>
          </a:xfrm>
          <a:prstGeom prst="rect">
            <a:avLst/>
          </a:prstGeom>
        </p:spPr>
      </p:pic>
    </p:spTree>
    <p:extLst>
      <p:ext uri="{BB962C8B-B14F-4D97-AF65-F5344CB8AC3E}">
        <p14:creationId xmlns:p14="http://schemas.microsoft.com/office/powerpoint/2010/main" val="3737790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rostokąt 1"/>
          <p:cNvSpPr>
            <a:spLocks noChangeArrowheads="1"/>
          </p:cNvSpPr>
          <p:nvPr/>
        </p:nvSpPr>
        <p:spPr bwMode="auto">
          <a:xfrm>
            <a:off x="123825" y="116632"/>
            <a:ext cx="4333407" cy="6524863"/>
          </a:xfrm>
          <a:prstGeom prst="rect">
            <a:avLst/>
          </a:prstGeom>
          <a:noFill/>
          <a:ln w="9525">
            <a:noFill/>
            <a:miter lim="800000"/>
            <a:headEnd/>
            <a:tailEnd/>
          </a:ln>
        </p:spPr>
        <p:txBody>
          <a:bodyPr wrap="square">
            <a:spAutoFit/>
          </a:bodyPr>
          <a:lstStyle/>
          <a:p>
            <a:pPr algn="ctr">
              <a:buFont typeface="Wingdings 2" pitchFamily="18" charset="2"/>
              <a:buNone/>
            </a:pPr>
            <a:r>
              <a:rPr lang="pl-PL" sz="1900" b="1" dirty="0">
                <a:solidFill>
                  <a:srgbClr val="002060"/>
                </a:solidFill>
                <a:latin typeface="Constantia" pitchFamily="18" charset="0"/>
              </a:rPr>
              <a:t>Łaźnie były również postrzegane jako miejsca niekontrolowanych kontaktów seksualnych </a:t>
            </a:r>
          </a:p>
          <a:p>
            <a:pPr algn="ctr">
              <a:buFont typeface="Wingdings 2" pitchFamily="18" charset="2"/>
              <a:buNone/>
            </a:pPr>
            <a:r>
              <a:rPr lang="pl-PL" sz="1900" b="1" dirty="0">
                <a:solidFill>
                  <a:srgbClr val="002060"/>
                </a:solidFill>
                <a:latin typeface="Constantia" pitchFamily="18" charset="0"/>
              </a:rPr>
              <a:t>i prostytucji.</a:t>
            </a:r>
          </a:p>
          <a:p>
            <a:pPr algn="ctr">
              <a:buFont typeface="Wingdings 2" pitchFamily="18" charset="2"/>
              <a:buNone/>
            </a:pPr>
            <a:r>
              <a:rPr lang="pl-PL" sz="1900" b="1" dirty="0">
                <a:solidFill>
                  <a:srgbClr val="002060"/>
                </a:solidFill>
                <a:latin typeface="Constantia" pitchFamily="18" charset="0"/>
              </a:rPr>
              <a:t>   Kąpiel w łaźniach była odpłatna. (za kąpiel 16-21 osób pobierano około 1 grzywny pruskiej = 60 szylingów).  Bardzo popularny był zwyczaj udawania się do łaźni po zawarciu ślubu. Oczywiście najważniejszym jego elementem była nie tyle sama kąpiel, co wspólne ucztowanie, a nawet tańce.</a:t>
            </a:r>
          </a:p>
          <a:p>
            <a:pPr algn="ctr">
              <a:buFont typeface="Wingdings 2" pitchFamily="18" charset="2"/>
              <a:buNone/>
            </a:pPr>
            <a:r>
              <a:rPr lang="pl-PL" sz="1900" b="1" dirty="0">
                <a:solidFill>
                  <a:srgbClr val="002060"/>
                </a:solidFill>
                <a:latin typeface="Constantia" pitchFamily="18" charset="0"/>
              </a:rPr>
              <a:t>  </a:t>
            </a:r>
          </a:p>
          <a:p>
            <a:pPr algn="ctr">
              <a:buFont typeface="Wingdings 2" pitchFamily="18" charset="2"/>
              <a:buNone/>
            </a:pPr>
            <a:r>
              <a:rPr lang="pl-PL" sz="1900" dirty="0">
                <a:solidFill>
                  <a:srgbClr val="002060"/>
                </a:solidFill>
                <a:latin typeface="Constantia" pitchFamily="18" charset="0"/>
              </a:rPr>
              <a:t> W XVI wieku uległa zmniejszeniu popularność kąpieli w łaźniach publicznych. Główną przyczyną tego zjawiska było występowanie chorób najpierw dżumy, potem syfilisu oraz duży wzrost wartości drewna opałowego, co podważało opłacalność całego przedsięwzięcia.</a:t>
            </a:r>
          </a:p>
        </p:txBody>
      </p:sp>
      <p:pic>
        <p:nvPicPr>
          <p:cNvPr id="22530" name="Picture 1"/>
          <p:cNvPicPr>
            <a:picLocks noChangeAspect="1" noChangeArrowheads="1"/>
          </p:cNvPicPr>
          <p:nvPr/>
        </p:nvPicPr>
        <p:blipFill>
          <a:blip r:embed="rId2" cstate="print"/>
          <a:srcRect/>
          <a:stretch>
            <a:fillRect/>
          </a:stretch>
        </p:blipFill>
        <p:spPr bwMode="auto">
          <a:xfrm>
            <a:off x="4593160" y="908720"/>
            <a:ext cx="4333407" cy="4752528"/>
          </a:xfrm>
          <a:prstGeom prst="rect">
            <a:avLst/>
          </a:prstGeom>
          <a:noFill/>
          <a:ln w="9525">
            <a:noFill/>
            <a:miter lim="800000"/>
            <a:headEnd/>
            <a:tailEnd/>
          </a:ln>
          <a:effectLst>
            <a:softEdge rad="38100"/>
          </a:effectLst>
        </p:spPr>
      </p:pic>
      <p:sp>
        <p:nvSpPr>
          <p:cNvPr id="2" name="Symbol zastępczy numeru slajdu 1">
            <a:extLst>
              <a:ext uri="{FF2B5EF4-FFF2-40B4-BE49-F238E27FC236}">
                <a16:creationId xmlns:a16="http://schemas.microsoft.com/office/drawing/2014/main" id="{55F3A080-D645-4DE8-B62E-F5DEB36DB20F}"/>
              </a:ext>
            </a:extLst>
          </p:cNvPr>
          <p:cNvSpPr>
            <a:spLocks noGrp="1"/>
          </p:cNvSpPr>
          <p:nvPr>
            <p:ph type="sldNum" sz="quarter" idx="12"/>
          </p:nvPr>
        </p:nvSpPr>
        <p:spPr/>
        <p:txBody>
          <a:bodyPr/>
          <a:lstStyle/>
          <a:p>
            <a:pPr>
              <a:defRPr/>
            </a:pPr>
            <a:fld id="{E683911C-EC88-49B7-90C9-B74F5A05111C}" type="slidenum">
              <a:rPr lang="pl-PL" smtClean="0"/>
              <a:pPr>
                <a:defRPr/>
              </a:pPr>
              <a:t>12</a:t>
            </a:fld>
            <a:endParaRPr lang="pl-PL"/>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120</a:t>
            </a:fld>
            <a:endParaRPr lang="pl-PL"/>
          </a:p>
        </p:txBody>
      </p:sp>
      <p:pic>
        <p:nvPicPr>
          <p:cNvPr id="3" name="Obraz 2">
            <a:extLst>
              <a:ext uri="{FF2B5EF4-FFF2-40B4-BE49-F238E27FC236}">
                <a16:creationId xmlns:a16="http://schemas.microsoft.com/office/drawing/2014/main" id="{74F749B7-D0BF-4785-AFA5-6A434B3A60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12191999" cy="6857999"/>
          </a:xfrm>
          <a:prstGeom prst="rect">
            <a:avLst/>
          </a:prstGeom>
        </p:spPr>
      </p:pic>
    </p:spTree>
    <p:extLst>
      <p:ext uri="{BB962C8B-B14F-4D97-AF65-F5344CB8AC3E}">
        <p14:creationId xmlns:p14="http://schemas.microsoft.com/office/powerpoint/2010/main" val="11062860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121</a:t>
            </a:fld>
            <a:endParaRPr lang="pl-PL"/>
          </a:p>
        </p:txBody>
      </p:sp>
      <p:pic>
        <p:nvPicPr>
          <p:cNvPr id="3" name="Obraz 2">
            <a:extLst>
              <a:ext uri="{FF2B5EF4-FFF2-40B4-BE49-F238E27FC236}">
                <a16:creationId xmlns:a16="http://schemas.microsoft.com/office/drawing/2014/main" id="{A4648CD3-E6E6-4B0C-B2DF-021A8A0B3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12191999" cy="6857999"/>
          </a:xfrm>
          <a:prstGeom prst="rect">
            <a:avLst/>
          </a:prstGeom>
        </p:spPr>
      </p:pic>
    </p:spTree>
    <p:extLst>
      <p:ext uri="{BB962C8B-B14F-4D97-AF65-F5344CB8AC3E}">
        <p14:creationId xmlns:p14="http://schemas.microsoft.com/office/powerpoint/2010/main" val="20128367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122</a:t>
            </a:fld>
            <a:endParaRPr lang="pl-PL"/>
          </a:p>
        </p:txBody>
      </p:sp>
      <p:pic>
        <p:nvPicPr>
          <p:cNvPr id="4" name="Obraz 3">
            <a:extLst>
              <a:ext uri="{FF2B5EF4-FFF2-40B4-BE49-F238E27FC236}">
                <a16:creationId xmlns:a16="http://schemas.microsoft.com/office/drawing/2014/main" id="{01A3A43A-9C14-4605-B9C8-4D031A7C02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12191999" cy="6857999"/>
          </a:xfrm>
          <a:prstGeom prst="rect">
            <a:avLst/>
          </a:prstGeom>
        </p:spPr>
      </p:pic>
    </p:spTree>
    <p:extLst>
      <p:ext uri="{BB962C8B-B14F-4D97-AF65-F5344CB8AC3E}">
        <p14:creationId xmlns:p14="http://schemas.microsoft.com/office/powerpoint/2010/main" val="33370024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123</a:t>
            </a:fld>
            <a:endParaRPr lang="pl-PL"/>
          </a:p>
        </p:txBody>
      </p:sp>
      <p:pic>
        <p:nvPicPr>
          <p:cNvPr id="3" name="Obraz 2">
            <a:extLst>
              <a:ext uri="{FF2B5EF4-FFF2-40B4-BE49-F238E27FC236}">
                <a16:creationId xmlns:a16="http://schemas.microsoft.com/office/drawing/2014/main" id="{1E1AEAFC-6D6F-4993-9DD3-155D85F5F4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12191999" cy="6857999"/>
          </a:xfrm>
          <a:prstGeom prst="rect">
            <a:avLst/>
          </a:prstGeom>
        </p:spPr>
      </p:pic>
    </p:spTree>
    <p:extLst>
      <p:ext uri="{BB962C8B-B14F-4D97-AF65-F5344CB8AC3E}">
        <p14:creationId xmlns:p14="http://schemas.microsoft.com/office/powerpoint/2010/main" val="21388614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124</a:t>
            </a:fld>
            <a:endParaRPr lang="pl-PL"/>
          </a:p>
        </p:txBody>
      </p:sp>
      <p:pic>
        <p:nvPicPr>
          <p:cNvPr id="3" name="Obraz 2">
            <a:extLst>
              <a:ext uri="{FF2B5EF4-FFF2-40B4-BE49-F238E27FC236}">
                <a16:creationId xmlns:a16="http://schemas.microsoft.com/office/drawing/2014/main" id="{6D17C732-107F-4CB0-86DD-EBEA2933FE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524000" y="0"/>
            <a:ext cx="9144000" cy="6858000"/>
          </a:xfrm>
          <a:prstGeom prst="rect">
            <a:avLst/>
          </a:prstGeom>
        </p:spPr>
      </p:pic>
    </p:spTree>
    <p:extLst>
      <p:ext uri="{BB962C8B-B14F-4D97-AF65-F5344CB8AC3E}">
        <p14:creationId xmlns:p14="http://schemas.microsoft.com/office/powerpoint/2010/main" val="12155916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125</a:t>
            </a:fld>
            <a:endParaRPr lang="pl-PL"/>
          </a:p>
        </p:txBody>
      </p:sp>
      <p:pic>
        <p:nvPicPr>
          <p:cNvPr id="3" name="Obraz 2">
            <a:extLst>
              <a:ext uri="{FF2B5EF4-FFF2-40B4-BE49-F238E27FC236}">
                <a16:creationId xmlns:a16="http://schemas.microsoft.com/office/drawing/2014/main" id="{56F92162-A11B-4E35-B431-052DF4A2A9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7496074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126</a:t>
            </a:fld>
            <a:endParaRPr lang="pl-PL"/>
          </a:p>
        </p:txBody>
      </p:sp>
      <p:pic>
        <p:nvPicPr>
          <p:cNvPr id="3" name="Obraz 2">
            <a:extLst>
              <a:ext uri="{FF2B5EF4-FFF2-40B4-BE49-F238E27FC236}">
                <a16:creationId xmlns:a16="http://schemas.microsoft.com/office/drawing/2014/main" id="{000C26AC-C146-4A15-B6E5-1412A86793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262727"/>
            <a:ext cx="9494302" cy="7120727"/>
          </a:xfrm>
          <a:prstGeom prst="rect">
            <a:avLst/>
          </a:prstGeom>
        </p:spPr>
      </p:pic>
    </p:spTree>
    <p:extLst>
      <p:ext uri="{BB962C8B-B14F-4D97-AF65-F5344CB8AC3E}">
        <p14:creationId xmlns:p14="http://schemas.microsoft.com/office/powerpoint/2010/main" val="33590751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127</a:t>
            </a:fld>
            <a:endParaRPr lang="pl-PL"/>
          </a:p>
        </p:txBody>
      </p:sp>
      <p:pic>
        <p:nvPicPr>
          <p:cNvPr id="3" name="Obraz 2">
            <a:extLst>
              <a:ext uri="{FF2B5EF4-FFF2-40B4-BE49-F238E27FC236}">
                <a16:creationId xmlns:a16="http://schemas.microsoft.com/office/drawing/2014/main" id="{53384264-990B-4154-AA75-C3DBA36074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10494" y="857250"/>
            <a:ext cx="6858000" cy="5143500"/>
          </a:xfrm>
          <a:prstGeom prst="rect">
            <a:avLst/>
          </a:prstGeom>
        </p:spPr>
      </p:pic>
    </p:spTree>
    <p:extLst>
      <p:ext uri="{BB962C8B-B14F-4D97-AF65-F5344CB8AC3E}">
        <p14:creationId xmlns:p14="http://schemas.microsoft.com/office/powerpoint/2010/main" val="60968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128</a:t>
            </a:fld>
            <a:endParaRPr lang="pl-PL"/>
          </a:p>
        </p:txBody>
      </p:sp>
      <p:pic>
        <p:nvPicPr>
          <p:cNvPr id="3" name="Obraz 2">
            <a:extLst>
              <a:ext uri="{FF2B5EF4-FFF2-40B4-BE49-F238E27FC236}">
                <a16:creationId xmlns:a16="http://schemas.microsoft.com/office/drawing/2014/main" id="{CEF0A159-BE06-478C-9009-5133DFE2F1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29638474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129</a:t>
            </a:fld>
            <a:endParaRPr lang="pl-PL"/>
          </a:p>
        </p:txBody>
      </p:sp>
      <p:pic>
        <p:nvPicPr>
          <p:cNvPr id="3" name="Obraz 2">
            <a:extLst>
              <a:ext uri="{FF2B5EF4-FFF2-40B4-BE49-F238E27FC236}">
                <a16:creationId xmlns:a16="http://schemas.microsoft.com/office/drawing/2014/main" id="{DBA362A4-17E1-4960-BFDB-A4CE8DA695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19015"/>
            <a:ext cx="9144000" cy="6858000"/>
          </a:xfrm>
          <a:prstGeom prst="rect">
            <a:avLst/>
          </a:prstGeom>
        </p:spPr>
      </p:pic>
    </p:spTree>
    <p:extLst>
      <p:ext uri="{BB962C8B-B14F-4D97-AF65-F5344CB8AC3E}">
        <p14:creationId xmlns:p14="http://schemas.microsoft.com/office/powerpoint/2010/main" val="4061067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Obraz 3"/>
          <p:cNvPicPr>
            <a:picLocks noChangeAspect="1"/>
          </p:cNvPicPr>
          <p:nvPr/>
        </p:nvPicPr>
        <p:blipFill>
          <a:blip r:embed="rId2" cstate="print"/>
          <a:srcRect/>
          <a:stretch>
            <a:fillRect/>
          </a:stretch>
        </p:blipFill>
        <p:spPr bwMode="auto">
          <a:xfrm>
            <a:off x="893823" y="1556792"/>
            <a:ext cx="7499981" cy="4958482"/>
          </a:xfrm>
          <a:prstGeom prst="rect">
            <a:avLst/>
          </a:prstGeom>
          <a:noFill/>
          <a:ln w="9525">
            <a:noFill/>
            <a:miter lim="800000"/>
            <a:headEnd/>
            <a:tailEnd/>
          </a:ln>
          <a:effectLst>
            <a:softEdge rad="101600"/>
          </a:effectLst>
        </p:spPr>
      </p:pic>
      <p:sp>
        <p:nvSpPr>
          <p:cNvPr id="23554" name="Prostokąt 4"/>
          <p:cNvSpPr>
            <a:spLocks noChangeArrowheads="1"/>
          </p:cNvSpPr>
          <p:nvPr/>
        </p:nvSpPr>
        <p:spPr bwMode="auto">
          <a:xfrm>
            <a:off x="908050" y="620713"/>
            <a:ext cx="7840414" cy="646112"/>
          </a:xfrm>
          <a:prstGeom prst="rect">
            <a:avLst/>
          </a:prstGeom>
          <a:noFill/>
          <a:ln w="9525">
            <a:noFill/>
            <a:miter lim="800000"/>
            <a:headEnd/>
            <a:tailEnd/>
          </a:ln>
        </p:spPr>
        <p:txBody>
          <a:bodyPr wrap="square">
            <a:spAutoFit/>
          </a:bodyPr>
          <a:lstStyle/>
          <a:p>
            <a:pPr algn="just"/>
            <a:r>
              <a:rPr lang="pl-PL" b="1" dirty="0">
                <a:solidFill>
                  <a:srgbClr val="002060"/>
                </a:solidFill>
                <a:latin typeface="Constantia" pitchFamily="18" charset="0"/>
                <a:ea typeface="Calibri" pitchFamily="34" charset="0"/>
                <a:cs typeface="Times New Roman" pitchFamily="18" charset="0"/>
              </a:rPr>
              <a:t>XV -XVII wiek to złoty czas dla Brodnicy. Miasto staje się ważnym ośrodkiem rzemiosła i handlu</a:t>
            </a:r>
          </a:p>
        </p:txBody>
      </p:sp>
      <p:sp>
        <p:nvSpPr>
          <p:cNvPr id="2" name="Symbol zastępczy numeru slajdu 1">
            <a:extLst>
              <a:ext uri="{FF2B5EF4-FFF2-40B4-BE49-F238E27FC236}">
                <a16:creationId xmlns:a16="http://schemas.microsoft.com/office/drawing/2014/main" id="{DD011F1E-A696-49B6-AE48-3E88DB8F91BE}"/>
              </a:ext>
            </a:extLst>
          </p:cNvPr>
          <p:cNvSpPr>
            <a:spLocks noGrp="1"/>
          </p:cNvSpPr>
          <p:nvPr>
            <p:ph type="sldNum" sz="quarter" idx="12"/>
          </p:nvPr>
        </p:nvSpPr>
        <p:spPr/>
        <p:txBody>
          <a:bodyPr/>
          <a:lstStyle/>
          <a:p>
            <a:pPr>
              <a:defRPr/>
            </a:pPr>
            <a:fld id="{8E7CD2DA-8185-4507-8A2F-B572FDECFAC1}" type="slidenum">
              <a:rPr lang="pl-PL" smtClean="0"/>
              <a:pPr>
                <a:defRPr/>
              </a:pPr>
              <a:t>13</a:t>
            </a:fld>
            <a:endParaRPr lang="pl-PL"/>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D3B47E5E-1575-ABCC-A4CA-91F2800228C1}"/>
              </a:ext>
            </a:extLst>
          </p:cNvPr>
          <p:cNvSpPr>
            <a:spLocks noGrp="1"/>
          </p:cNvSpPr>
          <p:nvPr>
            <p:ph type="sldNum" sz="quarter" idx="12"/>
          </p:nvPr>
        </p:nvSpPr>
        <p:spPr/>
        <p:txBody>
          <a:bodyPr/>
          <a:lstStyle/>
          <a:p>
            <a:pPr>
              <a:defRPr/>
            </a:pPr>
            <a:fld id="{E683911C-EC88-49B7-90C9-B74F5A05111C}" type="slidenum">
              <a:rPr lang="pl-PL" smtClean="0"/>
              <a:pPr>
                <a:defRPr/>
              </a:pPr>
              <a:t>130</a:t>
            </a:fld>
            <a:endParaRPr lang="pl-PL"/>
          </a:p>
        </p:txBody>
      </p:sp>
      <p:sp>
        <p:nvSpPr>
          <p:cNvPr id="3" name="pole tekstowe 2">
            <a:extLst>
              <a:ext uri="{FF2B5EF4-FFF2-40B4-BE49-F238E27FC236}">
                <a16:creationId xmlns:a16="http://schemas.microsoft.com/office/drawing/2014/main" id="{140E295F-761F-122E-7B5F-DEA1469924D7}"/>
              </a:ext>
            </a:extLst>
          </p:cNvPr>
          <p:cNvSpPr txBox="1"/>
          <p:nvPr/>
        </p:nvSpPr>
        <p:spPr>
          <a:xfrm>
            <a:off x="395536" y="1844824"/>
            <a:ext cx="8496944" cy="2284856"/>
          </a:xfrm>
          <a:prstGeom prst="rect">
            <a:avLst/>
          </a:prstGeom>
          <a:noFill/>
        </p:spPr>
        <p:txBody>
          <a:bodyPr wrap="square">
            <a:spAutoFit/>
          </a:bodyPr>
          <a:lstStyle/>
          <a:p>
            <a:pPr algn="just">
              <a:lnSpc>
                <a:spcPct val="114000"/>
              </a:lnSpc>
            </a:pPr>
            <a:r>
              <a:rPr lang="pl-PL" dirty="0">
                <a:solidFill>
                  <a:srgbClr val="002060"/>
                </a:solidFill>
                <a:latin typeface="+mj-lt"/>
                <a:cs typeface="Calibri" panose="020F0502020204030204" pitchFamily="34" charset="0"/>
              </a:rPr>
              <a:t>	W ramach zrealizowanych prac, z uwagi na brak środków finansowych nie przeprowadzono hydroizolacji piwnicy. </a:t>
            </a:r>
          </a:p>
          <a:p>
            <a:pPr algn="just">
              <a:lnSpc>
                <a:spcPct val="114000"/>
              </a:lnSpc>
            </a:pPr>
            <a:r>
              <a:rPr lang="pl-PL" dirty="0">
                <a:solidFill>
                  <a:srgbClr val="002060"/>
                </a:solidFill>
                <a:latin typeface="+mj-lt"/>
                <a:cs typeface="Calibri" panose="020F0502020204030204" pitchFamily="34" charset="0"/>
              </a:rPr>
              <a:t>	Zgodnie z zaleceniami wynikającymi z dokonanego przeglądu technicznego w budynku PSSE w Brodnicy należy koniecznie przeprowadzić osuszenie piwnicy wraz z odpowiednim drenażem, izolacją pionową i  poziomą ścian bocznych, wykonaniem przewodów wentylacji grawitacyjnej </a:t>
            </a:r>
            <a:r>
              <a:rPr lang="pl-PL" dirty="0" err="1">
                <a:solidFill>
                  <a:srgbClr val="002060"/>
                </a:solidFill>
                <a:latin typeface="+mj-lt"/>
                <a:cs typeface="Calibri" panose="020F0502020204030204" pitchFamily="34" charset="0"/>
              </a:rPr>
              <a:t>nawiewno</a:t>
            </a:r>
            <a:r>
              <a:rPr lang="pl-PL" dirty="0">
                <a:solidFill>
                  <a:srgbClr val="002060"/>
                </a:solidFill>
                <a:latin typeface="+mj-lt"/>
                <a:cs typeface="Calibri" panose="020F0502020204030204" pitchFamily="34" charset="0"/>
              </a:rPr>
              <a:t>-wywiewnej i wykonaniem  tynków. </a:t>
            </a:r>
          </a:p>
        </p:txBody>
      </p:sp>
    </p:spTree>
    <p:extLst>
      <p:ext uri="{BB962C8B-B14F-4D97-AF65-F5344CB8AC3E}">
        <p14:creationId xmlns:p14="http://schemas.microsoft.com/office/powerpoint/2010/main" val="9071759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CAAE11BD-E9AC-FA90-E5DB-4AECF71F3DF0}"/>
              </a:ext>
            </a:extLst>
          </p:cNvPr>
          <p:cNvSpPr>
            <a:spLocks noGrp="1"/>
          </p:cNvSpPr>
          <p:nvPr>
            <p:ph type="sldNum" sz="quarter" idx="12"/>
          </p:nvPr>
        </p:nvSpPr>
        <p:spPr/>
        <p:txBody>
          <a:bodyPr/>
          <a:lstStyle/>
          <a:p>
            <a:pPr>
              <a:defRPr/>
            </a:pPr>
            <a:fld id="{E683911C-EC88-49B7-90C9-B74F5A05111C}" type="slidenum">
              <a:rPr lang="pl-PL" smtClean="0"/>
              <a:pPr>
                <a:defRPr/>
              </a:pPr>
              <a:t>131</a:t>
            </a:fld>
            <a:endParaRPr lang="pl-PL"/>
          </a:p>
        </p:txBody>
      </p:sp>
      <p:sp>
        <p:nvSpPr>
          <p:cNvPr id="3" name="pole tekstowe 2">
            <a:extLst>
              <a:ext uri="{FF2B5EF4-FFF2-40B4-BE49-F238E27FC236}">
                <a16:creationId xmlns:a16="http://schemas.microsoft.com/office/drawing/2014/main" id="{E5569404-1745-FD9F-B339-D2BFD51BCAB3}"/>
              </a:ext>
            </a:extLst>
          </p:cNvPr>
          <p:cNvSpPr txBox="1"/>
          <p:nvPr/>
        </p:nvSpPr>
        <p:spPr>
          <a:xfrm>
            <a:off x="467544" y="340526"/>
            <a:ext cx="8280920" cy="5861156"/>
          </a:xfrm>
          <a:prstGeom prst="rect">
            <a:avLst/>
          </a:prstGeom>
          <a:noFill/>
        </p:spPr>
        <p:txBody>
          <a:bodyPr wrap="square">
            <a:spAutoFit/>
          </a:bodyPr>
          <a:lstStyle/>
          <a:p>
            <a:pPr marL="22860" marR="11430" indent="449580" algn="just">
              <a:lnSpc>
                <a:spcPct val="114000"/>
              </a:lnSpc>
              <a:spcAft>
                <a:spcPts val="800"/>
              </a:spcAft>
            </a:pPr>
            <a:r>
              <a:rPr lang="pl-PL" sz="1800" dirty="0">
                <a:solidFill>
                  <a:srgbClr val="002060"/>
                </a:solidFill>
                <a:effectLst/>
                <a:latin typeface="+mj-lt"/>
                <a:ea typeface="Calibri" panose="020F0502020204030204" pitchFamily="34" charset="0"/>
                <a:cs typeface="Calibri" panose="020F0502020204030204" pitchFamily="34" charset="0"/>
              </a:rPr>
              <a:t>PPIS poczynił dalsze starania celem pozyskania środków na przeprowadzenie ww. prac. </a:t>
            </a:r>
            <a:endParaRPr lang="pl-PL" sz="1600" dirty="0">
              <a:solidFill>
                <a:srgbClr val="002060"/>
              </a:solidFill>
              <a:effectLst/>
              <a:latin typeface="+mj-lt"/>
              <a:ea typeface="Calibri" panose="020F0502020204030204" pitchFamily="34" charset="0"/>
              <a:cs typeface="Calibri" panose="020F0502020204030204" pitchFamily="34" charset="0"/>
            </a:endParaRPr>
          </a:p>
          <a:p>
            <a:pPr marL="39370" indent="410210" algn="just">
              <a:lnSpc>
                <a:spcPct val="114000"/>
              </a:lnSpc>
            </a:pPr>
            <a:r>
              <a:rPr lang="pl-PL" sz="1800" kern="150" dirty="0">
                <a:solidFill>
                  <a:srgbClr val="002060"/>
                </a:solidFill>
                <a:effectLst/>
                <a:latin typeface="+mj-lt"/>
                <a:ea typeface="Times New Roman" panose="02020603050405020304" pitchFamily="18" charset="0"/>
                <a:cs typeface="Calibri" panose="020F0502020204030204" pitchFamily="34" charset="0"/>
              </a:rPr>
              <a:t>Państwowy Powiatowy Inspektor Sanitarny w Brodnicy zaplanował w następnych latach dalsze prace modernizacyjne stacji w ramach projektu REACT-UE dot. docieplenia stropodachu, hydroizolacji piwnicy, i usprawnienia wentylacji w pomieszczeniach pracy. Prace zostaną wykonane po uzyskaniu dofinansowania.</a:t>
            </a:r>
          </a:p>
          <a:p>
            <a:pPr marL="39370" indent="410210" algn="just">
              <a:lnSpc>
                <a:spcPct val="114000"/>
              </a:lnSpc>
            </a:pPr>
            <a:r>
              <a:rPr lang="pl-PL" sz="1800" kern="150" dirty="0">
                <a:solidFill>
                  <a:srgbClr val="002060"/>
                </a:solidFill>
                <a:effectLst/>
                <a:latin typeface="+mj-lt"/>
                <a:ea typeface="Times New Roman" panose="02020603050405020304" pitchFamily="18" charset="0"/>
                <a:cs typeface="Calibri" panose="020F0502020204030204" pitchFamily="34" charset="0"/>
              </a:rPr>
              <a:t>Ponadto PPIS w Brodnicy będzie poczynił starania w celu pozyskania środków na zakup mebli do pomieszczeń biurowych oraz zainstalowania klimatyzacji w budynku.</a:t>
            </a:r>
          </a:p>
          <a:p>
            <a:pPr indent="449580" algn="just">
              <a:lnSpc>
                <a:spcPct val="114000"/>
              </a:lnSpc>
              <a:spcAft>
                <a:spcPts val="800"/>
              </a:spcAft>
            </a:pPr>
            <a:r>
              <a:rPr lang="pl-PL" sz="1800" dirty="0">
                <a:solidFill>
                  <a:srgbClr val="002060"/>
                </a:solidFill>
                <a:effectLst/>
                <a:latin typeface="+mj-lt"/>
                <a:ea typeface="Calibri" panose="020F0502020204030204" pitchFamily="34" charset="0"/>
                <a:cs typeface="Calibri" panose="020F0502020204030204" pitchFamily="34" charset="0"/>
              </a:rPr>
              <a:t>Państwowy Powiatowy Inspektor Sanitarny w Brodnicy zdecydował podjąć się </a:t>
            </a:r>
            <a:r>
              <a:rPr lang="pl-PL" dirty="0">
                <a:solidFill>
                  <a:srgbClr val="002060"/>
                </a:solidFill>
                <a:latin typeface="+mj-lt"/>
                <a:ea typeface="Calibri" panose="020F0502020204030204" pitchFamily="34" charset="0"/>
                <a:cs typeface="Calibri" panose="020F0502020204030204" pitchFamily="34" charset="0"/>
              </a:rPr>
              <a:t>przeprowadzenia II etapu termomodernizacji</a:t>
            </a:r>
            <a:r>
              <a:rPr lang="pl-PL" sz="1800" dirty="0">
                <a:solidFill>
                  <a:srgbClr val="002060"/>
                </a:solidFill>
                <a:effectLst/>
                <a:latin typeface="+mj-lt"/>
                <a:ea typeface="Calibri" panose="020F0502020204030204" pitchFamily="34" charset="0"/>
                <a:cs typeface="Calibri" panose="020F0502020204030204" pitchFamily="34" charset="0"/>
              </a:rPr>
              <a:t>, ponieważ  budynek  stacji jest w wieczystym użytkowaniu stacji i racjonalnym jest inwestowanie we własny majątek, a zdecydowana poprawa m.in. hydroizolacja i osuszenie piwnicy w budynku zmniejszy znacząco w perspektywie czasu obciążenia budżetu PSSE w Brodnicy związane z koniecznością pracy pompy i osuszania. Prace te zabezpieczą przez zalaniem znajdujący się w piwnicy węzeł cieplny i przyczynią się do zapewnienia zdrowych i higienicznych warunków pracy i przebywania osób w budynku PSSE w Brodnicy. </a:t>
            </a:r>
            <a:endParaRPr lang="pl-PL" sz="1600" dirty="0">
              <a:solidFill>
                <a:srgbClr val="002060"/>
              </a:solidFill>
              <a:effectLst/>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66856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216AC6F0-27A0-C71A-B716-B0BE602017BD}"/>
              </a:ext>
            </a:extLst>
          </p:cNvPr>
          <p:cNvSpPr>
            <a:spLocks noGrp="1"/>
          </p:cNvSpPr>
          <p:nvPr>
            <p:ph type="sldNum" sz="quarter" idx="12"/>
          </p:nvPr>
        </p:nvSpPr>
        <p:spPr/>
        <p:txBody>
          <a:bodyPr/>
          <a:lstStyle/>
          <a:p>
            <a:pPr>
              <a:defRPr/>
            </a:pPr>
            <a:fld id="{E683911C-EC88-49B7-90C9-B74F5A05111C}" type="slidenum">
              <a:rPr lang="pl-PL" smtClean="0"/>
              <a:pPr>
                <a:defRPr/>
              </a:pPr>
              <a:t>132</a:t>
            </a:fld>
            <a:endParaRPr lang="pl-PL"/>
          </a:p>
        </p:txBody>
      </p:sp>
      <p:sp>
        <p:nvSpPr>
          <p:cNvPr id="3" name="pole tekstowe 2">
            <a:extLst>
              <a:ext uri="{FF2B5EF4-FFF2-40B4-BE49-F238E27FC236}">
                <a16:creationId xmlns:a16="http://schemas.microsoft.com/office/drawing/2014/main" id="{A21745D4-2086-9E70-6B35-4020FDF8CDDC}"/>
              </a:ext>
            </a:extLst>
          </p:cNvPr>
          <p:cNvSpPr txBox="1"/>
          <p:nvPr/>
        </p:nvSpPr>
        <p:spPr>
          <a:xfrm>
            <a:off x="561993" y="1023405"/>
            <a:ext cx="8136904" cy="4811189"/>
          </a:xfrm>
          <a:prstGeom prst="rect">
            <a:avLst/>
          </a:prstGeom>
          <a:noFill/>
        </p:spPr>
        <p:txBody>
          <a:bodyPr wrap="square">
            <a:spAutoFit/>
          </a:bodyPr>
          <a:lstStyle/>
          <a:p>
            <a:pPr marL="39370" indent="410210" algn="just">
              <a:lnSpc>
                <a:spcPct val="114000"/>
              </a:lnSpc>
            </a:pPr>
            <a:r>
              <a:rPr lang="pl-PL" sz="1800" kern="150" dirty="0">
                <a:solidFill>
                  <a:srgbClr val="002060"/>
                </a:solidFill>
                <a:effectLst/>
                <a:latin typeface="+mj-lt"/>
                <a:ea typeface="Times New Roman" panose="02020603050405020304" pitchFamily="18" charset="0"/>
                <a:cs typeface="Calibri" panose="020F0502020204030204" pitchFamily="34" charset="0"/>
              </a:rPr>
              <a:t>Ponadto dzięki pomocy Głównego Inspektora Sanitarnego i dużemu zaangażowaniu Państwowego Wojewódzkiego Inspektora Sanitarnego w Bydgoszczy wprowadzono nowatorskie systemy informatyczne, pozwalające skutecznie kierować walką z zagrożeniem epidemicznym oraz doposażono stację w nowoczesny sprzęt komputerowy, telefony komórkowe i sieć telefoniczną stacjonarną. Oprzyrządowanie dostarczone przez GIS znacznie poprawiło infrastrukturę teleinformatyczną w Inspekcji, która jest konieczna do sprawnej pracy w ramach wdrażanych nowych systemów informatycznych, a także w pracy bieżącej w komórkach organizacyjnych zakładu.</a:t>
            </a:r>
          </a:p>
          <a:p>
            <a:pPr indent="449580" algn="just">
              <a:lnSpc>
                <a:spcPct val="114000"/>
              </a:lnSpc>
              <a:spcAft>
                <a:spcPts val="800"/>
              </a:spcAft>
            </a:pPr>
            <a:r>
              <a:rPr lang="pl-PL" sz="1800" dirty="0">
                <a:solidFill>
                  <a:srgbClr val="002060"/>
                </a:solidFill>
                <a:effectLst/>
                <a:latin typeface="+mj-lt"/>
                <a:ea typeface="Calibri" panose="020F0502020204030204" pitchFamily="34" charset="0"/>
                <a:cs typeface="Calibri" panose="020F0502020204030204" pitchFamily="34" charset="0"/>
              </a:rPr>
              <a:t>Obecnie stacja jest prawidłowo przygotowana zarówno pod względem technicznym, infrastruktury i organizacji pracy do sprawnego i skutecznego funkcjonowania. Jedynym problemem jest niewystarczająca obsada kadrowa, obecny stan zatrudnienia nie zabezpiecza w pełni możliwości realizacji zadań </a:t>
            </a:r>
            <a:r>
              <a:rPr lang="pl-PL" sz="1800" dirty="0" err="1">
                <a:solidFill>
                  <a:srgbClr val="002060"/>
                </a:solidFill>
                <a:effectLst/>
                <a:latin typeface="+mj-lt"/>
                <a:ea typeface="Calibri" panose="020F0502020204030204" pitchFamily="34" charset="0"/>
                <a:cs typeface="Calibri" panose="020F0502020204030204" pitchFamily="34" charset="0"/>
              </a:rPr>
              <a:t>nadzorowych</a:t>
            </a:r>
            <a:r>
              <a:rPr lang="pl-PL" sz="1800" dirty="0">
                <a:solidFill>
                  <a:srgbClr val="002060"/>
                </a:solidFill>
                <a:effectLst/>
                <a:latin typeface="+mj-lt"/>
                <a:ea typeface="Calibri" panose="020F0502020204030204" pitchFamily="34" charset="0"/>
                <a:cs typeface="Calibri" panose="020F0502020204030204" pitchFamily="34" charset="0"/>
              </a:rPr>
              <a:t> oraz zwiększającej się liczby obowiązków związanych z panującą epidemią i zagrożeniami biologicznymi i chemicznymi.</a:t>
            </a:r>
            <a:endParaRPr lang="pl-PL" sz="1600" dirty="0">
              <a:solidFill>
                <a:srgbClr val="002060"/>
              </a:solidFill>
              <a:effectLst/>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66066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D079CF8C-F1B2-A249-1459-D5A0A7A9DE5C}"/>
              </a:ext>
            </a:extLst>
          </p:cNvPr>
          <p:cNvSpPr>
            <a:spLocks noGrp="1"/>
          </p:cNvSpPr>
          <p:nvPr>
            <p:ph type="sldNum" sz="quarter" idx="12"/>
          </p:nvPr>
        </p:nvSpPr>
        <p:spPr/>
        <p:txBody>
          <a:bodyPr/>
          <a:lstStyle/>
          <a:p>
            <a:pPr>
              <a:defRPr/>
            </a:pPr>
            <a:fld id="{E683911C-EC88-49B7-90C9-B74F5A05111C}" type="slidenum">
              <a:rPr lang="pl-PL" smtClean="0"/>
              <a:pPr>
                <a:defRPr/>
              </a:pPr>
              <a:t>133</a:t>
            </a:fld>
            <a:endParaRPr lang="pl-PL"/>
          </a:p>
        </p:txBody>
      </p:sp>
      <p:sp>
        <p:nvSpPr>
          <p:cNvPr id="3" name="pole tekstowe 2">
            <a:extLst>
              <a:ext uri="{FF2B5EF4-FFF2-40B4-BE49-F238E27FC236}">
                <a16:creationId xmlns:a16="http://schemas.microsoft.com/office/drawing/2014/main" id="{08D9C6E5-FE3C-0D05-33A2-470D72EB55D3}"/>
              </a:ext>
            </a:extLst>
          </p:cNvPr>
          <p:cNvSpPr txBox="1"/>
          <p:nvPr/>
        </p:nvSpPr>
        <p:spPr>
          <a:xfrm>
            <a:off x="107504" y="404664"/>
            <a:ext cx="8788400" cy="1021690"/>
          </a:xfrm>
          <a:prstGeom prst="rect">
            <a:avLst/>
          </a:prstGeom>
          <a:noFill/>
        </p:spPr>
        <p:txBody>
          <a:bodyPr wrap="square" rtlCol="0">
            <a:spAutoFit/>
          </a:bodyPr>
          <a:lstStyle/>
          <a:p>
            <a:pPr algn="just">
              <a:lnSpc>
                <a:spcPct val="114000"/>
              </a:lnSpc>
            </a:pPr>
            <a:r>
              <a:rPr lang="pl-PL" dirty="0">
                <a:solidFill>
                  <a:srgbClr val="002060"/>
                </a:solidFill>
                <a:latin typeface="+mj-lt"/>
                <a:cs typeface="Calibri" panose="020F0502020204030204" pitchFamily="34" charset="0"/>
              </a:rPr>
              <a:t>	Obecnie obiekt PSSE w Brodnicy spełnia wymagane standardy bezpieczeństwa. Obecna infrastruktura zapewnia komfortowe warunki pracy pracownikom i zdecydowanie poprawiono warunki obsługi dla klientów. </a:t>
            </a:r>
          </a:p>
        </p:txBody>
      </p:sp>
      <p:pic>
        <p:nvPicPr>
          <p:cNvPr id="4" name="Obraz 3">
            <a:extLst>
              <a:ext uri="{FF2B5EF4-FFF2-40B4-BE49-F238E27FC236}">
                <a16:creationId xmlns:a16="http://schemas.microsoft.com/office/drawing/2014/main" id="{1F1A7AFC-C6C4-5659-1147-1A5DE0F53C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683568" y="1844825"/>
            <a:ext cx="3575720" cy="2681790"/>
          </a:xfrm>
          <a:prstGeom prst="rect">
            <a:avLst/>
          </a:prstGeom>
          <a:effectLst>
            <a:softEdge rad="50800"/>
          </a:effectLst>
        </p:spPr>
      </p:pic>
      <p:pic>
        <p:nvPicPr>
          <p:cNvPr id="5" name="Obraz 4">
            <a:extLst>
              <a:ext uri="{FF2B5EF4-FFF2-40B4-BE49-F238E27FC236}">
                <a16:creationId xmlns:a16="http://schemas.microsoft.com/office/drawing/2014/main" id="{5CC7A53E-7BD0-DA2D-7B59-E0CB3E14C8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716016" y="3185719"/>
            <a:ext cx="3575721" cy="2681791"/>
          </a:xfrm>
          <a:prstGeom prst="rect">
            <a:avLst/>
          </a:prstGeom>
          <a:effectLst>
            <a:softEdge rad="50800"/>
          </a:effectLst>
        </p:spPr>
      </p:pic>
    </p:spTree>
    <p:extLst>
      <p:ext uri="{BB962C8B-B14F-4D97-AF65-F5344CB8AC3E}">
        <p14:creationId xmlns:p14="http://schemas.microsoft.com/office/powerpoint/2010/main" val="379525692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134</a:t>
            </a:fld>
            <a:endParaRPr lang="pl-PL"/>
          </a:p>
        </p:txBody>
      </p:sp>
      <p:pic>
        <p:nvPicPr>
          <p:cNvPr id="3" name="Obraz 2">
            <a:extLst>
              <a:ext uri="{FF2B5EF4-FFF2-40B4-BE49-F238E27FC236}">
                <a16:creationId xmlns:a16="http://schemas.microsoft.com/office/drawing/2014/main" id="{C59827C0-2F84-41FF-B246-A2A8563A90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16781" y="-99392"/>
            <a:ext cx="9528043" cy="7146032"/>
          </a:xfrm>
          <a:prstGeom prst="rect">
            <a:avLst/>
          </a:prstGeom>
        </p:spPr>
      </p:pic>
    </p:spTree>
    <p:extLst>
      <p:ext uri="{BB962C8B-B14F-4D97-AF65-F5344CB8AC3E}">
        <p14:creationId xmlns:p14="http://schemas.microsoft.com/office/powerpoint/2010/main" val="5626850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135</a:t>
            </a:fld>
            <a:endParaRPr lang="pl-PL"/>
          </a:p>
        </p:txBody>
      </p:sp>
      <p:pic>
        <p:nvPicPr>
          <p:cNvPr id="3" name="Obraz 2">
            <a:extLst>
              <a:ext uri="{FF2B5EF4-FFF2-40B4-BE49-F238E27FC236}">
                <a16:creationId xmlns:a16="http://schemas.microsoft.com/office/drawing/2014/main" id="{18A3975C-8B0B-4BFE-B4D4-D5441EB5B4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324544" y="-1386408"/>
            <a:ext cx="10992544" cy="8244408"/>
          </a:xfrm>
          <a:prstGeom prst="rect">
            <a:avLst/>
          </a:prstGeom>
        </p:spPr>
      </p:pic>
    </p:spTree>
    <p:extLst>
      <p:ext uri="{BB962C8B-B14F-4D97-AF65-F5344CB8AC3E}">
        <p14:creationId xmlns:p14="http://schemas.microsoft.com/office/powerpoint/2010/main" val="231197737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136</a:t>
            </a:fld>
            <a:endParaRPr lang="pl-PL"/>
          </a:p>
        </p:txBody>
      </p:sp>
      <p:pic>
        <p:nvPicPr>
          <p:cNvPr id="3" name="Obraz 2">
            <a:extLst>
              <a:ext uri="{FF2B5EF4-FFF2-40B4-BE49-F238E27FC236}">
                <a16:creationId xmlns:a16="http://schemas.microsoft.com/office/drawing/2014/main" id="{282BDAA3-49C5-4CE0-8459-8019D0A02A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468560" y="-540060"/>
            <a:ext cx="9864080" cy="7398060"/>
          </a:xfrm>
          <a:prstGeom prst="rect">
            <a:avLst/>
          </a:prstGeom>
        </p:spPr>
      </p:pic>
    </p:spTree>
    <p:extLst>
      <p:ext uri="{BB962C8B-B14F-4D97-AF65-F5344CB8AC3E}">
        <p14:creationId xmlns:p14="http://schemas.microsoft.com/office/powerpoint/2010/main" val="18124691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7DB224BC-E283-01C2-FBC2-ED569DDA21E3}"/>
              </a:ext>
            </a:extLst>
          </p:cNvPr>
          <p:cNvSpPr>
            <a:spLocks noGrp="1"/>
          </p:cNvSpPr>
          <p:nvPr>
            <p:ph type="sldNum" sz="quarter" idx="12"/>
          </p:nvPr>
        </p:nvSpPr>
        <p:spPr/>
        <p:txBody>
          <a:bodyPr/>
          <a:lstStyle/>
          <a:p>
            <a:pPr>
              <a:defRPr/>
            </a:pPr>
            <a:fld id="{E683911C-EC88-49B7-90C9-B74F5A05111C}" type="slidenum">
              <a:rPr lang="pl-PL" smtClean="0"/>
              <a:pPr>
                <a:defRPr/>
              </a:pPr>
              <a:t>137</a:t>
            </a:fld>
            <a:endParaRPr lang="pl-PL"/>
          </a:p>
        </p:txBody>
      </p:sp>
      <p:pic>
        <p:nvPicPr>
          <p:cNvPr id="3" name="Obraz 2">
            <a:extLst>
              <a:ext uri="{FF2B5EF4-FFF2-40B4-BE49-F238E27FC236}">
                <a16:creationId xmlns:a16="http://schemas.microsoft.com/office/drawing/2014/main" id="{AA0F26B1-D861-47B6-9C3B-1C251160B0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80528" y="-1278396"/>
            <a:ext cx="10848528" cy="8136396"/>
          </a:xfrm>
          <a:prstGeom prst="rect">
            <a:avLst/>
          </a:prstGeom>
        </p:spPr>
      </p:pic>
    </p:spTree>
    <p:extLst>
      <p:ext uri="{BB962C8B-B14F-4D97-AF65-F5344CB8AC3E}">
        <p14:creationId xmlns:p14="http://schemas.microsoft.com/office/powerpoint/2010/main" val="21708774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33EB2E02-86BC-7334-4260-F999EDF8D2BB}"/>
              </a:ext>
            </a:extLst>
          </p:cNvPr>
          <p:cNvSpPr>
            <a:spLocks noGrp="1"/>
          </p:cNvSpPr>
          <p:nvPr>
            <p:ph type="sldNum" sz="quarter" idx="12"/>
          </p:nvPr>
        </p:nvSpPr>
        <p:spPr/>
        <p:txBody>
          <a:bodyPr/>
          <a:lstStyle/>
          <a:p>
            <a:pPr>
              <a:defRPr/>
            </a:pPr>
            <a:fld id="{E683911C-EC88-49B7-90C9-B74F5A05111C}" type="slidenum">
              <a:rPr lang="pl-PL" smtClean="0"/>
              <a:pPr>
                <a:defRPr/>
              </a:pPr>
              <a:t>138</a:t>
            </a:fld>
            <a:endParaRPr lang="pl-PL"/>
          </a:p>
        </p:txBody>
      </p:sp>
      <p:pic>
        <p:nvPicPr>
          <p:cNvPr id="3" name="Obraz 2">
            <a:extLst>
              <a:ext uri="{FF2B5EF4-FFF2-40B4-BE49-F238E27FC236}">
                <a16:creationId xmlns:a16="http://schemas.microsoft.com/office/drawing/2014/main" id="{8CBEFA83-9D89-4ED2-8C34-8136226CAE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53593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4617E7FD-1BAC-86E6-9C1F-DD0F33146C33}"/>
              </a:ext>
            </a:extLst>
          </p:cNvPr>
          <p:cNvSpPr>
            <a:spLocks noGrp="1"/>
          </p:cNvSpPr>
          <p:nvPr>
            <p:ph type="sldNum" sz="quarter" idx="12"/>
          </p:nvPr>
        </p:nvSpPr>
        <p:spPr/>
        <p:txBody>
          <a:bodyPr/>
          <a:lstStyle/>
          <a:p>
            <a:pPr>
              <a:defRPr/>
            </a:pPr>
            <a:fld id="{E683911C-EC88-49B7-90C9-B74F5A05111C}" type="slidenum">
              <a:rPr lang="pl-PL" smtClean="0"/>
              <a:pPr>
                <a:defRPr/>
              </a:pPr>
              <a:t>139</a:t>
            </a:fld>
            <a:endParaRPr lang="pl-PL"/>
          </a:p>
        </p:txBody>
      </p:sp>
      <p:sp>
        <p:nvSpPr>
          <p:cNvPr id="3" name="pole tekstowe 2">
            <a:extLst>
              <a:ext uri="{FF2B5EF4-FFF2-40B4-BE49-F238E27FC236}">
                <a16:creationId xmlns:a16="http://schemas.microsoft.com/office/drawing/2014/main" id="{FF0C199B-F312-547F-AE5A-E9CE114583E2}"/>
              </a:ext>
            </a:extLst>
          </p:cNvPr>
          <p:cNvSpPr txBox="1"/>
          <p:nvPr/>
        </p:nvSpPr>
        <p:spPr>
          <a:xfrm>
            <a:off x="452309" y="476672"/>
            <a:ext cx="8724900" cy="369332"/>
          </a:xfrm>
          <a:prstGeom prst="rect">
            <a:avLst/>
          </a:prstGeom>
          <a:noFill/>
        </p:spPr>
        <p:txBody>
          <a:bodyPr wrap="square" rtlCol="0">
            <a:spAutoFit/>
          </a:bodyPr>
          <a:lstStyle/>
          <a:p>
            <a:r>
              <a:rPr lang="pl-PL" b="1" dirty="0">
                <a:solidFill>
                  <a:srgbClr val="002060"/>
                </a:solidFill>
                <a:latin typeface="+mj-lt"/>
                <a:cs typeface="Calibri" panose="020F0502020204030204" pitchFamily="34" charset="0"/>
              </a:rPr>
              <a:t>Ciąg dalszy inwestycji (II etap termomodernizacji) nastąpił w grudniu 2021 r.</a:t>
            </a:r>
          </a:p>
        </p:txBody>
      </p:sp>
      <p:sp>
        <p:nvSpPr>
          <p:cNvPr id="4" name="pole tekstowe 3">
            <a:extLst>
              <a:ext uri="{FF2B5EF4-FFF2-40B4-BE49-F238E27FC236}">
                <a16:creationId xmlns:a16="http://schemas.microsoft.com/office/drawing/2014/main" id="{E1231AD7-7EBE-D297-045D-813934A77F44}"/>
              </a:ext>
            </a:extLst>
          </p:cNvPr>
          <p:cNvSpPr txBox="1"/>
          <p:nvPr/>
        </p:nvSpPr>
        <p:spPr>
          <a:xfrm>
            <a:off x="406400" y="1036404"/>
            <a:ext cx="8486080" cy="4811189"/>
          </a:xfrm>
          <a:prstGeom prst="rect">
            <a:avLst/>
          </a:prstGeom>
          <a:noFill/>
        </p:spPr>
        <p:txBody>
          <a:bodyPr wrap="square">
            <a:spAutoFit/>
          </a:bodyPr>
          <a:lstStyle/>
          <a:p>
            <a:pPr indent="449580" algn="just">
              <a:lnSpc>
                <a:spcPct val="114000"/>
              </a:lnSpc>
            </a:pPr>
            <a:r>
              <a:rPr lang="pl-PL" sz="1800" dirty="0">
                <a:solidFill>
                  <a:srgbClr val="002060"/>
                </a:solidFill>
                <a:effectLst/>
                <a:latin typeface="+mj-lt"/>
                <a:ea typeface="Calibri" panose="020F0502020204030204" pitchFamily="34" charset="0"/>
                <a:cs typeface="Calibri" panose="020F0502020204030204" pitchFamily="34" charset="0"/>
              </a:rPr>
              <a:t>Starania o pozyskanie środków unijnych z Programu REACT EU PPIS rozpoczął w grudniu 2021 r. 11 lipca 2022 r. zawarł umowę z Firmą </a:t>
            </a:r>
            <a:r>
              <a:rPr lang="pl-PL" sz="1800" dirty="0" err="1">
                <a:solidFill>
                  <a:srgbClr val="002060"/>
                </a:solidFill>
                <a:effectLst/>
                <a:latin typeface="+mj-lt"/>
                <a:ea typeface="Calibri" panose="020F0502020204030204" pitchFamily="34" charset="0"/>
                <a:cs typeface="Calibri" panose="020F0502020204030204" pitchFamily="34" charset="0"/>
              </a:rPr>
              <a:t>Mykologiczno</a:t>
            </a:r>
            <a:r>
              <a:rPr lang="pl-PL" sz="1800" dirty="0">
                <a:solidFill>
                  <a:srgbClr val="002060"/>
                </a:solidFill>
                <a:effectLst/>
                <a:latin typeface="+mj-lt"/>
                <a:ea typeface="Calibri" panose="020F0502020204030204" pitchFamily="34" charset="0"/>
                <a:cs typeface="Calibri" panose="020F0502020204030204" pitchFamily="34" charset="0"/>
              </a:rPr>
              <a:t>-Budowlaną na wykonanie dokumentacji dotyczącej remontu pomieszczeń piwnicznych – drenaż wewnętrzny, hydroizolacja, odgrzybienie, osuszenie wraz z drenażem zewnętrznym. Umowa ta została zawarta przez Państwowego Powiatowego Inspektora Sanitarnego w Brodnicy, z uwagi na zapewnienie środków unijnych z Programu REACT EU (</a:t>
            </a:r>
            <a:r>
              <a:rPr lang="pl-PL" sz="1800" i="1" dirty="0">
                <a:solidFill>
                  <a:srgbClr val="002060"/>
                </a:solidFill>
                <a:effectLst/>
                <a:latin typeface="+mj-lt"/>
                <a:ea typeface="Calibri" panose="020F0502020204030204" pitchFamily="34" charset="0"/>
                <a:cs typeface="Calibri" panose="020F0502020204030204" pitchFamily="34" charset="0"/>
              </a:rPr>
              <a:t>uwzględniającego środki na wsparcie inwestycyjne i działania zaradcze w </a:t>
            </a:r>
            <a:r>
              <a:rPr lang="pl-PL" sz="1800" i="1" dirty="0" err="1">
                <a:solidFill>
                  <a:srgbClr val="002060"/>
                </a:solidFill>
                <a:effectLst/>
                <a:latin typeface="+mj-lt"/>
                <a:ea typeface="Calibri" panose="020F0502020204030204" pitchFamily="34" charset="0"/>
                <a:cs typeface="Calibri" panose="020F0502020204030204" pitchFamily="34" charset="0"/>
              </a:rPr>
              <a:t>POIiŚ</a:t>
            </a:r>
            <a:r>
              <a:rPr lang="pl-PL" sz="1800" i="1" dirty="0">
                <a:solidFill>
                  <a:srgbClr val="002060"/>
                </a:solidFill>
                <a:effectLst/>
                <a:latin typeface="+mj-lt"/>
                <a:ea typeface="Calibri" panose="020F0502020204030204" pitchFamily="34" charset="0"/>
                <a:cs typeface="Calibri" panose="020F0502020204030204" pitchFamily="34" charset="0"/>
              </a:rPr>
              <a:t> w odpowiedzi na skutki wywołane pandemią COVID-19</a:t>
            </a:r>
            <a:r>
              <a:rPr lang="pl-PL" sz="1800" dirty="0">
                <a:solidFill>
                  <a:srgbClr val="002060"/>
                </a:solidFill>
                <a:effectLst/>
                <a:latin typeface="+mj-lt"/>
                <a:ea typeface="Calibri" panose="020F0502020204030204" pitchFamily="34" charset="0"/>
                <a:cs typeface="Calibri" panose="020F0502020204030204" pitchFamily="34" charset="0"/>
              </a:rPr>
              <a:t>).  Jednakże w dniu 8 sierpnia 2022 r., z uwagi na brak zapewnienia środków na wykonanie dokumentacji projektowej i przetargowej, które wcześniej zostały zagwarantowane  PPIS był zmuszony zrezygnować z przeprowadzenia remontu pomieszczeń piwnicznych pomimo, że jest tam zainstalowany wrażliwy na zalanie węzeł cieplny (wykonany w I etapie prac termomodernizacyjnych w Stacji w roku 2021). Wykonanie dokumentacji projektowej jest podstawą do ubiegania się PPIS w Brodnicy o pozyskanie środków finansowych z innych organów i instytucji na 2023 r. </a:t>
            </a:r>
            <a:endParaRPr lang="pl-PL" sz="1800" dirty="0">
              <a:solidFill>
                <a:srgbClr val="002060"/>
              </a:solidFill>
              <a:effectLst/>
              <a:latin typeface="+mj-lt"/>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329742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123825" y="13102"/>
            <a:ext cx="8896350" cy="6740307"/>
          </a:xfrm>
          <a:prstGeom prst="rect">
            <a:avLst/>
          </a:prstGeom>
          <a:noFill/>
          <a:ln w="9525">
            <a:noFill/>
            <a:miter lim="800000"/>
            <a:headEnd/>
            <a:tailEnd/>
          </a:ln>
        </p:spPr>
        <p:txBody>
          <a:bodyPr wrap="square" anchor="ctr">
            <a:spAutoFit/>
          </a:bodyPr>
          <a:lstStyle/>
          <a:p>
            <a:pPr algn="just"/>
            <a:r>
              <a:rPr lang="pl-PL" b="1" i="1" dirty="0">
                <a:solidFill>
                  <a:srgbClr val="002060"/>
                </a:solidFill>
                <a:latin typeface="Constantia" pitchFamily="18" charset="0"/>
                <a:ea typeface="Times New Roman" pitchFamily="18" charset="0"/>
                <a:cs typeface="Calibri Light" pitchFamily="34" charset="0"/>
              </a:rPr>
              <a:t>W 1466 Brodnica wraz z Prusami Królewskimi weszła w skład Polski. W 1481 r. starostwo brodnickie od Kazimierza Jagiellończyka za 4500 guldenów otrzymał Franciszek Gliwicz, szlachcic małopolski herbu Starykoń. </a:t>
            </a:r>
          </a:p>
          <a:p>
            <a:pPr algn="just" eaLnBrk="0" hangingPunct="0"/>
            <a:r>
              <a:rPr lang="pl-PL" b="1" i="1" dirty="0">
                <a:solidFill>
                  <a:srgbClr val="002060"/>
                </a:solidFill>
                <a:latin typeface="Constantia" pitchFamily="18" charset="0"/>
                <a:ea typeface="Times New Roman" pitchFamily="18" charset="0"/>
                <a:cs typeface="Calibri Light" pitchFamily="34" charset="0"/>
              </a:rPr>
              <a:t>W latach 1553 i 1661 miasto zostało zniszczone podczas pożarów. </a:t>
            </a:r>
          </a:p>
          <a:p>
            <a:pPr algn="just" eaLnBrk="0" hangingPunct="0"/>
            <a:r>
              <a:rPr lang="pl-PL" i="1" dirty="0">
                <a:solidFill>
                  <a:srgbClr val="002060"/>
                </a:solidFill>
                <a:latin typeface="Constantia" pitchFamily="18" charset="0"/>
                <a:ea typeface="Times New Roman" pitchFamily="18" charset="0"/>
                <a:cs typeface="Calibri Light" pitchFamily="34" charset="0"/>
              </a:rPr>
              <a:t>Jednym z najsławniejszych mieszkańców Brodnicy </a:t>
            </a:r>
            <a:r>
              <a:rPr lang="pl-PL" b="1" i="1" dirty="0">
                <a:solidFill>
                  <a:srgbClr val="002060"/>
                </a:solidFill>
                <a:latin typeface="Constantia" pitchFamily="18" charset="0"/>
                <a:ea typeface="Times New Roman" pitchFamily="18" charset="0"/>
                <a:cs typeface="Calibri Light" pitchFamily="34" charset="0"/>
              </a:rPr>
              <a:t>była księżniczka Anna Wazówna</a:t>
            </a:r>
            <a:r>
              <a:rPr lang="pl-PL" i="1" dirty="0">
                <a:solidFill>
                  <a:srgbClr val="002060"/>
                </a:solidFill>
                <a:latin typeface="Constantia" pitchFamily="18" charset="0"/>
                <a:ea typeface="Times New Roman" pitchFamily="18" charset="0"/>
                <a:cs typeface="Calibri Light" pitchFamily="34" charset="0"/>
              </a:rPr>
              <a:t>, siostra króla polskiego Zygmunta III Wazy. </a:t>
            </a:r>
            <a:endParaRPr lang="pl-PL" b="1" i="1" dirty="0">
              <a:solidFill>
                <a:srgbClr val="002060"/>
              </a:solidFill>
              <a:latin typeface="Constantia" pitchFamily="18" charset="0"/>
              <a:ea typeface="Times New Roman" pitchFamily="18" charset="0"/>
              <a:cs typeface="Calibri Light" pitchFamily="34" charset="0"/>
            </a:endParaRPr>
          </a:p>
          <a:p>
            <a:pPr algn="just" eaLnBrk="0" hangingPunct="0"/>
            <a:endParaRPr lang="pl-PL" b="1" i="1" dirty="0">
              <a:solidFill>
                <a:srgbClr val="002060"/>
              </a:solidFill>
              <a:latin typeface="Constantia" pitchFamily="18" charset="0"/>
              <a:ea typeface="Times New Roman" pitchFamily="18" charset="0"/>
              <a:cs typeface="Calibri Light" pitchFamily="34" charset="0"/>
            </a:endParaRPr>
          </a:p>
          <a:p>
            <a:pPr algn="just" eaLnBrk="0" hangingPunct="0"/>
            <a:r>
              <a:rPr lang="pl-PL" b="1" i="1" dirty="0">
                <a:solidFill>
                  <a:srgbClr val="002060"/>
                </a:solidFill>
                <a:latin typeface="Constantia" pitchFamily="18" charset="0"/>
                <a:ea typeface="Times New Roman" pitchFamily="18" charset="0"/>
                <a:cs typeface="Calibri Light" pitchFamily="34" charset="0"/>
              </a:rPr>
              <a:t>Królewna Anna objęła brodnickie starostwo w 1605 roku i mieszkała tu do śmierci w 1625 r. </a:t>
            </a:r>
            <a:r>
              <a:rPr lang="pl-PL" i="1" dirty="0">
                <a:solidFill>
                  <a:srgbClr val="002060"/>
                </a:solidFill>
                <a:latin typeface="Constantia" pitchFamily="18" charset="0"/>
                <a:ea typeface="Times New Roman" pitchFamily="18" charset="0"/>
                <a:cs typeface="Calibri Light" pitchFamily="34" charset="0"/>
              </a:rPr>
              <a:t>Głównym powodem opuszczenia przez Annę dworu królewskiego w Krakowie było jej protestanckie wyznanie. Ponieważ w odróżnieniu od swojego królewskiego brata Zygmunta III Wazy – gorliwego katolika była oddaną luteranką, powodowało to częste niesnaski na dworze, którego nie cechowała szeroko pojęta tolerancja religijna. Jej wybór co do miejsca przenosin, w którym mogłaby bez przeszkód żyć i głosić swoje poglądy, padł na Brodnicę, w której jeszcze dwa lata wcześniej żył i tworzył znany polski działacz protestancki Erazm Gliczner, pisarz i reformator religijny, pedagog, jeden z twórców zgody sandomierskiej z 1570 r. Istniał tu zbór luterański pod patronatem królewny Anny Wazówna, po jej śmierci został zamknięty. </a:t>
            </a:r>
          </a:p>
          <a:p>
            <a:pPr algn="just" eaLnBrk="0" hangingPunct="0"/>
            <a:endParaRPr lang="pl-PL" i="1" dirty="0">
              <a:solidFill>
                <a:srgbClr val="002060"/>
              </a:solidFill>
              <a:latin typeface="Constantia" pitchFamily="18" charset="0"/>
              <a:ea typeface="Times New Roman" pitchFamily="18" charset="0"/>
              <a:cs typeface="Calibri Light" pitchFamily="34" charset="0"/>
            </a:endParaRPr>
          </a:p>
          <a:p>
            <a:pPr algn="just" eaLnBrk="0" hangingPunct="0"/>
            <a:r>
              <a:rPr lang="pl-PL" i="1" dirty="0">
                <a:solidFill>
                  <a:srgbClr val="002060"/>
                </a:solidFill>
                <a:latin typeface="Constantia" pitchFamily="18" charset="0"/>
                <a:ea typeface="Times New Roman" pitchFamily="18" charset="0"/>
                <a:cs typeface="Calibri Light" pitchFamily="34" charset="0"/>
              </a:rPr>
              <a:t>Anna Wazówna była osobą inteligentną i gruntownie wykształconą. Stworzyła w Brodnicy silny ośrodek intelektualny szczycący się tolerancją religijną. Na brodnickim dworze gościła uczonych i pisarzy, których była gorliwą i hojną protektorką. </a:t>
            </a:r>
          </a:p>
          <a:p>
            <a:pPr algn="just" eaLnBrk="0" hangingPunct="0"/>
            <a:r>
              <a:rPr lang="pl-PL" i="1" dirty="0">
                <a:solidFill>
                  <a:srgbClr val="002060"/>
                </a:solidFill>
                <a:latin typeface="Constantia" pitchFamily="18" charset="0"/>
                <a:ea typeface="Times New Roman" pitchFamily="18" charset="0"/>
                <a:cs typeface="Calibri Light" pitchFamily="34" charset="0"/>
              </a:rPr>
              <a:t>Od 1772 Brodnica leżała w granicach Prus, w latach 1806–1815 należała do Księstwa Warszawskiego, następnie znów do Prus i (od 1817) Prus Zachodnich. Do Polski powróciła po okresie zaborów w 1920 na mocy traktatu wersalskiego. </a:t>
            </a:r>
          </a:p>
        </p:txBody>
      </p:sp>
      <p:sp>
        <p:nvSpPr>
          <p:cNvPr id="2" name="Symbol zastępczy numeru slajdu 1">
            <a:extLst>
              <a:ext uri="{FF2B5EF4-FFF2-40B4-BE49-F238E27FC236}">
                <a16:creationId xmlns:a16="http://schemas.microsoft.com/office/drawing/2014/main" id="{7F13C3DD-8AF1-45F9-94E3-A16CDF987D9D}"/>
              </a:ext>
            </a:extLst>
          </p:cNvPr>
          <p:cNvSpPr>
            <a:spLocks noGrp="1"/>
          </p:cNvSpPr>
          <p:nvPr>
            <p:ph type="sldNum" sz="quarter" idx="12"/>
          </p:nvPr>
        </p:nvSpPr>
        <p:spPr/>
        <p:txBody>
          <a:bodyPr/>
          <a:lstStyle/>
          <a:p>
            <a:pPr>
              <a:defRPr/>
            </a:pPr>
            <a:fld id="{8E7CD2DA-8185-4507-8A2F-B572FDECFAC1}" type="slidenum">
              <a:rPr lang="pl-PL" smtClean="0"/>
              <a:pPr>
                <a:defRPr/>
              </a:pPr>
              <a:t>14</a:t>
            </a:fld>
            <a:endParaRPr lang="pl-PL"/>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FD9104F8-5986-4AF8-16E6-DAD57B182DAC}"/>
              </a:ext>
            </a:extLst>
          </p:cNvPr>
          <p:cNvSpPr>
            <a:spLocks noGrp="1"/>
          </p:cNvSpPr>
          <p:nvPr>
            <p:ph type="sldNum" sz="quarter" idx="12"/>
          </p:nvPr>
        </p:nvSpPr>
        <p:spPr/>
        <p:txBody>
          <a:bodyPr/>
          <a:lstStyle/>
          <a:p>
            <a:pPr>
              <a:defRPr/>
            </a:pPr>
            <a:fld id="{E683911C-EC88-49B7-90C9-B74F5A05111C}" type="slidenum">
              <a:rPr lang="pl-PL" smtClean="0"/>
              <a:pPr>
                <a:defRPr/>
              </a:pPr>
              <a:t>140</a:t>
            </a:fld>
            <a:endParaRPr lang="pl-PL"/>
          </a:p>
        </p:txBody>
      </p:sp>
      <p:sp>
        <p:nvSpPr>
          <p:cNvPr id="3" name="pole tekstowe 2">
            <a:extLst>
              <a:ext uri="{FF2B5EF4-FFF2-40B4-BE49-F238E27FC236}">
                <a16:creationId xmlns:a16="http://schemas.microsoft.com/office/drawing/2014/main" id="{04D418E6-1547-B10D-03A1-E30D79717045}"/>
              </a:ext>
            </a:extLst>
          </p:cNvPr>
          <p:cNvSpPr txBox="1"/>
          <p:nvPr/>
        </p:nvSpPr>
        <p:spPr>
          <a:xfrm>
            <a:off x="284922" y="1124744"/>
            <a:ext cx="8424936" cy="4811189"/>
          </a:xfrm>
          <a:prstGeom prst="rect">
            <a:avLst/>
          </a:prstGeom>
          <a:noFill/>
        </p:spPr>
        <p:txBody>
          <a:bodyPr wrap="square" rtlCol="0">
            <a:spAutoFit/>
          </a:bodyPr>
          <a:lstStyle/>
          <a:p>
            <a:pPr algn="just">
              <a:lnSpc>
                <a:spcPct val="114000"/>
              </a:lnSpc>
            </a:pPr>
            <a:r>
              <a:rPr lang="pl-PL" dirty="0">
                <a:solidFill>
                  <a:srgbClr val="002060"/>
                </a:solidFill>
                <a:latin typeface="+mj-lt"/>
                <a:ea typeface="Calibri" panose="020F0502020204030204" pitchFamily="34" charset="0"/>
                <a:cs typeface="Calibri" panose="020F0502020204030204" pitchFamily="34" charset="0"/>
              </a:rPr>
              <a:t>	W</a:t>
            </a:r>
            <a:r>
              <a:rPr lang="pl-PL" sz="1800" dirty="0">
                <a:solidFill>
                  <a:srgbClr val="002060"/>
                </a:solidFill>
                <a:effectLst/>
                <a:latin typeface="+mj-lt"/>
                <a:ea typeface="Calibri" panose="020F0502020204030204" pitchFamily="34" charset="0"/>
                <a:cs typeface="Calibri" panose="020F0502020204030204" pitchFamily="34" charset="0"/>
              </a:rPr>
              <a:t> związku z wystąpieniem w dniu 25.08.2022 r. zalania pomieszczeń piwnicznych z węzłem cieplnym i doraźnym opanowaniem awaryjnej sytuacji Państwowy Powiatowy Inspektor Sanitarny w Brodnicy zwrócił się z uprzejmą prośbą do Pana Wojewody Kujawsko-Pomorskiego o pomoc i wsparcie w koniecznym zabezpieczeniu środków finansowych w roku bieżącym w kwocie 49 938,00 zł na wykonanie dokumentacji projektowej dot. hydroizolacji piwnicy.</a:t>
            </a:r>
          </a:p>
          <a:p>
            <a:pPr algn="just">
              <a:lnSpc>
                <a:spcPct val="114000"/>
              </a:lnSpc>
            </a:pPr>
            <a:r>
              <a:rPr lang="pl-PL" sz="1800" dirty="0">
                <a:solidFill>
                  <a:srgbClr val="002060"/>
                </a:solidFill>
                <a:effectLst/>
                <a:latin typeface="+mj-lt"/>
                <a:ea typeface="Calibri" panose="020F0502020204030204" pitchFamily="34" charset="0"/>
                <a:cs typeface="Calibri" panose="020F0502020204030204" pitchFamily="34" charset="0"/>
              </a:rPr>
              <a:t>	Niezależnie od otrzymania ww. środków, na wykonanie dokumentacji projektowej w podanej wyżej kwocie, o które PPIS w Brodnicy zwrócił się z gorącą prośbą do Pana Wojewody </a:t>
            </a:r>
            <a:r>
              <a:rPr lang="pl-PL" dirty="0">
                <a:solidFill>
                  <a:srgbClr val="002060"/>
                </a:solidFill>
                <a:latin typeface="+mj-lt"/>
                <a:ea typeface="Calibri" panose="020F0502020204030204" pitchFamily="34" charset="0"/>
                <a:cs typeface="Calibri" panose="020F0502020204030204" pitchFamily="34" charset="0"/>
              </a:rPr>
              <a:t>wnioskował również do PWIS w Bydgoszczy</a:t>
            </a:r>
            <a:r>
              <a:rPr lang="pl-PL" sz="1800" dirty="0">
                <a:solidFill>
                  <a:srgbClr val="002060"/>
                </a:solidFill>
                <a:effectLst/>
                <a:latin typeface="+mj-lt"/>
                <a:ea typeface="Calibri" panose="020F0502020204030204" pitchFamily="34" charset="0"/>
                <a:cs typeface="Calibri" panose="020F0502020204030204" pitchFamily="34" charset="0"/>
              </a:rPr>
              <a:t> o zarezerwowanie w budżecie na rok 2023 środków finansowych w kwocie 500 000,00 zł z Funduszów Europejskich zgodnie z pismem wraz z załącznikiem do PWIS w Bydgoszczy z dnia 18 lipca 2022 r. dotyczącym planowania wydatków na 2023 r. przeznaczonych na kompleksowy remont pomieszczeń piwnicznych w ramach II etapu prac termomodernizacyjnych budynku PSSE w Brodnicy. </a:t>
            </a:r>
            <a:endParaRPr lang="pl-PL" sz="1800" dirty="0">
              <a:solidFill>
                <a:srgbClr val="002060"/>
              </a:solidFill>
              <a:effectLst/>
              <a:latin typeface="+mj-lt"/>
              <a:ea typeface="Times New Roman" panose="02020603050405020304" pitchFamily="18" charset="0"/>
              <a:cs typeface="Calibri" panose="020F0502020204030204" pitchFamily="34" charset="0"/>
            </a:endParaRPr>
          </a:p>
          <a:p>
            <a:pPr algn="just">
              <a:lnSpc>
                <a:spcPct val="114000"/>
              </a:lnSpc>
            </a:pPr>
            <a:endParaRPr lang="pl-PL" dirty="0">
              <a:solidFill>
                <a:srgbClr val="002060"/>
              </a:solidFill>
              <a:latin typeface="+mj-lt"/>
              <a:cs typeface="Calibri" panose="020F0502020204030204" pitchFamily="34" charset="0"/>
            </a:endParaRPr>
          </a:p>
        </p:txBody>
      </p:sp>
    </p:spTree>
    <p:extLst>
      <p:ext uri="{BB962C8B-B14F-4D97-AF65-F5344CB8AC3E}">
        <p14:creationId xmlns:p14="http://schemas.microsoft.com/office/powerpoint/2010/main" val="24753999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98DB41F8-132E-2E16-813C-F985E6243036}"/>
              </a:ext>
            </a:extLst>
          </p:cNvPr>
          <p:cNvSpPr>
            <a:spLocks noGrp="1"/>
          </p:cNvSpPr>
          <p:nvPr>
            <p:ph type="sldNum" sz="quarter" idx="12"/>
          </p:nvPr>
        </p:nvSpPr>
        <p:spPr/>
        <p:txBody>
          <a:bodyPr/>
          <a:lstStyle/>
          <a:p>
            <a:pPr>
              <a:defRPr/>
            </a:pPr>
            <a:fld id="{E683911C-EC88-49B7-90C9-B74F5A05111C}" type="slidenum">
              <a:rPr lang="pl-PL" smtClean="0"/>
              <a:pPr>
                <a:defRPr/>
              </a:pPr>
              <a:t>141</a:t>
            </a:fld>
            <a:endParaRPr lang="pl-PL"/>
          </a:p>
        </p:txBody>
      </p:sp>
      <p:sp>
        <p:nvSpPr>
          <p:cNvPr id="3" name="pole tekstowe 2">
            <a:extLst>
              <a:ext uri="{FF2B5EF4-FFF2-40B4-BE49-F238E27FC236}">
                <a16:creationId xmlns:a16="http://schemas.microsoft.com/office/drawing/2014/main" id="{00AC1539-D868-AFBD-EDF7-E77493C8CF83}"/>
              </a:ext>
            </a:extLst>
          </p:cNvPr>
          <p:cNvSpPr txBox="1"/>
          <p:nvPr/>
        </p:nvSpPr>
        <p:spPr>
          <a:xfrm>
            <a:off x="390864" y="692696"/>
            <a:ext cx="8293298" cy="5126981"/>
          </a:xfrm>
          <a:prstGeom prst="rect">
            <a:avLst/>
          </a:prstGeom>
          <a:noFill/>
        </p:spPr>
        <p:txBody>
          <a:bodyPr wrap="square">
            <a:spAutoFit/>
          </a:bodyPr>
          <a:lstStyle/>
          <a:p>
            <a:pPr algn="just">
              <a:lnSpc>
                <a:spcPct val="114000"/>
              </a:lnSpc>
            </a:pPr>
            <a:r>
              <a:rPr lang="pl-PL" sz="1800" dirty="0">
                <a:solidFill>
                  <a:srgbClr val="002060"/>
                </a:solidFill>
                <a:effectLst/>
                <a:latin typeface="+mj-lt"/>
                <a:ea typeface="Calibri" panose="020F0502020204030204" pitchFamily="34" charset="0"/>
                <a:cs typeface="Calibri" panose="020F0502020204030204" pitchFamily="34" charset="0"/>
              </a:rPr>
              <a:t>	Prace dotyczące modernizacji pomieszczeń piwnicznych są konieczne, ponieważ budynek PSSE w Brodnicy zlokalizowany jest w strefie zalewowej rzeki Drwęcy, występuje wysoki poziom wód gruntowych i w okresie wiosennym i jesiennym dochodzi do okresowego zalewania piwnicy, co miało miejsce we wcześniejszych latach i w dniu dzisiejszym. Jesienne opady oraz wiosenne roztopy powodują cykliczne wnikanie przez niezaizolowane ściany fundamentowe wody do pomieszczeń piwnicy, co wiąże się z zalewaniem instalacji elektrycznej oraz ryzykiem zalania nowo wykonanego w 2021 r. w ramach pierwszego etapu termomodernizacji węzła cieplnego, wyposażonego we wrażliwe urządzenia elektroniczne. W sytuacji zalania pomieszczeń piwnicznych konieczne były już interwencje Państwowej Straży Pożarnej i ewakuacje pracowników stacji (co miało kilkakrotnie miejsce – ostatnio w 2019 r.). Obecne rozwiązanie  w postaci pompy zasilanej energią elektryczną odprowadzającą wodę gruntową z wykonanej studni oraz zakupiony i zamontowany osuszacz jest rozwiązaniem doraźnym. Ciągła praca tych urządzeń powoduje częste ich usterki i generuje dodatkowe koszty m.in. związane z opłatą za energię elektryczną i zakupem nowych urządzeń. </a:t>
            </a:r>
            <a:endParaRPr lang="pl-PL" dirty="0">
              <a:solidFill>
                <a:srgbClr val="002060"/>
              </a:solidFill>
              <a:latin typeface="+mj-lt"/>
              <a:cs typeface="Calibri" panose="020F0502020204030204" pitchFamily="34" charset="0"/>
            </a:endParaRPr>
          </a:p>
        </p:txBody>
      </p:sp>
    </p:spTree>
    <p:extLst>
      <p:ext uri="{BB962C8B-B14F-4D97-AF65-F5344CB8AC3E}">
        <p14:creationId xmlns:p14="http://schemas.microsoft.com/office/powerpoint/2010/main" val="13705173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F83581CF-C42F-581D-2C68-1B3A1433A420}"/>
              </a:ext>
            </a:extLst>
          </p:cNvPr>
          <p:cNvSpPr>
            <a:spLocks noGrp="1"/>
          </p:cNvSpPr>
          <p:nvPr>
            <p:ph type="sldNum" sz="quarter" idx="12"/>
          </p:nvPr>
        </p:nvSpPr>
        <p:spPr/>
        <p:txBody>
          <a:bodyPr/>
          <a:lstStyle/>
          <a:p>
            <a:pPr>
              <a:defRPr/>
            </a:pPr>
            <a:fld id="{E683911C-EC88-49B7-90C9-B74F5A05111C}" type="slidenum">
              <a:rPr lang="pl-PL" smtClean="0"/>
              <a:pPr>
                <a:defRPr/>
              </a:pPr>
              <a:t>142</a:t>
            </a:fld>
            <a:endParaRPr lang="pl-PL"/>
          </a:p>
        </p:txBody>
      </p:sp>
      <p:sp>
        <p:nvSpPr>
          <p:cNvPr id="3" name="pole tekstowe 2">
            <a:extLst>
              <a:ext uri="{FF2B5EF4-FFF2-40B4-BE49-F238E27FC236}">
                <a16:creationId xmlns:a16="http://schemas.microsoft.com/office/drawing/2014/main" id="{62AE2296-AD34-C7E5-14FC-207D4FF8139A}"/>
              </a:ext>
            </a:extLst>
          </p:cNvPr>
          <p:cNvSpPr txBox="1"/>
          <p:nvPr/>
        </p:nvSpPr>
        <p:spPr>
          <a:xfrm>
            <a:off x="467544" y="865509"/>
            <a:ext cx="8350917" cy="5126981"/>
          </a:xfrm>
          <a:prstGeom prst="rect">
            <a:avLst/>
          </a:prstGeom>
          <a:noFill/>
        </p:spPr>
        <p:txBody>
          <a:bodyPr wrap="square" rtlCol="0">
            <a:spAutoFit/>
          </a:bodyPr>
          <a:lstStyle/>
          <a:p>
            <a:pPr algn="just">
              <a:lnSpc>
                <a:spcPct val="114000"/>
              </a:lnSpc>
            </a:pPr>
            <a:r>
              <a:rPr lang="pl-PL" dirty="0">
                <a:solidFill>
                  <a:srgbClr val="002060"/>
                </a:solidFill>
                <a:latin typeface="+mj-lt"/>
                <a:cs typeface="Calibri" panose="020F0502020204030204" pitchFamily="34" charset="0"/>
              </a:rPr>
              <a:t>	24 października 2022 r. PPIS w Brodnicy otrzymał od PWIS w Bydgoszczy informację o przyznanej kwocie w wysokości 500 000,- zł ze środków unijnych z programu REACT EU na realizację inwestycji dot. prac związanych z hydroizolacją piwnicy.</a:t>
            </a:r>
          </a:p>
          <a:p>
            <a:pPr algn="just">
              <a:lnSpc>
                <a:spcPct val="114000"/>
              </a:lnSpc>
            </a:pPr>
            <a:r>
              <a:rPr lang="pl-PL" dirty="0">
                <a:solidFill>
                  <a:srgbClr val="002060"/>
                </a:solidFill>
                <a:latin typeface="+mj-lt"/>
                <a:cs typeface="Calibri" panose="020F0502020204030204" pitchFamily="34" charset="0"/>
              </a:rPr>
              <a:t>	Na podstawie decyzji Wojewody Kujawsko-Pomorskiego z dnia 15 listopada 2022 r.  zwiększono plan wydatków budżetowych na kwotę 49.938,- zł z przeznaczeniem na wykonanie dokumentacji dotyczącej remontu pomieszczeń piwnicznych – drenaż wewnętrzny, hydroizolacja, odgrzybianie, osuszenie wraz z drenażem zewnętrznym w PSSE w Brodnicy, za co Państwowy Powiatowy Inspektor Sanitarny w Brodnicy gorąco dziękuje.</a:t>
            </a:r>
          </a:p>
          <a:p>
            <a:pPr algn="just">
              <a:lnSpc>
                <a:spcPct val="114000"/>
              </a:lnSpc>
            </a:pPr>
            <a:r>
              <a:rPr lang="pl-PL" dirty="0">
                <a:solidFill>
                  <a:srgbClr val="002060"/>
                </a:solidFill>
                <a:latin typeface="+mj-lt"/>
                <a:cs typeface="Calibri" panose="020F0502020204030204" pitchFamily="34" charset="0"/>
              </a:rPr>
              <a:t>	23 listopada 2022 r. rozpoczęto prace projektowe,  w ramach których wykonano pomiary pomieszczeń piwnicznych, pobrano próbki materiałów do badań </a:t>
            </a:r>
            <a:r>
              <a:rPr lang="pl-PL" dirty="0" err="1">
                <a:solidFill>
                  <a:srgbClr val="002060"/>
                </a:solidFill>
                <a:latin typeface="+mj-lt"/>
                <a:cs typeface="Calibri" panose="020F0502020204030204" pitchFamily="34" charset="0"/>
              </a:rPr>
              <a:t>mykologicznych</a:t>
            </a:r>
            <a:r>
              <a:rPr lang="pl-PL" dirty="0">
                <a:solidFill>
                  <a:srgbClr val="002060"/>
                </a:solidFill>
                <a:latin typeface="+mj-lt"/>
                <a:cs typeface="Calibri" panose="020F0502020204030204" pitchFamily="34" charset="0"/>
              </a:rPr>
              <a:t> i wykonano niezbędną dokumentację fotograficzną oraz  oceniono mikroklimat pomieszczeń piwnicznych.</a:t>
            </a:r>
          </a:p>
          <a:p>
            <a:pPr algn="just">
              <a:lnSpc>
                <a:spcPct val="114000"/>
              </a:lnSpc>
            </a:pPr>
            <a:r>
              <a:rPr lang="pl-PL" dirty="0">
                <a:solidFill>
                  <a:srgbClr val="002060"/>
                </a:solidFill>
                <a:latin typeface="+mj-lt"/>
                <a:cs typeface="Calibri" panose="020F0502020204030204" pitchFamily="34" charset="0"/>
              </a:rPr>
              <a:t>	Wykonano wstępny kosztorys roboczy aktualny na dzień 28 listopada 2022 r.</a:t>
            </a:r>
          </a:p>
        </p:txBody>
      </p:sp>
    </p:spTree>
    <p:extLst>
      <p:ext uri="{BB962C8B-B14F-4D97-AF65-F5344CB8AC3E}">
        <p14:creationId xmlns:p14="http://schemas.microsoft.com/office/powerpoint/2010/main" val="18748278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90CB86EB-1947-D15D-5C0D-E5799C3EAEEE}"/>
              </a:ext>
            </a:extLst>
          </p:cNvPr>
          <p:cNvSpPr>
            <a:spLocks noGrp="1"/>
          </p:cNvSpPr>
          <p:nvPr>
            <p:ph type="sldNum" sz="quarter" idx="12"/>
          </p:nvPr>
        </p:nvSpPr>
        <p:spPr/>
        <p:txBody>
          <a:bodyPr/>
          <a:lstStyle/>
          <a:p>
            <a:pPr>
              <a:defRPr/>
            </a:pPr>
            <a:fld id="{E683911C-EC88-49B7-90C9-B74F5A05111C}" type="slidenum">
              <a:rPr lang="pl-PL" smtClean="0"/>
              <a:pPr>
                <a:defRPr/>
              </a:pPr>
              <a:t>143</a:t>
            </a:fld>
            <a:endParaRPr lang="pl-PL"/>
          </a:p>
        </p:txBody>
      </p:sp>
      <p:sp>
        <p:nvSpPr>
          <p:cNvPr id="4" name="pole tekstowe 3">
            <a:extLst>
              <a:ext uri="{FF2B5EF4-FFF2-40B4-BE49-F238E27FC236}">
                <a16:creationId xmlns:a16="http://schemas.microsoft.com/office/drawing/2014/main" id="{4927A9D2-28CF-DDD4-7041-C2DA1EEBBE71}"/>
              </a:ext>
            </a:extLst>
          </p:cNvPr>
          <p:cNvSpPr txBox="1"/>
          <p:nvPr/>
        </p:nvSpPr>
        <p:spPr>
          <a:xfrm>
            <a:off x="251520" y="1004878"/>
            <a:ext cx="8352928" cy="5126981"/>
          </a:xfrm>
          <a:prstGeom prst="rect">
            <a:avLst/>
          </a:prstGeom>
          <a:noFill/>
        </p:spPr>
        <p:txBody>
          <a:bodyPr wrap="square">
            <a:spAutoFit/>
          </a:bodyPr>
          <a:lstStyle/>
          <a:p>
            <a:pPr marL="22860" marR="11430" indent="449580" algn="just">
              <a:lnSpc>
                <a:spcPct val="114000"/>
              </a:lnSpc>
            </a:pPr>
            <a:r>
              <a:rPr lang="pl-PL" sz="1800" dirty="0">
                <a:solidFill>
                  <a:srgbClr val="002060"/>
                </a:solidFill>
                <a:effectLst/>
                <a:latin typeface="+mj-lt"/>
                <a:ea typeface="Times New Roman" panose="02020603050405020304" pitchFamily="18" charset="0"/>
              </a:rPr>
              <a:t>PPIS w Brodnicy dzięki usilnym staraniom i determinacji w 2023 r. pozyskał kolejne środki finansowe od Wojewody Kujawsko-Pomorskiego w Bydgoszczy i przeprowadził II etap termomodernizacji budynku PSSE w Brodnicy polegający na wykonaniu hydroizolacji piwnicy. Wykonano nowe instalacje zewnętrzne: wodociągowe, przyłącze kanalizacji sanitarnej, deszczowej, drenażowej oraz instalacje wewnętrzne  (wodociągową, kanalizacji sanitarnej, CO, kanalizacji drenażowej piwnicy wraz z robotami budowlanymi i demontażowymi). </a:t>
            </a:r>
          </a:p>
          <a:p>
            <a:pPr indent="449580" algn="just">
              <a:lnSpc>
                <a:spcPct val="114000"/>
              </a:lnSpc>
            </a:pPr>
            <a:r>
              <a:rPr lang="pl-PL" sz="1800" dirty="0">
                <a:solidFill>
                  <a:srgbClr val="002060"/>
                </a:solidFill>
                <a:effectLst/>
                <a:latin typeface="+mj-lt"/>
                <a:ea typeface="Times New Roman" panose="02020603050405020304" pitchFamily="18" charset="0"/>
              </a:rPr>
              <a:t>W związku z pojawianiem się w kilku miejscach wycieków wody podskórnej w piwnicy przez niezabezpieczone od zewnątrz ściany budynku Państwowy Powiatowy Inspektor Sanitarny wielokrotnie spotykał się z ekspertami budowalnymi i omawiał koncepcje kontynuacji dalszych prac. Zgodnie z projektem hydroizolacji piwnicy (III etap)  PPIS w Brodnicy planuje w latach 2024-2025 wykonanie drenażu zewnętrznego wokół budynku Stacji do wykonanej pompowni wód opadowych na terenie posesji Stacji wraz z wykonaniem opaski betonowej wokół budynku, prac drenażowo-uszczelniających przechwytujących wody gruntowe w piwnicy oraz zakup pompy o większej wydajności.</a:t>
            </a:r>
          </a:p>
        </p:txBody>
      </p:sp>
    </p:spTree>
    <p:extLst>
      <p:ext uri="{BB962C8B-B14F-4D97-AF65-F5344CB8AC3E}">
        <p14:creationId xmlns:p14="http://schemas.microsoft.com/office/powerpoint/2010/main" val="298600646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26E76555-857D-DBAE-2948-07411497474F}"/>
              </a:ext>
            </a:extLst>
          </p:cNvPr>
          <p:cNvSpPr>
            <a:spLocks noGrp="1"/>
          </p:cNvSpPr>
          <p:nvPr>
            <p:ph type="sldNum" sz="quarter" idx="12"/>
          </p:nvPr>
        </p:nvSpPr>
        <p:spPr/>
        <p:txBody>
          <a:bodyPr/>
          <a:lstStyle/>
          <a:p>
            <a:pPr>
              <a:defRPr/>
            </a:pPr>
            <a:fld id="{E683911C-EC88-49B7-90C9-B74F5A05111C}" type="slidenum">
              <a:rPr lang="pl-PL" smtClean="0"/>
              <a:pPr>
                <a:defRPr/>
              </a:pPr>
              <a:t>144</a:t>
            </a:fld>
            <a:endParaRPr lang="pl-PL"/>
          </a:p>
        </p:txBody>
      </p:sp>
      <p:pic>
        <p:nvPicPr>
          <p:cNvPr id="7" name="Obraz 6"/>
          <p:cNvPicPr>
            <a:picLocks noChangeAspect="1"/>
          </p:cNvPicPr>
          <p:nvPr/>
        </p:nvPicPr>
        <p:blipFill>
          <a:blip r:embed="rId2"/>
          <a:stretch>
            <a:fillRect/>
          </a:stretch>
        </p:blipFill>
        <p:spPr>
          <a:xfrm>
            <a:off x="1985367" y="0"/>
            <a:ext cx="5173265" cy="6858000"/>
          </a:xfrm>
          <a:prstGeom prst="rect">
            <a:avLst/>
          </a:prstGeom>
        </p:spPr>
      </p:pic>
    </p:spTree>
    <p:extLst>
      <p:ext uri="{BB962C8B-B14F-4D97-AF65-F5344CB8AC3E}">
        <p14:creationId xmlns:p14="http://schemas.microsoft.com/office/powerpoint/2010/main" val="99935165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631D1494-FB73-6BBD-7208-49D020835C02}"/>
              </a:ext>
            </a:extLst>
          </p:cNvPr>
          <p:cNvSpPr>
            <a:spLocks noGrp="1"/>
          </p:cNvSpPr>
          <p:nvPr>
            <p:ph type="sldNum" sz="quarter" idx="12"/>
          </p:nvPr>
        </p:nvSpPr>
        <p:spPr/>
        <p:txBody>
          <a:bodyPr/>
          <a:lstStyle/>
          <a:p>
            <a:pPr>
              <a:defRPr/>
            </a:pPr>
            <a:fld id="{E683911C-EC88-49B7-90C9-B74F5A05111C}" type="slidenum">
              <a:rPr lang="pl-PL" smtClean="0"/>
              <a:pPr>
                <a:defRPr/>
              </a:pPr>
              <a:t>145</a:t>
            </a:fld>
            <a:endParaRPr lang="pl-PL"/>
          </a:p>
        </p:txBody>
      </p:sp>
      <p:pic>
        <p:nvPicPr>
          <p:cNvPr id="3" name="Obraz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2046628"/>
            <a:ext cx="2536825" cy="3383280"/>
          </a:xfrm>
          <a:prstGeom prst="rect">
            <a:avLst/>
          </a:prstGeom>
          <a:noFill/>
          <a:ln>
            <a:noFill/>
          </a:ln>
        </p:spPr>
      </p:pic>
      <p:pic>
        <p:nvPicPr>
          <p:cNvPr id="4" name="Obraz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764704"/>
            <a:ext cx="3422650" cy="2567940"/>
          </a:xfrm>
          <a:prstGeom prst="rect">
            <a:avLst/>
          </a:prstGeom>
          <a:noFill/>
          <a:ln>
            <a:noFill/>
          </a:ln>
        </p:spPr>
      </p:pic>
    </p:spTree>
    <p:extLst>
      <p:ext uri="{BB962C8B-B14F-4D97-AF65-F5344CB8AC3E}">
        <p14:creationId xmlns:p14="http://schemas.microsoft.com/office/powerpoint/2010/main" val="22108129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683316BE-A712-B48C-6A29-A3EC308169D0}"/>
              </a:ext>
            </a:extLst>
          </p:cNvPr>
          <p:cNvSpPr>
            <a:spLocks noGrp="1"/>
          </p:cNvSpPr>
          <p:nvPr>
            <p:ph type="sldNum" sz="quarter" idx="12"/>
          </p:nvPr>
        </p:nvSpPr>
        <p:spPr/>
        <p:txBody>
          <a:bodyPr/>
          <a:lstStyle/>
          <a:p>
            <a:pPr>
              <a:defRPr/>
            </a:pPr>
            <a:fld id="{E683911C-EC88-49B7-90C9-B74F5A05111C}" type="slidenum">
              <a:rPr lang="pl-PL" smtClean="0"/>
              <a:pPr>
                <a:defRPr/>
              </a:pPr>
              <a:t>146</a:t>
            </a:fld>
            <a:endParaRPr lang="pl-PL"/>
          </a:p>
        </p:txBody>
      </p:sp>
      <p:sp>
        <p:nvSpPr>
          <p:cNvPr id="6" name="pole tekstowe 5">
            <a:extLst>
              <a:ext uri="{FF2B5EF4-FFF2-40B4-BE49-F238E27FC236}">
                <a16:creationId xmlns:a16="http://schemas.microsoft.com/office/drawing/2014/main" id="{A295B44D-2E43-07EF-FB5D-4E54C32C2578}"/>
              </a:ext>
            </a:extLst>
          </p:cNvPr>
          <p:cNvSpPr txBox="1"/>
          <p:nvPr/>
        </p:nvSpPr>
        <p:spPr>
          <a:xfrm>
            <a:off x="251520" y="548680"/>
            <a:ext cx="8424936" cy="5413726"/>
          </a:xfrm>
          <a:prstGeom prst="rect">
            <a:avLst/>
          </a:prstGeom>
          <a:noFill/>
        </p:spPr>
        <p:txBody>
          <a:bodyPr wrap="square">
            <a:spAutoFit/>
          </a:bodyPr>
          <a:lstStyle/>
          <a:p>
            <a:pPr marL="449580" algn="just">
              <a:lnSpc>
                <a:spcPct val="107000"/>
              </a:lnSpc>
            </a:pPr>
            <a:r>
              <a:rPr lang="pl-PL" sz="1800" dirty="0">
                <a:solidFill>
                  <a:srgbClr val="002060"/>
                </a:solidFill>
                <a:effectLst/>
                <a:latin typeface="+mj-lt"/>
                <a:ea typeface="Times New Roman" panose="02020603050405020304" pitchFamily="18" charset="0"/>
              </a:rPr>
              <a:t>	W 2024 r. w jednym z pomieszczeń piwnicy doszło do zdarzenia losowego - podniesienia posadzki. W celu ustalenia przyczyn zlecono wykonanie ekspertyzy. </a:t>
            </a:r>
          </a:p>
          <a:p>
            <a:pPr marL="449580" algn="just">
              <a:lnSpc>
                <a:spcPct val="107000"/>
              </a:lnSpc>
            </a:pPr>
            <a:r>
              <a:rPr lang="pl-PL" dirty="0">
                <a:solidFill>
                  <a:srgbClr val="002060"/>
                </a:solidFill>
                <a:latin typeface="+mj-lt"/>
                <a:ea typeface="Times New Roman" panose="02020603050405020304" pitchFamily="18" charset="0"/>
              </a:rPr>
              <a:t>	P</a:t>
            </a:r>
            <a:r>
              <a:rPr lang="pl-PL" sz="1800" dirty="0">
                <a:solidFill>
                  <a:srgbClr val="002060"/>
                </a:solidFill>
                <a:effectLst/>
                <a:latin typeface="+mj-lt"/>
                <a:ea typeface="Times New Roman" panose="02020603050405020304" pitchFamily="18" charset="0"/>
              </a:rPr>
              <a:t>PIS w Brodnicy po otrzymaniu ekspertyzy technicznej od rzeczoznawcy budowlanego   Pana Andrzeja Gałęskiego, w której w profesjonalny sposób przedstawił opinię techniczną na temat przyczyn zalewania piwnic i podniesienia posadzki oraz przecieków i zawilgoceń w budynku wraz z opracowaniem propozycji technologii naprawczych i odpowiednich zabezpieczeń przeciw zalewaniu piwnic, propozycji hydroizolacji oraz termoizolacji i osuszenia pomieszczeń piwnicznych kilkakrotnie spotkał się z projektantem w celu omówienia wykonania </a:t>
            </a:r>
            <a:r>
              <a:rPr lang="pl-PL" sz="1800" dirty="0" err="1">
                <a:solidFill>
                  <a:srgbClr val="002060"/>
                </a:solidFill>
                <a:effectLst/>
                <a:latin typeface="+mj-lt"/>
                <a:ea typeface="Times New Roman" panose="02020603050405020304" pitchFamily="18" charset="0"/>
              </a:rPr>
              <a:t>bezkosztowego</a:t>
            </a:r>
            <a:r>
              <a:rPr lang="pl-PL" sz="1800" dirty="0">
                <a:solidFill>
                  <a:srgbClr val="002060"/>
                </a:solidFill>
                <a:effectLst/>
                <a:latin typeface="+mj-lt"/>
                <a:ea typeface="Times New Roman" panose="02020603050405020304" pitchFamily="18" charset="0"/>
              </a:rPr>
              <a:t> projektu zgodnie z zaleceniami ekspertyzy. </a:t>
            </a:r>
          </a:p>
          <a:p>
            <a:pPr marL="449580" algn="just">
              <a:lnSpc>
                <a:spcPct val="107000"/>
              </a:lnSpc>
            </a:pPr>
            <a:r>
              <a:rPr lang="pl-PL" sz="1800" dirty="0">
                <a:solidFill>
                  <a:srgbClr val="002060"/>
                </a:solidFill>
                <a:effectLst/>
                <a:latin typeface="+mj-lt"/>
                <a:ea typeface="Times New Roman" panose="02020603050405020304" pitchFamily="18" charset="0"/>
              </a:rPr>
              <a:t>	Państwowy Powiatowy Inspektor Sanitarny  w Brodnicy zwrócił się pisemnie do PWIS z uprzejmą prośbą o  pomoc i wsparcie w pozyskaniu środków finansowych na  wykonanie II etapu planowanych prac budowlanych, </a:t>
            </a:r>
          </a:p>
          <a:p>
            <a:pPr marL="449580" algn="just">
              <a:lnSpc>
                <a:spcPct val="107000"/>
              </a:lnSpc>
            </a:pPr>
            <a:r>
              <a:rPr lang="pl-PL" sz="1800" dirty="0">
                <a:solidFill>
                  <a:srgbClr val="002060"/>
                </a:solidFill>
                <a:effectLst/>
                <a:latin typeface="+mj-lt"/>
                <a:ea typeface="Times New Roman" panose="02020603050405020304" pitchFamily="18" charset="0"/>
              </a:rPr>
              <a:t>29 października 2024 PPIS otrzymał decyzję od PWIS o przyznaniu środków finansowych od Pana Wojewody na prowadzenie II etapu prac.</a:t>
            </a:r>
          </a:p>
          <a:p>
            <a:pPr marL="449580" algn="just">
              <a:lnSpc>
                <a:spcPct val="107000"/>
              </a:lnSpc>
            </a:pPr>
            <a:r>
              <a:rPr lang="pl-PL" dirty="0">
                <a:solidFill>
                  <a:srgbClr val="002060"/>
                </a:solidFill>
                <a:latin typeface="+mj-lt"/>
                <a:ea typeface="Times New Roman" panose="02020603050405020304" pitchFamily="18" charset="0"/>
              </a:rPr>
              <a:t>	W listopadzie 2024 r. rozpoczęto realizację II etapu prac.</a:t>
            </a:r>
            <a:endParaRPr lang="pl-PL" sz="1800" dirty="0">
              <a:solidFill>
                <a:srgbClr val="002060"/>
              </a:solidFill>
              <a:effectLst/>
              <a:latin typeface="+mj-lt"/>
              <a:ea typeface="Times New Roman" panose="02020603050405020304" pitchFamily="18" charset="0"/>
            </a:endParaRPr>
          </a:p>
        </p:txBody>
      </p:sp>
    </p:spTree>
    <p:extLst>
      <p:ext uri="{BB962C8B-B14F-4D97-AF65-F5344CB8AC3E}">
        <p14:creationId xmlns:p14="http://schemas.microsoft.com/office/powerpoint/2010/main" val="32484178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CFA986D6-4753-1F17-0C0C-205DCC2B068F}"/>
              </a:ext>
            </a:extLst>
          </p:cNvPr>
          <p:cNvSpPr>
            <a:spLocks noGrp="1"/>
          </p:cNvSpPr>
          <p:nvPr>
            <p:ph type="sldNum" sz="quarter" idx="12"/>
          </p:nvPr>
        </p:nvSpPr>
        <p:spPr/>
        <p:txBody>
          <a:bodyPr/>
          <a:lstStyle/>
          <a:p>
            <a:pPr>
              <a:defRPr/>
            </a:pPr>
            <a:fld id="{E683911C-EC88-49B7-90C9-B74F5A05111C}" type="slidenum">
              <a:rPr lang="pl-PL" smtClean="0"/>
              <a:pPr>
                <a:defRPr/>
              </a:pPr>
              <a:t>147</a:t>
            </a:fld>
            <a:endParaRPr lang="pl-PL"/>
          </a:p>
        </p:txBody>
      </p:sp>
      <p:sp>
        <p:nvSpPr>
          <p:cNvPr id="4" name="pole tekstowe 3">
            <a:extLst>
              <a:ext uri="{FF2B5EF4-FFF2-40B4-BE49-F238E27FC236}">
                <a16:creationId xmlns:a16="http://schemas.microsoft.com/office/drawing/2014/main" id="{243D2C35-85BF-59C9-4EE4-5C2C1B76675E}"/>
              </a:ext>
            </a:extLst>
          </p:cNvPr>
          <p:cNvSpPr txBox="1"/>
          <p:nvPr/>
        </p:nvSpPr>
        <p:spPr>
          <a:xfrm>
            <a:off x="575556" y="436622"/>
            <a:ext cx="7992888" cy="3548023"/>
          </a:xfrm>
          <a:prstGeom prst="rect">
            <a:avLst/>
          </a:prstGeom>
          <a:noFill/>
        </p:spPr>
        <p:txBody>
          <a:bodyPr wrap="square">
            <a:spAutoFit/>
          </a:bodyPr>
          <a:lstStyle/>
          <a:p>
            <a:pPr marL="22860" marR="11430" indent="449580" algn="just">
              <a:lnSpc>
                <a:spcPct val="114000"/>
              </a:lnSpc>
            </a:pPr>
            <a:r>
              <a:rPr lang="pl-PL" sz="1800" dirty="0">
                <a:solidFill>
                  <a:srgbClr val="002060"/>
                </a:solidFill>
                <a:effectLst/>
                <a:latin typeface="+mj-lt"/>
                <a:ea typeface="Times New Roman" panose="02020603050405020304" pitchFamily="18" charset="0"/>
              </a:rPr>
              <a:t> PPIS w Brodnicy przystąpił także do projektu REACT-UE współfinansowanego ze środków Europejskiego Funduszu Rozwoju Regionalnego pod nazwą „Wzmocnienie infrastruktury powiatowych stacji sanitarno-epidemiologicznych w celu zwiększenia efektywności ich działania”. W wyniku jego realizacji w 2023 r. wyposażono pomieszczenia Stacji w nowe  meble i sprzęt biurowy spełniający wymagane standardy, zakupiono lodówkę z monitoringiem do przechowywania preparatów szczepionkowych, nowoczesny fotometr, rolety okienne zewnętrzne, drzwi antywłamaniowe, przeciwpożarowe do archiwum oraz system monitoringu zewnętrznego i regały magazynowe.</a:t>
            </a:r>
          </a:p>
          <a:p>
            <a:pPr marL="22860" marR="11430" indent="449580" algn="just">
              <a:lnSpc>
                <a:spcPct val="114000"/>
              </a:lnSpc>
            </a:pPr>
            <a:endParaRPr lang="pl-PL" sz="1800" dirty="0">
              <a:solidFill>
                <a:srgbClr val="002060"/>
              </a:solidFill>
              <a:effectLst/>
              <a:latin typeface="+mj-lt"/>
              <a:ea typeface="Times New Roman" panose="02020603050405020304" pitchFamily="18" charset="0"/>
            </a:endParaRPr>
          </a:p>
        </p:txBody>
      </p:sp>
      <p:pic>
        <p:nvPicPr>
          <p:cNvPr id="5" name="Obraz 4">
            <a:extLst>
              <a:ext uri="{FF2B5EF4-FFF2-40B4-BE49-F238E27FC236}">
                <a16:creationId xmlns:a16="http://schemas.microsoft.com/office/drawing/2014/main" id="{1324C42B-A4B4-64FE-BBC2-BA87498BFB0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3984645"/>
            <a:ext cx="1829306" cy="2439994"/>
          </a:xfrm>
          <a:prstGeom prst="rect">
            <a:avLst/>
          </a:prstGeom>
          <a:noFill/>
          <a:ln>
            <a:noFill/>
          </a:ln>
          <a:effectLst>
            <a:softEdge rad="50800"/>
          </a:effectLst>
        </p:spPr>
      </p:pic>
      <p:pic>
        <p:nvPicPr>
          <p:cNvPr id="6" name="Obraz 5">
            <a:extLst>
              <a:ext uri="{FF2B5EF4-FFF2-40B4-BE49-F238E27FC236}">
                <a16:creationId xmlns:a16="http://schemas.microsoft.com/office/drawing/2014/main" id="{BE774220-9383-6853-DBD6-382ED3ED863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1840" y="4244522"/>
            <a:ext cx="2560320" cy="1920240"/>
          </a:xfrm>
          <a:prstGeom prst="rect">
            <a:avLst/>
          </a:prstGeom>
          <a:noFill/>
          <a:ln>
            <a:noFill/>
          </a:ln>
          <a:effectLst>
            <a:softEdge rad="50800"/>
          </a:effectLst>
        </p:spPr>
      </p:pic>
      <p:pic>
        <p:nvPicPr>
          <p:cNvPr id="7" name="Obraz 6">
            <a:extLst>
              <a:ext uri="{FF2B5EF4-FFF2-40B4-BE49-F238E27FC236}">
                <a16:creationId xmlns:a16="http://schemas.microsoft.com/office/drawing/2014/main" id="{D930CD9F-783E-1217-9E28-186F66AE88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5102" y="3773805"/>
            <a:ext cx="1976755" cy="2636520"/>
          </a:xfrm>
          <a:prstGeom prst="rect">
            <a:avLst/>
          </a:prstGeom>
          <a:noFill/>
          <a:ln>
            <a:noFill/>
          </a:ln>
          <a:effectLst>
            <a:softEdge rad="38100"/>
          </a:effectLst>
        </p:spPr>
      </p:pic>
    </p:spTree>
    <p:extLst>
      <p:ext uri="{BB962C8B-B14F-4D97-AF65-F5344CB8AC3E}">
        <p14:creationId xmlns:p14="http://schemas.microsoft.com/office/powerpoint/2010/main" val="22923262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3488D8D7-F7EC-B528-94A8-BB95B9B4F756}"/>
              </a:ext>
            </a:extLst>
          </p:cNvPr>
          <p:cNvSpPr>
            <a:spLocks noGrp="1"/>
          </p:cNvSpPr>
          <p:nvPr>
            <p:ph type="sldNum" sz="quarter" idx="12"/>
          </p:nvPr>
        </p:nvSpPr>
        <p:spPr/>
        <p:txBody>
          <a:bodyPr/>
          <a:lstStyle/>
          <a:p>
            <a:pPr>
              <a:defRPr/>
            </a:pPr>
            <a:fld id="{E683911C-EC88-49B7-90C9-B74F5A05111C}" type="slidenum">
              <a:rPr lang="pl-PL" smtClean="0"/>
              <a:pPr>
                <a:defRPr/>
              </a:pPr>
              <a:t>148</a:t>
            </a:fld>
            <a:endParaRPr lang="pl-PL"/>
          </a:p>
        </p:txBody>
      </p:sp>
      <p:sp>
        <p:nvSpPr>
          <p:cNvPr id="4" name="pole tekstowe 3">
            <a:extLst>
              <a:ext uri="{FF2B5EF4-FFF2-40B4-BE49-F238E27FC236}">
                <a16:creationId xmlns:a16="http://schemas.microsoft.com/office/drawing/2014/main" id="{82A0B415-ADDC-0AEC-9233-E5DFE77EA080}"/>
              </a:ext>
            </a:extLst>
          </p:cNvPr>
          <p:cNvSpPr txBox="1"/>
          <p:nvPr/>
        </p:nvSpPr>
        <p:spPr>
          <a:xfrm>
            <a:off x="611560" y="438566"/>
            <a:ext cx="7920880" cy="2602764"/>
          </a:xfrm>
          <a:prstGeom prst="rect">
            <a:avLst/>
          </a:prstGeom>
          <a:noFill/>
        </p:spPr>
        <p:txBody>
          <a:bodyPr wrap="square">
            <a:spAutoFit/>
          </a:bodyPr>
          <a:lstStyle/>
          <a:p>
            <a:pPr marL="22860" marR="11430" indent="449580" algn="just">
              <a:lnSpc>
                <a:spcPct val="114000"/>
              </a:lnSpc>
            </a:pPr>
            <a:r>
              <a:rPr lang="pl-PL" sz="1600" dirty="0">
                <a:solidFill>
                  <a:srgbClr val="002060"/>
                </a:solidFill>
                <a:effectLst/>
                <a:latin typeface="+mj-lt"/>
                <a:ea typeface="Times New Roman" panose="02020603050405020304" pitchFamily="18" charset="0"/>
              </a:rPr>
              <a:t>PPIS realizował projekt POWER UKRAINA współfinansowany ze Środków Europejskiego Funduszu Społecznego pod nazwą „Wzmocnienie nadzoru sanitarno-epidemiologicznego Polski”. W trakcie realizacji ww. projektu zatrudniono 2 osoby z Ukrainy.</a:t>
            </a:r>
          </a:p>
          <a:p>
            <a:pPr marL="22860" marR="11430" indent="449580" algn="just">
              <a:lnSpc>
                <a:spcPct val="114000"/>
              </a:lnSpc>
            </a:pPr>
            <a:r>
              <a:rPr lang="pl-PL" sz="1600" dirty="0">
                <a:solidFill>
                  <a:srgbClr val="002060"/>
                </a:solidFill>
                <a:effectLst/>
                <a:latin typeface="+mj-lt"/>
                <a:ea typeface="Times New Roman" panose="02020603050405020304" pitchFamily="18" charset="0"/>
              </a:rPr>
              <a:t>Ponadto,  z uwagi na przyznanie  przez PWIS w Bydgoszczy dodatkowej puli środków na wydatki PPIS w Brodnicy zakupił: centralę telefoniczną w technologii IP, agregat prądotwórczy z monitoringiem, krzesła konferencyjne,  nowatorski sprzęt, modele i pomoce edukacyjne niezbędne do prowadzenia działalności oświatowo-zdrowotnej.</a:t>
            </a:r>
          </a:p>
        </p:txBody>
      </p:sp>
      <p:pic>
        <p:nvPicPr>
          <p:cNvPr id="5" name="Obraz 4">
            <a:extLst>
              <a:ext uri="{FF2B5EF4-FFF2-40B4-BE49-F238E27FC236}">
                <a16:creationId xmlns:a16="http://schemas.microsoft.com/office/drawing/2014/main" id="{23A1C8DA-B2CC-4868-86AB-93D55888419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170" y="3041330"/>
            <a:ext cx="1597242" cy="2129656"/>
          </a:xfrm>
          <a:prstGeom prst="rect">
            <a:avLst/>
          </a:prstGeom>
          <a:noFill/>
          <a:ln>
            <a:noFill/>
          </a:ln>
          <a:effectLst>
            <a:softEdge rad="50800"/>
          </a:effectLst>
        </p:spPr>
      </p:pic>
      <p:pic>
        <p:nvPicPr>
          <p:cNvPr id="6" name="Obraz 5">
            <a:extLst>
              <a:ext uri="{FF2B5EF4-FFF2-40B4-BE49-F238E27FC236}">
                <a16:creationId xmlns:a16="http://schemas.microsoft.com/office/drawing/2014/main" id="{C176142D-4B03-7934-FA7A-F9BD474FBA0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5326432"/>
            <a:ext cx="1953229" cy="1464519"/>
          </a:xfrm>
          <a:prstGeom prst="rect">
            <a:avLst/>
          </a:prstGeom>
          <a:noFill/>
          <a:ln>
            <a:noFill/>
          </a:ln>
          <a:effectLst>
            <a:softEdge rad="50800"/>
          </a:effectLst>
        </p:spPr>
      </p:pic>
      <p:pic>
        <p:nvPicPr>
          <p:cNvPr id="7" name="Obraz 6">
            <a:extLst>
              <a:ext uri="{FF2B5EF4-FFF2-40B4-BE49-F238E27FC236}">
                <a16:creationId xmlns:a16="http://schemas.microsoft.com/office/drawing/2014/main" id="{09DB7021-0098-0B0A-B939-7589B911A2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0589" y="3067226"/>
            <a:ext cx="1596830" cy="2129656"/>
          </a:xfrm>
          <a:prstGeom prst="rect">
            <a:avLst/>
          </a:prstGeom>
          <a:noFill/>
          <a:ln>
            <a:noFill/>
          </a:ln>
          <a:effectLst>
            <a:softEdge rad="50800"/>
          </a:effectLst>
        </p:spPr>
      </p:pic>
      <p:pic>
        <p:nvPicPr>
          <p:cNvPr id="8" name="Obraz 7">
            <a:extLst>
              <a:ext uri="{FF2B5EF4-FFF2-40B4-BE49-F238E27FC236}">
                <a16:creationId xmlns:a16="http://schemas.microsoft.com/office/drawing/2014/main" id="{B135CDA5-79C9-B5E4-96D9-CDDBE3007E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585" y="3014666"/>
            <a:ext cx="1596830" cy="2129749"/>
          </a:xfrm>
          <a:prstGeom prst="rect">
            <a:avLst/>
          </a:prstGeom>
          <a:noFill/>
          <a:ln>
            <a:noFill/>
          </a:ln>
          <a:effectLst>
            <a:softEdge rad="50800"/>
          </a:effectLst>
        </p:spPr>
      </p:pic>
      <p:pic>
        <p:nvPicPr>
          <p:cNvPr id="9" name="Obraz 8">
            <a:extLst>
              <a:ext uri="{FF2B5EF4-FFF2-40B4-BE49-F238E27FC236}">
                <a16:creationId xmlns:a16="http://schemas.microsoft.com/office/drawing/2014/main" id="{C80C6E16-7C8A-2495-D945-58583467456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9712" y="5303694"/>
            <a:ext cx="2016224" cy="1512168"/>
          </a:xfrm>
          <a:prstGeom prst="rect">
            <a:avLst/>
          </a:prstGeom>
          <a:noFill/>
          <a:ln>
            <a:noFill/>
          </a:ln>
          <a:effectLst>
            <a:softEdge rad="50800"/>
          </a:effectLst>
        </p:spPr>
      </p:pic>
    </p:spTree>
    <p:extLst>
      <p:ext uri="{BB962C8B-B14F-4D97-AF65-F5344CB8AC3E}">
        <p14:creationId xmlns:p14="http://schemas.microsoft.com/office/powerpoint/2010/main" val="17231768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D806A7C7-99FA-A2AC-8418-BFA17CB576FB}"/>
              </a:ext>
            </a:extLst>
          </p:cNvPr>
          <p:cNvSpPr>
            <a:spLocks noGrp="1"/>
          </p:cNvSpPr>
          <p:nvPr>
            <p:ph type="sldNum" sz="quarter" idx="12"/>
          </p:nvPr>
        </p:nvSpPr>
        <p:spPr/>
        <p:txBody>
          <a:bodyPr/>
          <a:lstStyle/>
          <a:p>
            <a:pPr>
              <a:defRPr/>
            </a:pPr>
            <a:fld id="{E683911C-EC88-49B7-90C9-B74F5A05111C}" type="slidenum">
              <a:rPr lang="pl-PL" smtClean="0"/>
              <a:pPr>
                <a:defRPr/>
              </a:pPr>
              <a:t>149</a:t>
            </a:fld>
            <a:endParaRPr lang="pl-PL"/>
          </a:p>
        </p:txBody>
      </p:sp>
      <p:sp>
        <p:nvSpPr>
          <p:cNvPr id="4" name="pole tekstowe 3">
            <a:extLst>
              <a:ext uri="{FF2B5EF4-FFF2-40B4-BE49-F238E27FC236}">
                <a16:creationId xmlns:a16="http://schemas.microsoft.com/office/drawing/2014/main" id="{2B8E70E5-51E9-8BB4-5C9B-F8D6EF93EDBC}"/>
              </a:ext>
            </a:extLst>
          </p:cNvPr>
          <p:cNvSpPr txBox="1"/>
          <p:nvPr/>
        </p:nvSpPr>
        <p:spPr>
          <a:xfrm>
            <a:off x="347131" y="692696"/>
            <a:ext cx="8352928" cy="1477328"/>
          </a:xfrm>
          <a:prstGeom prst="rect">
            <a:avLst/>
          </a:prstGeom>
          <a:noFill/>
        </p:spPr>
        <p:txBody>
          <a:bodyPr wrap="square">
            <a:spAutoFit/>
          </a:bodyPr>
          <a:lstStyle/>
          <a:p>
            <a:pPr indent="449263" algn="just"/>
            <a:r>
              <a:rPr lang="pl-PL" sz="1800" dirty="0">
                <a:solidFill>
                  <a:srgbClr val="002060"/>
                </a:solidFill>
                <a:latin typeface="Constantia" pitchFamily="18" charset="0"/>
                <a:ea typeface="Times New Roman" pitchFamily="18" charset="0"/>
                <a:cs typeface="Calibri" pitchFamily="34" charset="0"/>
              </a:rPr>
              <a:t>Państwowy Powiatowy Inspektor Sanitarny w Brodnicy wykonuje zadania Państwowej Inspekcji Sanitarnej na obszarze </a:t>
            </a:r>
            <a:r>
              <a:rPr lang="pl-PL" sz="1800" b="1" dirty="0">
                <a:solidFill>
                  <a:srgbClr val="002060"/>
                </a:solidFill>
                <a:latin typeface="Constantia" pitchFamily="18" charset="0"/>
                <a:ea typeface="Times New Roman" pitchFamily="18" charset="0"/>
                <a:cs typeface="Calibri" pitchFamily="34" charset="0"/>
              </a:rPr>
              <a:t>10 gmin</a:t>
            </a:r>
            <a:r>
              <a:rPr lang="pl-PL" sz="1800" dirty="0">
                <a:solidFill>
                  <a:srgbClr val="002060"/>
                </a:solidFill>
                <a:latin typeface="Constantia" pitchFamily="18" charset="0"/>
                <a:ea typeface="Times New Roman" pitchFamily="18" charset="0"/>
                <a:cs typeface="Calibri" pitchFamily="34" charset="0"/>
              </a:rPr>
              <a:t>, w tym jednej gminy miejskiej (Brodnica), dwóch gmin miejsko-wiejskich (Jabłonowo Pomorskie, Górzno) i siedmiu gmin wiejskich (Bartniczka, Brodnica, Bobrowo, Brzozie, Osiek, Świedziebnia, Zbiczno</a:t>
            </a:r>
            <a:endParaRPr lang="pl-PL" dirty="0">
              <a:solidFill>
                <a:srgbClr val="002060"/>
              </a:solidFill>
              <a:latin typeface="Constantia" pitchFamily="18" charset="0"/>
              <a:ea typeface="Times New Roman" pitchFamily="18" charset="0"/>
              <a:cs typeface="Calibri" pitchFamily="34" charset="0"/>
            </a:endParaRPr>
          </a:p>
        </p:txBody>
      </p:sp>
      <p:pic>
        <p:nvPicPr>
          <p:cNvPr id="7" name="Obraz 6">
            <a:extLst>
              <a:ext uri="{FF2B5EF4-FFF2-40B4-BE49-F238E27FC236}">
                <a16:creationId xmlns:a16="http://schemas.microsoft.com/office/drawing/2014/main" id="{5A840990-0A41-E053-BB44-74D143D87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2170024"/>
            <a:ext cx="4476750" cy="3933825"/>
          </a:xfrm>
          <a:prstGeom prst="rect">
            <a:avLst/>
          </a:prstGeom>
          <a:effectLst>
            <a:softEdge rad="50800"/>
          </a:effectLst>
        </p:spPr>
      </p:pic>
    </p:spTree>
    <p:extLst>
      <p:ext uri="{BB962C8B-B14F-4D97-AF65-F5344CB8AC3E}">
        <p14:creationId xmlns:p14="http://schemas.microsoft.com/office/powerpoint/2010/main" val="3153798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Obraz 4">
            <a:hlinkClick r:id="rId2"/>
          </p:cNvPr>
          <p:cNvPicPr>
            <a:picLocks noChangeAspect="1" noChangeArrowheads="1"/>
          </p:cNvPicPr>
          <p:nvPr/>
        </p:nvPicPr>
        <p:blipFill>
          <a:blip r:embed="rId3" cstate="print"/>
          <a:srcRect/>
          <a:stretch>
            <a:fillRect/>
          </a:stretch>
        </p:blipFill>
        <p:spPr bwMode="auto">
          <a:xfrm>
            <a:off x="468313" y="549275"/>
            <a:ext cx="8207375" cy="4895850"/>
          </a:xfrm>
          <a:prstGeom prst="rect">
            <a:avLst/>
          </a:prstGeom>
          <a:noFill/>
          <a:ln w="9525">
            <a:noFill/>
            <a:miter lim="800000"/>
            <a:headEnd/>
            <a:tailEnd/>
          </a:ln>
          <a:effectLst>
            <a:softEdge rad="139700"/>
          </a:effectLst>
        </p:spPr>
      </p:pic>
      <p:sp>
        <p:nvSpPr>
          <p:cNvPr id="22529" name="Rectangle 1"/>
          <p:cNvSpPr>
            <a:spLocks noChangeArrowheads="1"/>
          </p:cNvSpPr>
          <p:nvPr/>
        </p:nvSpPr>
        <p:spPr bwMode="auto">
          <a:xfrm>
            <a:off x="1187450" y="5661025"/>
            <a:ext cx="6938963" cy="338138"/>
          </a:xfrm>
          <a:prstGeom prst="rect">
            <a:avLst/>
          </a:prstGeom>
          <a:noFill/>
          <a:ln w="9525">
            <a:noFill/>
            <a:miter lim="800000"/>
            <a:headEnd/>
            <a:tailEnd/>
          </a:ln>
          <a:effectLst/>
        </p:spPr>
        <p:txBody>
          <a:bodyPr wrap="none" anchor="ctr">
            <a:spAutoFit/>
          </a:bodyPr>
          <a:lstStyle/>
          <a:p>
            <a:pPr algn="ctr">
              <a:defRPr/>
            </a:pPr>
            <a:r>
              <a:rPr lang="pl-PL" sz="1600" dirty="0">
                <a:solidFill>
                  <a:srgbClr val="002060"/>
                </a:solidFill>
                <a:latin typeface="+mj-lt"/>
                <a:ea typeface="Times New Roman" pitchFamily="18" charset="0"/>
                <a:cs typeface="Times New Roman" pitchFamily="18" charset="0"/>
              </a:rPr>
              <a:t>Miasto od zachodu w latach 1738–1745 na rysunku Georga Friedricha Steinera</a:t>
            </a:r>
            <a:endParaRPr lang="pl-PL" sz="1600" dirty="0">
              <a:solidFill>
                <a:srgbClr val="002060"/>
              </a:solidFill>
              <a:latin typeface="+mj-lt"/>
              <a:cs typeface="Arial" pitchFamily="34" charset="0"/>
            </a:endParaRPr>
          </a:p>
        </p:txBody>
      </p:sp>
      <p:sp>
        <p:nvSpPr>
          <p:cNvPr id="2" name="Symbol zastępczy numeru slajdu 1">
            <a:extLst>
              <a:ext uri="{FF2B5EF4-FFF2-40B4-BE49-F238E27FC236}">
                <a16:creationId xmlns:a16="http://schemas.microsoft.com/office/drawing/2014/main" id="{80E6CB84-D6C0-49E5-BB15-D0724AC0DF69}"/>
              </a:ext>
            </a:extLst>
          </p:cNvPr>
          <p:cNvSpPr>
            <a:spLocks noGrp="1"/>
          </p:cNvSpPr>
          <p:nvPr>
            <p:ph type="sldNum" sz="quarter" idx="12"/>
          </p:nvPr>
        </p:nvSpPr>
        <p:spPr/>
        <p:txBody>
          <a:bodyPr/>
          <a:lstStyle/>
          <a:p>
            <a:pPr>
              <a:defRPr/>
            </a:pPr>
            <a:fld id="{8E7CD2DA-8185-4507-8A2F-B572FDECFAC1}" type="slidenum">
              <a:rPr lang="pl-PL" smtClean="0"/>
              <a:pPr>
                <a:defRPr/>
              </a:pPr>
              <a:t>15</a:t>
            </a:fld>
            <a:endParaRPr lang="pl-PL"/>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a:extLst>
              <a:ext uri="{FF2B5EF4-FFF2-40B4-BE49-F238E27FC236}">
                <a16:creationId xmlns:a16="http://schemas.microsoft.com/office/drawing/2014/main" id="{CE6DBD0F-7EA0-EFE0-20CF-30C7F8EEEA0E}"/>
              </a:ext>
            </a:extLst>
          </p:cNvPr>
          <p:cNvSpPr>
            <a:spLocks noGrp="1"/>
          </p:cNvSpPr>
          <p:nvPr>
            <p:ph idx="1"/>
          </p:nvPr>
        </p:nvSpPr>
        <p:spPr>
          <a:xfrm>
            <a:off x="123825" y="2299900"/>
            <a:ext cx="8896349" cy="4572000"/>
          </a:xfrm>
        </p:spPr>
        <p:txBody>
          <a:bodyPr/>
          <a:lstStyle/>
          <a:p>
            <a:pPr algn="just">
              <a:lnSpc>
                <a:spcPct val="150000"/>
              </a:lnSpc>
            </a:pPr>
            <a:r>
              <a:rPr lang="pl-PL" sz="1800" b="1" dirty="0">
                <a:solidFill>
                  <a:srgbClr val="002060"/>
                </a:solidFill>
                <a:effectLst/>
                <a:latin typeface="+mj-lt"/>
                <a:ea typeface="Times New Roman" panose="02020603050405020304" pitchFamily="18" charset="0"/>
              </a:rPr>
              <a:t>17.11.2019</a:t>
            </a:r>
            <a:r>
              <a:rPr lang="pl-PL" sz="1800" dirty="0">
                <a:solidFill>
                  <a:srgbClr val="002060"/>
                </a:solidFill>
                <a:effectLst/>
                <a:latin typeface="+mj-lt"/>
                <a:ea typeface="Times New Roman" panose="02020603050405020304" pitchFamily="18" charset="0"/>
              </a:rPr>
              <a:t> – prawdopodobnie pierwszy przypadek COVID-19 (w Chinach)</a:t>
            </a:r>
          </a:p>
          <a:p>
            <a:pPr algn="just">
              <a:lnSpc>
                <a:spcPct val="150000"/>
              </a:lnSpc>
            </a:pPr>
            <a:r>
              <a:rPr lang="pl-PL" sz="1800" b="1" dirty="0">
                <a:solidFill>
                  <a:srgbClr val="002060"/>
                </a:solidFill>
                <a:effectLst/>
                <a:latin typeface="+mj-lt"/>
                <a:ea typeface="Times New Roman" panose="02020603050405020304" pitchFamily="18" charset="0"/>
              </a:rPr>
              <a:t>31.12.2019</a:t>
            </a:r>
            <a:r>
              <a:rPr lang="pl-PL" sz="1800" dirty="0">
                <a:solidFill>
                  <a:srgbClr val="002060"/>
                </a:solidFill>
                <a:effectLst/>
                <a:latin typeface="+mj-lt"/>
                <a:ea typeface="Times New Roman" panose="02020603050405020304" pitchFamily="18" charset="0"/>
              </a:rPr>
              <a:t> – 7 przypadków ciężkiego zapalenia płuc o nieznanym pochodzeniu u osób związanych z chińskim Wuhan </a:t>
            </a:r>
            <a:r>
              <a:rPr lang="pl-PL" sz="1800" dirty="0" err="1">
                <a:solidFill>
                  <a:srgbClr val="002060"/>
                </a:solidFill>
                <a:effectLst/>
                <a:latin typeface="+mj-lt"/>
                <a:ea typeface="Times New Roman" panose="02020603050405020304" pitchFamily="18" charset="0"/>
              </a:rPr>
              <a:t>Huanan</a:t>
            </a:r>
            <a:r>
              <a:rPr lang="pl-PL" sz="1800" dirty="0">
                <a:solidFill>
                  <a:srgbClr val="002060"/>
                </a:solidFill>
                <a:effectLst/>
                <a:latin typeface="+mj-lt"/>
                <a:ea typeface="Times New Roman" panose="02020603050405020304" pitchFamily="18" charset="0"/>
              </a:rPr>
              <a:t> </a:t>
            </a:r>
            <a:r>
              <a:rPr lang="pl-PL" sz="1800" dirty="0" err="1">
                <a:solidFill>
                  <a:srgbClr val="002060"/>
                </a:solidFill>
                <a:effectLst/>
                <a:latin typeface="+mj-lt"/>
                <a:ea typeface="Times New Roman" panose="02020603050405020304" pitchFamily="18" charset="0"/>
              </a:rPr>
              <a:t>Seafood</a:t>
            </a:r>
            <a:r>
              <a:rPr lang="pl-PL" sz="1800" dirty="0">
                <a:solidFill>
                  <a:srgbClr val="002060"/>
                </a:solidFill>
                <a:effectLst/>
                <a:latin typeface="+mj-lt"/>
                <a:ea typeface="Times New Roman" panose="02020603050405020304" pitchFamily="18" charset="0"/>
              </a:rPr>
              <a:t> </a:t>
            </a:r>
            <a:r>
              <a:rPr lang="pl-PL" sz="1800" dirty="0" err="1">
                <a:solidFill>
                  <a:srgbClr val="002060"/>
                </a:solidFill>
                <a:effectLst/>
                <a:latin typeface="+mj-lt"/>
                <a:ea typeface="Times New Roman" panose="02020603050405020304" pitchFamily="18" charset="0"/>
              </a:rPr>
              <a:t>Wholesale</a:t>
            </a:r>
            <a:r>
              <a:rPr lang="pl-PL" sz="1800" dirty="0">
                <a:solidFill>
                  <a:srgbClr val="002060"/>
                </a:solidFill>
                <a:effectLst/>
                <a:latin typeface="+mj-lt"/>
                <a:ea typeface="Times New Roman" panose="02020603050405020304" pitchFamily="18" charset="0"/>
              </a:rPr>
              <a:t> Market</a:t>
            </a:r>
          </a:p>
          <a:p>
            <a:pPr algn="just">
              <a:lnSpc>
                <a:spcPct val="150000"/>
              </a:lnSpc>
            </a:pPr>
            <a:endParaRPr lang="pl-PL" sz="1800" dirty="0">
              <a:solidFill>
                <a:srgbClr val="002060"/>
              </a:solidFill>
              <a:effectLst/>
              <a:latin typeface="+mj-lt"/>
              <a:ea typeface="Times New Roman" panose="02020603050405020304" pitchFamily="18" charset="0"/>
            </a:endParaRPr>
          </a:p>
          <a:p>
            <a:pPr marL="0" indent="0" algn="ctr">
              <a:lnSpc>
                <a:spcPct val="150000"/>
              </a:lnSpc>
              <a:buNone/>
            </a:pPr>
            <a:r>
              <a:rPr lang="pl-PL" sz="1800" b="1" dirty="0">
                <a:solidFill>
                  <a:srgbClr val="002060"/>
                </a:solidFill>
                <a:effectLst/>
                <a:latin typeface="+mj-lt"/>
                <a:ea typeface="Times New Roman" panose="02020603050405020304" pitchFamily="18" charset="0"/>
              </a:rPr>
              <a:t> 09.01.2020</a:t>
            </a:r>
            <a:r>
              <a:rPr lang="pl-PL" sz="1800" dirty="0">
                <a:solidFill>
                  <a:srgbClr val="002060"/>
                </a:solidFill>
                <a:effectLst/>
                <a:latin typeface="+mj-lt"/>
                <a:ea typeface="Times New Roman" panose="02020603050405020304" pitchFamily="18" charset="0"/>
              </a:rPr>
              <a:t> – Światowa Organizacja Zdrowia (WHO) ogłosiła, że w chińskim Wuhan występuje tajemnicze zapalenie płuc związane z zakażeniem niepoznanym dotąd koronawirusem</a:t>
            </a:r>
          </a:p>
          <a:p>
            <a:pPr algn="just">
              <a:lnSpc>
                <a:spcPct val="150000"/>
              </a:lnSpc>
            </a:pPr>
            <a:r>
              <a:rPr lang="pl-PL" sz="1800" b="1" dirty="0">
                <a:solidFill>
                  <a:srgbClr val="002060"/>
                </a:solidFill>
                <a:effectLst/>
                <a:latin typeface="+mj-lt"/>
                <a:ea typeface="Times New Roman" panose="02020603050405020304" pitchFamily="18" charset="0"/>
              </a:rPr>
              <a:t>12.01.2020</a:t>
            </a:r>
            <a:r>
              <a:rPr lang="pl-PL" sz="1800" dirty="0">
                <a:solidFill>
                  <a:srgbClr val="002060"/>
                </a:solidFill>
                <a:effectLst/>
                <a:latin typeface="+mj-lt"/>
                <a:ea typeface="Times New Roman" panose="02020603050405020304" pitchFamily="18" charset="0"/>
              </a:rPr>
              <a:t> – Chiny udostępniły sekwencję genetyczną nowego koronawirusa</a:t>
            </a:r>
          </a:p>
          <a:p>
            <a:pPr algn="just">
              <a:lnSpc>
                <a:spcPct val="150000"/>
              </a:lnSpc>
            </a:pPr>
            <a:r>
              <a:rPr lang="pl-PL" sz="1800" b="1" dirty="0">
                <a:solidFill>
                  <a:srgbClr val="002060"/>
                </a:solidFill>
                <a:effectLst/>
                <a:latin typeface="+mj-lt"/>
                <a:ea typeface="Times New Roman" panose="02020603050405020304" pitchFamily="18" charset="0"/>
              </a:rPr>
              <a:t>13.01.2020</a:t>
            </a:r>
            <a:r>
              <a:rPr lang="pl-PL" sz="1800" dirty="0">
                <a:solidFill>
                  <a:srgbClr val="002060"/>
                </a:solidFill>
                <a:effectLst/>
                <a:latin typeface="+mj-lt"/>
                <a:ea typeface="Times New Roman" panose="02020603050405020304" pitchFamily="18" charset="0"/>
              </a:rPr>
              <a:t> – pierwszy przypadek zakażenia nowym koronawirusem poza Chinami – w Tajlandii  </a:t>
            </a:r>
          </a:p>
          <a:p>
            <a:pPr marL="0" indent="0" algn="just">
              <a:lnSpc>
                <a:spcPct val="150000"/>
              </a:lnSpc>
              <a:buNone/>
            </a:pPr>
            <a:endParaRPr lang="pl-PL" sz="1800" dirty="0">
              <a:solidFill>
                <a:srgbClr val="002060"/>
              </a:solidFill>
              <a:effectLst/>
              <a:latin typeface="+mj-lt"/>
              <a:ea typeface="Times New Roman" panose="02020603050405020304" pitchFamily="18" charset="0"/>
            </a:endParaRPr>
          </a:p>
          <a:p>
            <a:pPr marL="0" indent="0">
              <a:buNone/>
            </a:pPr>
            <a:endParaRPr lang="pl-PL" b="1" dirty="0">
              <a:solidFill>
                <a:srgbClr val="002060"/>
              </a:solidFill>
            </a:endParaRPr>
          </a:p>
        </p:txBody>
      </p:sp>
      <p:sp>
        <p:nvSpPr>
          <p:cNvPr id="4" name="Symbol zastępczy numeru slajdu 3">
            <a:extLst>
              <a:ext uri="{FF2B5EF4-FFF2-40B4-BE49-F238E27FC236}">
                <a16:creationId xmlns:a16="http://schemas.microsoft.com/office/drawing/2014/main" id="{54CEB43D-B76C-016F-5C1B-7BFCB8634FD0}"/>
              </a:ext>
            </a:extLst>
          </p:cNvPr>
          <p:cNvSpPr>
            <a:spLocks noGrp="1"/>
          </p:cNvSpPr>
          <p:nvPr>
            <p:ph type="sldNum" sz="quarter" idx="12"/>
          </p:nvPr>
        </p:nvSpPr>
        <p:spPr/>
        <p:txBody>
          <a:bodyPr/>
          <a:lstStyle/>
          <a:p>
            <a:pPr>
              <a:defRPr/>
            </a:pPr>
            <a:fld id="{8E7CD2DA-8185-4507-8A2F-B572FDECFAC1}" type="slidenum">
              <a:rPr lang="pl-PL" smtClean="0"/>
              <a:pPr>
                <a:defRPr/>
              </a:pPr>
              <a:t>150</a:t>
            </a:fld>
            <a:endParaRPr lang="pl-PL"/>
          </a:p>
        </p:txBody>
      </p:sp>
      <p:sp>
        <p:nvSpPr>
          <p:cNvPr id="5" name="pole tekstowe 4">
            <a:extLst>
              <a:ext uri="{FF2B5EF4-FFF2-40B4-BE49-F238E27FC236}">
                <a16:creationId xmlns:a16="http://schemas.microsoft.com/office/drawing/2014/main" id="{10888395-CE5E-2856-4939-19CC60191752}"/>
              </a:ext>
            </a:extLst>
          </p:cNvPr>
          <p:cNvSpPr txBox="1"/>
          <p:nvPr/>
        </p:nvSpPr>
        <p:spPr>
          <a:xfrm>
            <a:off x="457200" y="548680"/>
            <a:ext cx="7859216" cy="646331"/>
          </a:xfrm>
          <a:prstGeom prst="rect">
            <a:avLst/>
          </a:prstGeom>
          <a:noFill/>
        </p:spPr>
        <p:txBody>
          <a:bodyPr wrap="square" rtlCol="0">
            <a:spAutoFit/>
          </a:bodyPr>
          <a:lstStyle/>
          <a:p>
            <a:pPr algn="ctr"/>
            <a:r>
              <a:rPr lang="pl-PL" b="1" dirty="0">
                <a:solidFill>
                  <a:srgbClr val="FF0000"/>
                </a:solidFill>
                <a:latin typeface="+mj-lt"/>
              </a:rPr>
              <a:t>W latach 2019 – 2023 świat, Polska , województwo kujawsko-pomorskie i powiat brodnicki zmierzyły się z pandemią wirusa SARS-CoV-2</a:t>
            </a:r>
          </a:p>
        </p:txBody>
      </p:sp>
      <p:pic>
        <p:nvPicPr>
          <p:cNvPr id="7" name="Obraz 6">
            <a:extLst>
              <a:ext uri="{FF2B5EF4-FFF2-40B4-BE49-F238E27FC236}">
                <a16:creationId xmlns:a16="http://schemas.microsoft.com/office/drawing/2014/main" id="{516BEA0A-505F-4FEC-0311-460021B63740}"/>
              </a:ext>
            </a:extLst>
          </p:cNvPr>
          <p:cNvPicPr>
            <a:picLocks noChangeAspect="1"/>
          </p:cNvPicPr>
          <p:nvPr/>
        </p:nvPicPr>
        <p:blipFill>
          <a:blip r:embed="rId2"/>
          <a:stretch>
            <a:fillRect/>
          </a:stretch>
        </p:blipFill>
        <p:spPr>
          <a:xfrm>
            <a:off x="6084167" y="1310546"/>
            <a:ext cx="2326407" cy="950510"/>
          </a:xfrm>
          <a:prstGeom prst="rect">
            <a:avLst/>
          </a:prstGeom>
          <a:effectLst>
            <a:softEdge rad="101600"/>
          </a:effectLst>
        </p:spPr>
      </p:pic>
      <p:sp>
        <p:nvSpPr>
          <p:cNvPr id="3" name="Schemat blokowy: proces alternatywny 2">
            <a:extLst>
              <a:ext uri="{FF2B5EF4-FFF2-40B4-BE49-F238E27FC236}">
                <a16:creationId xmlns:a16="http://schemas.microsoft.com/office/drawing/2014/main" id="{8B3D4DBC-70D3-6186-54D0-E6BE5D6A61F7}"/>
              </a:ext>
            </a:extLst>
          </p:cNvPr>
          <p:cNvSpPr/>
          <p:nvPr/>
        </p:nvSpPr>
        <p:spPr>
          <a:xfrm>
            <a:off x="3585541" y="1473265"/>
            <a:ext cx="1733364" cy="574322"/>
          </a:xfrm>
          <a:prstGeom prst="flowChartAlternateProcess">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150000"/>
              </a:lnSpc>
              <a:buNone/>
            </a:pPr>
            <a:r>
              <a:rPr lang="pl-PL" sz="3000" b="1" dirty="0">
                <a:solidFill>
                  <a:srgbClr val="002060"/>
                </a:solidFill>
                <a:effectLst/>
                <a:latin typeface="+mj-lt"/>
                <a:ea typeface="Times New Roman" panose="02020603050405020304" pitchFamily="18" charset="0"/>
              </a:rPr>
              <a:t>2019 r.</a:t>
            </a:r>
          </a:p>
        </p:txBody>
      </p:sp>
      <p:sp>
        <p:nvSpPr>
          <p:cNvPr id="6" name="Schemat blokowy: proces alternatywny 5">
            <a:extLst>
              <a:ext uri="{FF2B5EF4-FFF2-40B4-BE49-F238E27FC236}">
                <a16:creationId xmlns:a16="http://schemas.microsoft.com/office/drawing/2014/main" id="{E3DF05CF-B99A-3774-F445-C29F3E0A4E0C}"/>
              </a:ext>
            </a:extLst>
          </p:cNvPr>
          <p:cNvSpPr/>
          <p:nvPr/>
        </p:nvSpPr>
        <p:spPr>
          <a:xfrm>
            <a:off x="3520126" y="3789040"/>
            <a:ext cx="1733364" cy="574322"/>
          </a:xfrm>
          <a:prstGeom prst="flowChartAlternateProcess">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150000"/>
              </a:lnSpc>
              <a:buNone/>
            </a:pPr>
            <a:r>
              <a:rPr lang="pl-PL" sz="3000" b="1" dirty="0">
                <a:solidFill>
                  <a:srgbClr val="002060"/>
                </a:solidFill>
                <a:effectLst/>
                <a:latin typeface="+mj-lt"/>
                <a:ea typeface="Times New Roman" panose="02020603050405020304" pitchFamily="18" charset="0"/>
              </a:rPr>
              <a:t>2020 r.</a:t>
            </a:r>
          </a:p>
        </p:txBody>
      </p:sp>
      <p:pic>
        <p:nvPicPr>
          <p:cNvPr id="9" name="Obraz 8">
            <a:extLst>
              <a:ext uri="{FF2B5EF4-FFF2-40B4-BE49-F238E27FC236}">
                <a16:creationId xmlns:a16="http://schemas.microsoft.com/office/drawing/2014/main" id="{7F5FBCB6-8A82-C720-E68A-E5E105B92AD6}"/>
              </a:ext>
            </a:extLst>
          </p:cNvPr>
          <p:cNvPicPr>
            <a:picLocks noChangeAspect="1"/>
          </p:cNvPicPr>
          <p:nvPr/>
        </p:nvPicPr>
        <p:blipFill>
          <a:blip r:embed="rId2"/>
          <a:stretch>
            <a:fillRect/>
          </a:stretch>
        </p:blipFill>
        <p:spPr>
          <a:xfrm>
            <a:off x="493872" y="1310546"/>
            <a:ext cx="2326407" cy="950510"/>
          </a:xfrm>
          <a:prstGeom prst="rect">
            <a:avLst/>
          </a:prstGeom>
          <a:effectLst>
            <a:softEdge rad="101600"/>
          </a:effectLst>
        </p:spPr>
      </p:pic>
    </p:spTree>
    <p:extLst>
      <p:ext uri="{BB962C8B-B14F-4D97-AF65-F5344CB8AC3E}">
        <p14:creationId xmlns:p14="http://schemas.microsoft.com/office/powerpoint/2010/main" val="285902443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43A0B573-8F24-1E12-37E2-7C88ECF75A5D}"/>
              </a:ext>
            </a:extLst>
          </p:cNvPr>
          <p:cNvSpPr>
            <a:spLocks noGrp="1"/>
          </p:cNvSpPr>
          <p:nvPr>
            <p:ph type="sldNum" sz="quarter" idx="12"/>
          </p:nvPr>
        </p:nvSpPr>
        <p:spPr/>
        <p:txBody>
          <a:bodyPr/>
          <a:lstStyle/>
          <a:p>
            <a:pPr>
              <a:defRPr/>
            </a:pPr>
            <a:fld id="{8E7CD2DA-8185-4507-8A2F-B572FDECFAC1}" type="slidenum">
              <a:rPr lang="pl-PL" smtClean="0"/>
              <a:pPr>
                <a:defRPr/>
              </a:pPr>
              <a:t>151</a:t>
            </a:fld>
            <a:endParaRPr lang="pl-PL"/>
          </a:p>
        </p:txBody>
      </p:sp>
      <p:sp>
        <p:nvSpPr>
          <p:cNvPr id="7" name="pole tekstowe 6">
            <a:extLst>
              <a:ext uri="{FF2B5EF4-FFF2-40B4-BE49-F238E27FC236}">
                <a16:creationId xmlns:a16="http://schemas.microsoft.com/office/drawing/2014/main" id="{27391457-3120-2687-2217-F1E455504947}"/>
              </a:ext>
            </a:extLst>
          </p:cNvPr>
          <p:cNvSpPr txBox="1"/>
          <p:nvPr/>
        </p:nvSpPr>
        <p:spPr>
          <a:xfrm>
            <a:off x="179511" y="188640"/>
            <a:ext cx="8840663" cy="6601807"/>
          </a:xfrm>
          <a:prstGeom prst="rect">
            <a:avLst/>
          </a:prstGeom>
          <a:noFill/>
        </p:spPr>
        <p:txBody>
          <a:bodyPr wrap="square" rtlCol="0">
            <a:spAutoFit/>
          </a:bodyPr>
          <a:lstStyle/>
          <a:p>
            <a:pPr algn="just">
              <a:lnSpc>
                <a:spcPct val="150000"/>
              </a:lnSpc>
            </a:pPr>
            <a:endParaRPr lang="pl-PL" sz="1800" b="1" dirty="0">
              <a:solidFill>
                <a:srgbClr val="002060"/>
              </a:solidFill>
              <a:effectLst/>
              <a:latin typeface="+mj-lt"/>
              <a:ea typeface="Times New Roman" panose="02020603050405020304" pitchFamily="18" charset="0"/>
            </a:endParaRPr>
          </a:p>
          <a:p>
            <a:pPr algn="just">
              <a:lnSpc>
                <a:spcPct val="150000"/>
              </a:lnSpc>
            </a:pPr>
            <a:r>
              <a:rPr lang="pl-PL" sz="1800" b="1" dirty="0">
                <a:solidFill>
                  <a:srgbClr val="002060"/>
                </a:solidFill>
                <a:effectLst/>
                <a:latin typeface="+mj-lt"/>
                <a:ea typeface="Times New Roman" panose="02020603050405020304" pitchFamily="18" charset="0"/>
              </a:rPr>
              <a:t>21.01.2020</a:t>
            </a:r>
            <a:r>
              <a:rPr lang="pl-PL" sz="1800" dirty="0">
                <a:solidFill>
                  <a:srgbClr val="002060"/>
                </a:solidFill>
                <a:effectLst/>
                <a:latin typeface="+mj-lt"/>
                <a:ea typeface="Times New Roman" panose="02020603050405020304" pitchFamily="18" charset="0"/>
              </a:rPr>
              <a:t> – pierwszy potwierdzony przypadek zakażenia nowym koronawirusem w Stanach Zjednoczonych</a:t>
            </a:r>
          </a:p>
          <a:p>
            <a:pPr algn="just">
              <a:lnSpc>
                <a:spcPct val="150000"/>
              </a:lnSpc>
            </a:pPr>
            <a:r>
              <a:rPr lang="pl-PL" sz="1800" b="1" dirty="0">
                <a:solidFill>
                  <a:srgbClr val="002060"/>
                </a:solidFill>
                <a:effectLst/>
                <a:latin typeface="+mj-lt"/>
                <a:ea typeface="Times New Roman" panose="02020603050405020304" pitchFamily="18" charset="0"/>
              </a:rPr>
              <a:t>23.01.2020</a:t>
            </a:r>
            <a:r>
              <a:rPr lang="pl-PL" sz="1800" dirty="0">
                <a:solidFill>
                  <a:srgbClr val="002060"/>
                </a:solidFill>
                <a:effectLst/>
                <a:latin typeface="+mj-lt"/>
                <a:ea typeface="Times New Roman" panose="02020603050405020304" pitchFamily="18" charset="0"/>
              </a:rPr>
              <a:t> – zamknięcie chińskiego miasta Wuhan – podróż z i do miasta zabroniona i ograniczenie przemieszczania w granicach miasta</a:t>
            </a:r>
          </a:p>
          <a:p>
            <a:pPr algn="just">
              <a:lnSpc>
                <a:spcPct val="150000"/>
              </a:lnSpc>
            </a:pPr>
            <a:r>
              <a:rPr lang="pl-PL" sz="1800" b="1" dirty="0">
                <a:solidFill>
                  <a:srgbClr val="002060"/>
                </a:solidFill>
                <a:effectLst/>
                <a:latin typeface="+mj-lt"/>
                <a:ea typeface="Times New Roman" panose="02020603050405020304" pitchFamily="18" charset="0"/>
              </a:rPr>
              <a:t>24.01.</a:t>
            </a:r>
            <a:r>
              <a:rPr lang="pl-PL" b="1" dirty="0">
                <a:solidFill>
                  <a:srgbClr val="002060"/>
                </a:solidFill>
                <a:latin typeface="+mj-lt"/>
                <a:ea typeface="Times New Roman" panose="02020603050405020304" pitchFamily="18" charset="0"/>
              </a:rPr>
              <a:t>2020</a:t>
            </a:r>
            <a:r>
              <a:rPr lang="pl-PL" sz="1800" dirty="0">
                <a:solidFill>
                  <a:srgbClr val="002060"/>
                </a:solidFill>
                <a:effectLst/>
                <a:latin typeface="+mj-lt"/>
                <a:ea typeface="Times New Roman" panose="02020603050405020304" pitchFamily="18" charset="0"/>
              </a:rPr>
              <a:t>– pierwszy przypadek zakażenia nowym koronawirusem w Europie – we Francji</a:t>
            </a:r>
          </a:p>
          <a:p>
            <a:pPr algn="just">
              <a:lnSpc>
                <a:spcPct val="150000"/>
              </a:lnSpc>
            </a:pPr>
            <a:r>
              <a:rPr lang="pl-PL" sz="1800" b="1" dirty="0">
                <a:solidFill>
                  <a:srgbClr val="002060"/>
                </a:solidFill>
                <a:effectLst/>
                <a:latin typeface="+mj-lt"/>
                <a:ea typeface="Times New Roman" panose="02020603050405020304" pitchFamily="18" charset="0"/>
              </a:rPr>
              <a:t>11.02.2020</a:t>
            </a:r>
            <a:r>
              <a:rPr lang="pl-PL" sz="1800" dirty="0">
                <a:solidFill>
                  <a:srgbClr val="002060"/>
                </a:solidFill>
                <a:effectLst/>
                <a:latin typeface="+mj-lt"/>
                <a:ea typeface="Times New Roman" panose="02020603050405020304" pitchFamily="18" charset="0"/>
              </a:rPr>
              <a:t> – Międzynarodowy Komitet ds. Taksonomii Wirusów (International </a:t>
            </a:r>
            <a:r>
              <a:rPr lang="pl-PL" sz="1800" dirty="0" err="1">
                <a:solidFill>
                  <a:srgbClr val="002060"/>
                </a:solidFill>
                <a:effectLst/>
                <a:latin typeface="+mj-lt"/>
                <a:ea typeface="Times New Roman" panose="02020603050405020304" pitchFamily="18" charset="0"/>
              </a:rPr>
              <a:t>Commitee</a:t>
            </a:r>
            <a:r>
              <a:rPr lang="pl-PL" sz="1800" dirty="0">
                <a:solidFill>
                  <a:srgbClr val="002060"/>
                </a:solidFill>
                <a:effectLst/>
                <a:latin typeface="+mj-lt"/>
                <a:ea typeface="Times New Roman" panose="02020603050405020304" pitchFamily="18" charset="0"/>
              </a:rPr>
              <a:t> on </a:t>
            </a:r>
            <a:r>
              <a:rPr lang="pl-PL" sz="1800" dirty="0" err="1">
                <a:solidFill>
                  <a:srgbClr val="002060"/>
                </a:solidFill>
                <a:effectLst/>
                <a:latin typeface="+mj-lt"/>
                <a:ea typeface="Times New Roman" panose="02020603050405020304" pitchFamily="18" charset="0"/>
              </a:rPr>
              <a:t>Taxonomy</a:t>
            </a:r>
            <a:r>
              <a:rPr lang="pl-PL" sz="1800" dirty="0">
                <a:solidFill>
                  <a:srgbClr val="002060"/>
                </a:solidFill>
                <a:effectLst/>
                <a:latin typeface="+mj-lt"/>
                <a:ea typeface="Times New Roman" panose="02020603050405020304" pitchFamily="18" charset="0"/>
              </a:rPr>
              <a:t> of </a:t>
            </a:r>
            <a:r>
              <a:rPr lang="pl-PL" sz="1800" dirty="0" err="1">
                <a:solidFill>
                  <a:srgbClr val="002060"/>
                </a:solidFill>
                <a:effectLst/>
                <a:latin typeface="+mj-lt"/>
                <a:ea typeface="Times New Roman" panose="02020603050405020304" pitchFamily="18" charset="0"/>
              </a:rPr>
              <a:t>Viruses</a:t>
            </a:r>
            <a:r>
              <a:rPr lang="pl-PL" sz="1800" dirty="0">
                <a:solidFill>
                  <a:srgbClr val="002060"/>
                </a:solidFill>
                <a:effectLst/>
                <a:latin typeface="+mj-lt"/>
                <a:ea typeface="Times New Roman" panose="02020603050405020304" pitchFamily="18" charset="0"/>
              </a:rPr>
              <a:t>) nazywa nowego koronawirusa koronawirusem ciężkiej ostrej niewydolności oddechowej 2 (SARS-CoV-2), ponieważ jest on genetycznie zbliżony do koronawirusa odpowiedzialnego za wybuch epidemii w 2003 r., ale są to dwa różne wirusy</a:t>
            </a:r>
          </a:p>
          <a:p>
            <a:pPr algn="just">
              <a:lnSpc>
                <a:spcPct val="150000"/>
              </a:lnSpc>
            </a:pPr>
            <a:r>
              <a:rPr lang="pl-PL" sz="1800" b="1" dirty="0">
                <a:solidFill>
                  <a:srgbClr val="002060"/>
                </a:solidFill>
                <a:effectLst/>
                <a:latin typeface="+mj-lt"/>
                <a:ea typeface="Times New Roman" panose="02020603050405020304" pitchFamily="18" charset="0"/>
              </a:rPr>
              <a:t>11.02</a:t>
            </a:r>
            <a:r>
              <a:rPr lang="pl-PL" sz="1800" dirty="0">
                <a:solidFill>
                  <a:srgbClr val="002060"/>
                </a:solidFill>
                <a:effectLst/>
                <a:latin typeface="+mj-lt"/>
                <a:ea typeface="Times New Roman" panose="02020603050405020304" pitchFamily="18" charset="0"/>
              </a:rPr>
              <a:t>.</a:t>
            </a:r>
            <a:r>
              <a:rPr lang="pl-PL" sz="1800" b="1" dirty="0">
                <a:solidFill>
                  <a:srgbClr val="002060"/>
                </a:solidFill>
                <a:effectLst/>
                <a:latin typeface="+mj-lt"/>
                <a:ea typeface="Times New Roman" panose="02020603050405020304" pitchFamily="18" charset="0"/>
              </a:rPr>
              <a:t>2020</a:t>
            </a:r>
            <a:r>
              <a:rPr lang="pl-PL" sz="1800" dirty="0">
                <a:solidFill>
                  <a:srgbClr val="002060"/>
                </a:solidFill>
                <a:effectLst/>
                <a:latin typeface="+mj-lt"/>
                <a:ea typeface="Times New Roman" panose="02020603050405020304" pitchFamily="18" charset="0"/>
              </a:rPr>
              <a:t> – </a:t>
            </a:r>
            <a:r>
              <a:rPr lang="pl-PL" sz="1800" u="sng" dirty="0">
                <a:solidFill>
                  <a:srgbClr val="002060"/>
                </a:solidFill>
                <a:effectLst/>
                <a:latin typeface="+mj-lt"/>
                <a:ea typeface="Times New Roman" panose="02020603050405020304" pitchFamily="18" charset="0"/>
                <a:hlinkClick r:id="rId2">
                  <a:extLst>
                    <a:ext uri="{A12FA001-AC4F-418D-AE19-62706E023703}">
                      <ahyp:hlinkClr xmlns:ahyp="http://schemas.microsoft.com/office/drawing/2018/hyperlinkcolor" val="tx"/>
                    </a:ext>
                  </a:extLst>
                </a:hlinkClick>
              </a:rPr>
              <a:t>WHO nazwała nową chorobę zakaźną</a:t>
            </a:r>
            <a:r>
              <a:rPr lang="pl-PL" sz="1800" dirty="0">
                <a:solidFill>
                  <a:srgbClr val="002060"/>
                </a:solidFill>
                <a:effectLst/>
                <a:latin typeface="+mj-lt"/>
                <a:ea typeface="Times New Roman" panose="02020603050405020304" pitchFamily="18" charset="0"/>
              </a:rPr>
              <a:t> wywołaną przez nowo poznanego koronawirusa, COVID-19 (ang. </a:t>
            </a:r>
            <a:r>
              <a:rPr lang="pl-PL" sz="1800" dirty="0" err="1">
                <a:solidFill>
                  <a:srgbClr val="002060"/>
                </a:solidFill>
                <a:effectLst/>
                <a:latin typeface="+mj-lt"/>
                <a:ea typeface="Times New Roman" panose="02020603050405020304" pitchFamily="18" charset="0"/>
              </a:rPr>
              <a:t>coronavirus</a:t>
            </a:r>
            <a:r>
              <a:rPr lang="pl-PL" sz="1800" dirty="0">
                <a:solidFill>
                  <a:srgbClr val="002060"/>
                </a:solidFill>
                <a:effectLst/>
                <a:latin typeface="+mj-lt"/>
                <a:ea typeface="Times New Roman" panose="02020603050405020304" pitchFamily="18" charset="0"/>
              </a:rPr>
              <a:t> </a:t>
            </a:r>
            <a:r>
              <a:rPr lang="pl-PL" sz="1800" dirty="0" err="1">
                <a:solidFill>
                  <a:srgbClr val="002060"/>
                </a:solidFill>
                <a:effectLst/>
                <a:latin typeface="+mj-lt"/>
                <a:ea typeface="Times New Roman" panose="02020603050405020304" pitchFamily="18" charset="0"/>
              </a:rPr>
              <a:t>disease</a:t>
            </a:r>
            <a:r>
              <a:rPr lang="pl-PL" sz="1800" dirty="0">
                <a:solidFill>
                  <a:srgbClr val="002060"/>
                </a:solidFill>
                <a:effectLst/>
                <a:latin typeface="+mj-lt"/>
                <a:ea typeface="Times New Roman" panose="02020603050405020304" pitchFamily="18" charset="0"/>
              </a:rPr>
              <a:t> 2019)</a:t>
            </a:r>
          </a:p>
          <a:p>
            <a:pPr algn="just">
              <a:lnSpc>
                <a:spcPct val="150000"/>
              </a:lnSpc>
            </a:pPr>
            <a:endParaRPr lang="pl-PL" sz="1800" dirty="0">
              <a:solidFill>
                <a:srgbClr val="002060"/>
              </a:solidFill>
              <a:effectLst/>
              <a:latin typeface="+mj-lt"/>
              <a:ea typeface="Times New Roman" panose="02020603050405020304" pitchFamily="18" charset="0"/>
            </a:endParaRPr>
          </a:p>
          <a:p>
            <a:endParaRPr lang="pl-PL" dirty="0">
              <a:solidFill>
                <a:srgbClr val="002060"/>
              </a:solidFill>
              <a:latin typeface="+mj-lt"/>
            </a:endParaRPr>
          </a:p>
        </p:txBody>
      </p:sp>
    </p:spTree>
    <p:extLst>
      <p:ext uri="{BB962C8B-B14F-4D97-AF65-F5344CB8AC3E}">
        <p14:creationId xmlns:p14="http://schemas.microsoft.com/office/powerpoint/2010/main" val="388771840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D1A990AD-B297-B2D8-5EF3-CE36F3CED545}"/>
              </a:ext>
            </a:extLst>
          </p:cNvPr>
          <p:cNvSpPr>
            <a:spLocks noGrp="1"/>
          </p:cNvSpPr>
          <p:nvPr>
            <p:ph type="sldNum" sz="quarter" idx="12"/>
          </p:nvPr>
        </p:nvSpPr>
        <p:spPr/>
        <p:txBody>
          <a:bodyPr/>
          <a:lstStyle/>
          <a:p>
            <a:pPr>
              <a:defRPr/>
            </a:pPr>
            <a:fld id="{E683911C-EC88-49B7-90C9-B74F5A05111C}" type="slidenum">
              <a:rPr lang="pl-PL" smtClean="0"/>
              <a:pPr>
                <a:defRPr/>
              </a:pPr>
              <a:t>152</a:t>
            </a:fld>
            <a:endParaRPr lang="pl-PL"/>
          </a:p>
        </p:txBody>
      </p:sp>
      <p:sp>
        <p:nvSpPr>
          <p:cNvPr id="4" name="pole tekstowe 3">
            <a:extLst>
              <a:ext uri="{FF2B5EF4-FFF2-40B4-BE49-F238E27FC236}">
                <a16:creationId xmlns:a16="http://schemas.microsoft.com/office/drawing/2014/main" id="{1F53C2C6-07D5-E5DE-0BF7-6899C0F42A73}"/>
              </a:ext>
            </a:extLst>
          </p:cNvPr>
          <p:cNvSpPr txBox="1"/>
          <p:nvPr/>
        </p:nvSpPr>
        <p:spPr>
          <a:xfrm>
            <a:off x="467543" y="260648"/>
            <a:ext cx="8552631" cy="7112845"/>
          </a:xfrm>
          <a:prstGeom prst="rect">
            <a:avLst/>
          </a:prstGeom>
          <a:noFill/>
        </p:spPr>
        <p:txBody>
          <a:bodyPr wrap="square">
            <a:spAutoFit/>
          </a:bodyPr>
          <a:lstStyle/>
          <a:p>
            <a:pPr algn="just">
              <a:lnSpc>
                <a:spcPct val="150000"/>
              </a:lnSpc>
            </a:pPr>
            <a:endParaRPr lang="pl-PL" sz="1800" b="1" dirty="0">
              <a:solidFill>
                <a:srgbClr val="002060"/>
              </a:solidFill>
              <a:effectLst/>
              <a:latin typeface="+mj-lt"/>
              <a:ea typeface="Times New Roman" panose="02020603050405020304" pitchFamily="18" charset="0"/>
            </a:endParaRPr>
          </a:p>
          <a:p>
            <a:pPr algn="just">
              <a:lnSpc>
                <a:spcPct val="150000"/>
              </a:lnSpc>
            </a:pPr>
            <a:r>
              <a:rPr lang="pl-PL" sz="1800" b="1" dirty="0">
                <a:solidFill>
                  <a:srgbClr val="002060"/>
                </a:solidFill>
                <a:effectLst/>
                <a:latin typeface="+mj-lt"/>
                <a:ea typeface="Times New Roman" panose="02020603050405020304" pitchFamily="18" charset="0"/>
              </a:rPr>
              <a:t>04.03.2020 – </a:t>
            </a:r>
            <a:r>
              <a:rPr lang="pl-PL" sz="1800" b="1" dirty="0">
                <a:solidFill>
                  <a:srgbClr val="FF0000"/>
                </a:solidFill>
                <a:effectLst/>
                <a:latin typeface="+mj-lt"/>
                <a:ea typeface="Times New Roman" panose="02020603050405020304" pitchFamily="18" charset="0"/>
              </a:rPr>
              <a:t>pierwszy przypadek zakażenia nowym koronawirusem w Polsce (2 pasażerki z powiatu brodnickiego podróżowały z pacjentem zero, objęte kwarantanną, przebadane, wyniki ujemne) </a:t>
            </a:r>
            <a:endParaRPr lang="pl-PL" sz="1800" dirty="0">
              <a:solidFill>
                <a:srgbClr val="FF0000"/>
              </a:solidFill>
              <a:effectLst/>
              <a:latin typeface="+mj-lt"/>
              <a:ea typeface="Times New Roman" panose="02020603050405020304" pitchFamily="18" charset="0"/>
            </a:endParaRPr>
          </a:p>
          <a:p>
            <a:pPr algn="just">
              <a:lnSpc>
                <a:spcPct val="150000"/>
              </a:lnSpc>
            </a:pPr>
            <a:r>
              <a:rPr lang="pl-PL" sz="1800" b="1" dirty="0">
                <a:solidFill>
                  <a:srgbClr val="002060"/>
                </a:solidFill>
                <a:effectLst/>
                <a:latin typeface="+mj-lt"/>
                <a:ea typeface="Times New Roman" panose="02020603050405020304" pitchFamily="18" charset="0"/>
              </a:rPr>
              <a:t>10.03.2020</a:t>
            </a:r>
            <a:r>
              <a:rPr lang="pl-PL" sz="1800" dirty="0">
                <a:solidFill>
                  <a:srgbClr val="002060"/>
                </a:solidFill>
                <a:effectLst/>
                <a:latin typeface="+mj-lt"/>
                <a:ea typeface="Times New Roman" panose="02020603050405020304" pitchFamily="18" charset="0"/>
              </a:rPr>
              <a:t> – pierwsze obostrzenia w Polsce: odwołanie imprez masowych zaplanowanych w przestrzeni otwartej ≥ 1000 uczestników i ≥ 500 osób dla wydarzeń odbywających się w przestrzeni zamkniętej</a:t>
            </a:r>
          </a:p>
          <a:p>
            <a:pPr algn="just">
              <a:lnSpc>
                <a:spcPct val="150000"/>
              </a:lnSpc>
            </a:pPr>
            <a:r>
              <a:rPr lang="pl-PL" sz="1800" b="1" dirty="0">
                <a:solidFill>
                  <a:srgbClr val="002060"/>
                </a:solidFill>
                <a:effectLst/>
                <a:latin typeface="+mj-lt"/>
                <a:ea typeface="Times New Roman" panose="02020603050405020304" pitchFamily="18" charset="0"/>
              </a:rPr>
              <a:t>11.03.2020</a:t>
            </a:r>
            <a:r>
              <a:rPr lang="pl-PL" sz="1800" dirty="0">
                <a:solidFill>
                  <a:srgbClr val="002060"/>
                </a:solidFill>
                <a:effectLst/>
                <a:latin typeface="+mj-lt"/>
                <a:ea typeface="Times New Roman" panose="02020603050405020304" pitchFamily="18" charset="0"/>
              </a:rPr>
              <a:t> – </a:t>
            </a:r>
            <a:r>
              <a:rPr lang="pl-PL" sz="1800" b="1" dirty="0">
                <a:solidFill>
                  <a:srgbClr val="002060"/>
                </a:solidFill>
                <a:effectLst/>
                <a:latin typeface="+mj-lt"/>
                <a:ea typeface="Times New Roman" panose="02020603050405020304" pitchFamily="18" charset="0"/>
              </a:rPr>
              <a:t>ogłoszenie pandemii COVID-19 przez WHO</a:t>
            </a:r>
            <a:endParaRPr lang="pl-PL" sz="1800" dirty="0">
              <a:solidFill>
                <a:srgbClr val="002060"/>
              </a:solidFill>
              <a:effectLst/>
              <a:latin typeface="+mj-lt"/>
              <a:ea typeface="Times New Roman" panose="02020603050405020304" pitchFamily="18" charset="0"/>
            </a:endParaRPr>
          </a:p>
          <a:p>
            <a:pPr algn="just">
              <a:lnSpc>
                <a:spcPct val="150000"/>
              </a:lnSpc>
            </a:pPr>
            <a:r>
              <a:rPr lang="pl-PL" sz="1800" b="1" dirty="0">
                <a:solidFill>
                  <a:srgbClr val="002060"/>
                </a:solidFill>
                <a:effectLst/>
                <a:latin typeface="+mj-lt"/>
                <a:ea typeface="Times New Roman" panose="02020603050405020304" pitchFamily="18" charset="0"/>
              </a:rPr>
              <a:t>12.03.2020</a:t>
            </a:r>
            <a:r>
              <a:rPr lang="pl-PL" sz="1800" dirty="0">
                <a:solidFill>
                  <a:srgbClr val="002060"/>
                </a:solidFill>
                <a:effectLst/>
                <a:latin typeface="+mj-lt"/>
                <a:ea typeface="Times New Roman" panose="02020603050405020304" pitchFamily="18" charset="0"/>
              </a:rPr>
              <a:t> – zamknięcie wszystkich szkół do 25.03., co zostało potem przedłużone do 10 kwietnia – zajęcia odbywały się zdalnie, podobnie uniwersytety przeszły na nauczanie zdalne, aktywność instytucji kulturalnych, tj. filharmonii, oper, teatrów, muzeów, kin, została zawieszona od 12 marca</a:t>
            </a:r>
          </a:p>
          <a:p>
            <a:pPr algn="just">
              <a:lnSpc>
                <a:spcPct val="150000"/>
              </a:lnSpc>
            </a:pPr>
            <a:r>
              <a:rPr lang="pl-PL" sz="1800" b="1" dirty="0">
                <a:solidFill>
                  <a:srgbClr val="002060"/>
                </a:solidFill>
                <a:effectLst/>
                <a:latin typeface="+mj-lt"/>
                <a:ea typeface="Times New Roman" panose="02020603050405020304" pitchFamily="18" charset="0"/>
              </a:rPr>
              <a:t>17.03.2020</a:t>
            </a:r>
            <a:r>
              <a:rPr lang="pl-PL" sz="1800" dirty="0">
                <a:solidFill>
                  <a:srgbClr val="002060"/>
                </a:solidFill>
                <a:effectLst/>
                <a:latin typeface="+mj-lt"/>
                <a:ea typeface="Times New Roman" panose="02020603050405020304" pitchFamily="18" charset="0"/>
              </a:rPr>
              <a:t>– pacjent zero w Polsce wyzdrowiał</a:t>
            </a:r>
          </a:p>
          <a:p>
            <a:pPr algn="just">
              <a:lnSpc>
                <a:spcPct val="150000"/>
              </a:lnSpc>
            </a:pPr>
            <a:r>
              <a:rPr lang="pl-PL" sz="1800" b="1" dirty="0">
                <a:solidFill>
                  <a:srgbClr val="002060"/>
                </a:solidFill>
                <a:effectLst/>
                <a:latin typeface="+mj-lt"/>
                <a:ea typeface="Times New Roman" panose="02020603050405020304" pitchFamily="18" charset="0"/>
              </a:rPr>
              <a:t>20.03.2020</a:t>
            </a:r>
            <a:r>
              <a:rPr lang="pl-PL" sz="1800" dirty="0">
                <a:solidFill>
                  <a:srgbClr val="002060"/>
                </a:solidFill>
                <a:effectLst/>
                <a:latin typeface="+mj-lt"/>
                <a:ea typeface="Times New Roman" panose="02020603050405020304" pitchFamily="18" charset="0"/>
              </a:rPr>
              <a:t> – oficjalne </a:t>
            </a:r>
            <a:r>
              <a:rPr lang="pl-PL" sz="1800" b="1" dirty="0">
                <a:solidFill>
                  <a:srgbClr val="002060"/>
                </a:solidFill>
                <a:effectLst/>
                <a:latin typeface="+mj-lt"/>
                <a:ea typeface="Times New Roman" panose="02020603050405020304" pitchFamily="18" charset="0"/>
              </a:rPr>
              <a:t>ogłoszenie epidemii w Polsce</a:t>
            </a:r>
            <a:r>
              <a:rPr lang="pl-PL" sz="1800" dirty="0">
                <a:solidFill>
                  <a:srgbClr val="002060"/>
                </a:solidFill>
                <a:effectLst/>
                <a:latin typeface="+mj-lt"/>
                <a:ea typeface="Times New Roman" panose="02020603050405020304" pitchFamily="18" charset="0"/>
              </a:rPr>
              <a:t> przez premiera Mateusza Morawieckiego</a:t>
            </a:r>
          </a:p>
          <a:p>
            <a:pPr algn="ctr">
              <a:lnSpc>
                <a:spcPct val="150000"/>
              </a:lnSpc>
            </a:pPr>
            <a:endParaRPr lang="pl-PL" sz="1800" b="1" dirty="0">
              <a:solidFill>
                <a:srgbClr val="002060"/>
              </a:solidFill>
              <a:effectLst/>
              <a:latin typeface="+mj-lt"/>
              <a:ea typeface="Times New Roman" panose="02020603050405020304" pitchFamily="18" charset="0"/>
            </a:endParaRPr>
          </a:p>
          <a:p>
            <a:pPr algn="ctr">
              <a:lnSpc>
                <a:spcPct val="150000"/>
              </a:lnSpc>
            </a:pPr>
            <a:endParaRPr lang="pl-PL" sz="1800" b="1" dirty="0">
              <a:solidFill>
                <a:srgbClr val="002060"/>
              </a:solidFill>
              <a:effectLst/>
              <a:latin typeface="+mj-lt"/>
              <a:ea typeface="Times New Roman" panose="02020603050405020304" pitchFamily="18" charset="0"/>
            </a:endParaRPr>
          </a:p>
        </p:txBody>
      </p:sp>
    </p:spTree>
    <p:extLst>
      <p:ext uri="{BB962C8B-B14F-4D97-AF65-F5344CB8AC3E}">
        <p14:creationId xmlns:p14="http://schemas.microsoft.com/office/powerpoint/2010/main" val="126108463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A8A3AFBA-6118-C86C-5233-D8085A8C0F3D}"/>
              </a:ext>
            </a:extLst>
          </p:cNvPr>
          <p:cNvSpPr>
            <a:spLocks noGrp="1"/>
          </p:cNvSpPr>
          <p:nvPr>
            <p:ph type="sldNum" sz="quarter" idx="12"/>
          </p:nvPr>
        </p:nvSpPr>
        <p:spPr/>
        <p:txBody>
          <a:bodyPr/>
          <a:lstStyle/>
          <a:p>
            <a:pPr>
              <a:defRPr/>
            </a:pPr>
            <a:fld id="{E683911C-EC88-49B7-90C9-B74F5A05111C}" type="slidenum">
              <a:rPr lang="pl-PL" smtClean="0"/>
              <a:pPr>
                <a:defRPr/>
              </a:pPr>
              <a:t>153</a:t>
            </a:fld>
            <a:endParaRPr lang="pl-PL"/>
          </a:p>
        </p:txBody>
      </p:sp>
      <p:sp>
        <p:nvSpPr>
          <p:cNvPr id="4" name="pole tekstowe 3">
            <a:extLst>
              <a:ext uri="{FF2B5EF4-FFF2-40B4-BE49-F238E27FC236}">
                <a16:creationId xmlns:a16="http://schemas.microsoft.com/office/drawing/2014/main" id="{56545398-0D59-AE5E-60A8-F81BF3904CBF}"/>
              </a:ext>
            </a:extLst>
          </p:cNvPr>
          <p:cNvSpPr txBox="1"/>
          <p:nvPr/>
        </p:nvSpPr>
        <p:spPr>
          <a:xfrm>
            <a:off x="98310" y="219075"/>
            <a:ext cx="8921865" cy="7112845"/>
          </a:xfrm>
          <a:prstGeom prst="rect">
            <a:avLst/>
          </a:prstGeom>
          <a:noFill/>
        </p:spPr>
        <p:txBody>
          <a:bodyPr wrap="square">
            <a:spAutoFit/>
          </a:bodyPr>
          <a:lstStyle/>
          <a:p>
            <a:pPr algn="just">
              <a:lnSpc>
                <a:spcPct val="150000"/>
              </a:lnSpc>
            </a:pPr>
            <a:r>
              <a:rPr lang="pl-PL" sz="1800" b="1" dirty="0">
                <a:solidFill>
                  <a:srgbClr val="FF0000"/>
                </a:solidFill>
                <a:effectLst/>
                <a:latin typeface="+mj-lt"/>
                <a:ea typeface="Times New Roman" panose="02020603050405020304" pitchFamily="18" charset="0"/>
              </a:rPr>
              <a:t>23.03.2020 – pierwsza osoba zakażona w powiecie brodnickim</a:t>
            </a:r>
          </a:p>
          <a:p>
            <a:pPr algn="just">
              <a:lnSpc>
                <a:spcPct val="150000"/>
              </a:lnSpc>
            </a:pPr>
            <a:r>
              <a:rPr lang="pl-PL" sz="1800" b="1" dirty="0">
                <a:solidFill>
                  <a:schemeClr val="bg1"/>
                </a:solidFill>
                <a:effectLst/>
                <a:latin typeface="+mj-lt"/>
                <a:ea typeface="Times New Roman" panose="02020603050405020304" pitchFamily="18" charset="0"/>
              </a:rPr>
              <a:t>24.03.2020</a:t>
            </a:r>
            <a:r>
              <a:rPr lang="pl-PL" sz="1800" dirty="0">
                <a:solidFill>
                  <a:schemeClr val="bg1"/>
                </a:solidFill>
                <a:effectLst/>
                <a:latin typeface="+mj-lt"/>
                <a:ea typeface="Times New Roman" panose="02020603050405020304" pitchFamily="18" charset="0"/>
              </a:rPr>
              <a:t> – dalsze restrykcje w Polsce: ograniczenie zgromadzeń do max. 2 osób (z wyjątkiem rodzin, zgromadzeń religijnych i miejsc pracy), ograniczenie podróży do niezbędnych (z wyjątkiem związanych z domem i pracą), ograniczenie wychodzenia na zewnątrz do sytuacji niezbędnych, np. zakupy, zakup leków, wizyta u lekarza, spacer z psem, aktywność fizyczna na świeżym powietrzu</a:t>
            </a:r>
          </a:p>
          <a:p>
            <a:pPr algn="just">
              <a:lnSpc>
                <a:spcPct val="150000"/>
              </a:lnSpc>
            </a:pPr>
            <a:r>
              <a:rPr lang="pl-PL" sz="1800" b="1" dirty="0">
                <a:solidFill>
                  <a:schemeClr val="bg1"/>
                </a:solidFill>
                <a:effectLst/>
                <a:latin typeface="+mj-lt"/>
                <a:ea typeface="Times New Roman" panose="02020603050405020304" pitchFamily="18" charset="0"/>
              </a:rPr>
              <a:t>31.03.2020</a:t>
            </a:r>
            <a:r>
              <a:rPr lang="pl-PL" sz="1800" dirty="0">
                <a:solidFill>
                  <a:schemeClr val="bg1"/>
                </a:solidFill>
                <a:effectLst/>
                <a:latin typeface="+mj-lt"/>
                <a:ea typeface="Times New Roman" panose="02020603050405020304" pitchFamily="18" charset="0"/>
              </a:rPr>
              <a:t> – kolejne obostrzenia: dzieci poniżej 18. roku życia nie mogły opuszczać domu bez opiekuna; parki, bulwary i plaże były zamknięte, jak również salony fryzjerskie, kosmetyczne, tatuażu i </a:t>
            </a:r>
            <a:r>
              <a:rPr lang="pl-PL" sz="1800" dirty="0" err="1">
                <a:solidFill>
                  <a:schemeClr val="bg1"/>
                </a:solidFill>
                <a:effectLst/>
                <a:latin typeface="+mj-lt"/>
                <a:ea typeface="Times New Roman" panose="02020603050405020304" pitchFamily="18" charset="0"/>
              </a:rPr>
              <a:t>piercingu</a:t>
            </a:r>
            <a:r>
              <a:rPr lang="pl-PL" sz="1800" dirty="0">
                <a:solidFill>
                  <a:schemeClr val="bg1"/>
                </a:solidFill>
                <a:effectLst/>
                <a:latin typeface="+mj-lt"/>
                <a:ea typeface="Times New Roman" panose="02020603050405020304" pitchFamily="18" charset="0"/>
              </a:rPr>
              <a:t>; hotele mogły działać tylko, jeżeli goście byli poddawani kwarantannie lub byli tam w związku z wykonywaniem pracy zawodowej, np. medycy czy pracownicy budowlani;  wprowadzono obowiązek zachowania 2 metrów odległości od siebie, z wyjątkiem opiekunów dzieci poniżej 13. r.ż. i niepełnosprawnych</a:t>
            </a:r>
          </a:p>
          <a:p>
            <a:pPr algn="just">
              <a:lnSpc>
                <a:spcPct val="150000"/>
              </a:lnSpc>
            </a:pPr>
            <a:r>
              <a:rPr lang="pl-PL" sz="1800" b="1" dirty="0">
                <a:solidFill>
                  <a:schemeClr val="bg1"/>
                </a:solidFill>
                <a:effectLst/>
                <a:latin typeface="+mj-lt"/>
                <a:ea typeface="Times New Roman" panose="02020603050405020304" pitchFamily="18" charset="0"/>
              </a:rPr>
              <a:t>31.03.2020</a:t>
            </a:r>
            <a:r>
              <a:rPr lang="pl-PL" sz="1800" dirty="0">
                <a:solidFill>
                  <a:schemeClr val="bg1"/>
                </a:solidFill>
                <a:effectLst/>
                <a:latin typeface="+mj-lt"/>
                <a:ea typeface="Times New Roman" panose="02020603050405020304" pitchFamily="18" charset="0"/>
              </a:rPr>
              <a:t> – ograniczono do 11 kwietnia zgromadzenia religijne do 5 osób, nie licząc duchownych czy pracowników obsługujących pogrzeb/mszę, od 12 kwietnia zwiększono limit zgromadzeń do 50 osób</a:t>
            </a:r>
          </a:p>
          <a:p>
            <a:pPr algn="ctr">
              <a:lnSpc>
                <a:spcPct val="150000"/>
              </a:lnSpc>
            </a:pPr>
            <a:endParaRPr lang="pl-PL" sz="1800" b="1" dirty="0">
              <a:solidFill>
                <a:schemeClr val="bg1"/>
              </a:solidFill>
              <a:effectLst/>
              <a:latin typeface="+mj-lt"/>
              <a:ea typeface="Times New Roman" panose="02020603050405020304" pitchFamily="18" charset="0"/>
            </a:endParaRPr>
          </a:p>
        </p:txBody>
      </p:sp>
    </p:spTree>
    <p:extLst>
      <p:ext uri="{BB962C8B-B14F-4D97-AF65-F5344CB8AC3E}">
        <p14:creationId xmlns:p14="http://schemas.microsoft.com/office/powerpoint/2010/main" val="410962476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0BE18949-B2E5-EFBF-1E86-84773E5455ED}"/>
              </a:ext>
            </a:extLst>
          </p:cNvPr>
          <p:cNvSpPr>
            <a:spLocks noGrp="1"/>
          </p:cNvSpPr>
          <p:nvPr>
            <p:ph type="sldNum" sz="quarter" idx="12"/>
          </p:nvPr>
        </p:nvSpPr>
        <p:spPr/>
        <p:txBody>
          <a:bodyPr/>
          <a:lstStyle/>
          <a:p>
            <a:pPr>
              <a:defRPr/>
            </a:pPr>
            <a:fld id="{E683911C-EC88-49B7-90C9-B74F5A05111C}" type="slidenum">
              <a:rPr lang="pl-PL" smtClean="0"/>
              <a:pPr>
                <a:defRPr/>
              </a:pPr>
              <a:t>154</a:t>
            </a:fld>
            <a:endParaRPr lang="pl-PL"/>
          </a:p>
        </p:txBody>
      </p:sp>
      <p:sp>
        <p:nvSpPr>
          <p:cNvPr id="6" name="pole tekstowe 5">
            <a:extLst>
              <a:ext uri="{FF2B5EF4-FFF2-40B4-BE49-F238E27FC236}">
                <a16:creationId xmlns:a16="http://schemas.microsoft.com/office/drawing/2014/main" id="{81B13383-B7BF-2FED-452B-E5420E711E4A}"/>
              </a:ext>
            </a:extLst>
          </p:cNvPr>
          <p:cNvSpPr txBox="1"/>
          <p:nvPr/>
        </p:nvSpPr>
        <p:spPr>
          <a:xfrm>
            <a:off x="187673" y="836712"/>
            <a:ext cx="8632800" cy="4619854"/>
          </a:xfrm>
          <a:prstGeom prst="rect">
            <a:avLst/>
          </a:prstGeom>
          <a:noFill/>
        </p:spPr>
        <p:txBody>
          <a:bodyPr wrap="square">
            <a:spAutoFit/>
          </a:bodyPr>
          <a:lstStyle/>
          <a:p>
            <a:pPr algn="just">
              <a:lnSpc>
                <a:spcPct val="150000"/>
              </a:lnSpc>
            </a:pPr>
            <a:r>
              <a:rPr lang="pl-PL" sz="1800" b="1" dirty="0">
                <a:solidFill>
                  <a:schemeClr val="bg1"/>
                </a:solidFill>
                <a:effectLst/>
                <a:latin typeface="+mj-lt"/>
                <a:ea typeface="Times New Roman" panose="02020603050405020304" pitchFamily="18" charset="0"/>
              </a:rPr>
              <a:t>9.04.2020</a:t>
            </a:r>
            <a:r>
              <a:rPr lang="pl-PL" sz="1800" dirty="0">
                <a:solidFill>
                  <a:schemeClr val="bg1"/>
                </a:solidFill>
                <a:effectLst/>
                <a:latin typeface="+mj-lt"/>
                <a:ea typeface="Times New Roman" panose="02020603050405020304" pitchFamily="18" charset="0"/>
              </a:rPr>
              <a:t> – zamknięcie placówek edukacyjnych i transportu międzynarodowego przedłużono do 26 kwietnia, granice miały zostać „zamknięte” do 3 maja, a osoby przekraczające granicę Polski były poddawane 14-dniowej kwarantannie, zamknięcie instytucji kulturalnych i ograniczenie osób przebywających w sklepie (max. 1 osoba/10 m</a:t>
            </a:r>
            <a:r>
              <a:rPr lang="pl-PL" sz="1800" baseline="30000" dirty="0">
                <a:solidFill>
                  <a:schemeClr val="bg1"/>
                </a:solidFill>
                <a:effectLst/>
                <a:latin typeface="+mj-lt"/>
                <a:ea typeface="Times New Roman" panose="02020603050405020304" pitchFamily="18" charset="0"/>
              </a:rPr>
              <a:t>2</a:t>
            </a:r>
            <a:r>
              <a:rPr lang="pl-PL" sz="1800" dirty="0">
                <a:solidFill>
                  <a:schemeClr val="bg1"/>
                </a:solidFill>
                <a:effectLst/>
                <a:latin typeface="+mj-lt"/>
                <a:ea typeface="Times New Roman" panose="02020603050405020304" pitchFamily="18" charset="0"/>
              </a:rPr>
              <a:t>) przedłużono do 19 kwietnia</a:t>
            </a:r>
          </a:p>
          <a:p>
            <a:pPr algn="just">
              <a:lnSpc>
                <a:spcPct val="150000"/>
              </a:lnSpc>
            </a:pPr>
            <a:r>
              <a:rPr lang="pl-PL" sz="1800" b="1" dirty="0">
                <a:solidFill>
                  <a:srgbClr val="FF0000"/>
                </a:solidFill>
                <a:effectLst/>
                <a:latin typeface="+mj-lt"/>
                <a:ea typeface="Times New Roman" panose="02020603050405020304" pitchFamily="18" charset="0"/>
              </a:rPr>
              <a:t>12.04.2020 – zgon pierwszej osoby z powiatu brodnickiego</a:t>
            </a:r>
          </a:p>
          <a:p>
            <a:pPr algn="just">
              <a:lnSpc>
                <a:spcPct val="150000"/>
              </a:lnSpc>
            </a:pPr>
            <a:r>
              <a:rPr lang="pl-PL" sz="1800" b="1" dirty="0">
                <a:solidFill>
                  <a:schemeClr val="bg1"/>
                </a:solidFill>
                <a:effectLst/>
                <a:latin typeface="+mj-lt"/>
                <a:ea typeface="Times New Roman" panose="02020603050405020304" pitchFamily="18" charset="0"/>
              </a:rPr>
              <a:t>16.04.2020</a:t>
            </a:r>
            <a:r>
              <a:rPr lang="pl-PL" sz="1800" dirty="0">
                <a:solidFill>
                  <a:schemeClr val="bg1"/>
                </a:solidFill>
                <a:effectLst/>
                <a:latin typeface="+mj-lt"/>
                <a:ea typeface="Times New Roman" panose="02020603050405020304" pitchFamily="18" charset="0"/>
              </a:rPr>
              <a:t> – wprowadzenie obowiązkowego zakrywania nosa i ust w miejscach publicznych</a:t>
            </a:r>
          </a:p>
          <a:p>
            <a:pPr algn="just">
              <a:lnSpc>
                <a:spcPct val="150000"/>
              </a:lnSpc>
            </a:pPr>
            <a:r>
              <a:rPr lang="pl-PL" sz="1800" b="1" dirty="0">
                <a:solidFill>
                  <a:schemeClr val="bg1"/>
                </a:solidFill>
                <a:effectLst/>
                <a:latin typeface="+mj-lt"/>
                <a:ea typeface="Times New Roman" panose="02020603050405020304" pitchFamily="18" charset="0"/>
              </a:rPr>
              <a:t>20.04.2020</a:t>
            </a:r>
            <a:r>
              <a:rPr lang="pl-PL" sz="1800" dirty="0">
                <a:solidFill>
                  <a:schemeClr val="bg1"/>
                </a:solidFill>
                <a:effectLst/>
                <a:latin typeface="+mj-lt"/>
                <a:ea typeface="Times New Roman" panose="02020603050405020304" pitchFamily="18" charset="0"/>
              </a:rPr>
              <a:t> – pierwszy etap znoszenia ograniczeń: zwiększenie limitów osób w sklepach do 1 osoby/15 m</a:t>
            </a:r>
            <a:r>
              <a:rPr lang="pl-PL" sz="1800" baseline="30000" dirty="0">
                <a:solidFill>
                  <a:schemeClr val="bg1"/>
                </a:solidFill>
                <a:effectLst/>
                <a:latin typeface="+mj-lt"/>
                <a:ea typeface="Times New Roman" panose="02020603050405020304" pitchFamily="18" charset="0"/>
              </a:rPr>
              <a:t>2</a:t>
            </a:r>
            <a:r>
              <a:rPr lang="pl-PL" sz="1800" dirty="0">
                <a:solidFill>
                  <a:schemeClr val="bg1"/>
                </a:solidFill>
                <a:effectLst/>
                <a:latin typeface="+mj-lt"/>
                <a:ea typeface="Times New Roman" panose="02020603050405020304" pitchFamily="18" charset="0"/>
              </a:rPr>
              <a:t>, zniesiono ograniczenia przemieszczania się w celach rekreacyjnych</a:t>
            </a:r>
          </a:p>
        </p:txBody>
      </p:sp>
    </p:spTree>
    <p:extLst>
      <p:ext uri="{BB962C8B-B14F-4D97-AF65-F5344CB8AC3E}">
        <p14:creationId xmlns:p14="http://schemas.microsoft.com/office/powerpoint/2010/main" val="247218975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D67AD62D-E4E1-8781-B6C4-87A36407F207}"/>
              </a:ext>
            </a:extLst>
          </p:cNvPr>
          <p:cNvSpPr>
            <a:spLocks noGrp="1"/>
          </p:cNvSpPr>
          <p:nvPr>
            <p:ph type="sldNum" sz="quarter" idx="12"/>
          </p:nvPr>
        </p:nvSpPr>
        <p:spPr/>
        <p:txBody>
          <a:bodyPr/>
          <a:lstStyle/>
          <a:p>
            <a:pPr>
              <a:defRPr/>
            </a:pPr>
            <a:fld id="{E683911C-EC88-49B7-90C9-B74F5A05111C}" type="slidenum">
              <a:rPr lang="pl-PL" smtClean="0"/>
              <a:pPr>
                <a:defRPr/>
              </a:pPr>
              <a:t>155</a:t>
            </a:fld>
            <a:endParaRPr lang="pl-PL"/>
          </a:p>
        </p:txBody>
      </p:sp>
      <p:sp>
        <p:nvSpPr>
          <p:cNvPr id="5" name="pole tekstowe 4">
            <a:extLst>
              <a:ext uri="{FF2B5EF4-FFF2-40B4-BE49-F238E27FC236}">
                <a16:creationId xmlns:a16="http://schemas.microsoft.com/office/drawing/2014/main" id="{E75CB1E7-6C19-7D8B-198E-C4CA164E1C4C}"/>
              </a:ext>
            </a:extLst>
          </p:cNvPr>
          <p:cNvSpPr txBox="1"/>
          <p:nvPr/>
        </p:nvSpPr>
        <p:spPr>
          <a:xfrm>
            <a:off x="175858" y="899650"/>
            <a:ext cx="8568952" cy="5938036"/>
          </a:xfrm>
          <a:prstGeom prst="rect">
            <a:avLst/>
          </a:prstGeom>
          <a:noFill/>
        </p:spPr>
        <p:txBody>
          <a:bodyPr wrap="square">
            <a:spAutoFit/>
          </a:bodyPr>
          <a:lstStyle/>
          <a:p>
            <a:pPr algn="just">
              <a:lnSpc>
                <a:spcPct val="150000"/>
              </a:lnSpc>
            </a:pPr>
            <a:r>
              <a:rPr lang="pl-PL" sz="1700" b="1" dirty="0">
                <a:solidFill>
                  <a:srgbClr val="002060"/>
                </a:solidFill>
                <a:effectLst/>
                <a:latin typeface="+mj-lt"/>
                <a:ea typeface="Times New Roman" panose="02020603050405020304" pitchFamily="18" charset="0"/>
              </a:rPr>
              <a:t>4.05.2020</a:t>
            </a:r>
            <a:r>
              <a:rPr lang="pl-PL" sz="1700" dirty="0">
                <a:solidFill>
                  <a:srgbClr val="002060"/>
                </a:solidFill>
                <a:effectLst/>
                <a:latin typeface="+mj-lt"/>
                <a:ea typeface="Times New Roman" panose="02020603050405020304" pitchFamily="18" charset="0"/>
              </a:rPr>
              <a:t> – drugi etap znoszenia obostrzeń: otwarcie centrów handlowych, bibliotek, muzeów, galerii sztuki, hoteli, placówek rehabilitacji leczniczej; otwarcie żłobków i przedszkoli z zastosowaniem zaleceń Głównego Inspektoratu Sanitarnego</a:t>
            </a:r>
          </a:p>
          <a:p>
            <a:pPr algn="just">
              <a:lnSpc>
                <a:spcPct val="150000"/>
              </a:lnSpc>
            </a:pPr>
            <a:r>
              <a:rPr lang="pl-PL" sz="1700" b="1" dirty="0">
                <a:solidFill>
                  <a:srgbClr val="002060"/>
                </a:solidFill>
                <a:effectLst/>
                <a:latin typeface="+mj-lt"/>
                <a:ea typeface="Times New Roman" panose="02020603050405020304" pitchFamily="18" charset="0"/>
              </a:rPr>
              <a:t>18.05.2020</a:t>
            </a:r>
            <a:r>
              <a:rPr lang="pl-PL" sz="1700" dirty="0">
                <a:solidFill>
                  <a:srgbClr val="002060"/>
                </a:solidFill>
                <a:effectLst/>
                <a:latin typeface="+mj-lt"/>
                <a:ea typeface="Times New Roman" panose="02020603050405020304" pitchFamily="18" charset="0"/>
              </a:rPr>
              <a:t> – trzeci etap znoszenia obostrzeń – przywrócenie działalności salonów fryzjerskich i kosmetycznych, jak również restauracji, barów i kawiarni z zastosowaniem zaleceń Głównego Inspektoratu Sanitarnego</a:t>
            </a:r>
          </a:p>
          <a:p>
            <a:pPr algn="just">
              <a:lnSpc>
                <a:spcPct val="150000"/>
              </a:lnSpc>
            </a:pPr>
            <a:r>
              <a:rPr lang="pl-PL" sz="1700" b="1" dirty="0">
                <a:solidFill>
                  <a:srgbClr val="002060"/>
                </a:solidFill>
                <a:effectLst/>
                <a:latin typeface="+mj-lt"/>
                <a:ea typeface="Times New Roman" panose="02020603050405020304" pitchFamily="18" charset="0"/>
              </a:rPr>
              <a:t>30.05.2020</a:t>
            </a:r>
            <a:r>
              <a:rPr lang="pl-PL" sz="1700" dirty="0">
                <a:solidFill>
                  <a:srgbClr val="002060"/>
                </a:solidFill>
                <a:effectLst/>
                <a:latin typeface="+mj-lt"/>
                <a:ea typeface="Times New Roman" panose="02020603050405020304" pitchFamily="18" charset="0"/>
              </a:rPr>
              <a:t> – czwarty etap znoszenia obostrzeń – zniesiono limity osób w branży handlowej i gastronomicznej, zwiększenie limitu osób na zgromadzeniach i weselach – do 150 osób</a:t>
            </a:r>
          </a:p>
          <a:p>
            <a:pPr algn="just">
              <a:lnSpc>
                <a:spcPct val="150000"/>
              </a:lnSpc>
            </a:pPr>
            <a:r>
              <a:rPr lang="pl-PL" sz="1700" b="1" dirty="0">
                <a:solidFill>
                  <a:srgbClr val="002060"/>
                </a:solidFill>
                <a:effectLst/>
                <a:latin typeface="+mj-lt"/>
                <a:ea typeface="Times New Roman" panose="02020603050405020304" pitchFamily="18" charset="0"/>
              </a:rPr>
              <a:t>06.06.2020</a:t>
            </a:r>
            <a:r>
              <a:rPr lang="pl-PL" sz="1700" dirty="0">
                <a:solidFill>
                  <a:srgbClr val="002060"/>
                </a:solidFill>
                <a:effectLst/>
                <a:latin typeface="+mj-lt"/>
                <a:ea typeface="Times New Roman" panose="02020603050405020304" pitchFamily="18" charset="0"/>
              </a:rPr>
              <a:t> – wznowienie działalności instytucji kulturalnych, tj. kin, teatrów, opery, basenów, klubów fitness, parków zabaw, sauny, solarium8.08. – wprowadzenie regularnych obostrzeń – podział powiatów na czerwone, żółte i zielone (gdzie kolor czerwony oznaczał największy zakres obostrzeń – m.in. zakaz organizacji targów, kongresów, wydarzeń kulturalnych, wydarzeń sportowych z udziałem publiczności, a zielony najmniejszy zakres)</a:t>
            </a:r>
          </a:p>
        </p:txBody>
      </p:sp>
    </p:spTree>
    <p:extLst>
      <p:ext uri="{BB962C8B-B14F-4D97-AF65-F5344CB8AC3E}">
        <p14:creationId xmlns:p14="http://schemas.microsoft.com/office/powerpoint/2010/main" val="166035920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84465BCE-07BF-6A5F-F16C-20CC77F368C7}"/>
              </a:ext>
            </a:extLst>
          </p:cNvPr>
          <p:cNvSpPr>
            <a:spLocks noGrp="1"/>
          </p:cNvSpPr>
          <p:nvPr>
            <p:ph type="sldNum" sz="quarter" idx="12"/>
          </p:nvPr>
        </p:nvSpPr>
        <p:spPr/>
        <p:txBody>
          <a:bodyPr/>
          <a:lstStyle/>
          <a:p>
            <a:pPr>
              <a:defRPr/>
            </a:pPr>
            <a:fld id="{E683911C-EC88-49B7-90C9-B74F5A05111C}" type="slidenum">
              <a:rPr lang="pl-PL" smtClean="0"/>
              <a:pPr>
                <a:defRPr/>
              </a:pPr>
              <a:t>156</a:t>
            </a:fld>
            <a:endParaRPr lang="pl-PL"/>
          </a:p>
        </p:txBody>
      </p:sp>
      <p:sp>
        <p:nvSpPr>
          <p:cNvPr id="5" name="pole tekstowe 4">
            <a:extLst>
              <a:ext uri="{FF2B5EF4-FFF2-40B4-BE49-F238E27FC236}">
                <a16:creationId xmlns:a16="http://schemas.microsoft.com/office/drawing/2014/main" id="{280C8778-01A4-9A4E-E51B-1FAB6D95D17F}"/>
              </a:ext>
            </a:extLst>
          </p:cNvPr>
          <p:cNvSpPr txBox="1"/>
          <p:nvPr/>
        </p:nvSpPr>
        <p:spPr>
          <a:xfrm>
            <a:off x="467545" y="1340768"/>
            <a:ext cx="8280920" cy="4204356"/>
          </a:xfrm>
          <a:prstGeom prst="rect">
            <a:avLst/>
          </a:prstGeom>
          <a:noFill/>
        </p:spPr>
        <p:txBody>
          <a:bodyPr wrap="square">
            <a:spAutoFit/>
          </a:bodyPr>
          <a:lstStyle/>
          <a:p>
            <a:pPr algn="just">
              <a:lnSpc>
                <a:spcPct val="150000"/>
              </a:lnSpc>
            </a:pPr>
            <a:r>
              <a:rPr lang="pl-PL" sz="1800" b="1" dirty="0">
                <a:solidFill>
                  <a:srgbClr val="002060"/>
                </a:solidFill>
                <a:effectLst/>
                <a:latin typeface="+mj-lt"/>
                <a:ea typeface="Times New Roman" panose="02020603050405020304" pitchFamily="18" charset="0"/>
              </a:rPr>
              <a:t>24.10.2020</a:t>
            </a:r>
            <a:r>
              <a:rPr lang="pl-PL" sz="1800" dirty="0">
                <a:solidFill>
                  <a:srgbClr val="002060"/>
                </a:solidFill>
                <a:effectLst/>
                <a:latin typeface="+mj-lt"/>
                <a:ea typeface="Times New Roman" panose="02020603050405020304" pitchFamily="18" charset="0"/>
              </a:rPr>
              <a:t> – cała Polska ogłoszona czerwoną strefą</a:t>
            </a:r>
          </a:p>
          <a:p>
            <a:pPr algn="just">
              <a:lnSpc>
                <a:spcPct val="150000"/>
              </a:lnSpc>
            </a:pPr>
            <a:r>
              <a:rPr lang="pl-PL" sz="1800" b="1" dirty="0">
                <a:solidFill>
                  <a:srgbClr val="FF0000"/>
                </a:solidFill>
                <a:effectLst/>
                <a:latin typeface="+mj-lt"/>
                <a:ea typeface="Times New Roman" panose="02020603050405020304" pitchFamily="18" charset="0"/>
              </a:rPr>
              <a:t>5.11.2020 – rekordowa liczba zakażeń dziennych w powiecie brodnickim –ponad 100</a:t>
            </a:r>
          </a:p>
          <a:p>
            <a:pPr algn="just">
              <a:lnSpc>
                <a:spcPct val="150000"/>
              </a:lnSpc>
            </a:pPr>
            <a:r>
              <a:rPr lang="pl-PL" sz="1800" b="1" dirty="0">
                <a:solidFill>
                  <a:srgbClr val="002060"/>
                </a:solidFill>
                <a:effectLst/>
                <a:latin typeface="+mj-lt"/>
                <a:ea typeface="Times New Roman" panose="02020603050405020304" pitchFamily="18" charset="0"/>
              </a:rPr>
              <a:t>09.11.2020</a:t>
            </a:r>
            <a:r>
              <a:rPr lang="pl-PL" sz="1800" dirty="0">
                <a:solidFill>
                  <a:srgbClr val="002060"/>
                </a:solidFill>
                <a:effectLst/>
                <a:latin typeface="+mj-lt"/>
                <a:ea typeface="Times New Roman" panose="02020603050405020304" pitchFamily="18" charset="0"/>
              </a:rPr>
              <a:t> – ponowne zamknięcie szkół podstawowych i ponadpodstawowych w Polsce</a:t>
            </a:r>
          </a:p>
          <a:p>
            <a:pPr algn="just">
              <a:lnSpc>
                <a:spcPct val="150000"/>
              </a:lnSpc>
            </a:pPr>
            <a:r>
              <a:rPr lang="pl-PL" sz="1800" b="1" dirty="0">
                <a:solidFill>
                  <a:srgbClr val="002060"/>
                </a:solidFill>
                <a:effectLst/>
                <a:latin typeface="+mj-lt"/>
                <a:ea typeface="Times New Roman" panose="02020603050405020304" pitchFamily="18" charset="0"/>
              </a:rPr>
              <a:t>25.11.2020</a:t>
            </a:r>
            <a:r>
              <a:rPr lang="pl-PL" sz="1800" dirty="0">
                <a:solidFill>
                  <a:srgbClr val="002060"/>
                </a:solidFill>
                <a:effectLst/>
                <a:latin typeface="+mj-lt"/>
                <a:ea typeface="Times New Roman" panose="02020603050405020304" pitchFamily="18" charset="0"/>
              </a:rPr>
              <a:t> – rekordowa dzienna liczba zgonów w Polsce (674 osób)</a:t>
            </a:r>
          </a:p>
          <a:p>
            <a:pPr algn="just">
              <a:lnSpc>
                <a:spcPct val="150000"/>
              </a:lnSpc>
            </a:pPr>
            <a:r>
              <a:rPr lang="pl-PL" sz="1800" b="1" dirty="0">
                <a:solidFill>
                  <a:srgbClr val="002060"/>
                </a:solidFill>
                <a:effectLst/>
                <a:latin typeface="+mj-lt"/>
                <a:ea typeface="Times New Roman" panose="02020603050405020304" pitchFamily="18" charset="0"/>
              </a:rPr>
              <a:t>02.12.2020</a:t>
            </a:r>
            <a:r>
              <a:rPr lang="pl-PL" sz="1800" dirty="0">
                <a:solidFill>
                  <a:srgbClr val="002060"/>
                </a:solidFill>
                <a:effectLst/>
                <a:latin typeface="+mj-lt"/>
                <a:ea typeface="Times New Roman" panose="02020603050405020304" pitchFamily="18" charset="0"/>
              </a:rPr>
              <a:t> – liczba zakażonych w Polsce przekroczyła 1 mln</a:t>
            </a:r>
          </a:p>
          <a:p>
            <a:pPr algn="just">
              <a:lnSpc>
                <a:spcPct val="150000"/>
              </a:lnSpc>
            </a:pPr>
            <a:r>
              <a:rPr lang="pl-PL" sz="1800" b="1" dirty="0">
                <a:solidFill>
                  <a:srgbClr val="002060"/>
                </a:solidFill>
                <a:effectLst/>
                <a:latin typeface="+mj-lt"/>
                <a:ea typeface="Times New Roman" panose="02020603050405020304" pitchFamily="18" charset="0"/>
              </a:rPr>
              <a:t>08.12.2020</a:t>
            </a:r>
            <a:r>
              <a:rPr lang="pl-PL" sz="1800" dirty="0">
                <a:solidFill>
                  <a:srgbClr val="002060"/>
                </a:solidFill>
                <a:effectLst/>
                <a:latin typeface="+mj-lt"/>
                <a:ea typeface="Times New Roman" panose="02020603050405020304" pitchFamily="18" charset="0"/>
              </a:rPr>
              <a:t> – pierwsze szczepienie szczepionką Pfizer/BioNTech w Wielkiej Brytanii</a:t>
            </a:r>
          </a:p>
          <a:p>
            <a:pPr algn="just">
              <a:lnSpc>
                <a:spcPct val="150000"/>
              </a:lnSpc>
            </a:pPr>
            <a:r>
              <a:rPr lang="pl-PL" sz="1800" b="1" dirty="0">
                <a:solidFill>
                  <a:srgbClr val="002060"/>
                </a:solidFill>
                <a:effectLst/>
                <a:latin typeface="+mj-lt"/>
                <a:ea typeface="Times New Roman" panose="02020603050405020304" pitchFamily="18" charset="0"/>
              </a:rPr>
              <a:t>27.122020</a:t>
            </a:r>
            <a:r>
              <a:rPr lang="pl-PL" sz="1800" dirty="0">
                <a:solidFill>
                  <a:srgbClr val="002060"/>
                </a:solidFill>
                <a:effectLst/>
                <a:latin typeface="+mj-lt"/>
                <a:ea typeface="Times New Roman" panose="02020603050405020304" pitchFamily="18" charset="0"/>
              </a:rPr>
              <a:t> - W Polsce rozpoczęły się szczepienia przeciwko COVID-19</a:t>
            </a:r>
          </a:p>
        </p:txBody>
      </p:sp>
    </p:spTree>
    <p:extLst>
      <p:ext uri="{BB962C8B-B14F-4D97-AF65-F5344CB8AC3E}">
        <p14:creationId xmlns:p14="http://schemas.microsoft.com/office/powerpoint/2010/main" val="144708152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5A5C7782-2567-6D35-2C4D-6124B4F2B92F}"/>
              </a:ext>
            </a:extLst>
          </p:cNvPr>
          <p:cNvSpPr>
            <a:spLocks noGrp="1"/>
          </p:cNvSpPr>
          <p:nvPr>
            <p:ph type="sldNum" sz="quarter" idx="12"/>
          </p:nvPr>
        </p:nvSpPr>
        <p:spPr/>
        <p:txBody>
          <a:bodyPr/>
          <a:lstStyle/>
          <a:p>
            <a:pPr>
              <a:defRPr/>
            </a:pPr>
            <a:fld id="{E683911C-EC88-49B7-90C9-B74F5A05111C}" type="slidenum">
              <a:rPr lang="pl-PL" smtClean="0"/>
              <a:pPr>
                <a:defRPr/>
              </a:pPr>
              <a:t>157</a:t>
            </a:fld>
            <a:endParaRPr lang="pl-PL"/>
          </a:p>
        </p:txBody>
      </p:sp>
      <p:sp>
        <p:nvSpPr>
          <p:cNvPr id="3" name="pole tekstowe 2">
            <a:extLst>
              <a:ext uri="{FF2B5EF4-FFF2-40B4-BE49-F238E27FC236}">
                <a16:creationId xmlns:a16="http://schemas.microsoft.com/office/drawing/2014/main" id="{A189D227-A219-4961-3D6F-22877326691F}"/>
              </a:ext>
            </a:extLst>
          </p:cNvPr>
          <p:cNvSpPr txBox="1"/>
          <p:nvPr/>
        </p:nvSpPr>
        <p:spPr>
          <a:xfrm>
            <a:off x="367641" y="404664"/>
            <a:ext cx="8347734" cy="461665"/>
          </a:xfrm>
          <a:prstGeom prst="rect">
            <a:avLst/>
          </a:prstGeom>
          <a:noFill/>
        </p:spPr>
        <p:txBody>
          <a:bodyPr wrap="none" rtlCol="0">
            <a:spAutoFit/>
          </a:bodyPr>
          <a:lstStyle/>
          <a:p>
            <a:r>
              <a:rPr lang="pl-PL" sz="2400" b="1" dirty="0">
                <a:solidFill>
                  <a:srgbClr val="FF0000"/>
                </a:solidFill>
                <a:latin typeface="+mj-lt"/>
              </a:rPr>
              <a:t>2020 r. – statystyki dot. COVID-19 w powiecie brodnickim</a:t>
            </a:r>
          </a:p>
        </p:txBody>
      </p:sp>
      <p:sp>
        <p:nvSpPr>
          <p:cNvPr id="4" name="pole tekstowe 3">
            <a:extLst>
              <a:ext uri="{FF2B5EF4-FFF2-40B4-BE49-F238E27FC236}">
                <a16:creationId xmlns:a16="http://schemas.microsoft.com/office/drawing/2014/main" id="{DF6BC4DC-83F8-343C-C052-6BA4060A6F42}"/>
              </a:ext>
            </a:extLst>
          </p:cNvPr>
          <p:cNvSpPr txBox="1"/>
          <p:nvPr/>
        </p:nvSpPr>
        <p:spPr>
          <a:xfrm>
            <a:off x="1858981" y="1275315"/>
            <a:ext cx="5426037" cy="5178021"/>
          </a:xfrm>
          <a:prstGeom prst="rect">
            <a:avLst/>
          </a:prstGeom>
          <a:noFill/>
        </p:spPr>
        <p:txBody>
          <a:bodyPr wrap="none" rtlCol="0">
            <a:spAutoFit/>
          </a:bodyPr>
          <a:lstStyle/>
          <a:p>
            <a:pPr>
              <a:lnSpc>
                <a:spcPct val="200000"/>
              </a:lnSpc>
            </a:pPr>
            <a:r>
              <a:rPr lang="pl-PL" sz="3400" b="1" dirty="0">
                <a:solidFill>
                  <a:srgbClr val="002060"/>
                </a:solidFill>
                <a:latin typeface="+mj-lt"/>
              </a:rPr>
              <a:t>Liczba przypadków – 2626</a:t>
            </a:r>
          </a:p>
          <a:p>
            <a:pPr>
              <a:lnSpc>
                <a:spcPct val="200000"/>
              </a:lnSpc>
            </a:pPr>
            <a:r>
              <a:rPr lang="pl-PL" sz="3400" b="1" dirty="0">
                <a:solidFill>
                  <a:srgbClr val="002060"/>
                </a:solidFill>
                <a:latin typeface="+mj-lt"/>
              </a:rPr>
              <a:t>Liczba hospitalizacji – 105</a:t>
            </a:r>
          </a:p>
          <a:p>
            <a:pPr>
              <a:lnSpc>
                <a:spcPct val="200000"/>
              </a:lnSpc>
            </a:pPr>
            <a:r>
              <a:rPr lang="pl-PL" sz="3400" b="1" dirty="0">
                <a:solidFill>
                  <a:srgbClr val="002060"/>
                </a:solidFill>
                <a:latin typeface="+mj-lt"/>
              </a:rPr>
              <a:t>Liczba zgonów – 53</a:t>
            </a:r>
          </a:p>
          <a:p>
            <a:pPr>
              <a:lnSpc>
                <a:spcPct val="200000"/>
              </a:lnSpc>
            </a:pPr>
            <a:r>
              <a:rPr lang="pl-PL" sz="3400" b="1" dirty="0">
                <a:solidFill>
                  <a:srgbClr val="002060"/>
                </a:solidFill>
                <a:latin typeface="+mj-lt"/>
              </a:rPr>
              <a:t>Liczba ognisk – 49</a:t>
            </a:r>
          </a:p>
          <a:p>
            <a:pPr>
              <a:lnSpc>
                <a:spcPct val="200000"/>
              </a:lnSpc>
            </a:pPr>
            <a:r>
              <a:rPr lang="pl-PL" sz="3400" b="1" dirty="0">
                <a:solidFill>
                  <a:srgbClr val="002060"/>
                </a:solidFill>
                <a:latin typeface="+mj-lt"/>
              </a:rPr>
              <a:t>Zlecone wymazy - 1158</a:t>
            </a:r>
          </a:p>
        </p:txBody>
      </p:sp>
    </p:spTree>
    <p:extLst>
      <p:ext uri="{BB962C8B-B14F-4D97-AF65-F5344CB8AC3E}">
        <p14:creationId xmlns:p14="http://schemas.microsoft.com/office/powerpoint/2010/main" val="13286882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5B0EA582-F742-2116-25E3-D329F627B99D}"/>
              </a:ext>
            </a:extLst>
          </p:cNvPr>
          <p:cNvSpPr>
            <a:spLocks noGrp="1"/>
          </p:cNvSpPr>
          <p:nvPr>
            <p:ph type="sldNum" sz="quarter" idx="12"/>
          </p:nvPr>
        </p:nvSpPr>
        <p:spPr/>
        <p:txBody>
          <a:bodyPr/>
          <a:lstStyle/>
          <a:p>
            <a:pPr>
              <a:defRPr/>
            </a:pPr>
            <a:fld id="{E683911C-EC88-49B7-90C9-B74F5A05111C}" type="slidenum">
              <a:rPr lang="pl-PL" smtClean="0"/>
              <a:pPr>
                <a:defRPr/>
              </a:pPr>
              <a:t>158</a:t>
            </a:fld>
            <a:endParaRPr lang="pl-PL"/>
          </a:p>
        </p:txBody>
      </p:sp>
      <p:pic>
        <p:nvPicPr>
          <p:cNvPr id="4" name="Obraz 3" descr="Obraz zawierający w pomieszczeniu, ubrania, ściana, człowiek&#10;&#10;Opis wygenerowany automatycznie">
            <a:extLst>
              <a:ext uri="{FF2B5EF4-FFF2-40B4-BE49-F238E27FC236}">
                <a16:creationId xmlns:a16="http://schemas.microsoft.com/office/drawing/2014/main" id="{F8CB9F98-0DE4-CE1B-DFBB-49E9A9B3C4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81" y="116632"/>
            <a:ext cx="2808312" cy="3744940"/>
          </a:xfrm>
          <a:prstGeom prst="rect">
            <a:avLst/>
          </a:prstGeom>
          <a:noFill/>
          <a:ln>
            <a:noFill/>
          </a:ln>
          <a:effectLst>
            <a:softEdge rad="50800"/>
          </a:effectLst>
        </p:spPr>
      </p:pic>
      <p:pic>
        <p:nvPicPr>
          <p:cNvPr id="5" name="Obraz 4" descr="Obraz zawierający ubrania, meble, krzesło, w pomieszczeniu&#10;&#10;Opis wygenerowany automatycznie">
            <a:extLst>
              <a:ext uri="{FF2B5EF4-FFF2-40B4-BE49-F238E27FC236}">
                <a16:creationId xmlns:a16="http://schemas.microsoft.com/office/drawing/2014/main" id="{EFCF5188-DCC9-4A97-E37E-4112EAFCB8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9054" y="123401"/>
            <a:ext cx="2808705" cy="3744940"/>
          </a:xfrm>
          <a:prstGeom prst="rect">
            <a:avLst/>
          </a:prstGeom>
          <a:noFill/>
          <a:ln>
            <a:noFill/>
          </a:ln>
          <a:effectLst>
            <a:softEdge rad="38100"/>
          </a:effectLst>
        </p:spPr>
      </p:pic>
      <p:pic>
        <p:nvPicPr>
          <p:cNvPr id="6" name="Obraz 5" descr="Obraz zawierający ubrania, osoba, obuwie, budynek&#10;&#10;Opis wygenerowany automatycznie">
            <a:extLst>
              <a:ext uri="{FF2B5EF4-FFF2-40B4-BE49-F238E27FC236}">
                <a16:creationId xmlns:a16="http://schemas.microsoft.com/office/drawing/2014/main" id="{472171F7-176F-8167-819E-6AA9E67917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015" y="123401"/>
            <a:ext cx="2861256" cy="3815008"/>
          </a:xfrm>
          <a:prstGeom prst="rect">
            <a:avLst/>
          </a:prstGeom>
          <a:noFill/>
          <a:ln>
            <a:noFill/>
          </a:ln>
          <a:effectLst>
            <a:softEdge rad="50800"/>
          </a:effectLst>
        </p:spPr>
      </p:pic>
      <p:pic>
        <p:nvPicPr>
          <p:cNvPr id="7" name="Obraz 6" descr="Obraz zawierający w pomieszczeniu, meble, krzesło, osoba&#10;&#10;Opis wygenerowany automatycznie">
            <a:extLst>
              <a:ext uri="{FF2B5EF4-FFF2-40B4-BE49-F238E27FC236}">
                <a16:creationId xmlns:a16="http://schemas.microsoft.com/office/drawing/2014/main" id="{227C44CE-50A9-2CD8-DCA5-488537F4967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909" y="3986193"/>
            <a:ext cx="3829076" cy="2871807"/>
          </a:xfrm>
          <a:prstGeom prst="rect">
            <a:avLst/>
          </a:prstGeom>
          <a:noFill/>
          <a:ln>
            <a:noFill/>
          </a:ln>
          <a:effectLst>
            <a:softEdge rad="50800"/>
          </a:effectLst>
        </p:spPr>
      </p:pic>
      <p:pic>
        <p:nvPicPr>
          <p:cNvPr id="8" name="Obraz 7" descr="Obraz zawierający ubrania, osoba, w pomieszczeniu, stół&#10;&#10;Opis wygenerowany automatycznie">
            <a:extLst>
              <a:ext uri="{FF2B5EF4-FFF2-40B4-BE49-F238E27FC236}">
                <a16:creationId xmlns:a16="http://schemas.microsoft.com/office/drawing/2014/main" id="{E48124B7-6601-F0F2-E640-83A6DDBB745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016" y="3960624"/>
            <a:ext cx="3829076" cy="2871807"/>
          </a:xfrm>
          <a:prstGeom prst="rect">
            <a:avLst/>
          </a:prstGeom>
          <a:noFill/>
          <a:ln>
            <a:noFill/>
          </a:ln>
          <a:effectLst>
            <a:softEdge rad="50800"/>
          </a:effectLst>
        </p:spPr>
      </p:pic>
    </p:spTree>
    <p:extLst>
      <p:ext uri="{BB962C8B-B14F-4D97-AF65-F5344CB8AC3E}">
        <p14:creationId xmlns:p14="http://schemas.microsoft.com/office/powerpoint/2010/main" val="274642552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3EDDE7F2-FC2A-B99F-B595-C059B8E73252}"/>
              </a:ext>
            </a:extLst>
          </p:cNvPr>
          <p:cNvSpPr>
            <a:spLocks noGrp="1"/>
          </p:cNvSpPr>
          <p:nvPr>
            <p:ph type="sldNum" sz="quarter" idx="12"/>
          </p:nvPr>
        </p:nvSpPr>
        <p:spPr/>
        <p:txBody>
          <a:bodyPr/>
          <a:lstStyle/>
          <a:p>
            <a:pPr>
              <a:defRPr/>
            </a:pPr>
            <a:fld id="{E683911C-EC88-49B7-90C9-B74F5A05111C}" type="slidenum">
              <a:rPr lang="pl-PL" smtClean="0"/>
              <a:pPr>
                <a:defRPr/>
              </a:pPr>
              <a:t>159</a:t>
            </a:fld>
            <a:endParaRPr lang="pl-PL"/>
          </a:p>
        </p:txBody>
      </p:sp>
      <p:pic>
        <p:nvPicPr>
          <p:cNvPr id="3" name="Obraz 2" descr="Obraz zawierający ubrania, osoba, Handel detaliczny, Sklep spożywczy&#10;&#10;Opis wygenerowany automatycznie">
            <a:extLst>
              <a:ext uri="{FF2B5EF4-FFF2-40B4-BE49-F238E27FC236}">
                <a16:creationId xmlns:a16="http://schemas.microsoft.com/office/drawing/2014/main" id="{3AEC6E55-1E55-D82F-3095-8648046A7F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254" y="219075"/>
            <a:ext cx="2806779" cy="3744415"/>
          </a:xfrm>
          <a:prstGeom prst="rect">
            <a:avLst/>
          </a:prstGeom>
          <a:noFill/>
          <a:ln>
            <a:noFill/>
          </a:ln>
          <a:effectLst>
            <a:softEdge rad="63500"/>
          </a:effectLst>
        </p:spPr>
      </p:pic>
      <p:pic>
        <p:nvPicPr>
          <p:cNvPr id="4" name="Obraz 3" descr="Obraz zawierający ubrania, osoba, sklep, Ludzka twarz&#10;&#10;Opis wygenerowany automatycznie">
            <a:extLst>
              <a:ext uri="{FF2B5EF4-FFF2-40B4-BE49-F238E27FC236}">
                <a16:creationId xmlns:a16="http://schemas.microsoft.com/office/drawing/2014/main" id="{8AE4F305-50DC-B927-E997-CCE1DB4219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2428762"/>
            <a:ext cx="2806433" cy="3744416"/>
          </a:xfrm>
          <a:prstGeom prst="rect">
            <a:avLst/>
          </a:prstGeom>
          <a:noFill/>
          <a:ln>
            <a:noFill/>
          </a:ln>
          <a:effectLst>
            <a:softEdge rad="50800"/>
          </a:effectLst>
        </p:spPr>
      </p:pic>
      <p:pic>
        <p:nvPicPr>
          <p:cNvPr id="5" name="Obraz 4" descr="Obraz zawierający ubrania, obuwie, osoba, Handel detaliczny&#10;&#10;Opis wygenerowany automatycznie">
            <a:extLst>
              <a:ext uri="{FF2B5EF4-FFF2-40B4-BE49-F238E27FC236}">
                <a16:creationId xmlns:a16="http://schemas.microsoft.com/office/drawing/2014/main" id="{2A29E17B-D721-736D-7DF4-6EF34607289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3477" y="219074"/>
            <a:ext cx="2808312" cy="3744416"/>
          </a:xfrm>
          <a:prstGeom prst="rect">
            <a:avLst/>
          </a:prstGeom>
          <a:noFill/>
          <a:ln>
            <a:noFill/>
          </a:ln>
          <a:effectLst>
            <a:softEdge rad="50800"/>
          </a:effectLst>
        </p:spPr>
      </p:pic>
    </p:spTree>
    <p:extLst>
      <p:ext uri="{BB962C8B-B14F-4D97-AF65-F5344CB8AC3E}">
        <p14:creationId xmlns:p14="http://schemas.microsoft.com/office/powerpoint/2010/main" val="3185309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251520" y="219075"/>
            <a:ext cx="8640960" cy="6740307"/>
          </a:xfrm>
          <a:prstGeom prst="rect">
            <a:avLst/>
          </a:prstGeom>
          <a:noFill/>
          <a:ln w="9525">
            <a:noFill/>
            <a:miter lim="800000"/>
            <a:headEnd/>
            <a:tailEnd/>
          </a:ln>
        </p:spPr>
        <p:txBody>
          <a:bodyPr wrap="square" anchor="ctr">
            <a:spAutoFit/>
          </a:bodyPr>
          <a:lstStyle/>
          <a:p>
            <a:pPr indent="449263" algn="just"/>
            <a:r>
              <a:rPr lang="pl-PL" b="1" dirty="0">
                <a:solidFill>
                  <a:srgbClr val="002060"/>
                </a:solidFill>
                <a:latin typeface="Constantia" pitchFamily="18" charset="0"/>
                <a:ea typeface="Calibri" pitchFamily="34" charset="0"/>
                <a:cs typeface="Times New Roman" pitchFamily="18" charset="0"/>
              </a:rPr>
              <a:t>Ciekawostką jest, że już wówczas w literaturze pięknej oświecenia można znaleźć ponadczasowe utwory poruszające istotne dla oświaty w dziedzinie zdrowia tematy.</a:t>
            </a:r>
          </a:p>
          <a:p>
            <a:pPr indent="449263" algn="just"/>
            <a:endParaRPr lang="pl-PL" dirty="0">
              <a:solidFill>
                <a:srgbClr val="002060"/>
              </a:solidFill>
              <a:latin typeface="Constantia" pitchFamily="18" charset="0"/>
              <a:ea typeface="Calibri" pitchFamily="34" charset="0"/>
              <a:cs typeface="Times New Roman" pitchFamily="18" charset="0"/>
            </a:endParaRPr>
          </a:p>
          <a:p>
            <a:pPr indent="449263" algn="just"/>
            <a:r>
              <a:rPr lang="pl-PL" dirty="0">
                <a:solidFill>
                  <a:srgbClr val="002060"/>
                </a:solidFill>
                <a:latin typeface="Constantia" pitchFamily="18" charset="0"/>
                <a:ea typeface="Calibri" pitchFamily="34" charset="0"/>
                <a:cs typeface="Times New Roman" pitchFamily="18" charset="0"/>
              </a:rPr>
              <a:t>Wyjątek z przepisów z XVIII wieku dot. higieny osobistej i otoczenia, porządku i czystości w sypialni i przy stole tj. „Prawa i zwyczaje Collegium Nobilium”, czyli przepisy Stanisława Konarskiego (1700 – 1773) skierowane do uczniów bądź do profesorów ( </a:t>
            </a:r>
            <a:r>
              <a:rPr lang="pl-PL" i="1" dirty="0">
                <a:solidFill>
                  <a:srgbClr val="002060"/>
                </a:solidFill>
                <a:latin typeface="Constantia" pitchFamily="18" charset="0"/>
                <a:ea typeface="Calibri" pitchFamily="34" charset="0"/>
                <a:cs typeface="Times New Roman" pitchFamily="18" charset="0"/>
              </a:rPr>
              <a:t>Stanisław Konarski , wybitny wychowawca  w XVIII -wiecznych szkołach zakonu pijarów. Były to szkoły dla synów bogatej szlachty i magnackich rodzin. Konarski starał się wychować ich na światłych i dzielnych obywateli). Ksiądz St. Konarski jako nauczyciel narodu walczył o piękno  i czystość stylu i języka</a:t>
            </a:r>
          </a:p>
          <a:p>
            <a:pPr indent="449263" algn="just"/>
            <a:endParaRPr lang="pl-PL" i="1" u="sng" dirty="0">
              <a:solidFill>
                <a:srgbClr val="002060"/>
              </a:solidFill>
              <a:latin typeface="Constantia" pitchFamily="18" charset="0"/>
              <a:ea typeface="Calibri" pitchFamily="34" charset="0"/>
              <a:cs typeface="Times New Roman" pitchFamily="18" charset="0"/>
            </a:endParaRPr>
          </a:p>
          <a:p>
            <a:pPr indent="449263" algn="just"/>
            <a:r>
              <a:rPr lang="pl-PL" i="1" u="sng" dirty="0">
                <a:solidFill>
                  <a:srgbClr val="002060"/>
                </a:solidFill>
                <a:latin typeface="Constantia" pitchFamily="18" charset="0"/>
                <a:ea typeface="Calibri" pitchFamily="34" charset="0"/>
                <a:cs typeface="Times New Roman" pitchFamily="18" charset="0"/>
              </a:rPr>
              <a:t>„ Prawa i zwyczaje </a:t>
            </a:r>
            <a:r>
              <a:rPr lang="pl-PL" i="1" u="sng" dirty="0" err="1">
                <a:solidFill>
                  <a:srgbClr val="002060"/>
                </a:solidFill>
                <a:latin typeface="Constantia" pitchFamily="18" charset="0"/>
                <a:ea typeface="Calibri" pitchFamily="34" charset="0"/>
                <a:cs typeface="Times New Roman" pitchFamily="18" charset="0"/>
              </a:rPr>
              <a:t>Collegii</a:t>
            </a:r>
            <a:r>
              <a:rPr lang="pl-PL" i="1" u="sng" dirty="0">
                <a:solidFill>
                  <a:srgbClr val="002060"/>
                </a:solidFill>
                <a:latin typeface="Constantia" pitchFamily="18" charset="0"/>
                <a:ea typeface="Calibri" pitchFamily="34" charset="0"/>
                <a:cs typeface="Times New Roman" pitchFamily="18" charset="0"/>
              </a:rPr>
              <a:t> Nobilium. Do czytania 2 razy na rok Ich Mościom Panom Konwiktorom.”</a:t>
            </a:r>
          </a:p>
          <a:p>
            <a:pPr indent="449263" algn="just"/>
            <a:endParaRPr lang="pl-PL" u="sng" dirty="0">
              <a:solidFill>
                <a:srgbClr val="002060"/>
              </a:solidFill>
              <a:latin typeface="Constantia" pitchFamily="18" charset="0"/>
              <a:ea typeface="Calibri" pitchFamily="34" charset="0"/>
              <a:cs typeface="Times New Roman" pitchFamily="18" charset="0"/>
            </a:endParaRPr>
          </a:p>
          <a:p>
            <a:pPr indent="449263" algn="just" eaLnBrk="0" hangingPunct="0"/>
            <a:r>
              <a:rPr lang="pl-PL" i="1" dirty="0">
                <a:solidFill>
                  <a:srgbClr val="002060"/>
                </a:solidFill>
                <a:latin typeface="Constantia" pitchFamily="18" charset="0"/>
                <a:ea typeface="Calibri" pitchFamily="34" charset="0"/>
                <a:cs typeface="Times New Roman" pitchFamily="18" charset="0"/>
              </a:rPr>
              <a:t>…rozdział X (Ochędóstwo obok siebie). Powierzchowne ochędóstwo niezmiernie się zaleca. Ich Mościom Konwiktorom, ręku, szyi, uszu codzienne mycie, włosów czesanie, paznokci oberżnięcie, krawaciki dobrze opięte, koszule białe, mankietów ochrona, kołnierzy białych w polskim stroju dobre zapięcie, pończochy dobrze wyciągnięte i podwiązane, trzewiki i buty czyste, suknie wszystkie wychędożone i bez plam, czapek i kapeluszów ochrona, łóżka ochędożnie posłane, stolik czysty i ułożony, rzeczy na swoich miejscach, ostrożność z inkaustem, ostrożność ze świecami, stoczka nikomu mieć się nie godzi.</a:t>
            </a:r>
            <a:endParaRPr lang="pl-PL" dirty="0">
              <a:solidFill>
                <a:srgbClr val="002060"/>
              </a:solidFill>
              <a:latin typeface="Constantia" pitchFamily="18" charset="0"/>
              <a:ea typeface="Calibri" pitchFamily="34" charset="0"/>
              <a:cs typeface="Times New Roman" pitchFamily="18" charset="0"/>
            </a:endParaRPr>
          </a:p>
          <a:p>
            <a:pPr indent="449263" algn="just" eaLnBrk="0" hangingPunct="0"/>
            <a:endParaRPr lang="pl-PL" dirty="0">
              <a:latin typeface="Constantia" pitchFamily="18" charset="0"/>
              <a:ea typeface="Calibri" pitchFamily="34" charset="0"/>
              <a:cs typeface="Times New Roman" pitchFamily="18" charset="0"/>
            </a:endParaRPr>
          </a:p>
        </p:txBody>
      </p:sp>
      <p:sp>
        <p:nvSpPr>
          <p:cNvPr id="2" name="Symbol zastępczy numeru slajdu 1">
            <a:extLst>
              <a:ext uri="{FF2B5EF4-FFF2-40B4-BE49-F238E27FC236}">
                <a16:creationId xmlns:a16="http://schemas.microsoft.com/office/drawing/2014/main" id="{3F866C7C-29FA-4352-8FEA-B5A4D4E5B556}"/>
              </a:ext>
            </a:extLst>
          </p:cNvPr>
          <p:cNvSpPr>
            <a:spLocks noGrp="1"/>
          </p:cNvSpPr>
          <p:nvPr>
            <p:ph type="sldNum" sz="quarter" idx="12"/>
          </p:nvPr>
        </p:nvSpPr>
        <p:spPr/>
        <p:txBody>
          <a:bodyPr/>
          <a:lstStyle/>
          <a:p>
            <a:pPr>
              <a:defRPr/>
            </a:pPr>
            <a:fld id="{8E7CD2DA-8185-4507-8A2F-B572FDECFAC1}" type="slidenum">
              <a:rPr lang="pl-PL" smtClean="0"/>
              <a:pPr>
                <a:defRPr/>
              </a:pPr>
              <a:t>16</a:t>
            </a:fld>
            <a:endParaRPr lang="pl-PL"/>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E46A66CE-1C32-953A-59DD-D4D0CE36B757}"/>
              </a:ext>
            </a:extLst>
          </p:cNvPr>
          <p:cNvSpPr>
            <a:spLocks noGrp="1"/>
          </p:cNvSpPr>
          <p:nvPr>
            <p:ph type="sldNum" sz="quarter" idx="12"/>
          </p:nvPr>
        </p:nvSpPr>
        <p:spPr/>
        <p:txBody>
          <a:bodyPr/>
          <a:lstStyle/>
          <a:p>
            <a:pPr>
              <a:defRPr/>
            </a:pPr>
            <a:fld id="{E683911C-EC88-49B7-90C9-B74F5A05111C}" type="slidenum">
              <a:rPr lang="pl-PL" smtClean="0"/>
              <a:pPr>
                <a:defRPr/>
              </a:pPr>
              <a:t>160</a:t>
            </a:fld>
            <a:endParaRPr lang="pl-PL"/>
          </a:p>
        </p:txBody>
      </p:sp>
      <p:sp>
        <p:nvSpPr>
          <p:cNvPr id="4" name="pole tekstowe 3">
            <a:extLst>
              <a:ext uri="{FF2B5EF4-FFF2-40B4-BE49-F238E27FC236}">
                <a16:creationId xmlns:a16="http://schemas.microsoft.com/office/drawing/2014/main" id="{93F0E720-7A58-516F-844F-1F057881FCD8}"/>
              </a:ext>
            </a:extLst>
          </p:cNvPr>
          <p:cNvSpPr txBox="1"/>
          <p:nvPr/>
        </p:nvSpPr>
        <p:spPr>
          <a:xfrm>
            <a:off x="395536" y="116632"/>
            <a:ext cx="8496944" cy="3719160"/>
          </a:xfrm>
          <a:prstGeom prst="rect">
            <a:avLst/>
          </a:prstGeom>
          <a:noFill/>
        </p:spPr>
        <p:txBody>
          <a:bodyPr wrap="square">
            <a:spAutoFit/>
          </a:bodyPr>
          <a:lstStyle/>
          <a:p>
            <a:pPr algn="ctr">
              <a:lnSpc>
                <a:spcPct val="150000"/>
              </a:lnSpc>
              <a:spcBef>
                <a:spcPts val="500"/>
              </a:spcBef>
              <a:spcAft>
                <a:spcPts val="1000"/>
              </a:spcAft>
            </a:pPr>
            <a:r>
              <a:rPr lang="pl-PL" sz="1700" b="1" dirty="0">
                <a:solidFill>
                  <a:srgbClr val="002060"/>
                </a:solidFill>
                <a:effectLst/>
                <a:latin typeface="+mj-lt"/>
                <a:ea typeface="Times New Roman" panose="02020603050405020304" pitchFamily="18" charset="0"/>
                <a:cs typeface="Calibri" panose="020F0502020204030204" pitchFamily="34" charset="0"/>
              </a:rPr>
              <a:t>2021 rok: Walka o ograniczenie rozprzestrzeniania się wariantów</a:t>
            </a:r>
            <a:endParaRPr lang="pl-PL" sz="1700" dirty="0">
              <a:solidFill>
                <a:srgbClr val="002060"/>
              </a:solidFill>
              <a:effectLst/>
              <a:latin typeface="+mj-lt"/>
              <a:ea typeface="Times New Roman" panose="02020603050405020304" pitchFamily="18" charset="0"/>
              <a:cs typeface="Times New Roman" panose="02020603050405020304" pitchFamily="18" charset="0"/>
            </a:endParaRPr>
          </a:p>
          <a:p>
            <a:pPr algn="just">
              <a:lnSpc>
                <a:spcPct val="150000"/>
              </a:lnSpc>
              <a:spcBef>
                <a:spcPts val="500"/>
              </a:spcBef>
              <a:spcAft>
                <a:spcPts val="1000"/>
              </a:spcAft>
            </a:pPr>
            <a:endParaRPr lang="pl-PL" sz="1700" dirty="0">
              <a:solidFill>
                <a:srgbClr val="002060"/>
              </a:solidFill>
              <a:effectLst/>
              <a:latin typeface="+mj-lt"/>
              <a:ea typeface="Times New Roman" panose="02020603050405020304" pitchFamily="18" charset="0"/>
              <a:cs typeface="Calibri" panose="020F0502020204030204" pitchFamily="34" charset="0"/>
            </a:endParaRPr>
          </a:p>
          <a:p>
            <a:pPr algn="just">
              <a:lnSpc>
                <a:spcPct val="125000"/>
              </a:lnSpc>
              <a:spcBef>
                <a:spcPts val="500"/>
              </a:spcBef>
              <a:spcAft>
                <a:spcPts val="1000"/>
              </a:spcAft>
            </a:pPr>
            <a:r>
              <a:rPr lang="pl-PL" sz="1700" dirty="0">
                <a:solidFill>
                  <a:srgbClr val="002060"/>
                </a:solidFill>
                <a:effectLst/>
                <a:latin typeface="+mj-lt"/>
                <a:ea typeface="Times New Roman" panose="02020603050405020304" pitchFamily="18" charset="0"/>
                <a:cs typeface="Calibri" panose="020F0502020204030204" pitchFamily="34" charset="0"/>
              </a:rPr>
              <a:t>Mimo wprowadzenia szczepionek, pandemia nie zakończyła się. Warianty wirusa SARS-CoV-2 pojawiły się w różnych częściach świata, co spowodowało obawy dotyczące możliwości uniknięcia odporności szczepionkowej i zwiększenia zakaźności. W miarę jak naukowcy badali te warianty, konieczne było dostosowywanie strategii walki z pandemią.</a:t>
            </a:r>
            <a:endParaRPr lang="pl-PL" sz="1700" dirty="0">
              <a:solidFill>
                <a:srgbClr val="002060"/>
              </a:solidFill>
              <a:effectLst/>
              <a:latin typeface="+mj-lt"/>
              <a:ea typeface="Times New Roman" panose="02020603050405020304" pitchFamily="18" charset="0"/>
              <a:cs typeface="Times New Roman" panose="02020603050405020304" pitchFamily="18" charset="0"/>
            </a:endParaRPr>
          </a:p>
          <a:p>
            <a:pPr algn="just">
              <a:lnSpc>
                <a:spcPct val="125000"/>
              </a:lnSpc>
              <a:spcBef>
                <a:spcPts val="500"/>
              </a:spcBef>
              <a:spcAft>
                <a:spcPts val="1000"/>
              </a:spcAft>
            </a:pPr>
            <a:r>
              <a:rPr lang="pl-PL" sz="1700" b="1" dirty="0">
                <a:solidFill>
                  <a:srgbClr val="002060"/>
                </a:solidFill>
                <a:effectLst/>
                <a:latin typeface="+mj-lt"/>
                <a:ea typeface="Times New Roman" panose="02020603050405020304" pitchFamily="18" charset="0"/>
                <a:cs typeface="Calibri" panose="020F0502020204030204" pitchFamily="34" charset="0"/>
              </a:rPr>
              <a:t>11 – 15.01.2021</a:t>
            </a:r>
            <a:r>
              <a:rPr lang="pl-PL" sz="1700" dirty="0">
                <a:solidFill>
                  <a:srgbClr val="002060"/>
                </a:solidFill>
                <a:effectLst/>
                <a:latin typeface="+mj-lt"/>
                <a:ea typeface="Times New Roman" panose="02020603050405020304" pitchFamily="18" charset="0"/>
                <a:cs typeface="Calibri" panose="020F0502020204030204" pitchFamily="34" charset="0"/>
              </a:rPr>
              <a:t> - testowanie w kierunku wirusa SARS-CoV-2 nauczycieli klas I-III szkół podstawowych, nauczycieli szkół specjalnych oraz pracowników szkół podstawowych i specjalnych</a:t>
            </a:r>
            <a:endParaRPr lang="pl-PL" sz="1700"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5" name="Obraz 4" descr="Obraz zawierający ubrania, osoba, Odzież odblaskowa, na wolnym powietrzu&#10;&#10;Opis wygenerowany automatycznie">
            <a:extLst>
              <a:ext uri="{FF2B5EF4-FFF2-40B4-BE49-F238E27FC236}">
                <a16:creationId xmlns:a16="http://schemas.microsoft.com/office/drawing/2014/main" id="{1652C943-8264-56F9-8DA2-65C9219BAE5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3593880"/>
            <a:ext cx="2448272" cy="3264120"/>
          </a:xfrm>
          <a:prstGeom prst="rect">
            <a:avLst/>
          </a:prstGeom>
          <a:noFill/>
          <a:ln>
            <a:noFill/>
          </a:ln>
          <a:effectLst>
            <a:softEdge rad="50800"/>
          </a:effectLst>
        </p:spPr>
      </p:pic>
      <p:sp>
        <p:nvSpPr>
          <p:cNvPr id="3" name="Schemat blokowy: proces alternatywny 2">
            <a:extLst>
              <a:ext uri="{FF2B5EF4-FFF2-40B4-BE49-F238E27FC236}">
                <a16:creationId xmlns:a16="http://schemas.microsoft.com/office/drawing/2014/main" id="{15650D90-6A3A-6284-F8C0-0300ABEAEDB7}"/>
              </a:ext>
            </a:extLst>
          </p:cNvPr>
          <p:cNvSpPr/>
          <p:nvPr/>
        </p:nvSpPr>
        <p:spPr>
          <a:xfrm>
            <a:off x="3705318" y="725977"/>
            <a:ext cx="1733364" cy="574322"/>
          </a:xfrm>
          <a:prstGeom prst="flowChartAlternateProcess">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150000"/>
              </a:lnSpc>
              <a:buNone/>
            </a:pPr>
            <a:r>
              <a:rPr lang="pl-PL" sz="3000" b="1" dirty="0">
                <a:solidFill>
                  <a:srgbClr val="002060"/>
                </a:solidFill>
                <a:effectLst/>
                <a:latin typeface="+mj-lt"/>
                <a:ea typeface="Times New Roman" panose="02020603050405020304" pitchFamily="18" charset="0"/>
              </a:rPr>
              <a:t>2021 r.</a:t>
            </a:r>
          </a:p>
        </p:txBody>
      </p:sp>
    </p:spTree>
    <p:extLst>
      <p:ext uri="{BB962C8B-B14F-4D97-AF65-F5344CB8AC3E}">
        <p14:creationId xmlns:p14="http://schemas.microsoft.com/office/powerpoint/2010/main" val="219187681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33715D2F-3BCE-57C6-5766-1FAB581D1F07}"/>
              </a:ext>
            </a:extLst>
          </p:cNvPr>
          <p:cNvSpPr>
            <a:spLocks noGrp="1"/>
          </p:cNvSpPr>
          <p:nvPr>
            <p:ph type="sldNum" sz="quarter" idx="12"/>
          </p:nvPr>
        </p:nvSpPr>
        <p:spPr/>
        <p:txBody>
          <a:bodyPr/>
          <a:lstStyle/>
          <a:p>
            <a:pPr>
              <a:defRPr/>
            </a:pPr>
            <a:fld id="{E683911C-EC88-49B7-90C9-B74F5A05111C}" type="slidenum">
              <a:rPr lang="pl-PL" smtClean="0"/>
              <a:pPr>
                <a:defRPr/>
              </a:pPr>
              <a:t>161</a:t>
            </a:fld>
            <a:endParaRPr lang="pl-PL"/>
          </a:p>
        </p:txBody>
      </p:sp>
      <p:sp>
        <p:nvSpPr>
          <p:cNvPr id="4" name="pole tekstowe 3">
            <a:extLst>
              <a:ext uri="{FF2B5EF4-FFF2-40B4-BE49-F238E27FC236}">
                <a16:creationId xmlns:a16="http://schemas.microsoft.com/office/drawing/2014/main" id="{3994840E-37AD-8D76-7AC9-180158B11042}"/>
              </a:ext>
            </a:extLst>
          </p:cNvPr>
          <p:cNvSpPr txBox="1"/>
          <p:nvPr/>
        </p:nvSpPr>
        <p:spPr>
          <a:xfrm>
            <a:off x="395536" y="243193"/>
            <a:ext cx="8136904" cy="1488228"/>
          </a:xfrm>
          <a:prstGeom prst="rect">
            <a:avLst/>
          </a:prstGeom>
          <a:noFill/>
        </p:spPr>
        <p:txBody>
          <a:bodyPr wrap="square">
            <a:spAutoFit/>
          </a:bodyPr>
          <a:lstStyle/>
          <a:p>
            <a:pPr algn="just">
              <a:lnSpc>
                <a:spcPct val="150000"/>
              </a:lnSpc>
              <a:spcBef>
                <a:spcPts val="500"/>
              </a:spcBef>
              <a:spcAft>
                <a:spcPts val="1000"/>
              </a:spcAft>
            </a:pPr>
            <a:r>
              <a:rPr lang="pl-PL" sz="1800" b="1" dirty="0">
                <a:solidFill>
                  <a:srgbClr val="002060"/>
                </a:solidFill>
                <a:effectLst/>
                <a:latin typeface="+mj-lt"/>
                <a:ea typeface="Times New Roman" panose="02020603050405020304" pitchFamily="18" charset="0"/>
                <a:cs typeface="Calibri" panose="020F0502020204030204" pitchFamily="34" charset="0"/>
              </a:rPr>
              <a:t>16.02.2021</a:t>
            </a:r>
            <a:r>
              <a:rPr lang="pl-PL" sz="1800" dirty="0">
                <a:solidFill>
                  <a:srgbClr val="002060"/>
                </a:solidFill>
                <a:effectLst/>
                <a:latin typeface="+mj-lt"/>
                <a:ea typeface="Times New Roman" panose="02020603050405020304" pitchFamily="18" charset="0"/>
                <a:cs typeface="Calibri" panose="020F0502020204030204" pitchFamily="34" charset="0"/>
              </a:rPr>
              <a:t> - testowanie nauczycieli przedszkoli i opiekunów w żłobkach</a:t>
            </a:r>
            <a:endParaRPr lang="pl-PL" sz="1200" dirty="0">
              <a:solidFill>
                <a:srgbClr val="002060"/>
              </a:solidFill>
              <a:effectLst/>
              <a:latin typeface="+mj-lt"/>
              <a:ea typeface="Times New Roman" panose="02020603050405020304" pitchFamily="18" charset="0"/>
              <a:cs typeface="Times New Roman" panose="02020603050405020304" pitchFamily="18" charset="0"/>
            </a:endParaRPr>
          </a:p>
          <a:p>
            <a:pPr algn="just">
              <a:lnSpc>
                <a:spcPct val="150000"/>
              </a:lnSpc>
              <a:spcBef>
                <a:spcPts val="500"/>
              </a:spcBef>
              <a:spcAft>
                <a:spcPts val="1000"/>
              </a:spcAft>
            </a:pPr>
            <a:r>
              <a:rPr lang="pl-PL" sz="1800" b="1" dirty="0">
                <a:solidFill>
                  <a:srgbClr val="002060"/>
                </a:solidFill>
                <a:effectLst/>
                <a:latin typeface="+mj-lt"/>
                <a:ea typeface="Times New Roman" panose="02020603050405020304" pitchFamily="18" charset="0"/>
                <a:cs typeface="Calibri" panose="020F0502020204030204" pitchFamily="34" charset="0"/>
              </a:rPr>
              <a:t>5.05.2021</a:t>
            </a:r>
            <a:r>
              <a:rPr lang="pl-PL" sz="1800" dirty="0">
                <a:solidFill>
                  <a:srgbClr val="002060"/>
                </a:solidFill>
                <a:effectLst/>
                <a:latin typeface="+mj-lt"/>
                <a:ea typeface="Times New Roman" panose="02020603050405020304" pitchFamily="18" charset="0"/>
                <a:cs typeface="Calibri" panose="020F0502020204030204" pitchFamily="34" charset="0"/>
              </a:rPr>
              <a:t> – otwarcie punktu szczepień masowych w Centrum Kształcenia Zawodowego i Ustawicznego w Brodnicy</a:t>
            </a:r>
            <a:endParaRPr lang="pl-PL" sz="1200"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5" name="Obraz 4">
            <a:extLst>
              <a:ext uri="{FF2B5EF4-FFF2-40B4-BE49-F238E27FC236}">
                <a16:creationId xmlns:a16="http://schemas.microsoft.com/office/drawing/2014/main" id="{CF9746C5-2617-5DE8-9238-E62CC6DB63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901" y="2113778"/>
            <a:ext cx="4380198" cy="1971089"/>
          </a:xfrm>
          <a:prstGeom prst="rect">
            <a:avLst/>
          </a:prstGeom>
          <a:noFill/>
          <a:ln>
            <a:noFill/>
          </a:ln>
          <a:effectLst>
            <a:softEdge rad="50800"/>
          </a:effectLst>
        </p:spPr>
      </p:pic>
      <p:pic>
        <p:nvPicPr>
          <p:cNvPr id="6" name="Obraz 5">
            <a:extLst>
              <a:ext uri="{FF2B5EF4-FFF2-40B4-BE49-F238E27FC236}">
                <a16:creationId xmlns:a16="http://schemas.microsoft.com/office/drawing/2014/main" id="{C6ED163A-33B5-AE83-4153-61CBB9F2F5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467225"/>
            <a:ext cx="3810000" cy="1714500"/>
          </a:xfrm>
          <a:prstGeom prst="rect">
            <a:avLst/>
          </a:prstGeom>
          <a:noFill/>
          <a:ln>
            <a:noFill/>
          </a:ln>
          <a:effectLst>
            <a:softEdge rad="50800"/>
          </a:effectLst>
        </p:spPr>
      </p:pic>
      <p:pic>
        <p:nvPicPr>
          <p:cNvPr id="7" name="Obraz 6">
            <a:extLst>
              <a:ext uri="{FF2B5EF4-FFF2-40B4-BE49-F238E27FC236}">
                <a16:creationId xmlns:a16="http://schemas.microsoft.com/office/drawing/2014/main" id="{966B843B-1EB1-ABBB-D26D-C318192270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4467225"/>
            <a:ext cx="3810000" cy="1714500"/>
          </a:xfrm>
          <a:prstGeom prst="rect">
            <a:avLst/>
          </a:prstGeom>
          <a:noFill/>
          <a:ln>
            <a:noFill/>
          </a:ln>
          <a:effectLst>
            <a:softEdge rad="50800"/>
          </a:effectLst>
        </p:spPr>
      </p:pic>
    </p:spTree>
    <p:extLst>
      <p:ext uri="{BB962C8B-B14F-4D97-AF65-F5344CB8AC3E}">
        <p14:creationId xmlns:p14="http://schemas.microsoft.com/office/powerpoint/2010/main" val="328095081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D46D7929-6270-688B-D799-3871CEA3AB76}"/>
              </a:ext>
            </a:extLst>
          </p:cNvPr>
          <p:cNvSpPr>
            <a:spLocks noGrp="1"/>
          </p:cNvSpPr>
          <p:nvPr>
            <p:ph type="sldNum" sz="quarter" idx="12"/>
          </p:nvPr>
        </p:nvSpPr>
        <p:spPr/>
        <p:txBody>
          <a:bodyPr/>
          <a:lstStyle/>
          <a:p>
            <a:pPr>
              <a:defRPr/>
            </a:pPr>
            <a:fld id="{E683911C-EC88-49B7-90C9-B74F5A05111C}" type="slidenum">
              <a:rPr lang="pl-PL" smtClean="0"/>
              <a:pPr>
                <a:defRPr/>
              </a:pPr>
              <a:t>162</a:t>
            </a:fld>
            <a:endParaRPr lang="pl-PL"/>
          </a:p>
        </p:txBody>
      </p:sp>
      <p:sp>
        <p:nvSpPr>
          <p:cNvPr id="4" name="pole tekstowe 3">
            <a:extLst>
              <a:ext uri="{FF2B5EF4-FFF2-40B4-BE49-F238E27FC236}">
                <a16:creationId xmlns:a16="http://schemas.microsoft.com/office/drawing/2014/main" id="{8594E3A2-0111-D01D-3E28-FE75DB9BEAA5}"/>
              </a:ext>
            </a:extLst>
          </p:cNvPr>
          <p:cNvSpPr txBox="1"/>
          <p:nvPr/>
        </p:nvSpPr>
        <p:spPr>
          <a:xfrm>
            <a:off x="287524" y="278779"/>
            <a:ext cx="8568952" cy="2542363"/>
          </a:xfrm>
          <a:prstGeom prst="rect">
            <a:avLst/>
          </a:prstGeom>
          <a:noFill/>
        </p:spPr>
        <p:txBody>
          <a:bodyPr wrap="square">
            <a:spAutoFit/>
          </a:bodyPr>
          <a:lstStyle/>
          <a:p>
            <a:pPr algn="just">
              <a:lnSpc>
                <a:spcPct val="150000"/>
              </a:lnSpc>
              <a:spcBef>
                <a:spcPts val="500"/>
              </a:spcBef>
              <a:spcAft>
                <a:spcPts val="1000"/>
              </a:spcAft>
            </a:pPr>
            <a:r>
              <a:rPr lang="pl-PL" sz="1800" b="1" dirty="0">
                <a:solidFill>
                  <a:srgbClr val="002060"/>
                </a:solidFill>
                <a:effectLst/>
                <a:latin typeface="+mj-lt"/>
                <a:ea typeface="Times New Roman" panose="02020603050405020304" pitchFamily="18" charset="0"/>
                <a:cs typeface="Calibri" panose="020F0502020204030204" pitchFamily="34" charset="0"/>
              </a:rPr>
              <a:t>24.07.2021</a:t>
            </a:r>
            <a:r>
              <a:rPr lang="pl-PL" sz="1800" dirty="0">
                <a:solidFill>
                  <a:srgbClr val="002060"/>
                </a:solidFill>
                <a:effectLst/>
                <a:latin typeface="+mj-lt"/>
                <a:ea typeface="Times New Roman" panose="02020603050405020304" pitchFamily="18" charset="0"/>
                <a:cs typeface="Calibri" panose="020F0502020204030204" pitchFamily="34" charset="0"/>
              </a:rPr>
              <a:t> - kampania poświęcona profilaktyce zdrowotnej w ramach tzw. „Białej Soboty”, podczas której PPIS wygłosił prelekcję dot. zagadnień zdrowia publicznego, w szczególności apelował o podjęcie przez społeczeństwo szczepień p/ COVID-19  zaś pracownicy PIS w Brodnicy prezentowali w namiocie tematycznym zagadnienia dot. m.in. szczepień p/ COVID-19. W dniu kampanii w mobilnym punkcie szczepień zaszczepiono p/COVID-19 ponad 100 osób.</a:t>
            </a:r>
            <a:endParaRPr lang="pl-PL" sz="1200"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5" name="Obraz 4" descr="Obraz zawierający ziemia, stół, na wolnym powietrzu, budynek&#10;&#10;Opis wygenerowany automatycznie">
            <a:extLst>
              <a:ext uri="{FF2B5EF4-FFF2-40B4-BE49-F238E27FC236}">
                <a16:creationId xmlns:a16="http://schemas.microsoft.com/office/drawing/2014/main" id="{8F2A1ADD-0A94-0C57-BA4A-04E518AB91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3093720"/>
            <a:ext cx="2658745" cy="3545205"/>
          </a:xfrm>
          <a:prstGeom prst="rect">
            <a:avLst/>
          </a:prstGeom>
          <a:noFill/>
          <a:ln>
            <a:noFill/>
          </a:ln>
          <a:effectLst>
            <a:softEdge rad="50800"/>
          </a:effectLst>
        </p:spPr>
      </p:pic>
      <p:pic>
        <p:nvPicPr>
          <p:cNvPr id="6" name="Obraz 5" descr="Obraz zawierający na wolnym powietrzu, drzewo, Konopia, trawa&#10;&#10;Opis wygenerowany automatycznie">
            <a:extLst>
              <a:ext uri="{FF2B5EF4-FFF2-40B4-BE49-F238E27FC236}">
                <a16:creationId xmlns:a16="http://schemas.microsoft.com/office/drawing/2014/main" id="{AF2323A1-1D66-BA26-527E-2D18221D1B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3419328"/>
            <a:ext cx="3781857" cy="2836009"/>
          </a:xfrm>
          <a:prstGeom prst="rect">
            <a:avLst/>
          </a:prstGeom>
          <a:noFill/>
          <a:ln>
            <a:noFill/>
          </a:ln>
          <a:effectLst>
            <a:softEdge rad="38100"/>
          </a:effectLst>
        </p:spPr>
      </p:pic>
    </p:spTree>
    <p:extLst>
      <p:ext uri="{BB962C8B-B14F-4D97-AF65-F5344CB8AC3E}">
        <p14:creationId xmlns:p14="http://schemas.microsoft.com/office/powerpoint/2010/main" val="61304372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60311F7F-A5D5-2543-2A33-DC2482E5E997}"/>
              </a:ext>
            </a:extLst>
          </p:cNvPr>
          <p:cNvSpPr>
            <a:spLocks noGrp="1"/>
          </p:cNvSpPr>
          <p:nvPr>
            <p:ph type="sldNum" sz="quarter" idx="12"/>
          </p:nvPr>
        </p:nvSpPr>
        <p:spPr/>
        <p:txBody>
          <a:bodyPr/>
          <a:lstStyle/>
          <a:p>
            <a:pPr>
              <a:defRPr/>
            </a:pPr>
            <a:fld id="{E683911C-EC88-49B7-90C9-B74F5A05111C}" type="slidenum">
              <a:rPr lang="pl-PL" smtClean="0"/>
              <a:pPr>
                <a:defRPr/>
              </a:pPr>
              <a:t>163</a:t>
            </a:fld>
            <a:endParaRPr lang="pl-PL"/>
          </a:p>
        </p:txBody>
      </p:sp>
      <p:sp>
        <p:nvSpPr>
          <p:cNvPr id="4" name="pole tekstowe 3">
            <a:extLst>
              <a:ext uri="{FF2B5EF4-FFF2-40B4-BE49-F238E27FC236}">
                <a16:creationId xmlns:a16="http://schemas.microsoft.com/office/drawing/2014/main" id="{252A08DE-977B-28AD-900B-BB24C119EC53}"/>
              </a:ext>
            </a:extLst>
          </p:cNvPr>
          <p:cNvSpPr txBox="1"/>
          <p:nvPr/>
        </p:nvSpPr>
        <p:spPr>
          <a:xfrm>
            <a:off x="489694" y="404664"/>
            <a:ext cx="8258769" cy="2013885"/>
          </a:xfrm>
          <a:prstGeom prst="rect">
            <a:avLst/>
          </a:prstGeom>
          <a:noFill/>
        </p:spPr>
        <p:txBody>
          <a:bodyPr wrap="square">
            <a:spAutoFit/>
          </a:bodyPr>
          <a:lstStyle/>
          <a:p>
            <a:pPr algn="just">
              <a:lnSpc>
                <a:spcPct val="150000"/>
              </a:lnSpc>
              <a:spcBef>
                <a:spcPts val="500"/>
              </a:spcBef>
              <a:spcAft>
                <a:spcPts val="1000"/>
              </a:spcAft>
            </a:pPr>
            <a:r>
              <a:rPr lang="pl-PL" sz="1700" b="1" dirty="0">
                <a:solidFill>
                  <a:srgbClr val="002060"/>
                </a:solidFill>
                <a:effectLst/>
                <a:latin typeface="+mj-lt"/>
                <a:ea typeface="Times New Roman" panose="02020603050405020304" pitchFamily="18" charset="0"/>
                <a:cs typeface="Calibri" panose="020F0502020204030204" pitchFamily="34" charset="0"/>
              </a:rPr>
              <a:t>29.07.2021</a:t>
            </a:r>
            <a:r>
              <a:rPr lang="pl-PL" sz="1700" dirty="0">
                <a:solidFill>
                  <a:srgbClr val="002060"/>
                </a:solidFill>
                <a:effectLst/>
                <a:latin typeface="+mj-lt"/>
                <a:ea typeface="Times New Roman" panose="02020603050405020304" pitchFamily="18" charset="0"/>
                <a:cs typeface="Calibri" panose="020F0502020204030204" pitchFamily="34" charset="0"/>
              </a:rPr>
              <a:t> – debata medyczna „Uwierz prawdzie” w ramach kampanii profilaktyczno-edukacyjno-promocyjnej #SzczepimySię – Brodnica na 100%. Głównym celem debaty były działania edukacyjno-promocyjne ukierunkowane na zwiększenie liczby osób poddających się szczepieniu przeciw COVID-19, jak również podniesienie poziomu wiedzy dotyczącej zapobiegania pandemii wywołanej wirusem SARS-COV-2.</a:t>
            </a:r>
            <a:r>
              <a:rPr lang="pl-PL" sz="1700" dirty="0">
                <a:solidFill>
                  <a:srgbClr val="002060"/>
                </a:solidFill>
                <a:effectLst/>
                <a:latin typeface="+mj-lt"/>
                <a:ea typeface="Times New Roman" panose="02020603050405020304" pitchFamily="18" charset="0"/>
                <a:cs typeface="Times New Roman" panose="02020603050405020304" pitchFamily="18" charset="0"/>
              </a:rPr>
              <a:t> </a:t>
            </a:r>
          </a:p>
        </p:txBody>
      </p:sp>
      <p:pic>
        <p:nvPicPr>
          <p:cNvPr id="5" name="Obraz 4" descr="Obraz zawierający tekst, ściana, w pomieszczeniu, kobieta&#10;&#10;Opis wygenerowany automatycznie">
            <a:extLst>
              <a:ext uri="{FF2B5EF4-FFF2-40B4-BE49-F238E27FC236}">
                <a16:creationId xmlns:a16="http://schemas.microsoft.com/office/drawing/2014/main" id="{84FE7900-9705-A517-2CBE-85FB15182E1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361" y="2723920"/>
            <a:ext cx="4053861" cy="1872208"/>
          </a:xfrm>
          <a:prstGeom prst="rect">
            <a:avLst/>
          </a:prstGeom>
          <a:noFill/>
          <a:ln>
            <a:noFill/>
          </a:ln>
          <a:effectLst>
            <a:softEdge rad="50800"/>
          </a:effectLst>
        </p:spPr>
      </p:pic>
      <p:pic>
        <p:nvPicPr>
          <p:cNvPr id="6" name="Obraz 5" descr="Obraz zawierający ubrania, osoba, człowiek, meble&#10;&#10;Opis wygenerowany automatycznie">
            <a:extLst>
              <a:ext uri="{FF2B5EF4-FFF2-40B4-BE49-F238E27FC236}">
                <a16:creationId xmlns:a16="http://schemas.microsoft.com/office/drawing/2014/main" id="{53437D8B-AC8C-6C65-ABB9-061205C358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2473" y="3244786"/>
            <a:ext cx="3962400" cy="2971800"/>
          </a:xfrm>
          <a:prstGeom prst="rect">
            <a:avLst/>
          </a:prstGeom>
          <a:noFill/>
          <a:ln>
            <a:noFill/>
          </a:ln>
          <a:effectLst>
            <a:softEdge rad="50800"/>
          </a:effectLst>
        </p:spPr>
      </p:pic>
      <p:pic>
        <p:nvPicPr>
          <p:cNvPr id="7" name="Obraz 6" descr="Obraz zawierający ubrania, osoba, obuwie, w pomieszczeniu&#10;&#10;Opis wygenerowany automatycznie">
            <a:extLst>
              <a:ext uri="{FF2B5EF4-FFF2-40B4-BE49-F238E27FC236}">
                <a16:creationId xmlns:a16="http://schemas.microsoft.com/office/drawing/2014/main" id="{57513E43-EB22-70EB-D830-E360256F031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151" y="4730387"/>
            <a:ext cx="3962399" cy="1918334"/>
          </a:xfrm>
          <a:prstGeom prst="rect">
            <a:avLst/>
          </a:prstGeom>
          <a:noFill/>
          <a:ln>
            <a:noFill/>
          </a:ln>
          <a:effectLst>
            <a:softEdge rad="50800"/>
          </a:effectLst>
        </p:spPr>
      </p:pic>
    </p:spTree>
    <p:extLst>
      <p:ext uri="{BB962C8B-B14F-4D97-AF65-F5344CB8AC3E}">
        <p14:creationId xmlns:p14="http://schemas.microsoft.com/office/powerpoint/2010/main" val="231440038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2DF4814D-6900-D5A7-33C5-4178E9B27745}"/>
              </a:ext>
            </a:extLst>
          </p:cNvPr>
          <p:cNvSpPr>
            <a:spLocks noGrp="1"/>
          </p:cNvSpPr>
          <p:nvPr>
            <p:ph type="sldNum" sz="quarter" idx="12"/>
          </p:nvPr>
        </p:nvSpPr>
        <p:spPr/>
        <p:txBody>
          <a:bodyPr/>
          <a:lstStyle/>
          <a:p>
            <a:pPr>
              <a:defRPr/>
            </a:pPr>
            <a:fld id="{E683911C-EC88-49B7-90C9-B74F5A05111C}" type="slidenum">
              <a:rPr lang="pl-PL" smtClean="0"/>
              <a:pPr>
                <a:defRPr/>
              </a:pPr>
              <a:t>164</a:t>
            </a:fld>
            <a:endParaRPr lang="pl-PL"/>
          </a:p>
        </p:txBody>
      </p:sp>
      <p:sp>
        <p:nvSpPr>
          <p:cNvPr id="4" name="pole tekstowe 3">
            <a:extLst>
              <a:ext uri="{FF2B5EF4-FFF2-40B4-BE49-F238E27FC236}">
                <a16:creationId xmlns:a16="http://schemas.microsoft.com/office/drawing/2014/main" id="{62361BDC-51EF-74AC-EB0B-7247A698F067}"/>
              </a:ext>
            </a:extLst>
          </p:cNvPr>
          <p:cNvSpPr txBox="1"/>
          <p:nvPr/>
        </p:nvSpPr>
        <p:spPr>
          <a:xfrm>
            <a:off x="506463" y="332656"/>
            <a:ext cx="8208912" cy="3758080"/>
          </a:xfrm>
          <a:prstGeom prst="rect">
            <a:avLst/>
          </a:prstGeom>
          <a:noFill/>
        </p:spPr>
        <p:txBody>
          <a:bodyPr wrap="square">
            <a:spAutoFit/>
          </a:bodyPr>
          <a:lstStyle/>
          <a:p>
            <a:pPr algn="ctr">
              <a:lnSpc>
                <a:spcPct val="150000"/>
              </a:lnSpc>
              <a:spcBef>
                <a:spcPts val="500"/>
              </a:spcBef>
              <a:spcAft>
                <a:spcPts val="1000"/>
              </a:spcAft>
            </a:pPr>
            <a:r>
              <a:rPr lang="pl-PL" sz="1800" b="1" dirty="0">
                <a:solidFill>
                  <a:srgbClr val="002060"/>
                </a:solidFill>
                <a:effectLst/>
                <a:latin typeface="+mj-lt"/>
                <a:ea typeface="Calibri" panose="020F0502020204030204" pitchFamily="34" charset="0"/>
                <a:cs typeface="Calibri" panose="020F0502020204030204" pitchFamily="34" charset="0"/>
              </a:rPr>
              <a:t>Wrzesień 2021 rok: Wdrażanie paszportów zdrowotnych</a:t>
            </a:r>
            <a:endParaRPr lang="pl-PL" sz="1200" dirty="0">
              <a:solidFill>
                <a:srgbClr val="002060"/>
              </a:solidFill>
              <a:effectLst/>
              <a:latin typeface="+mj-lt"/>
              <a:ea typeface="Calibri" panose="020F0502020204030204" pitchFamily="34" charset="0"/>
              <a:cs typeface="Calibri" panose="020F0502020204030204" pitchFamily="34" charset="0"/>
            </a:endParaRPr>
          </a:p>
          <a:p>
            <a:pPr algn="just">
              <a:lnSpc>
                <a:spcPct val="150000"/>
              </a:lnSpc>
              <a:spcBef>
                <a:spcPts val="500"/>
              </a:spcBef>
              <a:spcAft>
                <a:spcPts val="1000"/>
              </a:spcAft>
            </a:pPr>
            <a:endParaRPr lang="pl-PL" sz="1800" dirty="0">
              <a:solidFill>
                <a:srgbClr val="002060"/>
              </a:solidFill>
              <a:effectLst/>
              <a:latin typeface="+mj-lt"/>
              <a:ea typeface="Calibri" panose="020F0502020204030204" pitchFamily="34" charset="0"/>
              <a:cs typeface="Calibri" panose="020F0502020204030204" pitchFamily="34" charset="0"/>
            </a:endParaRPr>
          </a:p>
          <a:p>
            <a:pPr algn="just">
              <a:lnSpc>
                <a:spcPct val="150000"/>
              </a:lnSpc>
              <a:spcBef>
                <a:spcPts val="500"/>
              </a:spcBef>
              <a:spcAft>
                <a:spcPts val="1000"/>
              </a:spcAft>
            </a:pPr>
            <a:r>
              <a:rPr lang="pl-PL" sz="1800" dirty="0">
                <a:solidFill>
                  <a:srgbClr val="002060"/>
                </a:solidFill>
                <a:effectLst/>
                <a:latin typeface="+mj-lt"/>
                <a:ea typeface="Calibri" panose="020F0502020204030204" pitchFamily="34" charset="0"/>
                <a:cs typeface="Calibri" panose="020F0502020204030204" pitchFamily="34" charset="0"/>
              </a:rPr>
              <a:t>W wielu krajach na całym świecie wprowadzono paszporty zdrowotne lub aplikacje umożliwiające udokumentowanie statusu szczepienia lub wyników testów na COVID-19. To miało na celu ułatwienie podróżowania i dostępu do różnych usług, a jednocześnie kontrolowanie rozprzestrzeniania się wirusa. Szczepienia kontynuują się na całym świecie, a naukowcy monitorują pojawianie się nowych wariantów wirusa.</a:t>
            </a:r>
            <a:endParaRPr lang="pl-PL" sz="1200" dirty="0">
              <a:solidFill>
                <a:srgbClr val="002060"/>
              </a:solidFill>
              <a:effectLst/>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632454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0A04B0AC-4388-5349-084A-06C5C98628B3}"/>
              </a:ext>
            </a:extLst>
          </p:cNvPr>
          <p:cNvSpPr>
            <a:spLocks noGrp="1"/>
          </p:cNvSpPr>
          <p:nvPr>
            <p:ph type="sldNum" sz="quarter" idx="12"/>
          </p:nvPr>
        </p:nvSpPr>
        <p:spPr/>
        <p:txBody>
          <a:bodyPr/>
          <a:lstStyle/>
          <a:p>
            <a:pPr>
              <a:defRPr/>
            </a:pPr>
            <a:fld id="{E683911C-EC88-49B7-90C9-B74F5A05111C}" type="slidenum">
              <a:rPr lang="pl-PL" smtClean="0"/>
              <a:pPr>
                <a:defRPr/>
              </a:pPr>
              <a:t>165</a:t>
            </a:fld>
            <a:endParaRPr lang="pl-PL"/>
          </a:p>
        </p:txBody>
      </p:sp>
      <p:sp>
        <p:nvSpPr>
          <p:cNvPr id="3" name="pole tekstowe 2">
            <a:extLst>
              <a:ext uri="{FF2B5EF4-FFF2-40B4-BE49-F238E27FC236}">
                <a16:creationId xmlns:a16="http://schemas.microsoft.com/office/drawing/2014/main" id="{22B54088-FA63-DACA-D34F-A8981CF396B4}"/>
              </a:ext>
            </a:extLst>
          </p:cNvPr>
          <p:cNvSpPr txBox="1"/>
          <p:nvPr/>
        </p:nvSpPr>
        <p:spPr>
          <a:xfrm>
            <a:off x="367641" y="404664"/>
            <a:ext cx="8347734" cy="461665"/>
          </a:xfrm>
          <a:prstGeom prst="rect">
            <a:avLst/>
          </a:prstGeom>
          <a:noFill/>
        </p:spPr>
        <p:txBody>
          <a:bodyPr wrap="none" rtlCol="0">
            <a:spAutoFit/>
          </a:bodyPr>
          <a:lstStyle/>
          <a:p>
            <a:r>
              <a:rPr lang="pl-PL" sz="2400" b="1" dirty="0">
                <a:solidFill>
                  <a:srgbClr val="FF0000"/>
                </a:solidFill>
                <a:latin typeface="+mj-lt"/>
              </a:rPr>
              <a:t>2021 r. – statystyki dot. COVID-19 w powiecie brodnickim</a:t>
            </a:r>
          </a:p>
        </p:txBody>
      </p:sp>
      <p:sp>
        <p:nvSpPr>
          <p:cNvPr id="4" name="pole tekstowe 3">
            <a:extLst>
              <a:ext uri="{FF2B5EF4-FFF2-40B4-BE49-F238E27FC236}">
                <a16:creationId xmlns:a16="http://schemas.microsoft.com/office/drawing/2014/main" id="{6AA43AF7-0EBB-9AF2-5AB7-7F3B1DA7B211}"/>
              </a:ext>
            </a:extLst>
          </p:cNvPr>
          <p:cNvSpPr txBox="1"/>
          <p:nvPr/>
        </p:nvSpPr>
        <p:spPr>
          <a:xfrm>
            <a:off x="1979712" y="1196752"/>
            <a:ext cx="5380897" cy="5178021"/>
          </a:xfrm>
          <a:prstGeom prst="rect">
            <a:avLst/>
          </a:prstGeom>
          <a:noFill/>
        </p:spPr>
        <p:txBody>
          <a:bodyPr wrap="none" rtlCol="0">
            <a:spAutoFit/>
          </a:bodyPr>
          <a:lstStyle/>
          <a:p>
            <a:pPr>
              <a:lnSpc>
                <a:spcPct val="200000"/>
              </a:lnSpc>
            </a:pPr>
            <a:r>
              <a:rPr lang="pl-PL" sz="3400" b="1" dirty="0">
                <a:solidFill>
                  <a:srgbClr val="002060"/>
                </a:solidFill>
                <a:latin typeface="+mj-lt"/>
              </a:rPr>
              <a:t>Liczba przypadków – 4143</a:t>
            </a:r>
          </a:p>
          <a:p>
            <a:pPr>
              <a:lnSpc>
                <a:spcPct val="200000"/>
              </a:lnSpc>
            </a:pPr>
            <a:r>
              <a:rPr lang="pl-PL" sz="3400" b="1" dirty="0">
                <a:solidFill>
                  <a:srgbClr val="002060"/>
                </a:solidFill>
                <a:latin typeface="+mj-lt"/>
              </a:rPr>
              <a:t>Liczba hospitalizacji – 231</a:t>
            </a:r>
          </a:p>
          <a:p>
            <a:pPr>
              <a:lnSpc>
                <a:spcPct val="200000"/>
              </a:lnSpc>
            </a:pPr>
            <a:r>
              <a:rPr lang="pl-PL" sz="3400" b="1" dirty="0">
                <a:solidFill>
                  <a:srgbClr val="002060"/>
                </a:solidFill>
                <a:latin typeface="+mj-lt"/>
              </a:rPr>
              <a:t>Liczba zgonów – 115</a:t>
            </a:r>
          </a:p>
          <a:p>
            <a:pPr>
              <a:lnSpc>
                <a:spcPct val="200000"/>
              </a:lnSpc>
            </a:pPr>
            <a:r>
              <a:rPr lang="pl-PL" sz="3400" b="1" dirty="0">
                <a:solidFill>
                  <a:srgbClr val="002060"/>
                </a:solidFill>
                <a:latin typeface="+mj-lt"/>
              </a:rPr>
              <a:t>Liczba ognisk – 19</a:t>
            </a:r>
          </a:p>
          <a:p>
            <a:pPr>
              <a:lnSpc>
                <a:spcPct val="200000"/>
              </a:lnSpc>
            </a:pPr>
            <a:r>
              <a:rPr lang="pl-PL" sz="3400" b="1" dirty="0">
                <a:solidFill>
                  <a:srgbClr val="002060"/>
                </a:solidFill>
                <a:latin typeface="+mj-lt"/>
              </a:rPr>
              <a:t>Zlecone wymazy - 283</a:t>
            </a:r>
          </a:p>
        </p:txBody>
      </p:sp>
    </p:spTree>
    <p:extLst>
      <p:ext uri="{BB962C8B-B14F-4D97-AF65-F5344CB8AC3E}">
        <p14:creationId xmlns:p14="http://schemas.microsoft.com/office/powerpoint/2010/main" val="25945396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19345881-308B-EF03-2415-6282DB0ACE58}"/>
              </a:ext>
            </a:extLst>
          </p:cNvPr>
          <p:cNvSpPr>
            <a:spLocks noGrp="1"/>
          </p:cNvSpPr>
          <p:nvPr>
            <p:ph type="sldNum" sz="quarter" idx="12"/>
          </p:nvPr>
        </p:nvSpPr>
        <p:spPr/>
        <p:txBody>
          <a:bodyPr/>
          <a:lstStyle/>
          <a:p>
            <a:pPr>
              <a:defRPr/>
            </a:pPr>
            <a:fld id="{E683911C-EC88-49B7-90C9-B74F5A05111C}" type="slidenum">
              <a:rPr lang="pl-PL" smtClean="0"/>
              <a:pPr>
                <a:defRPr/>
              </a:pPr>
              <a:t>166</a:t>
            </a:fld>
            <a:endParaRPr lang="pl-PL"/>
          </a:p>
        </p:txBody>
      </p:sp>
      <p:sp>
        <p:nvSpPr>
          <p:cNvPr id="4" name="pole tekstowe 3">
            <a:extLst>
              <a:ext uri="{FF2B5EF4-FFF2-40B4-BE49-F238E27FC236}">
                <a16:creationId xmlns:a16="http://schemas.microsoft.com/office/drawing/2014/main" id="{BBA664C7-1603-7061-F27B-5199ACF85B6E}"/>
              </a:ext>
            </a:extLst>
          </p:cNvPr>
          <p:cNvSpPr txBox="1"/>
          <p:nvPr/>
        </p:nvSpPr>
        <p:spPr>
          <a:xfrm>
            <a:off x="503548" y="332656"/>
            <a:ext cx="8136904" cy="3265253"/>
          </a:xfrm>
          <a:prstGeom prst="rect">
            <a:avLst/>
          </a:prstGeom>
          <a:noFill/>
        </p:spPr>
        <p:txBody>
          <a:bodyPr wrap="square">
            <a:spAutoFit/>
          </a:bodyPr>
          <a:lstStyle/>
          <a:p>
            <a:pPr algn="ctr">
              <a:lnSpc>
                <a:spcPct val="150000"/>
              </a:lnSpc>
            </a:pPr>
            <a:endParaRPr lang="pl-PL" sz="1600" dirty="0">
              <a:solidFill>
                <a:srgbClr val="002060"/>
              </a:solidFill>
              <a:effectLst/>
              <a:latin typeface="+mj-lt"/>
              <a:ea typeface="Times New Roman" panose="02020603050405020304" pitchFamily="18" charset="0"/>
            </a:endParaRPr>
          </a:p>
          <a:p>
            <a:pPr algn="just">
              <a:lnSpc>
                <a:spcPct val="150000"/>
              </a:lnSpc>
            </a:pPr>
            <a:r>
              <a:rPr lang="pl-PL" sz="1600" b="1" dirty="0">
                <a:solidFill>
                  <a:srgbClr val="002060"/>
                </a:solidFill>
                <a:effectLst/>
                <a:latin typeface="+mj-lt"/>
                <a:ea typeface="Times New Roman" panose="02020603050405020304" pitchFamily="18" charset="0"/>
              </a:rPr>
              <a:t>28.03.2022</a:t>
            </a:r>
            <a:r>
              <a:rPr lang="pl-PL" sz="1600" dirty="0">
                <a:solidFill>
                  <a:srgbClr val="002060"/>
                </a:solidFill>
                <a:effectLst/>
                <a:latin typeface="+mj-lt"/>
                <a:ea typeface="Times New Roman" panose="02020603050405020304" pitchFamily="18" charset="0"/>
              </a:rPr>
              <a:t> - zniesiono obowiązek izolacji i kwarantanny, a także noszenia maseczek z wyjątkiem podmiotów leczniczych oraz aptek</a:t>
            </a:r>
          </a:p>
          <a:p>
            <a:pPr algn="just">
              <a:lnSpc>
                <a:spcPct val="150000"/>
              </a:lnSpc>
              <a:spcBef>
                <a:spcPts val="500"/>
              </a:spcBef>
              <a:spcAft>
                <a:spcPts val="1000"/>
              </a:spcAft>
            </a:pPr>
            <a:r>
              <a:rPr lang="pl-PL" sz="1600" b="1" dirty="0">
                <a:solidFill>
                  <a:srgbClr val="002060"/>
                </a:solidFill>
                <a:effectLst/>
                <a:latin typeface="+mj-lt"/>
                <a:ea typeface="Times New Roman" panose="02020603050405020304" pitchFamily="18" charset="0"/>
                <a:cs typeface="Calibri" panose="020F0502020204030204" pitchFamily="34" charset="0"/>
              </a:rPr>
              <a:t>16.05.2022 -</a:t>
            </a:r>
            <a:r>
              <a:rPr lang="pl-PL" sz="1600" dirty="0">
                <a:solidFill>
                  <a:srgbClr val="002060"/>
                </a:solidFill>
                <a:effectLst/>
                <a:latin typeface="+mj-lt"/>
                <a:ea typeface="Times New Roman" panose="02020603050405020304" pitchFamily="18" charset="0"/>
                <a:cs typeface="Calibri" panose="020F0502020204030204" pitchFamily="34" charset="0"/>
              </a:rPr>
              <a:t> wprowadzono stan zagrożenia epidemicznego zamiast stanu epidemii</a:t>
            </a:r>
            <a:endParaRPr lang="pl-PL" sz="1600" dirty="0">
              <a:solidFill>
                <a:srgbClr val="002060"/>
              </a:solidFill>
              <a:effectLst/>
              <a:latin typeface="+mj-lt"/>
              <a:ea typeface="Times New Roman" panose="02020603050405020304" pitchFamily="18" charset="0"/>
              <a:cs typeface="Times New Roman" panose="02020603050405020304" pitchFamily="18" charset="0"/>
            </a:endParaRPr>
          </a:p>
          <a:p>
            <a:pPr algn="just">
              <a:lnSpc>
                <a:spcPct val="150000"/>
              </a:lnSpc>
              <a:spcBef>
                <a:spcPts val="500"/>
              </a:spcBef>
              <a:spcAft>
                <a:spcPts val="1000"/>
              </a:spcAft>
            </a:pPr>
            <a:r>
              <a:rPr lang="pl-PL" sz="1600" b="1" dirty="0">
                <a:solidFill>
                  <a:srgbClr val="002060"/>
                </a:solidFill>
                <a:effectLst/>
                <a:latin typeface="+mj-lt"/>
                <a:ea typeface="Times New Roman" panose="02020603050405020304" pitchFamily="18" charset="0"/>
                <a:cs typeface="Calibri" panose="020F0502020204030204" pitchFamily="34" charset="0"/>
              </a:rPr>
              <a:t>9.07.2022 – PPIS w Brodnicy uczestniczył w Gminnym Festynie w Bartniczce, który został zorganizowany w ramach przeciwdziałania COVID-19 pn. „W zdrowym ciele zdrowy duch”, podczas którego wygłosił prelekcję „Pandemia COVID-19 dwa lata doświadczeń”</a:t>
            </a:r>
            <a:endParaRPr lang="pl-PL" sz="1600" b="1"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5" name="Obraz 4" descr="Obraz zawierający tekst, ściana, w pomieszczeniu, kwiat&#10;&#10;Opis wygenerowany automatycznie">
            <a:extLst>
              <a:ext uri="{FF2B5EF4-FFF2-40B4-BE49-F238E27FC236}">
                <a16:creationId xmlns:a16="http://schemas.microsoft.com/office/drawing/2014/main" id="{6815FB1F-7B08-E1DD-3380-857392B7F5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611560" y="3829234"/>
            <a:ext cx="4051300" cy="3038475"/>
          </a:xfrm>
          <a:prstGeom prst="rect">
            <a:avLst/>
          </a:prstGeom>
          <a:noFill/>
          <a:ln>
            <a:noFill/>
          </a:ln>
          <a:effectLst>
            <a:softEdge rad="50800"/>
          </a:effectLst>
        </p:spPr>
      </p:pic>
      <p:pic>
        <p:nvPicPr>
          <p:cNvPr id="6" name="Obraz 5">
            <a:extLst>
              <a:ext uri="{FF2B5EF4-FFF2-40B4-BE49-F238E27FC236}">
                <a16:creationId xmlns:a16="http://schemas.microsoft.com/office/drawing/2014/main" id="{F4EDDC99-76CA-DCD5-488C-C4423EDD605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126447" y="3690908"/>
            <a:ext cx="3630468" cy="2723138"/>
          </a:xfrm>
          <a:prstGeom prst="rect">
            <a:avLst/>
          </a:prstGeom>
          <a:noFill/>
          <a:ln>
            <a:noFill/>
          </a:ln>
          <a:effectLst>
            <a:softEdge rad="50800"/>
          </a:effectLst>
        </p:spPr>
      </p:pic>
      <p:sp>
        <p:nvSpPr>
          <p:cNvPr id="3" name="Schemat blokowy: proces alternatywny 2">
            <a:extLst>
              <a:ext uri="{FF2B5EF4-FFF2-40B4-BE49-F238E27FC236}">
                <a16:creationId xmlns:a16="http://schemas.microsoft.com/office/drawing/2014/main" id="{D1A2130A-934D-D27A-DBA9-8BD583FCD32F}"/>
              </a:ext>
            </a:extLst>
          </p:cNvPr>
          <p:cNvSpPr/>
          <p:nvPr/>
        </p:nvSpPr>
        <p:spPr>
          <a:xfrm>
            <a:off x="3563888" y="188640"/>
            <a:ext cx="1733364" cy="574322"/>
          </a:xfrm>
          <a:prstGeom prst="flowChartAlternateProcess">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150000"/>
              </a:lnSpc>
              <a:buNone/>
            </a:pPr>
            <a:r>
              <a:rPr lang="pl-PL" sz="3000" b="1" dirty="0">
                <a:solidFill>
                  <a:srgbClr val="002060"/>
                </a:solidFill>
                <a:effectLst/>
                <a:latin typeface="+mj-lt"/>
                <a:ea typeface="Times New Roman" panose="02020603050405020304" pitchFamily="18" charset="0"/>
              </a:rPr>
              <a:t>2022 r.</a:t>
            </a:r>
          </a:p>
        </p:txBody>
      </p:sp>
    </p:spTree>
    <p:extLst>
      <p:ext uri="{BB962C8B-B14F-4D97-AF65-F5344CB8AC3E}">
        <p14:creationId xmlns:p14="http://schemas.microsoft.com/office/powerpoint/2010/main" val="190041104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709E630B-1F7C-9D9E-1FAC-9DE2BC900B6C}"/>
              </a:ext>
            </a:extLst>
          </p:cNvPr>
          <p:cNvSpPr>
            <a:spLocks noGrp="1"/>
          </p:cNvSpPr>
          <p:nvPr>
            <p:ph type="sldNum" sz="quarter" idx="12"/>
          </p:nvPr>
        </p:nvSpPr>
        <p:spPr/>
        <p:txBody>
          <a:bodyPr/>
          <a:lstStyle/>
          <a:p>
            <a:pPr>
              <a:defRPr/>
            </a:pPr>
            <a:fld id="{E683911C-EC88-49B7-90C9-B74F5A05111C}" type="slidenum">
              <a:rPr lang="pl-PL" smtClean="0"/>
              <a:pPr>
                <a:defRPr/>
              </a:pPr>
              <a:t>167</a:t>
            </a:fld>
            <a:endParaRPr lang="pl-PL"/>
          </a:p>
        </p:txBody>
      </p:sp>
      <p:sp>
        <p:nvSpPr>
          <p:cNvPr id="3" name="pole tekstowe 2">
            <a:extLst>
              <a:ext uri="{FF2B5EF4-FFF2-40B4-BE49-F238E27FC236}">
                <a16:creationId xmlns:a16="http://schemas.microsoft.com/office/drawing/2014/main" id="{65CFAFBD-E000-EADC-31C1-F894FD95CB5E}"/>
              </a:ext>
            </a:extLst>
          </p:cNvPr>
          <p:cNvSpPr txBox="1"/>
          <p:nvPr/>
        </p:nvSpPr>
        <p:spPr>
          <a:xfrm>
            <a:off x="367641" y="404664"/>
            <a:ext cx="8347734" cy="461665"/>
          </a:xfrm>
          <a:prstGeom prst="rect">
            <a:avLst/>
          </a:prstGeom>
          <a:noFill/>
        </p:spPr>
        <p:txBody>
          <a:bodyPr wrap="none" rtlCol="0">
            <a:spAutoFit/>
          </a:bodyPr>
          <a:lstStyle/>
          <a:p>
            <a:r>
              <a:rPr lang="pl-PL" sz="2400" b="1" dirty="0">
                <a:solidFill>
                  <a:srgbClr val="FF0000"/>
                </a:solidFill>
                <a:latin typeface="+mj-lt"/>
              </a:rPr>
              <a:t>2022 r. – statystyki dot. COVID-19 w powiecie brodnickim</a:t>
            </a:r>
          </a:p>
        </p:txBody>
      </p:sp>
      <p:sp>
        <p:nvSpPr>
          <p:cNvPr id="4" name="pole tekstowe 3">
            <a:extLst>
              <a:ext uri="{FF2B5EF4-FFF2-40B4-BE49-F238E27FC236}">
                <a16:creationId xmlns:a16="http://schemas.microsoft.com/office/drawing/2014/main" id="{E2EB3178-718A-1A8B-D148-CD5B28AA1433}"/>
              </a:ext>
            </a:extLst>
          </p:cNvPr>
          <p:cNvSpPr txBox="1"/>
          <p:nvPr/>
        </p:nvSpPr>
        <p:spPr>
          <a:xfrm>
            <a:off x="1979712" y="1211598"/>
            <a:ext cx="5395067" cy="5178021"/>
          </a:xfrm>
          <a:prstGeom prst="rect">
            <a:avLst/>
          </a:prstGeom>
          <a:noFill/>
        </p:spPr>
        <p:txBody>
          <a:bodyPr wrap="none" rtlCol="0">
            <a:spAutoFit/>
          </a:bodyPr>
          <a:lstStyle/>
          <a:p>
            <a:pPr>
              <a:lnSpc>
                <a:spcPct val="200000"/>
              </a:lnSpc>
            </a:pPr>
            <a:r>
              <a:rPr lang="pl-PL" sz="3400" b="1" dirty="0">
                <a:solidFill>
                  <a:srgbClr val="002060"/>
                </a:solidFill>
                <a:latin typeface="+mj-lt"/>
              </a:rPr>
              <a:t>Liczba przypadków – 3712</a:t>
            </a:r>
          </a:p>
          <a:p>
            <a:pPr>
              <a:lnSpc>
                <a:spcPct val="200000"/>
              </a:lnSpc>
            </a:pPr>
            <a:r>
              <a:rPr lang="pl-PL" sz="3400" b="1" dirty="0">
                <a:solidFill>
                  <a:srgbClr val="002060"/>
                </a:solidFill>
                <a:latin typeface="+mj-lt"/>
              </a:rPr>
              <a:t>Liczba hospitalizacji – 143</a:t>
            </a:r>
          </a:p>
          <a:p>
            <a:pPr>
              <a:lnSpc>
                <a:spcPct val="200000"/>
              </a:lnSpc>
            </a:pPr>
            <a:r>
              <a:rPr lang="pl-PL" sz="3400" b="1" dirty="0">
                <a:solidFill>
                  <a:srgbClr val="002060"/>
                </a:solidFill>
                <a:latin typeface="+mj-lt"/>
              </a:rPr>
              <a:t>Liczba zgonów – 41</a:t>
            </a:r>
          </a:p>
          <a:p>
            <a:pPr>
              <a:lnSpc>
                <a:spcPct val="200000"/>
              </a:lnSpc>
            </a:pPr>
            <a:r>
              <a:rPr lang="pl-PL" sz="3400" b="1" dirty="0">
                <a:solidFill>
                  <a:srgbClr val="002060"/>
                </a:solidFill>
                <a:latin typeface="+mj-lt"/>
              </a:rPr>
              <a:t>Liczba ognisk – 10</a:t>
            </a:r>
          </a:p>
          <a:p>
            <a:pPr>
              <a:lnSpc>
                <a:spcPct val="200000"/>
              </a:lnSpc>
            </a:pPr>
            <a:r>
              <a:rPr lang="pl-PL" sz="3400" b="1" dirty="0">
                <a:solidFill>
                  <a:srgbClr val="002060"/>
                </a:solidFill>
                <a:latin typeface="+mj-lt"/>
              </a:rPr>
              <a:t>Zlecone wymazy - 355</a:t>
            </a:r>
          </a:p>
        </p:txBody>
      </p:sp>
    </p:spTree>
    <p:extLst>
      <p:ext uri="{BB962C8B-B14F-4D97-AF65-F5344CB8AC3E}">
        <p14:creationId xmlns:p14="http://schemas.microsoft.com/office/powerpoint/2010/main" val="412689100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050AE20C-AAC2-FAD3-DB97-F5253281C37F}"/>
              </a:ext>
            </a:extLst>
          </p:cNvPr>
          <p:cNvSpPr>
            <a:spLocks noGrp="1"/>
          </p:cNvSpPr>
          <p:nvPr>
            <p:ph type="sldNum" sz="quarter" idx="12"/>
          </p:nvPr>
        </p:nvSpPr>
        <p:spPr/>
        <p:txBody>
          <a:bodyPr/>
          <a:lstStyle/>
          <a:p>
            <a:pPr>
              <a:defRPr/>
            </a:pPr>
            <a:fld id="{E683911C-EC88-49B7-90C9-B74F5A05111C}" type="slidenum">
              <a:rPr lang="pl-PL" smtClean="0"/>
              <a:pPr>
                <a:defRPr/>
              </a:pPr>
              <a:t>168</a:t>
            </a:fld>
            <a:endParaRPr lang="pl-PL"/>
          </a:p>
        </p:txBody>
      </p:sp>
      <p:sp>
        <p:nvSpPr>
          <p:cNvPr id="4" name="pole tekstowe 3">
            <a:extLst>
              <a:ext uri="{FF2B5EF4-FFF2-40B4-BE49-F238E27FC236}">
                <a16:creationId xmlns:a16="http://schemas.microsoft.com/office/drawing/2014/main" id="{5E1FA970-722C-3F3A-EFB2-7296B9A58570}"/>
              </a:ext>
            </a:extLst>
          </p:cNvPr>
          <p:cNvSpPr txBox="1"/>
          <p:nvPr/>
        </p:nvSpPr>
        <p:spPr>
          <a:xfrm>
            <a:off x="467544" y="219075"/>
            <a:ext cx="7992888" cy="3209468"/>
          </a:xfrm>
          <a:prstGeom prst="rect">
            <a:avLst/>
          </a:prstGeom>
          <a:noFill/>
        </p:spPr>
        <p:txBody>
          <a:bodyPr wrap="square">
            <a:spAutoFit/>
          </a:bodyPr>
          <a:lstStyle/>
          <a:p>
            <a:pPr algn="ctr">
              <a:lnSpc>
                <a:spcPct val="150000"/>
              </a:lnSpc>
              <a:spcBef>
                <a:spcPts val="500"/>
              </a:spcBef>
              <a:spcAft>
                <a:spcPts val="1000"/>
              </a:spcAft>
            </a:pPr>
            <a:endParaRPr lang="pl-PL" sz="1800" b="1" dirty="0">
              <a:solidFill>
                <a:srgbClr val="002060"/>
              </a:solidFill>
              <a:effectLst/>
              <a:latin typeface="+mj-lt"/>
              <a:ea typeface="Times New Roman" panose="02020603050405020304" pitchFamily="18" charset="0"/>
              <a:cs typeface="Calibri" panose="020F0502020204030204" pitchFamily="34" charset="0"/>
            </a:endParaRPr>
          </a:p>
          <a:p>
            <a:pPr algn="just">
              <a:lnSpc>
                <a:spcPct val="150000"/>
              </a:lnSpc>
              <a:spcBef>
                <a:spcPts val="500"/>
              </a:spcBef>
              <a:spcAft>
                <a:spcPts val="1000"/>
              </a:spcAft>
            </a:pPr>
            <a:endParaRPr lang="pl-PL" sz="1800" b="1" dirty="0">
              <a:solidFill>
                <a:srgbClr val="002060"/>
              </a:solidFill>
              <a:effectLst/>
              <a:latin typeface="+mj-lt"/>
              <a:ea typeface="Times New Roman" panose="02020603050405020304" pitchFamily="18" charset="0"/>
              <a:cs typeface="Calibri" panose="020F0502020204030204" pitchFamily="34" charset="0"/>
            </a:endParaRPr>
          </a:p>
          <a:p>
            <a:pPr algn="just">
              <a:lnSpc>
                <a:spcPct val="150000"/>
              </a:lnSpc>
              <a:spcBef>
                <a:spcPts val="500"/>
              </a:spcBef>
              <a:spcAft>
                <a:spcPts val="1000"/>
              </a:spcAft>
            </a:pPr>
            <a:r>
              <a:rPr lang="pl-PL" sz="1900" b="1" dirty="0">
                <a:solidFill>
                  <a:srgbClr val="002060"/>
                </a:solidFill>
                <a:effectLst/>
                <a:latin typeface="+mj-lt"/>
                <a:ea typeface="Times New Roman" panose="02020603050405020304" pitchFamily="18" charset="0"/>
                <a:cs typeface="Calibri" panose="020F0502020204030204" pitchFamily="34" charset="0"/>
              </a:rPr>
              <a:t>5.05.2023 - </a:t>
            </a:r>
            <a:r>
              <a:rPr lang="pl-PL" sz="1900" dirty="0">
                <a:solidFill>
                  <a:srgbClr val="002060"/>
                </a:solidFill>
                <a:effectLst/>
                <a:latin typeface="+mj-lt"/>
                <a:ea typeface="Times New Roman" panose="02020603050405020304" pitchFamily="18" charset="0"/>
                <a:cs typeface="Calibri" panose="020F0502020204030204" pitchFamily="34" charset="0"/>
              </a:rPr>
              <a:t>Światowa Organizacja Zdrowia (WHO) ogłosiła koniec pandemii COVID-19</a:t>
            </a:r>
            <a:endParaRPr lang="pl-PL" sz="1900" dirty="0">
              <a:solidFill>
                <a:srgbClr val="002060"/>
              </a:solidFill>
              <a:effectLst/>
              <a:latin typeface="+mj-lt"/>
              <a:ea typeface="Times New Roman" panose="02020603050405020304" pitchFamily="18" charset="0"/>
              <a:cs typeface="Times New Roman" panose="02020603050405020304" pitchFamily="18" charset="0"/>
            </a:endParaRPr>
          </a:p>
          <a:p>
            <a:pPr algn="just">
              <a:lnSpc>
                <a:spcPct val="150000"/>
              </a:lnSpc>
              <a:spcBef>
                <a:spcPts val="500"/>
              </a:spcBef>
              <a:spcAft>
                <a:spcPts val="1000"/>
              </a:spcAft>
            </a:pPr>
            <a:r>
              <a:rPr lang="pl-PL" sz="1900" b="1" dirty="0">
                <a:solidFill>
                  <a:srgbClr val="002060"/>
                </a:solidFill>
                <a:effectLst/>
                <a:latin typeface="+mj-lt"/>
                <a:ea typeface="Times New Roman" panose="02020603050405020304" pitchFamily="18" charset="0"/>
                <a:cs typeface="Calibri" panose="020F0502020204030204" pitchFamily="34" charset="0"/>
              </a:rPr>
              <a:t>1.07.2023 - na terenie Polski zostaje zniesiony stan zagrożenia epidemicznego spowodowany zakażeniami wirusem SARS-CoV-2.</a:t>
            </a:r>
            <a:endParaRPr lang="pl-PL" sz="1900" b="1" dirty="0">
              <a:solidFill>
                <a:srgbClr val="002060"/>
              </a:solidFill>
              <a:effectLst/>
              <a:latin typeface="+mj-lt"/>
              <a:ea typeface="Times New Roman" panose="02020603050405020304" pitchFamily="18" charset="0"/>
              <a:cs typeface="Times New Roman" panose="02020603050405020304" pitchFamily="18" charset="0"/>
            </a:endParaRPr>
          </a:p>
        </p:txBody>
      </p:sp>
      <p:sp>
        <p:nvSpPr>
          <p:cNvPr id="3" name="Schemat blokowy: proces alternatywny 2">
            <a:extLst>
              <a:ext uri="{FF2B5EF4-FFF2-40B4-BE49-F238E27FC236}">
                <a16:creationId xmlns:a16="http://schemas.microsoft.com/office/drawing/2014/main" id="{2373D355-0FAC-F8E7-16CE-4CF3116C92AC}"/>
              </a:ext>
            </a:extLst>
          </p:cNvPr>
          <p:cNvSpPr/>
          <p:nvPr/>
        </p:nvSpPr>
        <p:spPr>
          <a:xfrm>
            <a:off x="3597306" y="476672"/>
            <a:ext cx="1733364" cy="574322"/>
          </a:xfrm>
          <a:prstGeom prst="flowChartAlternateProcess">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150000"/>
              </a:lnSpc>
              <a:buNone/>
            </a:pPr>
            <a:r>
              <a:rPr lang="pl-PL" sz="3000" b="1" dirty="0">
                <a:solidFill>
                  <a:srgbClr val="002060"/>
                </a:solidFill>
                <a:effectLst/>
                <a:latin typeface="+mj-lt"/>
                <a:ea typeface="Times New Roman" panose="02020603050405020304" pitchFamily="18" charset="0"/>
              </a:rPr>
              <a:t>2023 r.</a:t>
            </a:r>
          </a:p>
        </p:txBody>
      </p:sp>
    </p:spTree>
    <p:extLst>
      <p:ext uri="{BB962C8B-B14F-4D97-AF65-F5344CB8AC3E}">
        <p14:creationId xmlns:p14="http://schemas.microsoft.com/office/powerpoint/2010/main" val="271045560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CCD66DC6-281A-B44D-DE51-FA33D3B90037}"/>
              </a:ext>
            </a:extLst>
          </p:cNvPr>
          <p:cNvSpPr>
            <a:spLocks noGrp="1"/>
          </p:cNvSpPr>
          <p:nvPr>
            <p:ph type="sldNum" sz="quarter" idx="12"/>
          </p:nvPr>
        </p:nvSpPr>
        <p:spPr/>
        <p:txBody>
          <a:bodyPr/>
          <a:lstStyle/>
          <a:p>
            <a:pPr>
              <a:defRPr/>
            </a:pPr>
            <a:fld id="{E683911C-EC88-49B7-90C9-B74F5A05111C}" type="slidenum">
              <a:rPr lang="pl-PL" smtClean="0"/>
              <a:pPr>
                <a:defRPr/>
              </a:pPr>
              <a:t>169</a:t>
            </a:fld>
            <a:endParaRPr lang="pl-PL"/>
          </a:p>
        </p:txBody>
      </p:sp>
      <p:sp>
        <p:nvSpPr>
          <p:cNvPr id="3" name="pole tekstowe 2">
            <a:extLst>
              <a:ext uri="{FF2B5EF4-FFF2-40B4-BE49-F238E27FC236}">
                <a16:creationId xmlns:a16="http://schemas.microsoft.com/office/drawing/2014/main" id="{972758AD-AFC7-1F42-93E7-C750DB6E1942}"/>
              </a:ext>
            </a:extLst>
          </p:cNvPr>
          <p:cNvSpPr txBox="1"/>
          <p:nvPr/>
        </p:nvSpPr>
        <p:spPr>
          <a:xfrm>
            <a:off x="367641" y="404664"/>
            <a:ext cx="8347734" cy="461665"/>
          </a:xfrm>
          <a:prstGeom prst="rect">
            <a:avLst/>
          </a:prstGeom>
          <a:noFill/>
        </p:spPr>
        <p:txBody>
          <a:bodyPr wrap="none" rtlCol="0">
            <a:spAutoFit/>
          </a:bodyPr>
          <a:lstStyle/>
          <a:p>
            <a:r>
              <a:rPr lang="pl-PL" sz="2400" b="1" dirty="0">
                <a:solidFill>
                  <a:srgbClr val="FF0000"/>
                </a:solidFill>
                <a:latin typeface="+mj-lt"/>
              </a:rPr>
              <a:t>2023 r. – statystyki dot. COVID-19 w powiecie brodnickim</a:t>
            </a:r>
          </a:p>
        </p:txBody>
      </p:sp>
      <p:sp>
        <p:nvSpPr>
          <p:cNvPr id="4" name="pole tekstowe 3">
            <a:extLst>
              <a:ext uri="{FF2B5EF4-FFF2-40B4-BE49-F238E27FC236}">
                <a16:creationId xmlns:a16="http://schemas.microsoft.com/office/drawing/2014/main" id="{7EB22176-9DAF-8CF9-F1B0-816EDF8946A9}"/>
              </a:ext>
            </a:extLst>
          </p:cNvPr>
          <p:cNvSpPr txBox="1"/>
          <p:nvPr/>
        </p:nvSpPr>
        <p:spPr>
          <a:xfrm>
            <a:off x="2051720" y="1232304"/>
            <a:ext cx="5395067" cy="5178021"/>
          </a:xfrm>
          <a:prstGeom prst="rect">
            <a:avLst/>
          </a:prstGeom>
          <a:noFill/>
        </p:spPr>
        <p:txBody>
          <a:bodyPr wrap="none" rtlCol="0">
            <a:spAutoFit/>
          </a:bodyPr>
          <a:lstStyle/>
          <a:p>
            <a:pPr>
              <a:lnSpc>
                <a:spcPct val="200000"/>
              </a:lnSpc>
            </a:pPr>
            <a:r>
              <a:rPr lang="pl-PL" sz="3400" b="1" dirty="0">
                <a:solidFill>
                  <a:srgbClr val="002060"/>
                </a:solidFill>
                <a:latin typeface="+mj-lt"/>
              </a:rPr>
              <a:t>Liczba przypadków – 306</a:t>
            </a:r>
          </a:p>
          <a:p>
            <a:pPr>
              <a:lnSpc>
                <a:spcPct val="200000"/>
              </a:lnSpc>
            </a:pPr>
            <a:r>
              <a:rPr lang="pl-PL" sz="3400" b="1" dirty="0">
                <a:solidFill>
                  <a:srgbClr val="002060"/>
                </a:solidFill>
                <a:latin typeface="+mj-lt"/>
              </a:rPr>
              <a:t>Liczba hospitalizacji – 44</a:t>
            </a:r>
          </a:p>
          <a:p>
            <a:pPr>
              <a:lnSpc>
                <a:spcPct val="200000"/>
              </a:lnSpc>
            </a:pPr>
            <a:r>
              <a:rPr lang="pl-PL" sz="3400" b="1" dirty="0">
                <a:solidFill>
                  <a:srgbClr val="002060"/>
                </a:solidFill>
                <a:latin typeface="+mj-lt"/>
              </a:rPr>
              <a:t>Liczba zgonów – 1</a:t>
            </a:r>
          </a:p>
          <a:p>
            <a:pPr>
              <a:lnSpc>
                <a:spcPct val="200000"/>
              </a:lnSpc>
            </a:pPr>
            <a:r>
              <a:rPr lang="pl-PL" sz="3400" b="1" dirty="0">
                <a:solidFill>
                  <a:srgbClr val="002060"/>
                </a:solidFill>
                <a:latin typeface="+mj-lt"/>
              </a:rPr>
              <a:t>Liczba ognisk – 1</a:t>
            </a:r>
          </a:p>
          <a:p>
            <a:pPr>
              <a:lnSpc>
                <a:spcPct val="200000"/>
              </a:lnSpc>
            </a:pPr>
            <a:r>
              <a:rPr lang="pl-PL" sz="3400" b="1" dirty="0">
                <a:solidFill>
                  <a:srgbClr val="002060"/>
                </a:solidFill>
                <a:latin typeface="+mj-lt"/>
              </a:rPr>
              <a:t>Zlecone wymazy - 0</a:t>
            </a:r>
          </a:p>
        </p:txBody>
      </p:sp>
    </p:spTree>
    <p:extLst>
      <p:ext uri="{BB962C8B-B14F-4D97-AF65-F5344CB8AC3E}">
        <p14:creationId xmlns:p14="http://schemas.microsoft.com/office/powerpoint/2010/main" val="2241475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179388" y="193675"/>
            <a:ext cx="8748712" cy="6340475"/>
          </a:xfrm>
          <a:prstGeom prst="rect">
            <a:avLst/>
          </a:prstGeom>
          <a:noFill/>
          <a:ln w="9525">
            <a:noFill/>
            <a:miter lim="800000"/>
            <a:headEnd/>
            <a:tailEnd/>
          </a:ln>
        </p:spPr>
        <p:txBody>
          <a:bodyPr anchor="ctr">
            <a:spAutoFit/>
          </a:bodyPr>
          <a:lstStyle/>
          <a:p>
            <a:pPr indent="449263" algn="just" eaLnBrk="0" hangingPunct="0"/>
            <a:r>
              <a:rPr lang="pl-PL" sz="1400" i="1" dirty="0">
                <a:solidFill>
                  <a:srgbClr val="002060"/>
                </a:solidFill>
                <a:latin typeface="Constantia" pitchFamily="18" charset="0"/>
                <a:ea typeface="Calibri" pitchFamily="34" charset="0"/>
                <a:cs typeface="Times New Roman" pitchFamily="18" charset="0"/>
              </a:rPr>
              <a:t>…rozdział XI ( Podczas jedzenia jak się zachować). Podczas jedzenia osobliwie </a:t>
            </a:r>
            <a:r>
              <a:rPr lang="pl-PL" sz="1400" i="1" dirty="0" err="1">
                <a:solidFill>
                  <a:srgbClr val="002060"/>
                </a:solidFill>
                <a:latin typeface="Constantia" pitchFamily="18" charset="0"/>
                <a:ea typeface="Calibri" pitchFamily="34" charset="0"/>
                <a:cs typeface="Times New Roman" pitchFamily="18" charset="0"/>
              </a:rPr>
              <a:t>trza</a:t>
            </a:r>
            <a:r>
              <a:rPr lang="pl-PL" sz="1400" i="1" dirty="0">
                <a:solidFill>
                  <a:srgbClr val="002060"/>
                </a:solidFill>
                <a:latin typeface="Constantia" pitchFamily="18" charset="0"/>
                <a:ea typeface="Calibri" pitchFamily="34" charset="0"/>
                <a:cs typeface="Times New Roman" pitchFamily="18" charset="0"/>
              </a:rPr>
              <a:t> mieć pilne zawsze na siebie oko i pamiętać, żeby wszelkiego, by najmniejszego, strzeż się grubiaństwa. Przystojnie siedzieć, rąk na stół nie kładąc, ani się garbiąc, z półmisków zawsze na talerz brać potrawy, a nigdy z półmiska nie jeść, ani swojej łyżki na półmisku nie maczać, gdzie rozdają u stołu, czekać aż dadzą, albo samemu czystą i osobną łyżką potrawy przed sobą położone, ze wszelką ostrożnością rozdawać.</a:t>
            </a:r>
          </a:p>
          <a:p>
            <a:pPr indent="449263" algn="just" eaLnBrk="0" hangingPunct="0"/>
            <a:endParaRPr lang="pl-PL" sz="1400" dirty="0">
              <a:solidFill>
                <a:srgbClr val="002060"/>
              </a:solidFill>
              <a:latin typeface="Constantia" pitchFamily="18" charset="0"/>
              <a:ea typeface="Calibri" pitchFamily="34" charset="0"/>
              <a:cs typeface="Times New Roman" pitchFamily="18" charset="0"/>
            </a:endParaRPr>
          </a:p>
          <a:p>
            <a:pPr indent="449263" algn="just" eaLnBrk="0" hangingPunct="0"/>
            <a:r>
              <a:rPr lang="pl-PL" sz="1400" i="1" dirty="0">
                <a:solidFill>
                  <a:srgbClr val="002060"/>
                </a:solidFill>
                <a:latin typeface="Constantia" pitchFamily="18" charset="0"/>
                <a:ea typeface="Calibri" pitchFamily="34" charset="0"/>
                <a:cs typeface="Times New Roman" pitchFamily="18" charset="0"/>
              </a:rPr>
              <a:t>Strzec się bardzo ostrożnie, żeby stołu nie skalać: chleba przed sobą nie kruszyć. Łyżki, noża, widelców zawsze zażywać. Widelcami wszystko krając, trzymać, i nimi, nie palcami do gęby nosić, palców nie oblizywać; noża, łyżki, widelec, chleba, gadając przez dystrakcję w ręku nie trzymać, na stoliku się nie kręcić i ani podczas jedzenia, ani nigdzie nogami siedząc nie kiwać, usta i nos czysto trzymać i ręce.</a:t>
            </a:r>
            <a:endParaRPr lang="pl-PL" sz="1400" dirty="0">
              <a:solidFill>
                <a:srgbClr val="002060"/>
              </a:solidFill>
              <a:latin typeface="Constantia" pitchFamily="18" charset="0"/>
              <a:ea typeface="Calibri" pitchFamily="34" charset="0"/>
              <a:cs typeface="Times New Roman" pitchFamily="18" charset="0"/>
            </a:endParaRPr>
          </a:p>
          <a:p>
            <a:pPr indent="449263" algn="just" eaLnBrk="0" hangingPunct="0"/>
            <a:r>
              <a:rPr lang="pl-PL" sz="1400" i="1" dirty="0">
                <a:solidFill>
                  <a:srgbClr val="002060"/>
                </a:solidFill>
                <a:latin typeface="Constantia" pitchFamily="18" charset="0"/>
                <a:ea typeface="Calibri" pitchFamily="34" charset="0"/>
                <a:cs typeface="Times New Roman" pitchFamily="18" charset="0"/>
              </a:rPr>
              <a:t>Nigdzie wcale, dopieroż u stołu nosa ręką, serwetą, obrusem, połą nie ucierać, ale zawsze chustką, w oczach ludzi nie pluć, ale na stronę i usta zakrywszy. W pokojach zaś pańskich w chustkę, ile gdzie czystsze podłogi lub sukno.</a:t>
            </a:r>
          </a:p>
          <a:p>
            <a:pPr indent="449263" algn="just" eaLnBrk="0" hangingPunct="0"/>
            <a:endParaRPr lang="pl-PL" sz="1400" dirty="0">
              <a:solidFill>
                <a:srgbClr val="002060"/>
              </a:solidFill>
              <a:latin typeface="Constantia" pitchFamily="18" charset="0"/>
              <a:ea typeface="Calibri" pitchFamily="34" charset="0"/>
              <a:cs typeface="Times New Roman" pitchFamily="18" charset="0"/>
            </a:endParaRPr>
          </a:p>
          <a:p>
            <a:pPr indent="449263" algn="just" eaLnBrk="0" hangingPunct="0"/>
            <a:r>
              <a:rPr lang="pl-PL" sz="1400" i="1" dirty="0">
                <a:solidFill>
                  <a:srgbClr val="002060"/>
                </a:solidFill>
                <a:latin typeface="Constantia" pitchFamily="18" charset="0"/>
                <a:ea typeface="Calibri" pitchFamily="34" charset="0"/>
                <a:cs typeface="Times New Roman" pitchFamily="18" charset="0"/>
              </a:rPr>
              <a:t>U stołów, gdzie ta jest wygoda, ze swego szkła pić. Jeśli się z powszechnej szklanki lub kielicha pije, kropli nie </a:t>
            </a:r>
            <a:r>
              <a:rPr lang="pl-PL" sz="1400" i="1" dirty="0" err="1">
                <a:solidFill>
                  <a:srgbClr val="002060"/>
                </a:solidFill>
                <a:latin typeface="Constantia" pitchFamily="18" charset="0"/>
                <a:ea typeface="Calibri" pitchFamily="34" charset="0"/>
                <a:cs typeface="Times New Roman" pitchFamily="18" charset="0"/>
              </a:rPr>
              <a:t>zostawować</a:t>
            </a:r>
            <a:r>
              <a:rPr lang="pl-PL" sz="1400" i="1" dirty="0">
                <a:solidFill>
                  <a:srgbClr val="002060"/>
                </a:solidFill>
                <a:latin typeface="Constantia" pitchFamily="18" charset="0"/>
                <a:ea typeface="Calibri" pitchFamily="34" charset="0"/>
                <a:cs typeface="Times New Roman" pitchFamily="18" charset="0"/>
              </a:rPr>
              <a:t>, ale na swój talerz wysączyć. Kielicha brzegi przynajmniej serwetą wyczyścić, albo dać wypłukać i czysty drugiemu oddać. </a:t>
            </a:r>
          </a:p>
          <a:p>
            <a:pPr indent="449263" algn="just" eaLnBrk="0" hangingPunct="0"/>
            <a:endParaRPr lang="pl-PL" sz="1400" dirty="0">
              <a:solidFill>
                <a:srgbClr val="002060"/>
              </a:solidFill>
              <a:latin typeface="Constantia" pitchFamily="18" charset="0"/>
              <a:ea typeface="Calibri" pitchFamily="34" charset="0"/>
              <a:cs typeface="Times New Roman" pitchFamily="18" charset="0"/>
            </a:endParaRPr>
          </a:p>
          <a:p>
            <a:pPr indent="449263" algn="just" eaLnBrk="0" hangingPunct="0"/>
            <a:r>
              <a:rPr lang="pl-PL" sz="1400" i="1" dirty="0">
                <a:solidFill>
                  <a:srgbClr val="002060"/>
                </a:solidFill>
                <a:latin typeface="Constantia" pitchFamily="18" charset="0"/>
                <a:ea typeface="Calibri" pitchFamily="34" charset="0"/>
                <a:cs typeface="Times New Roman" pitchFamily="18" charset="0"/>
              </a:rPr>
              <a:t>Sukni od wszelkiej </a:t>
            </a:r>
            <a:r>
              <a:rPr lang="pl-PL" sz="1400" i="1" dirty="0" err="1">
                <a:solidFill>
                  <a:srgbClr val="002060"/>
                </a:solidFill>
                <a:latin typeface="Constantia" pitchFamily="18" charset="0"/>
                <a:ea typeface="Calibri" pitchFamily="34" charset="0"/>
                <a:cs typeface="Times New Roman" pitchFamily="18" charset="0"/>
              </a:rPr>
              <a:t>makuły</a:t>
            </a:r>
            <a:r>
              <a:rPr lang="pl-PL" sz="1400" i="1" dirty="0">
                <a:solidFill>
                  <a:srgbClr val="002060"/>
                </a:solidFill>
                <a:latin typeface="Constantia" pitchFamily="18" charset="0"/>
                <a:ea typeface="Calibri" pitchFamily="34" charset="0"/>
                <a:cs typeface="Times New Roman" pitchFamily="18" charset="0"/>
              </a:rPr>
              <a:t> (plamy) pilnie strzec, serwetą zawsze się zasłonić. Z półmiska tak brać, żeby pamiętać, że nie jeden u stołu siedzisz.</a:t>
            </a:r>
          </a:p>
          <a:p>
            <a:pPr indent="449263" algn="just" eaLnBrk="0" hangingPunct="0"/>
            <a:endParaRPr lang="pl-PL" sz="1400" dirty="0">
              <a:solidFill>
                <a:srgbClr val="002060"/>
              </a:solidFill>
              <a:latin typeface="Constantia" pitchFamily="18" charset="0"/>
              <a:ea typeface="Calibri" pitchFamily="34" charset="0"/>
              <a:cs typeface="Times New Roman" pitchFamily="18" charset="0"/>
            </a:endParaRPr>
          </a:p>
          <a:p>
            <a:pPr indent="449263" algn="just" eaLnBrk="0" hangingPunct="0"/>
            <a:r>
              <a:rPr lang="pl-PL" sz="1400" i="1" dirty="0">
                <a:solidFill>
                  <a:srgbClr val="002060"/>
                </a:solidFill>
                <a:latin typeface="Constantia" pitchFamily="18" charset="0"/>
                <a:ea typeface="Calibri" pitchFamily="34" charset="0"/>
                <a:cs typeface="Times New Roman" pitchFamily="18" charset="0"/>
              </a:rPr>
              <a:t>Niektórych źle edukowanych, ta czasem była ekskuza, że to, co inszego jest u panów lub rodziców, tu w domu: ale tej, mniej rozumnej, niechaj Ich Mość nie używają: bo i tu między </a:t>
            </a:r>
            <a:r>
              <a:rPr lang="pl-PL" sz="1400" i="1" dirty="0" err="1">
                <a:solidFill>
                  <a:srgbClr val="002060"/>
                </a:solidFill>
                <a:latin typeface="Constantia" pitchFamily="18" charset="0"/>
                <a:ea typeface="Calibri" pitchFamily="34" charset="0"/>
                <a:cs typeface="Times New Roman" pitchFamily="18" charset="0"/>
              </a:rPr>
              <a:t>godnemi</a:t>
            </a:r>
            <a:r>
              <a:rPr lang="pl-PL" sz="1400" i="1" dirty="0">
                <a:solidFill>
                  <a:srgbClr val="002060"/>
                </a:solidFill>
                <a:latin typeface="Constantia" pitchFamily="18" charset="0"/>
                <a:ea typeface="Calibri" pitchFamily="34" charset="0"/>
                <a:cs typeface="Times New Roman" pitchFamily="18" charset="0"/>
              </a:rPr>
              <a:t> jedzą, i w domu się źle wzwyczaiwszy, tak będą i gdzie indziej nieostrożni.</a:t>
            </a:r>
          </a:p>
          <a:p>
            <a:pPr indent="449263" algn="just" eaLnBrk="0" hangingPunct="0"/>
            <a:endParaRPr lang="pl-PL" sz="1400" i="1" dirty="0">
              <a:solidFill>
                <a:srgbClr val="002060"/>
              </a:solidFill>
              <a:latin typeface="Constantia" pitchFamily="18" charset="0"/>
              <a:ea typeface="Calibri" pitchFamily="34" charset="0"/>
              <a:cs typeface="Times New Roman" pitchFamily="18" charset="0"/>
            </a:endParaRPr>
          </a:p>
          <a:p>
            <a:pPr indent="449263" algn="just" eaLnBrk="0" hangingPunct="0"/>
            <a:r>
              <a:rPr lang="pl-PL" sz="1400" i="1" dirty="0">
                <a:solidFill>
                  <a:srgbClr val="002060"/>
                </a:solidFill>
                <a:latin typeface="Constantia" pitchFamily="18" charset="0"/>
                <a:ea typeface="Calibri" pitchFamily="34" charset="0"/>
                <a:cs typeface="Times New Roman" pitchFamily="18" charset="0"/>
              </a:rPr>
              <a:t>Jeżeli gdzie, to u stołu strzec się złego humoru, niecierpliwości, dziecinnego zmarszczenia i zasępienia czoła, odpowiedzi nieuważnych, krnąbrnych, niedyskretnie odcinających, upartego się przy tym utrzymywania, pedantyzmu, to jest: abyś inszych chciał uczyć i gniewać się, że nie są twojej opinii, nieprzystojnego podnoszenia i wrzaskliwości głosu.</a:t>
            </a:r>
            <a:r>
              <a:rPr lang="pl-PL" sz="1400" dirty="0">
                <a:solidFill>
                  <a:srgbClr val="002060"/>
                </a:solidFill>
                <a:latin typeface="Constantia" pitchFamily="18" charset="0"/>
                <a:ea typeface="Calibri" pitchFamily="34" charset="0"/>
                <a:cs typeface="Times New Roman" pitchFamily="18" charset="0"/>
              </a:rPr>
              <a:t> </a:t>
            </a:r>
          </a:p>
        </p:txBody>
      </p:sp>
      <p:sp>
        <p:nvSpPr>
          <p:cNvPr id="2" name="Symbol zastępczy numeru slajdu 1">
            <a:extLst>
              <a:ext uri="{FF2B5EF4-FFF2-40B4-BE49-F238E27FC236}">
                <a16:creationId xmlns:a16="http://schemas.microsoft.com/office/drawing/2014/main" id="{FDCD694F-129F-42C4-851D-E5B1D9E416CD}"/>
              </a:ext>
            </a:extLst>
          </p:cNvPr>
          <p:cNvSpPr>
            <a:spLocks noGrp="1"/>
          </p:cNvSpPr>
          <p:nvPr>
            <p:ph type="sldNum" sz="quarter" idx="12"/>
          </p:nvPr>
        </p:nvSpPr>
        <p:spPr/>
        <p:txBody>
          <a:bodyPr/>
          <a:lstStyle/>
          <a:p>
            <a:pPr>
              <a:defRPr/>
            </a:pPr>
            <a:fld id="{8E7CD2DA-8185-4507-8A2F-B572FDECFAC1}" type="slidenum">
              <a:rPr lang="pl-PL" smtClean="0"/>
              <a:pPr>
                <a:defRPr/>
              </a:pPr>
              <a:t>17</a:t>
            </a:fld>
            <a:endParaRPr lang="pl-PL"/>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AE7C25F2-38B0-FD50-FF30-C043DAFBA924}"/>
              </a:ext>
            </a:extLst>
          </p:cNvPr>
          <p:cNvSpPr>
            <a:spLocks noGrp="1"/>
          </p:cNvSpPr>
          <p:nvPr>
            <p:ph type="sldNum" sz="quarter" idx="12"/>
          </p:nvPr>
        </p:nvSpPr>
        <p:spPr/>
        <p:txBody>
          <a:bodyPr/>
          <a:lstStyle/>
          <a:p>
            <a:pPr>
              <a:defRPr/>
            </a:pPr>
            <a:fld id="{E683911C-EC88-49B7-90C9-B74F5A05111C}" type="slidenum">
              <a:rPr lang="pl-PL" smtClean="0"/>
              <a:pPr>
                <a:defRPr/>
              </a:pPr>
              <a:t>170</a:t>
            </a:fld>
            <a:endParaRPr lang="pl-PL"/>
          </a:p>
        </p:txBody>
      </p:sp>
      <p:sp>
        <p:nvSpPr>
          <p:cNvPr id="4" name="pole tekstowe 3">
            <a:extLst>
              <a:ext uri="{FF2B5EF4-FFF2-40B4-BE49-F238E27FC236}">
                <a16:creationId xmlns:a16="http://schemas.microsoft.com/office/drawing/2014/main" id="{4B32DCAC-C1D3-C614-B8D7-546DEC42E09B}"/>
              </a:ext>
            </a:extLst>
          </p:cNvPr>
          <p:cNvSpPr txBox="1"/>
          <p:nvPr/>
        </p:nvSpPr>
        <p:spPr>
          <a:xfrm>
            <a:off x="539552" y="548680"/>
            <a:ext cx="8352928" cy="5487849"/>
          </a:xfrm>
          <a:prstGeom prst="rect">
            <a:avLst/>
          </a:prstGeom>
          <a:noFill/>
        </p:spPr>
        <p:txBody>
          <a:bodyPr wrap="square">
            <a:spAutoFit/>
          </a:bodyPr>
          <a:lstStyle/>
          <a:p>
            <a:pPr algn="ctr">
              <a:lnSpc>
                <a:spcPct val="114000"/>
              </a:lnSpc>
              <a:spcAft>
                <a:spcPts val="800"/>
              </a:spcAft>
            </a:pPr>
            <a:r>
              <a:rPr lang="pl-PL" sz="2000" b="1" kern="100" dirty="0">
                <a:solidFill>
                  <a:srgbClr val="002060"/>
                </a:solidFill>
                <a:effectLst/>
                <a:latin typeface="+mj-lt"/>
                <a:ea typeface="Calibri" panose="020F0502020204030204" pitchFamily="34" charset="0"/>
                <a:cs typeface="Times New Roman" panose="02020603050405020304" pitchFamily="18" charset="0"/>
              </a:rPr>
              <a:t>Pandemiczne skutki dla zdrowia publicznego:</a:t>
            </a:r>
          </a:p>
          <a:p>
            <a:pPr algn="ctr">
              <a:lnSpc>
                <a:spcPct val="114000"/>
              </a:lnSpc>
              <a:spcAft>
                <a:spcPts val="800"/>
              </a:spcAft>
            </a:pPr>
            <a:endParaRPr lang="pl-PL" kern="100" dirty="0">
              <a:solidFill>
                <a:srgbClr val="002060"/>
              </a:solidFill>
              <a:effectLst/>
              <a:latin typeface="+mj-lt"/>
              <a:ea typeface="Calibri" panose="020F0502020204030204" pitchFamily="34" charset="0"/>
              <a:cs typeface="Times New Roman" panose="02020603050405020304" pitchFamily="18" charset="0"/>
            </a:endParaRPr>
          </a:p>
          <a:p>
            <a:pPr algn="ctr">
              <a:lnSpc>
                <a:spcPct val="114000"/>
              </a:lnSpc>
              <a:spcAft>
                <a:spcPts val="800"/>
              </a:spcAft>
            </a:pPr>
            <a:endParaRPr lang="pl-PL"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14000"/>
              </a:lnSpc>
              <a:buFont typeface="+mj-lt"/>
              <a:buAutoNum type="arabicParenR"/>
            </a:pPr>
            <a:r>
              <a:rPr lang="pl-PL" kern="100" dirty="0">
                <a:solidFill>
                  <a:srgbClr val="002060"/>
                </a:solidFill>
                <a:effectLst/>
                <a:latin typeface="+mj-lt"/>
                <a:ea typeface="Calibri" panose="020F0502020204030204" pitchFamily="34" charset="0"/>
                <a:cs typeface="Times New Roman" panose="02020603050405020304" pitchFamily="18" charset="0"/>
              </a:rPr>
              <a:t>W efekcie pandemii COVID-19 nasiliły się „stare” problemy:</a:t>
            </a:r>
          </a:p>
          <a:p>
            <a:pPr marL="800100" lvl="1" indent="-342900" algn="just">
              <a:lnSpc>
                <a:spcPct val="114000"/>
              </a:lnSpc>
              <a:buFont typeface="Symbol" panose="05050102010706020507" pitchFamily="18" charset="2"/>
              <a:buChar char=""/>
            </a:pPr>
            <a:r>
              <a:rPr lang="pl-PL" kern="100" dirty="0">
                <a:solidFill>
                  <a:srgbClr val="002060"/>
                </a:solidFill>
                <a:effectLst/>
                <a:latin typeface="+mj-lt"/>
                <a:ea typeface="Calibri" panose="020F0502020204030204" pitchFamily="34" charset="0"/>
                <a:cs typeface="Times New Roman" panose="02020603050405020304" pitchFamily="18" charset="0"/>
              </a:rPr>
              <a:t>lekooporność (ESBL, CPE, CRAB, CRPS, VRE…)</a:t>
            </a:r>
          </a:p>
          <a:p>
            <a:pPr marL="800100" lvl="1" indent="-342900" algn="just">
              <a:lnSpc>
                <a:spcPct val="114000"/>
              </a:lnSpc>
              <a:buFont typeface="Symbol" panose="05050102010706020507" pitchFamily="18" charset="2"/>
              <a:buChar char=""/>
            </a:pPr>
            <a:r>
              <a:rPr lang="pl-PL" kern="100" dirty="0">
                <a:solidFill>
                  <a:srgbClr val="002060"/>
                </a:solidFill>
                <a:effectLst/>
                <a:latin typeface="+mj-lt"/>
                <a:ea typeface="Calibri" panose="020F0502020204030204" pitchFamily="34" charset="0"/>
                <a:cs typeface="Times New Roman" panose="02020603050405020304" pitchFamily="18" charset="0"/>
              </a:rPr>
              <a:t>C. </a:t>
            </a:r>
            <a:r>
              <a:rPr lang="pl-PL" kern="100" dirty="0" err="1">
                <a:solidFill>
                  <a:srgbClr val="002060"/>
                </a:solidFill>
                <a:effectLst/>
                <a:latin typeface="+mj-lt"/>
                <a:ea typeface="Calibri" panose="020F0502020204030204" pitchFamily="34" charset="0"/>
                <a:cs typeface="Times New Roman" panose="02020603050405020304" pitchFamily="18" charset="0"/>
              </a:rPr>
              <a:t>difficile</a:t>
            </a:r>
            <a:r>
              <a:rPr lang="pl-PL" kern="100" dirty="0">
                <a:solidFill>
                  <a:srgbClr val="002060"/>
                </a:solidFill>
                <a:effectLst/>
                <a:latin typeface="+mj-lt"/>
                <a:ea typeface="Calibri" panose="020F0502020204030204" pitchFamily="34" charset="0"/>
                <a:cs typeface="Times New Roman" panose="02020603050405020304" pitchFamily="18" charset="0"/>
              </a:rPr>
              <a:t>  - rekordowa liczba zakażeń w </a:t>
            </a:r>
            <a:r>
              <a:rPr lang="pl-PL" b="1" kern="100" dirty="0">
                <a:solidFill>
                  <a:srgbClr val="002060"/>
                </a:solidFill>
                <a:effectLst/>
                <a:latin typeface="+mj-lt"/>
                <a:ea typeface="Calibri" panose="020F0502020204030204" pitchFamily="34" charset="0"/>
                <a:cs typeface="Times New Roman" panose="02020603050405020304" pitchFamily="18" charset="0"/>
              </a:rPr>
              <a:t>2021/12 – ok. 30 tys</a:t>
            </a:r>
            <a:r>
              <a:rPr lang="pl-PL" kern="100" dirty="0">
                <a:solidFill>
                  <a:srgbClr val="002060"/>
                </a:solidFill>
                <a:effectLst/>
                <a:latin typeface="+mj-lt"/>
                <a:ea typeface="Calibri" panose="020F0502020204030204" pitchFamily="34" charset="0"/>
                <a:cs typeface="Times New Roman" panose="02020603050405020304" pitchFamily="18" charset="0"/>
              </a:rPr>
              <a:t>.</a:t>
            </a:r>
          </a:p>
          <a:p>
            <a:pPr marL="342900" lvl="0" indent="-342900" algn="just">
              <a:lnSpc>
                <a:spcPct val="114000"/>
              </a:lnSpc>
              <a:buFont typeface="+mj-lt"/>
              <a:buAutoNum type="arabicParenR"/>
            </a:pPr>
            <a:r>
              <a:rPr lang="pl-PL" kern="100" dirty="0">
                <a:solidFill>
                  <a:srgbClr val="002060"/>
                </a:solidFill>
                <a:effectLst/>
                <a:latin typeface="+mj-lt"/>
                <a:ea typeface="Calibri" panose="020F0502020204030204" pitchFamily="34" charset="0"/>
                <a:cs typeface="Times New Roman" panose="02020603050405020304" pitchFamily="18" charset="0"/>
              </a:rPr>
              <a:t>Epidemie wyrównawcze po 4 latach pandemii:</a:t>
            </a:r>
          </a:p>
          <a:p>
            <a:pPr marL="800100" lvl="1" indent="-342900" algn="just">
              <a:lnSpc>
                <a:spcPct val="114000"/>
              </a:lnSpc>
              <a:buFont typeface="Symbol" panose="05050102010706020507" pitchFamily="18" charset="2"/>
              <a:buChar char=""/>
            </a:pPr>
            <a:r>
              <a:rPr lang="pl-PL" kern="100" dirty="0">
                <a:solidFill>
                  <a:srgbClr val="002060"/>
                </a:solidFill>
                <a:latin typeface="+mj-lt"/>
                <a:ea typeface="Calibri" panose="020F0502020204030204" pitchFamily="34" charset="0"/>
                <a:cs typeface="Times New Roman" panose="02020603050405020304" pitchFamily="18" charset="0"/>
              </a:rPr>
              <a:t>w</a:t>
            </a:r>
            <a:r>
              <a:rPr lang="pl-PL" kern="100" dirty="0">
                <a:solidFill>
                  <a:srgbClr val="002060"/>
                </a:solidFill>
                <a:effectLst/>
                <a:latin typeface="+mj-lt"/>
                <a:ea typeface="Calibri" panose="020F0502020204030204" pitchFamily="34" charset="0"/>
                <a:cs typeface="Times New Roman" panose="02020603050405020304" pitchFamily="18" charset="0"/>
              </a:rPr>
              <a:t>zrost </a:t>
            </a:r>
            <a:r>
              <a:rPr lang="pl-PL" kern="100" dirty="0" err="1">
                <a:solidFill>
                  <a:srgbClr val="002060"/>
                </a:solidFill>
                <a:effectLst/>
                <a:latin typeface="+mj-lt"/>
                <a:ea typeface="Calibri" panose="020F0502020204030204" pitchFamily="34" charset="0"/>
                <a:cs typeface="Times New Roman" panose="02020603050405020304" pitchFamily="18" charset="0"/>
              </a:rPr>
              <a:t>zachorowań</a:t>
            </a:r>
            <a:r>
              <a:rPr lang="pl-PL" kern="100" dirty="0">
                <a:solidFill>
                  <a:srgbClr val="002060"/>
                </a:solidFill>
                <a:effectLst/>
                <a:latin typeface="+mj-lt"/>
                <a:ea typeface="Calibri" panose="020F0502020204030204" pitchFamily="34" charset="0"/>
                <a:cs typeface="Times New Roman" panose="02020603050405020304" pitchFamily="18" charset="0"/>
              </a:rPr>
              <a:t>: ospa, </a:t>
            </a:r>
            <a:r>
              <a:rPr lang="pl-PL" kern="100" dirty="0" err="1">
                <a:solidFill>
                  <a:srgbClr val="002060"/>
                </a:solidFill>
                <a:effectLst/>
                <a:latin typeface="+mj-lt"/>
                <a:ea typeface="Calibri" panose="020F0502020204030204" pitchFamily="34" charset="0"/>
                <a:cs typeface="Times New Roman" panose="02020603050405020304" pitchFamily="18" charset="0"/>
              </a:rPr>
              <a:t>rotavirus</a:t>
            </a:r>
            <a:r>
              <a:rPr lang="pl-PL" kern="100" dirty="0">
                <a:solidFill>
                  <a:srgbClr val="002060"/>
                </a:solidFill>
                <a:effectLst/>
                <a:latin typeface="+mj-lt"/>
                <a:ea typeface="Calibri" panose="020F0502020204030204" pitchFamily="34" charset="0"/>
                <a:cs typeface="Times New Roman" panose="02020603050405020304" pitchFamily="18" charset="0"/>
              </a:rPr>
              <a:t>, HIV</a:t>
            </a:r>
          </a:p>
          <a:p>
            <a:pPr marL="800100" lvl="1" indent="-342900" algn="just">
              <a:lnSpc>
                <a:spcPct val="114000"/>
              </a:lnSpc>
              <a:buFont typeface="Symbol" panose="05050102010706020507" pitchFamily="18" charset="2"/>
              <a:buChar char=""/>
            </a:pPr>
            <a:r>
              <a:rPr lang="pl-PL" kern="100" dirty="0">
                <a:solidFill>
                  <a:srgbClr val="002060"/>
                </a:solidFill>
                <a:latin typeface="+mj-lt"/>
                <a:ea typeface="Calibri" panose="020F0502020204030204" pitchFamily="34" charset="0"/>
                <a:cs typeface="Times New Roman" panose="02020603050405020304" pitchFamily="18" charset="0"/>
              </a:rPr>
              <a:t>p</a:t>
            </a:r>
            <a:r>
              <a:rPr lang="pl-PL" kern="100" dirty="0">
                <a:solidFill>
                  <a:srgbClr val="002060"/>
                </a:solidFill>
                <a:effectLst/>
                <a:latin typeface="+mj-lt"/>
                <a:ea typeface="Calibri" panose="020F0502020204030204" pitchFamily="34" charset="0"/>
                <a:cs typeface="Times New Roman" panose="02020603050405020304" pitchFamily="18" charset="0"/>
              </a:rPr>
              <a:t>łonica (szkarlatyna)</a:t>
            </a:r>
          </a:p>
          <a:p>
            <a:pPr marL="800100" lvl="1" indent="-342900" algn="just">
              <a:lnSpc>
                <a:spcPct val="114000"/>
              </a:lnSpc>
              <a:buFont typeface="Symbol" panose="05050102010706020507" pitchFamily="18" charset="2"/>
              <a:buChar char=""/>
            </a:pPr>
            <a:r>
              <a:rPr lang="pl-PL" kern="100" dirty="0">
                <a:solidFill>
                  <a:srgbClr val="002060"/>
                </a:solidFill>
                <a:latin typeface="+mj-lt"/>
                <a:ea typeface="Calibri" panose="020F0502020204030204" pitchFamily="34" charset="0"/>
                <a:cs typeface="Times New Roman" panose="02020603050405020304" pitchFamily="18" charset="0"/>
              </a:rPr>
              <a:t>i</a:t>
            </a:r>
            <a:r>
              <a:rPr lang="pl-PL" kern="100" dirty="0">
                <a:solidFill>
                  <a:srgbClr val="002060"/>
                </a:solidFill>
                <a:effectLst/>
                <a:latin typeface="+mj-lt"/>
                <a:ea typeface="Calibri" panose="020F0502020204030204" pitchFamily="34" charset="0"/>
                <a:cs typeface="Times New Roman" panose="02020603050405020304" pitchFamily="18" charset="0"/>
              </a:rPr>
              <a:t>nwazyjne zakażenia gronkowcowe, paciorkowcowe (!)</a:t>
            </a:r>
          </a:p>
          <a:p>
            <a:pPr marL="800100" lvl="1" indent="-342900" algn="just">
              <a:lnSpc>
                <a:spcPct val="114000"/>
              </a:lnSpc>
              <a:buFont typeface="Symbol" panose="05050102010706020507" pitchFamily="18" charset="2"/>
              <a:buChar char=""/>
            </a:pPr>
            <a:r>
              <a:rPr lang="pl-PL" kern="100" dirty="0">
                <a:solidFill>
                  <a:srgbClr val="002060"/>
                </a:solidFill>
                <a:latin typeface="+mj-lt"/>
                <a:ea typeface="Calibri" panose="020F0502020204030204" pitchFamily="34" charset="0"/>
                <a:cs typeface="Times New Roman" panose="02020603050405020304" pitchFamily="18" charset="0"/>
              </a:rPr>
              <a:t>g</a:t>
            </a:r>
            <a:r>
              <a:rPr lang="pl-PL" kern="100" dirty="0">
                <a:solidFill>
                  <a:srgbClr val="002060"/>
                </a:solidFill>
                <a:effectLst/>
                <a:latin typeface="+mj-lt"/>
                <a:ea typeface="Calibri" panose="020F0502020204030204" pitchFamily="34" charset="0"/>
                <a:cs typeface="Times New Roman" panose="02020603050405020304" pitchFamily="18" charset="0"/>
              </a:rPr>
              <a:t>rypa, RSV, inne wirusy oddechowe</a:t>
            </a:r>
          </a:p>
          <a:p>
            <a:pPr marL="800100" lvl="1" indent="-342900" algn="just">
              <a:lnSpc>
                <a:spcPct val="114000"/>
              </a:lnSpc>
              <a:buFont typeface="Symbol" panose="05050102010706020507" pitchFamily="18" charset="2"/>
              <a:buChar char=""/>
            </a:pPr>
            <a:r>
              <a:rPr lang="pl-PL" kern="100" dirty="0" err="1">
                <a:solidFill>
                  <a:srgbClr val="002060"/>
                </a:solidFill>
                <a:effectLst/>
                <a:latin typeface="+mj-lt"/>
                <a:ea typeface="Calibri" panose="020F0502020204030204" pitchFamily="34" charset="0"/>
                <a:cs typeface="Times New Roman" panose="02020603050405020304" pitchFamily="18" charset="0"/>
              </a:rPr>
              <a:t>Mycoplasma</a:t>
            </a:r>
            <a:endParaRPr lang="pl-PL" kern="100" dirty="0">
              <a:solidFill>
                <a:srgbClr val="002060"/>
              </a:solidFill>
              <a:effectLst/>
              <a:latin typeface="+mj-lt"/>
              <a:ea typeface="Calibri" panose="020F0502020204030204" pitchFamily="34" charset="0"/>
              <a:cs typeface="Times New Roman" panose="02020603050405020304" pitchFamily="18" charset="0"/>
            </a:endParaRPr>
          </a:p>
          <a:p>
            <a:pPr lvl="0" algn="just">
              <a:lnSpc>
                <a:spcPct val="114000"/>
              </a:lnSpc>
            </a:pPr>
            <a:r>
              <a:rPr lang="pl-PL" kern="100" dirty="0">
                <a:solidFill>
                  <a:srgbClr val="002060"/>
                </a:solidFill>
                <a:effectLst/>
                <a:latin typeface="+mj-lt"/>
                <a:ea typeface="Calibri" panose="020F0502020204030204" pitchFamily="34" charset="0"/>
                <a:cs typeface="Times New Roman" panose="02020603050405020304" pitchFamily="18" charset="0"/>
              </a:rPr>
              <a:t>3)  Immunologiczne powikłania po COVID – LONG COVID:</a:t>
            </a:r>
          </a:p>
          <a:p>
            <a:pPr marL="800100" lvl="1" indent="-342900" algn="just">
              <a:lnSpc>
                <a:spcPct val="114000"/>
              </a:lnSpc>
              <a:buFont typeface="Symbol" panose="05050102010706020507" pitchFamily="18" charset="2"/>
              <a:buChar char=""/>
            </a:pPr>
            <a:r>
              <a:rPr lang="pl-PL" kern="100" dirty="0">
                <a:solidFill>
                  <a:srgbClr val="002060"/>
                </a:solidFill>
                <a:latin typeface="+mj-lt"/>
                <a:ea typeface="Calibri" panose="020F0502020204030204" pitchFamily="34" charset="0"/>
                <a:cs typeface="Times New Roman" panose="02020603050405020304" pitchFamily="18" charset="0"/>
              </a:rPr>
              <a:t>w</a:t>
            </a:r>
            <a:r>
              <a:rPr lang="pl-PL" kern="100" dirty="0">
                <a:solidFill>
                  <a:srgbClr val="002060"/>
                </a:solidFill>
                <a:effectLst/>
                <a:latin typeface="+mj-lt"/>
                <a:ea typeface="Calibri" panose="020F0502020204030204" pitchFamily="34" charset="0"/>
                <a:cs typeface="Times New Roman" panose="02020603050405020304" pitchFamily="18" charset="0"/>
              </a:rPr>
              <a:t>iększa podatność na ciężkie zakażenia, np. GAS</a:t>
            </a:r>
          </a:p>
          <a:p>
            <a:pPr marL="800100" lvl="1" indent="-342900" algn="just">
              <a:lnSpc>
                <a:spcPct val="114000"/>
              </a:lnSpc>
              <a:buFont typeface="Symbol" panose="05050102010706020507" pitchFamily="18" charset="2"/>
              <a:buChar char=""/>
            </a:pPr>
            <a:r>
              <a:rPr lang="pl-PL" kern="100" dirty="0">
                <a:solidFill>
                  <a:srgbClr val="002060"/>
                </a:solidFill>
                <a:latin typeface="+mj-lt"/>
                <a:ea typeface="Calibri" panose="020F0502020204030204" pitchFamily="34" charset="0"/>
                <a:cs typeface="Times New Roman" panose="02020603050405020304" pitchFamily="18" charset="0"/>
              </a:rPr>
              <a:t>e</a:t>
            </a:r>
            <a:r>
              <a:rPr lang="pl-PL" kern="100" dirty="0">
                <a:solidFill>
                  <a:srgbClr val="002060"/>
                </a:solidFill>
                <a:effectLst/>
                <a:latin typeface="+mj-lt"/>
                <a:ea typeface="Calibri" panose="020F0502020204030204" pitchFamily="34" charset="0"/>
                <a:cs typeface="Times New Roman" panose="02020603050405020304" pitchFamily="18" charset="0"/>
              </a:rPr>
              <a:t>pidemiczny </a:t>
            </a:r>
            <a:r>
              <a:rPr lang="pl-PL" b="1" kern="100" dirty="0">
                <a:solidFill>
                  <a:srgbClr val="002060"/>
                </a:solidFill>
                <a:effectLst/>
                <a:latin typeface="+mj-lt"/>
                <a:ea typeface="Calibri" panose="020F0502020204030204" pitchFamily="34" charset="0"/>
                <a:cs typeface="Times New Roman" panose="02020603050405020304" pitchFamily="18" charset="0"/>
              </a:rPr>
              <a:t>wzrost </a:t>
            </a:r>
            <a:r>
              <a:rPr lang="pl-PL" b="1" kern="100" dirty="0" err="1">
                <a:solidFill>
                  <a:srgbClr val="002060"/>
                </a:solidFill>
                <a:effectLst/>
                <a:latin typeface="+mj-lt"/>
                <a:ea typeface="Calibri" panose="020F0502020204030204" pitchFamily="34" charset="0"/>
                <a:cs typeface="Times New Roman" panose="02020603050405020304" pitchFamily="18" charset="0"/>
              </a:rPr>
              <a:t>zachorowań</a:t>
            </a:r>
            <a:r>
              <a:rPr lang="pl-PL" b="1" kern="100" dirty="0">
                <a:solidFill>
                  <a:srgbClr val="002060"/>
                </a:solidFill>
                <a:effectLst/>
                <a:latin typeface="+mj-lt"/>
                <a:ea typeface="Calibri" panose="020F0502020204030204" pitchFamily="34" charset="0"/>
                <a:cs typeface="Times New Roman" panose="02020603050405020304" pitchFamily="18" charset="0"/>
              </a:rPr>
              <a:t> na krztusiec</a:t>
            </a:r>
          </a:p>
          <a:p>
            <a:pPr marL="800100" lvl="1" indent="-342900" algn="just">
              <a:lnSpc>
                <a:spcPct val="114000"/>
              </a:lnSpc>
              <a:spcAft>
                <a:spcPts val="800"/>
              </a:spcAft>
              <a:buFont typeface="Symbol" panose="05050102010706020507" pitchFamily="18" charset="2"/>
              <a:buChar char=""/>
            </a:pPr>
            <a:r>
              <a:rPr lang="pl-PL" kern="100" dirty="0">
                <a:solidFill>
                  <a:srgbClr val="002060"/>
                </a:solidFill>
                <a:latin typeface="+mj-lt"/>
                <a:ea typeface="Calibri" panose="020F0502020204030204" pitchFamily="34" charset="0"/>
                <a:cs typeface="Times New Roman" panose="02020603050405020304" pitchFamily="18" charset="0"/>
              </a:rPr>
              <a:t>o</a:t>
            </a:r>
            <a:r>
              <a:rPr lang="pl-PL" kern="100" dirty="0">
                <a:solidFill>
                  <a:srgbClr val="002060"/>
                </a:solidFill>
                <a:effectLst/>
                <a:latin typeface="+mj-lt"/>
                <a:ea typeface="Calibri" panose="020F0502020204030204" pitchFamily="34" charset="0"/>
                <a:cs typeface="Times New Roman" panose="02020603050405020304" pitchFamily="18" charset="0"/>
              </a:rPr>
              <a:t>słabienie odporności po przechorowaniu COVID-19 (?)</a:t>
            </a:r>
          </a:p>
        </p:txBody>
      </p:sp>
    </p:spTree>
    <p:extLst>
      <p:ext uri="{BB962C8B-B14F-4D97-AF65-F5344CB8AC3E}">
        <p14:creationId xmlns:p14="http://schemas.microsoft.com/office/powerpoint/2010/main" val="285991355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ChangeArrowheads="1"/>
          </p:cNvSpPr>
          <p:nvPr/>
        </p:nvSpPr>
        <p:spPr bwMode="auto">
          <a:xfrm>
            <a:off x="311944" y="-30777"/>
            <a:ext cx="8496300" cy="5109091"/>
          </a:xfrm>
          <a:prstGeom prst="rect">
            <a:avLst/>
          </a:prstGeom>
          <a:noFill/>
          <a:ln w="9525">
            <a:noFill/>
            <a:miter lim="800000"/>
            <a:headEnd/>
            <a:tailEnd/>
          </a:ln>
        </p:spPr>
        <p:txBody>
          <a:bodyPr anchor="ctr">
            <a:spAutoFit/>
          </a:bodyPr>
          <a:lstStyle/>
          <a:p>
            <a:pPr algn="just"/>
            <a:r>
              <a:rPr lang="pl-PL" sz="1600" dirty="0">
                <a:solidFill>
                  <a:srgbClr val="002060"/>
                </a:solidFill>
                <a:latin typeface="Constantia" pitchFamily="18" charset="0"/>
                <a:ea typeface="Times New Roman" pitchFamily="18" charset="0"/>
                <a:cs typeface="Calibri" pitchFamily="34" charset="0"/>
              </a:rPr>
              <a:t>	</a:t>
            </a:r>
          </a:p>
          <a:p>
            <a:pPr algn="ctr"/>
            <a:r>
              <a:rPr lang="pl-PL" sz="2200" b="1" dirty="0">
                <a:solidFill>
                  <a:schemeClr val="bg1"/>
                </a:solidFill>
                <a:latin typeface="Constantia" pitchFamily="18" charset="0"/>
                <a:ea typeface="Times New Roman" pitchFamily="18" charset="0"/>
                <a:cs typeface="Calibri" pitchFamily="34" charset="0"/>
              </a:rPr>
              <a:t>Ważne wydarzenia w latach 2017 – 2024</a:t>
            </a:r>
          </a:p>
          <a:p>
            <a:pPr algn="ctr"/>
            <a:endParaRPr lang="pl-PL" sz="2200" b="1" dirty="0">
              <a:solidFill>
                <a:srgbClr val="002060"/>
              </a:solidFill>
              <a:latin typeface="Constantia" pitchFamily="18" charset="0"/>
              <a:ea typeface="Times New Roman" pitchFamily="18" charset="0"/>
              <a:cs typeface="Calibri" pitchFamily="34" charset="0"/>
            </a:endParaRPr>
          </a:p>
          <a:p>
            <a:pPr algn="just"/>
            <a:r>
              <a:rPr lang="pl-PL" sz="1600" dirty="0">
                <a:solidFill>
                  <a:srgbClr val="002060"/>
                </a:solidFill>
                <a:latin typeface="Constantia" pitchFamily="18" charset="0"/>
                <a:ea typeface="Times New Roman" pitchFamily="18" charset="0"/>
                <a:cs typeface="Calibri" pitchFamily="34" charset="0"/>
              </a:rPr>
              <a:t>	</a:t>
            </a:r>
            <a:r>
              <a:rPr lang="pl-PL" dirty="0">
                <a:solidFill>
                  <a:srgbClr val="002060"/>
                </a:solidFill>
                <a:latin typeface="Constantia" pitchFamily="18" charset="0"/>
                <a:ea typeface="Times New Roman" pitchFamily="18" charset="0"/>
                <a:cs typeface="Calibri" pitchFamily="34" charset="0"/>
              </a:rPr>
              <a:t>Praca przedstawicieli PPIS Brodnicy to nie tylko działania represyjne, ale przede wszystkim działania edukacyjne i informacyjne. Mają one na celu uświadomienia społeczności powiatu brodnickiego o zagrożeniach i sposobach ochrony przed zagrożeniami. Działania Państwowej Inspekcji Sanitarnej skupiają się na edukacji społeczności lokalnej mającej na celu ukształtowanie postaw  prozdrowotnych – zgodnie z zasadą „Lepiej zapobiegać niż leczyć”.</a:t>
            </a:r>
          </a:p>
          <a:p>
            <a:pPr algn="just"/>
            <a:endParaRPr lang="pl-PL" dirty="0">
              <a:solidFill>
                <a:srgbClr val="002060"/>
              </a:solidFill>
              <a:latin typeface="Constantia" pitchFamily="18" charset="0"/>
              <a:ea typeface="Times New Roman" pitchFamily="18" charset="0"/>
              <a:cs typeface="Calibri" pitchFamily="34" charset="0"/>
            </a:endParaRPr>
          </a:p>
          <a:p>
            <a:pPr algn="just"/>
            <a:r>
              <a:rPr lang="pl-PL" dirty="0">
                <a:solidFill>
                  <a:srgbClr val="002060"/>
                </a:solidFill>
                <a:latin typeface="Constantia" pitchFamily="18" charset="0"/>
                <a:ea typeface="Times New Roman" pitchFamily="18" charset="0"/>
                <a:cs typeface="Calibri" pitchFamily="34" charset="0"/>
              </a:rPr>
              <a:t>	Na szczególną uwagę zasługują działania oświaty zdrowotnej i promocji zdrowia, w przygotowanie których niejednokrotnie zaangażowani są wszyscy pracownicy Stacji. Poniżej przedstawione zostaną wybrane działania zrealizowane przez PPIS w Brodnicy w latach 2017-2024. </a:t>
            </a:r>
          </a:p>
          <a:p>
            <a:pPr algn="ctr"/>
            <a:endParaRPr lang="pl-PL" sz="1600" dirty="0">
              <a:solidFill>
                <a:srgbClr val="002060"/>
              </a:solidFill>
              <a:latin typeface="Constantia" pitchFamily="18" charset="0"/>
              <a:ea typeface="Times New Roman" pitchFamily="18" charset="0"/>
              <a:cs typeface="Calibri" pitchFamily="34" charset="0"/>
            </a:endParaRPr>
          </a:p>
          <a:p>
            <a:pPr algn="ctr"/>
            <a:r>
              <a:rPr lang="pl-PL" b="1" u="sng" dirty="0">
                <a:solidFill>
                  <a:srgbClr val="002060"/>
                </a:solidFill>
                <a:latin typeface="Constantia" pitchFamily="18" charset="0"/>
                <a:ea typeface="Times New Roman" pitchFamily="18" charset="0"/>
                <a:cs typeface="Calibri" pitchFamily="34" charset="0"/>
              </a:rPr>
              <a:t>7.04.2017 r. Konkurs „Twarzą w twarz z depresją”</a:t>
            </a:r>
          </a:p>
          <a:p>
            <a:pPr algn="ctr"/>
            <a:endParaRPr lang="pl-PL" b="1" u="sng" dirty="0">
              <a:solidFill>
                <a:srgbClr val="002060"/>
              </a:solidFill>
              <a:latin typeface="Constantia" pitchFamily="18" charset="0"/>
              <a:ea typeface="Times New Roman" pitchFamily="18" charset="0"/>
              <a:cs typeface="Calibri" pitchFamily="34" charset="0"/>
            </a:endParaRPr>
          </a:p>
          <a:p>
            <a:pPr algn="ctr"/>
            <a:endParaRPr lang="pl-PL" sz="1600" b="1" u="sng" dirty="0">
              <a:solidFill>
                <a:srgbClr val="002060"/>
              </a:solidFill>
              <a:latin typeface="Constantia" pitchFamily="18" charset="0"/>
              <a:ea typeface="Times New Roman" pitchFamily="18" charset="0"/>
              <a:cs typeface="Calibri" pitchFamily="34" charset="0"/>
            </a:endParaRPr>
          </a:p>
        </p:txBody>
      </p:sp>
      <p:pic>
        <p:nvPicPr>
          <p:cNvPr id="76802" name="Obraz 8" descr="IMG_1210"/>
          <p:cNvPicPr>
            <a:picLocks noChangeAspect="1" noChangeArrowheads="1"/>
          </p:cNvPicPr>
          <p:nvPr/>
        </p:nvPicPr>
        <p:blipFill>
          <a:blip r:embed="rId3" cstate="print"/>
          <a:srcRect/>
          <a:stretch>
            <a:fillRect/>
          </a:stretch>
        </p:blipFill>
        <p:spPr bwMode="auto">
          <a:xfrm>
            <a:off x="311944" y="4913312"/>
            <a:ext cx="2592387" cy="1944688"/>
          </a:xfrm>
          <a:prstGeom prst="rect">
            <a:avLst/>
          </a:prstGeom>
          <a:noFill/>
          <a:ln w="9525">
            <a:noFill/>
            <a:miter lim="800000"/>
            <a:headEnd/>
            <a:tailEnd/>
          </a:ln>
          <a:effectLst>
            <a:softEdge rad="38100"/>
          </a:effectLst>
        </p:spPr>
      </p:pic>
      <p:pic>
        <p:nvPicPr>
          <p:cNvPr id="76803" name="Obraz 9" descr="IMG_1216"/>
          <p:cNvPicPr>
            <a:picLocks noChangeAspect="1" noChangeArrowheads="1"/>
          </p:cNvPicPr>
          <p:nvPr/>
        </p:nvPicPr>
        <p:blipFill>
          <a:blip r:embed="rId4" cstate="print"/>
          <a:srcRect/>
          <a:stretch>
            <a:fillRect/>
          </a:stretch>
        </p:blipFill>
        <p:spPr bwMode="auto">
          <a:xfrm>
            <a:off x="3288506" y="4941200"/>
            <a:ext cx="2566988" cy="1925638"/>
          </a:xfrm>
          <a:prstGeom prst="rect">
            <a:avLst/>
          </a:prstGeom>
          <a:noFill/>
          <a:ln w="9525">
            <a:noFill/>
            <a:miter lim="800000"/>
            <a:headEnd/>
            <a:tailEnd/>
          </a:ln>
          <a:effectLst>
            <a:softEdge rad="38100"/>
          </a:effectLst>
        </p:spPr>
      </p:pic>
      <p:pic>
        <p:nvPicPr>
          <p:cNvPr id="76804" name="Obraz 10" descr="Foto Sanepid 2"/>
          <p:cNvPicPr>
            <a:picLocks noChangeAspect="1" noChangeArrowheads="1"/>
          </p:cNvPicPr>
          <p:nvPr/>
        </p:nvPicPr>
        <p:blipFill>
          <a:blip r:embed="rId5" cstate="print"/>
          <a:srcRect/>
          <a:stretch>
            <a:fillRect/>
          </a:stretch>
        </p:blipFill>
        <p:spPr bwMode="auto">
          <a:xfrm>
            <a:off x="6005989" y="4913185"/>
            <a:ext cx="2581275" cy="1935163"/>
          </a:xfrm>
          <a:prstGeom prst="rect">
            <a:avLst/>
          </a:prstGeom>
          <a:noFill/>
          <a:ln w="9525">
            <a:noFill/>
            <a:miter lim="800000"/>
            <a:headEnd/>
            <a:tailEnd/>
          </a:ln>
          <a:effectLst>
            <a:softEdge rad="76200"/>
          </a:effectLst>
        </p:spPr>
      </p:pic>
      <p:sp>
        <p:nvSpPr>
          <p:cNvPr id="2" name="Symbol zastępczy numeru slajdu 1">
            <a:extLst>
              <a:ext uri="{FF2B5EF4-FFF2-40B4-BE49-F238E27FC236}">
                <a16:creationId xmlns:a16="http://schemas.microsoft.com/office/drawing/2014/main" id="{21F623A4-88F7-46AF-B479-098303283A0E}"/>
              </a:ext>
            </a:extLst>
          </p:cNvPr>
          <p:cNvSpPr>
            <a:spLocks noGrp="1"/>
          </p:cNvSpPr>
          <p:nvPr>
            <p:ph type="sldNum" sz="quarter" idx="12"/>
          </p:nvPr>
        </p:nvSpPr>
        <p:spPr/>
        <p:txBody>
          <a:bodyPr/>
          <a:lstStyle/>
          <a:p>
            <a:pPr>
              <a:defRPr/>
            </a:pPr>
            <a:fld id="{8E7CD2DA-8185-4507-8A2F-B572FDECFAC1}" type="slidenum">
              <a:rPr lang="pl-PL" smtClean="0"/>
              <a:pPr>
                <a:defRPr/>
              </a:pPr>
              <a:t>171</a:t>
            </a:fld>
            <a:endParaRPr lang="pl-PL"/>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Prostokąt 3"/>
          <p:cNvSpPr>
            <a:spLocks noChangeArrowheads="1"/>
          </p:cNvSpPr>
          <p:nvPr/>
        </p:nvSpPr>
        <p:spPr bwMode="auto">
          <a:xfrm>
            <a:off x="611188" y="260350"/>
            <a:ext cx="7921625" cy="3540125"/>
          </a:xfrm>
          <a:prstGeom prst="rect">
            <a:avLst/>
          </a:prstGeom>
          <a:noFill/>
          <a:ln w="9525">
            <a:noFill/>
            <a:miter lim="800000"/>
            <a:headEnd/>
            <a:tailEnd/>
          </a:ln>
        </p:spPr>
        <p:txBody>
          <a:bodyPr>
            <a:spAutoFit/>
          </a:bodyPr>
          <a:lstStyle/>
          <a:p>
            <a:pPr algn="ctr"/>
            <a:r>
              <a:rPr lang="pl-PL" b="1" u="sng" dirty="0">
                <a:solidFill>
                  <a:srgbClr val="002060"/>
                </a:solidFill>
                <a:latin typeface="Constantia" pitchFamily="18" charset="0"/>
                <a:ea typeface="Times New Roman" pitchFamily="18" charset="0"/>
                <a:cs typeface="Calibri" pitchFamily="34" charset="0"/>
              </a:rPr>
              <a:t>31.05.2017 r. „Szczepionki działają – porozmawiajmy o szczepieniach”</a:t>
            </a:r>
          </a:p>
          <a:p>
            <a:pPr algn="ctr"/>
            <a:endParaRPr lang="pl-PL" b="1" u="sng" dirty="0">
              <a:solidFill>
                <a:srgbClr val="002060"/>
              </a:solidFill>
              <a:latin typeface="Constantia" pitchFamily="18" charset="0"/>
              <a:ea typeface="Times New Roman" pitchFamily="18" charset="0"/>
              <a:cs typeface="Calibri" pitchFamily="34" charset="0"/>
            </a:endParaRPr>
          </a:p>
          <a:p>
            <a:pPr algn="ctr"/>
            <a:endParaRPr lang="pl-PL" b="1" u="sng" dirty="0">
              <a:solidFill>
                <a:srgbClr val="002060"/>
              </a:solidFill>
              <a:latin typeface="Constantia" pitchFamily="18" charset="0"/>
              <a:ea typeface="Times New Roman" pitchFamily="18" charset="0"/>
              <a:cs typeface="Calibri" pitchFamily="34" charset="0"/>
            </a:endParaRPr>
          </a:p>
          <a:p>
            <a:pPr algn="ctr"/>
            <a:endParaRPr lang="pl-PL" b="1" u="sng" dirty="0">
              <a:solidFill>
                <a:srgbClr val="002060"/>
              </a:solidFill>
              <a:latin typeface="Constantia" pitchFamily="18" charset="0"/>
              <a:ea typeface="Times New Roman" pitchFamily="18" charset="0"/>
              <a:cs typeface="Calibri" pitchFamily="34" charset="0"/>
            </a:endParaRPr>
          </a:p>
          <a:p>
            <a:pPr algn="ctr"/>
            <a:endParaRPr lang="pl-PL" b="1" u="sng" dirty="0">
              <a:solidFill>
                <a:srgbClr val="002060"/>
              </a:solidFill>
              <a:latin typeface="Constantia" pitchFamily="18" charset="0"/>
              <a:ea typeface="Times New Roman" pitchFamily="18" charset="0"/>
              <a:cs typeface="Calibri" pitchFamily="34" charset="0"/>
            </a:endParaRPr>
          </a:p>
          <a:p>
            <a:pPr algn="ctr"/>
            <a:endParaRPr lang="pl-PL" b="1" u="sng" dirty="0">
              <a:solidFill>
                <a:srgbClr val="002060"/>
              </a:solidFill>
              <a:latin typeface="Constantia" pitchFamily="18" charset="0"/>
              <a:ea typeface="Times New Roman" pitchFamily="18" charset="0"/>
              <a:cs typeface="Calibri" pitchFamily="34" charset="0"/>
            </a:endParaRPr>
          </a:p>
          <a:p>
            <a:pPr algn="ctr"/>
            <a:endParaRPr lang="pl-PL" b="1" u="sng" dirty="0">
              <a:solidFill>
                <a:srgbClr val="002060"/>
              </a:solidFill>
              <a:latin typeface="Constantia" pitchFamily="18" charset="0"/>
              <a:ea typeface="Times New Roman" pitchFamily="18" charset="0"/>
              <a:cs typeface="Calibri" pitchFamily="34" charset="0"/>
            </a:endParaRPr>
          </a:p>
          <a:p>
            <a:pPr algn="ctr"/>
            <a:endParaRPr lang="pl-PL" b="1" u="sng" dirty="0">
              <a:solidFill>
                <a:srgbClr val="002060"/>
              </a:solidFill>
              <a:latin typeface="Constantia" pitchFamily="18" charset="0"/>
              <a:ea typeface="Times New Roman" pitchFamily="18" charset="0"/>
              <a:cs typeface="Calibri" pitchFamily="34" charset="0"/>
            </a:endParaRPr>
          </a:p>
          <a:p>
            <a:pPr algn="ctr"/>
            <a:endParaRPr lang="pl-PL" b="1" u="sng" dirty="0">
              <a:solidFill>
                <a:srgbClr val="002060"/>
              </a:solidFill>
              <a:latin typeface="Constantia" pitchFamily="18" charset="0"/>
              <a:ea typeface="Times New Roman" pitchFamily="18" charset="0"/>
              <a:cs typeface="Calibri" pitchFamily="34" charset="0"/>
            </a:endParaRPr>
          </a:p>
          <a:p>
            <a:pPr algn="ctr"/>
            <a:endParaRPr lang="pl-PL" b="1" u="sng" dirty="0">
              <a:solidFill>
                <a:srgbClr val="002060"/>
              </a:solidFill>
              <a:latin typeface="Constantia" pitchFamily="18" charset="0"/>
              <a:ea typeface="Times New Roman" pitchFamily="18" charset="0"/>
              <a:cs typeface="Calibri" pitchFamily="34" charset="0"/>
            </a:endParaRPr>
          </a:p>
          <a:p>
            <a:pPr algn="ctr"/>
            <a:endParaRPr lang="pl-PL" b="1" u="sng" dirty="0">
              <a:solidFill>
                <a:srgbClr val="002060"/>
              </a:solidFill>
              <a:latin typeface="Constantia" pitchFamily="18" charset="0"/>
              <a:ea typeface="Times New Roman" pitchFamily="18" charset="0"/>
              <a:cs typeface="Calibri" pitchFamily="34" charset="0"/>
            </a:endParaRPr>
          </a:p>
          <a:p>
            <a:pPr algn="ctr"/>
            <a:endParaRPr lang="pl-PL" sz="800" b="1" u="sng" dirty="0">
              <a:solidFill>
                <a:srgbClr val="002060"/>
              </a:solidFill>
              <a:latin typeface="Constantia" pitchFamily="18" charset="0"/>
              <a:ea typeface="Times New Roman" pitchFamily="18" charset="0"/>
              <a:cs typeface="Calibri" pitchFamily="34" charset="0"/>
            </a:endParaRPr>
          </a:p>
          <a:p>
            <a:pPr algn="ctr"/>
            <a:r>
              <a:rPr lang="pl-PL" b="1" u="sng" dirty="0">
                <a:solidFill>
                  <a:srgbClr val="002060"/>
                </a:solidFill>
                <a:latin typeface="Constantia" pitchFamily="18" charset="0"/>
                <a:ea typeface="Times New Roman" pitchFamily="18" charset="0"/>
                <a:cs typeface="Calibri" pitchFamily="34" charset="0"/>
              </a:rPr>
              <a:t>16.09.2017 r.  Wystawa grzybów</a:t>
            </a:r>
          </a:p>
        </p:txBody>
      </p:sp>
      <p:pic>
        <p:nvPicPr>
          <p:cNvPr id="78850" name="Obraz 7" descr="DSC02077"/>
          <p:cNvPicPr>
            <a:picLocks noChangeAspect="1" noChangeArrowheads="1"/>
          </p:cNvPicPr>
          <p:nvPr/>
        </p:nvPicPr>
        <p:blipFill>
          <a:blip r:embed="rId2" cstate="print"/>
          <a:srcRect/>
          <a:stretch>
            <a:fillRect/>
          </a:stretch>
        </p:blipFill>
        <p:spPr bwMode="auto">
          <a:xfrm>
            <a:off x="900113" y="836613"/>
            <a:ext cx="3527425" cy="2232025"/>
          </a:xfrm>
          <a:prstGeom prst="rect">
            <a:avLst/>
          </a:prstGeom>
          <a:noFill/>
          <a:ln w="9525">
            <a:noFill/>
            <a:miter lim="800000"/>
            <a:headEnd/>
            <a:tailEnd/>
          </a:ln>
          <a:effectLst>
            <a:softEdge rad="88900"/>
          </a:effectLst>
        </p:spPr>
      </p:pic>
      <p:pic>
        <p:nvPicPr>
          <p:cNvPr id="78851" name="Obraz 8" descr="DSC02117"/>
          <p:cNvPicPr>
            <a:picLocks noChangeAspect="1" noChangeArrowheads="1"/>
          </p:cNvPicPr>
          <p:nvPr/>
        </p:nvPicPr>
        <p:blipFill>
          <a:blip r:embed="rId3" cstate="print"/>
          <a:srcRect/>
          <a:stretch>
            <a:fillRect/>
          </a:stretch>
        </p:blipFill>
        <p:spPr bwMode="auto">
          <a:xfrm>
            <a:off x="4787900" y="836613"/>
            <a:ext cx="3206750" cy="2232025"/>
          </a:xfrm>
          <a:prstGeom prst="rect">
            <a:avLst/>
          </a:prstGeom>
          <a:noFill/>
          <a:ln w="9525">
            <a:noFill/>
            <a:miter lim="800000"/>
            <a:headEnd/>
            <a:tailEnd/>
          </a:ln>
          <a:effectLst>
            <a:softEdge rad="88900"/>
          </a:effectLst>
        </p:spPr>
      </p:pic>
      <p:pic>
        <p:nvPicPr>
          <p:cNvPr id="78852" name="Obraz 10"/>
          <p:cNvPicPr>
            <a:picLocks noChangeAspect="1" noChangeArrowheads="1"/>
          </p:cNvPicPr>
          <p:nvPr/>
        </p:nvPicPr>
        <p:blipFill>
          <a:blip r:embed="rId4" cstate="print"/>
          <a:srcRect/>
          <a:stretch>
            <a:fillRect/>
          </a:stretch>
        </p:blipFill>
        <p:spPr bwMode="auto">
          <a:xfrm>
            <a:off x="323850" y="4149725"/>
            <a:ext cx="2892425" cy="1935163"/>
          </a:xfrm>
          <a:prstGeom prst="rect">
            <a:avLst/>
          </a:prstGeom>
          <a:noFill/>
          <a:ln w="9525">
            <a:noFill/>
            <a:miter lim="800000"/>
            <a:headEnd/>
            <a:tailEnd/>
          </a:ln>
          <a:effectLst>
            <a:softEdge rad="88900"/>
          </a:effectLst>
        </p:spPr>
      </p:pic>
      <p:pic>
        <p:nvPicPr>
          <p:cNvPr id="78853" name="Picture 2"/>
          <p:cNvPicPr>
            <a:picLocks noChangeAspect="1" noChangeArrowheads="1"/>
          </p:cNvPicPr>
          <p:nvPr/>
        </p:nvPicPr>
        <p:blipFill>
          <a:blip r:embed="rId5" cstate="print"/>
          <a:srcRect/>
          <a:stretch>
            <a:fillRect/>
          </a:stretch>
        </p:blipFill>
        <p:spPr bwMode="auto">
          <a:xfrm>
            <a:off x="3348038" y="4005263"/>
            <a:ext cx="2238375" cy="2170112"/>
          </a:xfrm>
          <a:prstGeom prst="rect">
            <a:avLst/>
          </a:prstGeom>
          <a:noFill/>
          <a:ln w="9525">
            <a:noFill/>
            <a:miter lim="800000"/>
            <a:headEnd/>
            <a:tailEnd/>
          </a:ln>
          <a:effectLst>
            <a:softEdge rad="88900"/>
          </a:effectLst>
        </p:spPr>
      </p:pic>
      <p:pic>
        <p:nvPicPr>
          <p:cNvPr id="78854" name="Obraz 13"/>
          <p:cNvPicPr>
            <a:picLocks noChangeAspect="1" noChangeArrowheads="1"/>
          </p:cNvPicPr>
          <p:nvPr/>
        </p:nvPicPr>
        <p:blipFill>
          <a:blip r:embed="rId6" cstate="print"/>
          <a:srcRect/>
          <a:stretch>
            <a:fillRect/>
          </a:stretch>
        </p:blipFill>
        <p:spPr bwMode="auto">
          <a:xfrm>
            <a:off x="5724525" y="4149725"/>
            <a:ext cx="2962275" cy="1982788"/>
          </a:xfrm>
          <a:prstGeom prst="rect">
            <a:avLst/>
          </a:prstGeom>
          <a:noFill/>
          <a:ln w="9525">
            <a:noFill/>
            <a:miter lim="800000"/>
            <a:headEnd/>
            <a:tailEnd/>
          </a:ln>
          <a:effectLst>
            <a:softEdge rad="76200"/>
          </a:effectLst>
        </p:spPr>
      </p:pic>
      <p:sp>
        <p:nvSpPr>
          <p:cNvPr id="2" name="Symbol zastępczy numeru slajdu 1">
            <a:extLst>
              <a:ext uri="{FF2B5EF4-FFF2-40B4-BE49-F238E27FC236}">
                <a16:creationId xmlns:a16="http://schemas.microsoft.com/office/drawing/2014/main" id="{DB2B739B-7EA7-4FBC-A7FD-7A7FB5CF9D68}"/>
              </a:ext>
            </a:extLst>
          </p:cNvPr>
          <p:cNvSpPr>
            <a:spLocks noGrp="1"/>
          </p:cNvSpPr>
          <p:nvPr>
            <p:ph type="sldNum" sz="quarter" idx="12"/>
          </p:nvPr>
        </p:nvSpPr>
        <p:spPr/>
        <p:txBody>
          <a:bodyPr/>
          <a:lstStyle/>
          <a:p>
            <a:pPr>
              <a:defRPr/>
            </a:pPr>
            <a:fld id="{8E7CD2DA-8185-4507-8A2F-B572FDECFAC1}" type="slidenum">
              <a:rPr lang="pl-PL" smtClean="0"/>
              <a:pPr>
                <a:defRPr/>
              </a:pPr>
              <a:t>172</a:t>
            </a:fld>
            <a:endParaRPr lang="pl-PL"/>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Prostokąt 3"/>
          <p:cNvSpPr>
            <a:spLocks noChangeArrowheads="1"/>
          </p:cNvSpPr>
          <p:nvPr/>
        </p:nvSpPr>
        <p:spPr bwMode="auto">
          <a:xfrm>
            <a:off x="323850" y="333375"/>
            <a:ext cx="8496300" cy="1200150"/>
          </a:xfrm>
          <a:prstGeom prst="rect">
            <a:avLst/>
          </a:prstGeom>
          <a:noFill/>
          <a:ln w="9525">
            <a:noFill/>
            <a:miter lim="800000"/>
            <a:headEnd/>
            <a:tailEnd/>
          </a:ln>
        </p:spPr>
        <p:txBody>
          <a:bodyPr>
            <a:spAutoFit/>
          </a:bodyPr>
          <a:lstStyle/>
          <a:p>
            <a:pPr algn="ctr"/>
            <a:r>
              <a:rPr lang="pl-PL" b="1" u="sng">
                <a:solidFill>
                  <a:srgbClr val="002060"/>
                </a:solidFill>
                <a:latin typeface="Constantia" pitchFamily="18" charset="0"/>
              </a:rPr>
              <a:t>10.10.2017 r. – Konferencja profilaktyki zdrowotnej pod hasłem </a:t>
            </a:r>
          </a:p>
          <a:p>
            <a:pPr algn="ctr"/>
            <a:r>
              <a:rPr lang="pl-PL" b="1" u="sng">
                <a:solidFill>
                  <a:srgbClr val="002060"/>
                </a:solidFill>
                <a:latin typeface="Constantia" pitchFamily="18" charset="0"/>
              </a:rPr>
              <a:t>„Środki zastępcze tzw. Dopalacze jednym największych zagrożeń </a:t>
            </a:r>
          </a:p>
          <a:p>
            <a:pPr algn="ctr"/>
            <a:r>
              <a:rPr lang="pl-PL" b="1" u="sng">
                <a:solidFill>
                  <a:srgbClr val="002060"/>
                </a:solidFill>
                <a:latin typeface="Constantia" pitchFamily="18" charset="0"/>
              </a:rPr>
              <a:t>w zakresie zdrowia publicznego” </a:t>
            </a:r>
          </a:p>
          <a:p>
            <a:pPr algn="ctr"/>
            <a:endParaRPr lang="pl-PL" b="1" u="sng">
              <a:solidFill>
                <a:srgbClr val="002060"/>
              </a:solidFill>
              <a:latin typeface="Constantia" pitchFamily="18" charset="0"/>
            </a:endParaRPr>
          </a:p>
        </p:txBody>
      </p:sp>
      <p:pic>
        <p:nvPicPr>
          <p:cNvPr id="79874" name="Obraz 4" descr="dopalacze_stop_dopa_logo"/>
          <p:cNvPicPr>
            <a:picLocks noChangeAspect="1" noChangeArrowheads="1"/>
          </p:cNvPicPr>
          <p:nvPr/>
        </p:nvPicPr>
        <p:blipFill>
          <a:blip r:embed="rId2" cstate="print"/>
          <a:srcRect/>
          <a:stretch>
            <a:fillRect/>
          </a:stretch>
        </p:blipFill>
        <p:spPr bwMode="auto">
          <a:xfrm>
            <a:off x="1042988" y="1628775"/>
            <a:ext cx="2881312" cy="2016125"/>
          </a:xfrm>
          <a:prstGeom prst="rect">
            <a:avLst/>
          </a:prstGeom>
          <a:noFill/>
          <a:ln w="9525">
            <a:noFill/>
            <a:miter lim="800000"/>
            <a:headEnd/>
            <a:tailEnd/>
          </a:ln>
          <a:effectLst>
            <a:softEdge rad="88900"/>
          </a:effectLst>
        </p:spPr>
      </p:pic>
      <p:pic>
        <p:nvPicPr>
          <p:cNvPr id="79875" name="Obraz 5"/>
          <p:cNvPicPr>
            <a:picLocks noChangeAspect="1" noChangeArrowheads="1"/>
          </p:cNvPicPr>
          <p:nvPr/>
        </p:nvPicPr>
        <p:blipFill>
          <a:blip r:embed="rId3" cstate="print"/>
          <a:srcRect/>
          <a:stretch>
            <a:fillRect/>
          </a:stretch>
        </p:blipFill>
        <p:spPr bwMode="auto">
          <a:xfrm>
            <a:off x="4427538" y="1628775"/>
            <a:ext cx="2927350" cy="1958975"/>
          </a:xfrm>
          <a:prstGeom prst="rect">
            <a:avLst/>
          </a:prstGeom>
          <a:noFill/>
          <a:ln w="9525">
            <a:noFill/>
            <a:miter lim="800000"/>
            <a:headEnd/>
            <a:tailEnd/>
          </a:ln>
          <a:effectLst>
            <a:softEdge rad="88900"/>
          </a:effectLst>
        </p:spPr>
      </p:pic>
      <p:pic>
        <p:nvPicPr>
          <p:cNvPr id="79876" name="Obraz 6"/>
          <p:cNvPicPr>
            <a:picLocks noChangeAspect="1" noChangeArrowheads="1"/>
          </p:cNvPicPr>
          <p:nvPr/>
        </p:nvPicPr>
        <p:blipFill>
          <a:blip r:embed="rId4" cstate="print"/>
          <a:srcRect/>
          <a:stretch>
            <a:fillRect/>
          </a:stretch>
        </p:blipFill>
        <p:spPr bwMode="auto">
          <a:xfrm>
            <a:off x="1042988" y="3933825"/>
            <a:ext cx="2871787" cy="1968500"/>
          </a:xfrm>
          <a:prstGeom prst="rect">
            <a:avLst/>
          </a:prstGeom>
          <a:noFill/>
          <a:ln w="9525">
            <a:noFill/>
            <a:miter lim="800000"/>
            <a:headEnd/>
            <a:tailEnd/>
          </a:ln>
          <a:effectLst>
            <a:softEdge rad="88900"/>
          </a:effectLst>
        </p:spPr>
      </p:pic>
      <p:pic>
        <p:nvPicPr>
          <p:cNvPr id="79877" name="Obraz 7"/>
          <p:cNvPicPr>
            <a:picLocks noChangeAspect="1" noChangeArrowheads="1"/>
          </p:cNvPicPr>
          <p:nvPr/>
        </p:nvPicPr>
        <p:blipFill>
          <a:blip r:embed="rId5" cstate="print"/>
          <a:srcRect/>
          <a:stretch>
            <a:fillRect/>
          </a:stretch>
        </p:blipFill>
        <p:spPr bwMode="auto">
          <a:xfrm>
            <a:off x="4427538" y="3933825"/>
            <a:ext cx="2933700" cy="1962150"/>
          </a:xfrm>
          <a:prstGeom prst="rect">
            <a:avLst/>
          </a:prstGeom>
          <a:noFill/>
          <a:ln w="9525">
            <a:noFill/>
            <a:miter lim="800000"/>
            <a:headEnd/>
            <a:tailEnd/>
          </a:ln>
          <a:effectLst>
            <a:softEdge rad="88900"/>
          </a:effectLst>
        </p:spPr>
      </p:pic>
      <p:sp>
        <p:nvSpPr>
          <p:cNvPr id="2" name="Symbol zastępczy numeru slajdu 1">
            <a:extLst>
              <a:ext uri="{FF2B5EF4-FFF2-40B4-BE49-F238E27FC236}">
                <a16:creationId xmlns:a16="http://schemas.microsoft.com/office/drawing/2014/main" id="{35526D94-70CF-4BE4-B6A2-A5F5FD70B380}"/>
              </a:ext>
            </a:extLst>
          </p:cNvPr>
          <p:cNvSpPr>
            <a:spLocks noGrp="1"/>
          </p:cNvSpPr>
          <p:nvPr>
            <p:ph type="sldNum" sz="quarter" idx="12"/>
          </p:nvPr>
        </p:nvSpPr>
        <p:spPr/>
        <p:txBody>
          <a:bodyPr/>
          <a:lstStyle/>
          <a:p>
            <a:pPr>
              <a:defRPr/>
            </a:pPr>
            <a:fld id="{8E7CD2DA-8185-4507-8A2F-B572FDECFAC1}" type="slidenum">
              <a:rPr lang="pl-PL" smtClean="0"/>
              <a:pPr>
                <a:defRPr/>
              </a:pPr>
              <a:t>173</a:t>
            </a:fld>
            <a:endParaRPr lang="pl-PL"/>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Prostokąt 3"/>
          <p:cNvSpPr>
            <a:spLocks noChangeArrowheads="1"/>
          </p:cNvSpPr>
          <p:nvPr/>
        </p:nvSpPr>
        <p:spPr bwMode="auto">
          <a:xfrm>
            <a:off x="611188" y="260350"/>
            <a:ext cx="8137525" cy="3416300"/>
          </a:xfrm>
          <a:prstGeom prst="rect">
            <a:avLst/>
          </a:prstGeom>
          <a:noFill/>
          <a:ln w="9525">
            <a:noFill/>
            <a:miter lim="800000"/>
            <a:headEnd/>
            <a:tailEnd/>
          </a:ln>
        </p:spPr>
        <p:txBody>
          <a:bodyPr>
            <a:spAutoFit/>
          </a:bodyPr>
          <a:lstStyle/>
          <a:p>
            <a:pPr algn="ctr"/>
            <a:r>
              <a:rPr lang="pl-PL" b="1" u="sng">
                <a:solidFill>
                  <a:srgbClr val="002060"/>
                </a:solidFill>
                <a:latin typeface="Constantia" pitchFamily="18" charset="0"/>
              </a:rPr>
              <a:t>05.12.2018 – konferencja naukowo-szkoleniowa pn. „Szczepienia ochronne w aktualnej sytuacji epidemiologicznej w kraju i w Europie”</a:t>
            </a:r>
          </a:p>
          <a:p>
            <a:pPr algn="ctr"/>
            <a:endParaRPr lang="pl-PL" b="1" u="sng">
              <a:solidFill>
                <a:srgbClr val="002060"/>
              </a:solidFill>
              <a:latin typeface="Constantia" pitchFamily="18" charset="0"/>
            </a:endParaRPr>
          </a:p>
          <a:p>
            <a:pPr algn="ctr"/>
            <a:endParaRPr lang="pl-PL" b="1" u="sng">
              <a:solidFill>
                <a:srgbClr val="002060"/>
              </a:solidFill>
              <a:latin typeface="Constantia" pitchFamily="18" charset="0"/>
            </a:endParaRPr>
          </a:p>
          <a:p>
            <a:pPr algn="ctr"/>
            <a:endParaRPr lang="pl-PL" b="1" u="sng">
              <a:solidFill>
                <a:srgbClr val="002060"/>
              </a:solidFill>
              <a:latin typeface="Constantia" pitchFamily="18" charset="0"/>
            </a:endParaRPr>
          </a:p>
          <a:p>
            <a:pPr algn="ctr"/>
            <a:endParaRPr lang="pl-PL" b="1" u="sng">
              <a:solidFill>
                <a:srgbClr val="002060"/>
              </a:solidFill>
              <a:latin typeface="Constantia" pitchFamily="18" charset="0"/>
            </a:endParaRPr>
          </a:p>
          <a:p>
            <a:pPr algn="ctr"/>
            <a:endParaRPr lang="pl-PL" b="1" u="sng">
              <a:solidFill>
                <a:srgbClr val="002060"/>
              </a:solidFill>
              <a:latin typeface="Constantia" pitchFamily="18" charset="0"/>
            </a:endParaRPr>
          </a:p>
          <a:p>
            <a:pPr algn="ctr"/>
            <a:endParaRPr lang="pl-PL" b="1" u="sng">
              <a:solidFill>
                <a:srgbClr val="002060"/>
              </a:solidFill>
              <a:latin typeface="Constantia" pitchFamily="18" charset="0"/>
            </a:endParaRPr>
          </a:p>
          <a:p>
            <a:pPr algn="ctr"/>
            <a:endParaRPr lang="pl-PL" b="1" u="sng">
              <a:solidFill>
                <a:srgbClr val="002060"/>
              </a:solidFill>
              <a:latin typeface="Constantia" pitchFamily="18" charset="0"/>
            </a:endParaRPr>
          </a:p>
          <a:p>
            <a:pPr algn="ctr"/>
            <a:endParaRPr lang="pl-PL" b="1" u="sng">
              <a:solidFill>
                <a:srgbClr val="002060"/>
              </a:solidFill>
              <a:latin typeface="Constantia" pitchFamily="18" charset="0"/>
            </a:endParaRPr>
          </a:p>
          <a:p>
            <a:pPr algn="ctr"/>
            <a:endParaRPr lang="pl-PL" b="1" u="sng">
              <a:solidFill>
                <a:srgbClr val="002060"/>
              </a:solidFill>
              <a:latin typeface="Constantia" pitchFamily="18" charset="0"/>
            </a:endParaRPr>
          </a:p>
          <a:p>
            <a:pPr algn="ctr"/>
            <a:endParaRPr lang="pl-PL" b="1" u="sng">
              <a:solidFill>
                <a:srgbClr val="002060"/>
              </a:solidFill>
              <a:latin typeface="Constantia" pitchFamily="18" charset="0"/>
            </a:endParaRPr>
          </a:p>
        </p:txBody>
      </p:sp>
      <p:pic>
        <p:nvPicPr>
          <p:cNvPr id="80898" name="Obraz 4"/>
          <p:cNvPicPr>
            <a:picLocks noChangeAspect="1" noChangeArrowheads="1"/>
          </p:cNvPicPr>
          <p:nvPr/>
        </p:nvPicPr>
        <p:blipFill>
          <a:blip r:embed="rId2" cstate="print"/>
          <a:srcRect/>
          <a:stretch>
            <a:fillRect/>
          </a:stretch>
        </p:blipFill>
        <p:spPr bwMode="auto">
          <a:xfrm>
            <a:off x="827088" y="1125538"/>
            <a:ext cx="3384550" cy="2087562"/>
          </a:xfrm>
          <a:prstGeom prst="rect">
            <a:avLst/>
          </a:prstGeom>
          <a:noFill/>
          <a:ln w="9525">
            <a:noFill/>
            <a:miter lim="800000"/>
            <a:headEnd/>
            <a:tailEnd/>
          </a:ln>
          <a:effectLst>
            <a:softEdge rad="88900"/>
          </a:effectLst>
        </p:spPr>
      </p:pic>
      <p:pic>
        <p:nvPicPr>
          <p:cNvPr id="80899" name="Obraz 6"/>
          <p:cNvPicPr>
            <a:picLocks noChangeAspect="1" noChangeArrowheads="1"/>
          </p:cNvPicPr>
          <p:nvPr/>
        </p:nvPicPr>
        <p:blipFill>
          <a:blip r:embed="rId3" cstate="print"/>
          <a:srcRect/>
          <a:stretch>
            <a:fillRect/>
          </a:stretch>
        </p:blipFill>
        <p:spPr bwMode="auto">
          <a:xfrm>
            <a:off x="1476375" y="3357563"/>
            <a:ext cx="2087563" cy="2951162"/>
          </a:xfrm>
          <a:prstGeom prst="rect">
            <a:avLst/>
          </a:prstGeom>
          <a:noFill/>
          <a:ln w="9525">
            <a:noFill/>
            <a:miter lim="800000"/>
            <a:headEnd/>
            <a:tailEnd/>
          </a:ln>
          <a:effectLst>
            <a:softEdge rad="88900"/>
          </a:effectLst>
        </p:spPr>
      </p:pic>
      <p:pic>
        <p:nvPicPr>
          <p:cNvPr id="80900" name="Obraz 8"/>
          <p:cNvPicPr>
            <a:picLocks noChangeAspect="1" noChangeArrowheads="1"/>
          </p:cNvPicPr>
          <p:nvPr/>
        </p:nvPicPr>
        <p:blipFill>
          <a:blip r:embed="rId4" cstate="print"/>
          <a:srcRect/>
          <a:stretch>
            <a:fillRect/>
          </a:stretch>
        </p:blipFill>
        <p:spPr bwMode="auto">
          <a:xfrm>
            <a:off x="5148263" y="1125538"/>
            <a:ext cx="2016125" cy="2808287"/>
          </a:xfrm>
          <a:prstGeom prst="rect">
            <a:avLst/>
          </a:prstGeom>
          <a:noFill/>
          <a:ln w="9525">
            <a:noFill/>
            <a:miter lim="800000"/>
            <a:headEnd/>
            <a:tailEnd/>
          </a:ln>
          <a:effectLst>
            <a:softEdge rad="88900"/>
          </a:effectLst>
        </p:spPr>
      </p:pic>
      <p:pic>
        <p:nvPicPr>
          <p:cNvPr id="80901" name="Obraz 9"/>
          <p:cNvPicPr>
            <a:picLocks noChangeAspect="1" noChangeArrowheads="1"/>
          </p:cNvPicPr>
          <p:nvPr/>
        </p:nvPicPr>
        <p:blipFill>
          <a:blip r:embed="rId5" cstate="print"/>
          <a:srcRect/>
          <a:stretch>
            <a:fillRect/>
          </a:stretch>
        </p:blipFill>
        <p:spPr bwMode="auto">
          <a:xfrm>
            <a:off x="4500563" y="4076700"/>
            <a:ext cx="3184525" cy="2232025"/>
          </a:xfrm>
          <a:prstGeom prst="rect">
            <a:avLst/>
          </a:prstGeom>
          <a:noFill/>
          <a:ln w="9525">
            <a:noFill/>
            <a:miter lim="800000"/>
            <a:headEnd/>
            <a:tailEnd/>
          </a:ln>
          <a:effectLst>
            <a:softEdge rad="88900"/>
          </a:effectLst>
        </p:spPr>
      </p:pic>
      <p:sp>
        <p:nvSpPr>
          <p:cNvPr id="2" name="Symbol zastępczy numeru slajdu 1">
            <a:extLst>
              <a:ext uri="{FF2B5EF4-FFF2-40B4-BE49-F238E27FC236}">
                <a16:creationId xmlns:a16="http://schemas.microsoft.com/office/drawing/2014/main" id="{FB20D078-4AAE-44A8-B000-79C91CA9DD32}"/>
              </a:ext>
            </a:extLst>
          </p:cNvPr>
          <p:cNvSpPr>
            <a:spLocks noGrp="1"/>
          </p:cNvSpPr>
          <p:nvPr>
            <p:ph type="sldNum" sz="quarter" idx="12"/>
          </p:nvPr>
        </p:nvSpPr>
        <p:spPr/>
        <p:txBody>
          <a:bodyPr/>
          <a:lstStyle/>
          <a:p>
            <a:pPr>
              <a:defRPr/>
            </a:pPr>
            <a:fld id="{8E7CD2DA-8185-4507-8A2F-B572FDECFAC1}" type="slidenum">
              <a:rPr lang="pl-PL" smtClean="0"/>
              <a:pPr>
                <a:defRPr/>
              </a:pPr>
              <a:t>174</a:t>
            </a:fld>
            <a:endParaRPr lang="pl-PL"/>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Prostokąt 3"/>
          <p:cNvSpPr>
            <a:spLocks noChangeArrowheads="1"/>
          </p:cNvSpPr>
          <p:nvPr/>
        </p:nvSpPr>
        <p:spPr bwMode="auto">
          <a:xfrm>
            <a:off x="468313" y="404813"/>
            <a:ext cx="8207375" cy="646112"/>
          </a:xfrm>
          <a:prstGeom prst="rect">
            <a:avLst/>
          </a:prstGeom>
          <a:noFill/>
          <a:ln w="9525">
            <a:noFill/>
            <a:miter lim="800000"/>
            <a:headEnd/>
            <a:tailEnd/>
          </a:ln>
        </p:spPr>
        <p:txBody>
          <a:bodyPr>
            <a:spAutoFit/>
          </a:bodyPr>
          <a:lstStyle/>
          <a:p>
            <a:pPr algn="ctr"/>
            <a:r>
              <a:rPr lang="pl-PL" b="1" u="sng" dirty="0">
                <a:solidFill>
                  <a:srgbClr val="002060"/>
                </a:solidFill>
                <a:latin typeface="Constantia" pitchFamily="18" charset="0"/>
              </a:rPr>
              <a:t>9.04.2019 r – Konferencja profilaktyki zdrowotnej </a:t>
            </a:r>
          </a:p>
          <a:p>
            <a:pPr algn="ctr"/>
            <a:r>
              <a:rPr lang="pl-PL" b="1" u="sng" dirty="0">
                <a:solidFill>
                  <a:srgbClr val="002060"/>
                </a:solidFill>
                <a:latin typeface="Constantia" pitchFamily="18" charset="0"/>
              </a:rPr>
              <a:t>„ Dlaczego ludzie sięgają po nowe narkotyki”</a:t>
            </a:r>
            <a:endParaRPr lang="pl-PL" dirty="0">
              <a:latin typeface="Constantia" pitchFamily="18" charset="0"/>
            </a:endParaRPr>
          </a:p>
        </p:txBody>
      </p:sp>
      <p:pic>
        <p:nvPicPr>
          <p:cNvPr id="81922" name="Obraz 5"/>
          <p:cNvPicPr>
            <a:picLocks noChangeAspect="1" noChangeArrowheads="1"/>
          </p:cNvPicPr>
          <p:nvPr/>
        </p:nvPicPr>
        <p:blipFill>
          <a:blip r:embed="rId2" cstate="print"/>
          <a:srcRect/>
          <a:stretch>
            <a:fillRect/>
          </a:stretch>
        </p:blipFill>
        <p:spPr bwMode="auto">
          <a:xfrm>
            <a:off x="3492500" y="1628775"/>
            <a:ext cx="2374900" cy="3455988"/>
          </a:xfrm>
          <a:prstGeom prst="rect">
            <a:avLst/>
          </a:prstGeom>
          <a:noFill/>
          <a:ln w="9525">
            <a:noFill/>
            <a:miter lim="800000"/>
            <a:headEnd/>
            <a:tailEnd/>
          </a:ln>
        </p:spPr>
      </p:pic>
      <p:pic>
        <p:nvPicPr>
          <p:cNvPr id="81923" name="Obraz 6" descr="P1000789"/>
          <p:cNvPicPr>
            <a:picLocks noChangeAspect="1" noChangeArrowheads="1"/>
          </p:cNvPicPr>
          <p:nvPr/>
        </p:nvPicPr>
        <p:blipFill>
          <a:blip r:embed="rId3" cstate="print"/>
          <a:srcRect r="4378"/>
          <a:stretch>
            <a:fillRect/>
          </a:stretch>
        </p:blipFill>
        <p:spPr bwMode="auto">
          <a:xfrm>
            <a:off x="323850" y="1341438"/>
            <a:ext cx="3024188" cy="2051050"/>
          </a:xfrm>
          <a:prstGeom prst="rect">
            <a:avLst/>
          </a:prstGeom>
          <a:noFill/>
          <a:ln w="9525">
            <a:noFill/>
            <a:miter lim="800000"/>
            <a:headEnd/>
            <a:tailEnd/>
          </a:ln>
          <a:effectLst>
            <a:softEdge rad="88900"/>
          </a:effectLst>
        </p:spPr>
      </p:pic>
      <p:pic>
        <p:nvPicPr>
          <p:cNvPr id="81924" name="Obraz 7" descr="P1000801"/>
          <p:cNvPicPr>
            <a:picLocks noChangeAspect="1" noChangeArrowheads="1"/>
          </p:cNvPicPr>
          <p:nvPr/>
        </p:nvPicPr>
        <p:blipFill>
          <a:blip r:embed="rId4" cstate="print"/>
          <a:srcRect/>
          <a:stretch>
            <a:fillRect/>
          </a:stretch>
        </p:blipFill>
        <p:spPr bwMode="auto">
          <a:xfrm>
            <a:off x="323850" y="3933825"/>
            <a:ext cx="3024188" cy="2016125"/>
          </a:xfrm>
          <a:prstGeom prst="rect">
            <a:avLst/>
          </a:prstGeom>
          <a:noFill/>
          <a:ln w="9525">
            <a:noFill/>
            <a:miter lim="800000"/>
            <a:headEnd/>
            <a:tailEnd/>
          </a:ln>
          <a:effectLst>
            <a:softEdge rad="88900"/>
          </a:effectLst>
        </p:spPr>
      </p:pic>
      <p:pic>
        <p:nvPicPr>
          <p:cNvPr id="81925" name="Obraz 8" descr="P4090203"/>
          <p:cNvPicPr>
            <a:picLocks noChangeAspect="1" noChangeArrowheads="1"/>
          </p:cNvPicPr>
          <p:nvPr/>
        </p:nvPicPr>
        <p:blipFill>
          <a:blip r:embed="rId5" cstate="print"/>
          <a:srcRect/>
          <a:stretch>
            <a:fillRect/>
          </a:stretch>
        </p:blipFill>
        <p:spPr bwMode="auto">
          <a:xfrm>
            <a:off x="6011863" y="3789363"/>
            <a:ext cx="2724150" cy="2324100"/>
          </a:xfrm>
          <a:prstGeom prst="rect">
            <a:avLst/>
          </a:prstGeom>
          <a:noFill/>
          <a:ln w="9525">
            <a:noFill/>
            <a:miter lim="800000"/>
            <a:headEnd/>
            <a:tailEnd/>
          </a:ln>
          <a:effectLst>
            <a:softEdge rad="88900"/>
          </a:effectLst>
        </p:spPr>
      </p:pic>
      <p:pic>
        <p:nvPicPr>
          <p:cNvPr id="81926" name="Obraz 10" descr="P1000779"/>
          <p:cNvPicPr>
            <a:picLocks noChangeAspect="1" noChangeArrowheads="1"/>
          </p:cNvPicPr>
          <p:nvPr/>
        </p:nvPicPr>
        <p:blipFill>
          <a:blip r:embed="rId6" cstate="print"/>
          <a:srcRect l="27367"/>
          <a:stretch>
            <a:fillRect/>
          </a:stretch>
        </p:blipFill>
        <p:spPr bwMode="auto">
          <a:xfrm>
            <a:off x="6011863" y="1341438"/>
            <a:ext cx="2736850" cy="2087562"/>
          </a:xfrm>
          <a:prstGeom prst="rect">
            <a:avLst/>
          </a:prstGeom>
          <a:noFill/>
          <a:ln w="9525">
            <a:noFill/>
            <a:miter lim="800000"/>
            <a:headEnd/>
            <a:tailEnd/>
          </a:ln>
          <a:effectLst>
            <a:softEdge rad="88900"/>
          </a:effectLst>
        </p:spPr>
      </p:pic>
      <p:sp>
        <p:nvSpPr>
          <p:cNvPr id="2" name="Symbol zastępczy numeru slajdu 1">
            <a:extLst>
              <a:ext uri="{FF2B5EF4-FFF2-40B4-BE49-F238E27FC236}">
                <a16:creationId xmlns:a16="http://schemas.microsoft.com/office/drawing/2014/main" id="{A50D7DBC-D9E3-4F3B-A6F7-64D2547058BB}"/>
              </a:ext>
            </a:extLst>
          </p:cNvPr>
          <p:cNvSpPr>
            <a:spLocks noGrp="1"/>
          </p:cNvSpPr>
          <p:nvPr>
            <p:ph type="sldNum" sz="quarter" idx="12"/>
          </p:nvPr>
        </p:nvSpPr>
        <p:spPr/>
        <p:txBody>
          <a:bodyPr/>
          <a:lstStyle/>
          <a:p>
            <a:pPr>
              <a:defRPr/>
            </a:pPr>
            <a:fld id="{8E7CD2DA-8185-4507-8A2F-B572FDECFAC1}" type="slidenum">
              <a:rPr lang="pl-PL" smtClean="0"/>
              <a:pPr>
                <a:defRPr/>
              </a:pPr>
              <a:t>175</a:t>
            </a:fld>
            <a:endParaRPr lang="pl-PL"/>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0E6024FA-FC77-490F-84B3-7DB60CD75AB5}"/>
              </a:ext>
            </a:extLst>
          </p:cNvPr>
          <p:cNvSpPr>
            <a:spLocks noGrp="1"/>
          </p:cNvSpPr>
          <p:nvPr>
            <p:ph type="sldNum" sz="quarter" idx="12"/>
          </p:nvPr>
        </p:nvSpPr>
        <p:spPr/>
        <p:txBody>
          <a:bodyPr/>
          <a:lstStyle/>
          <a:p>
            <a:pPr>
              <a:defRPr/>
            </a:pPr>
            <a:fld id="{E683911C-EC88-49B7-90C9-B74F5A05111C}" type="slidenum">
              <a:rPr lang="pl-PL" smtClean="0"/>
              <a:pPr>
                <a:defRPr/>
              </a:pPr>
              <a:t>176</a:t>
            </a:fld>
            <a:endParaRPr lang="pl-PL"/>
          </a:p>
        </p:txBody>
      </p:sp>
      <p:sp>
        <p:nvSpPr>
          <p:cNvPr id="3" name="pole tekstowe 2">
            <a:extLst>
              <a:ext uri="{FF2B5EF4-FFF2-40B4-BE49-F238E27FC236}">
                <a16:creationId xmlns:a16="http://schemas.microsoft.com/office/drawing/2014/main" id="{221E8A0F-30E2-4C94-A7B8-A55C3993C273}"/>
              </a:ext>
            </a:extLst>
          </p:cNvPr>
          <p:cNvSpPr txBox="1"/>
          <p:nvPr/>
        </p:nvSpPr>
        <p:spPr>
          <a:xfrm>
            <a:off x="1907704" y="620688"/>
            <a:ext cx="6336704" cy="369332"/>
          </a:xfrm>
          <a:prstGeom prst="rect">
            <a:avLst/>
          </a:prstGeom>
          <a:noFill/>
        </p:spPr>
        <p:txBody>
          <a:bodyPr wrap="square" rtlCol="0">
            <a:spAutoFit/>
          </a:bodyPr>
          <a:lstStyle/>
          <a:p>
            <a:r>
              <a:rPr lang="pl-PL" dirty="0"/>
              <a:t> </a:t>
            </a:r>
          </a:p>
        </p:txBody>
      </p:sp>
      <p:pic>
        <p:nvPicPr>
          <p:cNvPr id="5" name="Obraz 4">
            <a:extLst>
              <a:ext uri="{FF2B5EF4-FFF2-40B4-BE49-F238E27FC236}">
                <a16:creationId xmlns:a16="http://schemas.microsoft.com/office/drawing/2014/main" id="{8D25C099-58B3-49FA-AF92-A0E4509711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5519" y="2415879"/>
            <a:ext cx="4598494" cy="2592288"/>
          </a:xfrm>
          <a:prstGeom prst="rect">
            <a:avLst/>
          </a:prstGeom>
          <a:effectLst>
            <a:softEdge rad="88900"/>
          </a:effectLst>
        </p:spPr>
      </p:pic>
      <p:pic>
        <p:nvPicPr>
          <p:cNvPr id="7" name="Obraz 6">
            <a:extLst>
              <a:ext uri="{FF2B5EF4-FFF2-40B4-BE49-F238E27FC236}">
                <a16:creationId xmlns:a16="http://schemas.microsoft.com/office/drawing/2014/main" id="{2A9C1D39-5E5D-47A5-9FA7-C386355B6F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3573016"/>
            <a:ext cx="4380906" cy="2469628"/>
          </a:xfrm>
          <a:prstGeom prst="rect">
            <a:avLst/>
          </a:prstGeom>
          <a:effectLst>
            <a:softEdge rad="88900"/>
          </a:effectLst>
        </p:spPr>
      </p:pic>
      <p:pic>
        <p:nvPicPr>
          <p:cNvPr id="11" name="Obraz 10">
            <a:extLst>
              <a:ext uri="{FF2B5EF4-FFF2-40B4-BE49-F238E27FC236}">
                <a16:creationId xmlns:a16="http://schemas.microsoft.com/office/drawing/2014/main" id="{EF6BA917-5E63-4B58-804C-A77D154F00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928" y="1412776"/>
            <a:ext cx="4393130" cy="1768558"/>
          </a:xfrm>
          <a:prstGeom prst="rect">
            <a:avLst/>
          </a:prstGeom>
          <a:effectLst>
            <a:softEdge rad="88900"/>
          </a:effectLst>
        </p:spPr>
      </p:pic>
      <p:sp>
        <p:nvSpPr>
          <p:cNvPr id="8" name="Prostokąt 7"/>
          <p:cNvSpPr/>
          <p:nvPr/>
        </p:nvSpPr>
        <p:spPr>
          <a:xfrm>
            <a:off x="827584" y="620688"/>
            <a:ext cx="7632848" cy="369332"/>
          </a:xfrm>
          <a:prstGeom prst="rect">
            <a:avLst/>
          </a:prstGeom>
        </p:spPr>
        <p:txBody>
          <a:bodyPr wrap="square">
            <a:spAutoFit/>
          </a:bodyPr>
          <a:lstStyle/>
          <a:p>
            <a:pPr algn="ctr"/>
            <a:r>
              <a:rPr lang="pl-PL" b="1" u="sng" dirty="0">
                <a:solidFill>
                  <a:srgbClr val="002060"/>
                </a:solidFill>
                <a:latin typeface="+mn-lt"/>
              </a:rPr>
              <a:t>Festyn Małych Ojczyzn 2019r. - I Brodnicki Piknik Integracyjny</a:t>
            </a:r>
          </a:p>
        </p:txBody>
      </p:sp>
    </p:spTree>
    <p:extLst>
      <p:ext uri="{BB962C8B-B14F-4D97-AF65-F5344CB8AC3E}">
        <p14:creationId xmlns:p14="http://schemas.microsoft.com/office/powerpoint/2010/main" val="109917145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542248AE-45C2-487F-B51E-C836EC42A6E4}"/>
              </a:ext>
            </a:extLst>
          </p:cNvPr>
          <p:cNvSpPr>
            <a:spLocks noGrp="1"/>
          </p:cNvSpPr>
          <p:nvPr>
            <p:ph type="sldNum" sz="quarter" idx="12"/>
          </p:nvPr>
        </p:nvSpPr>
        <p:spPr/>
        <p:txBody>
          <a:bodyPr/>
          <a:lstStyle/>
          <a:p>
            <a:pPr>
              <a:defRPr/>
            </a:pPr>
            <a:fld id="{E683911C-EC88-49B7-90C9-B74F5A05111C}" type="slidenum">
              <a:rPr lang="pl-PL" smtClean="0"/>
              <a:pPr>
                <a:defRPr/>
              </a:pPr>
              <a:t>177</a:t>
            </a:fld>
            <a:endParaRPr lang="pl-PL"/>
          </a:p>
        </p:txBody>
      </p:sp>
      <p:pic>
        <p:nvPicPr>
          <p:cNvPr id="4" name="Obraz 3">
            <a:extLst>
              <a:ext uri="{FF2B5EF4-FFF2-40B4-BE49-F238E27FC236}">
                <a16:creationId xmlns:a16="http://schemas.microsoft.com/office/drawing/2014/main" id="{1B398A04-4E6B-4D45-9508-22ED8523BC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35943" y="2548311"/>
            <a:ext cx="4215286" cy="2376264"/>
          </a:xfrm>
          <a:prstGeom prst="rect">
            <a:avLst/>
          </a:prstGeom>
          <a:effectLst>
            <a:softEdge rad="88900"/>
          </a:effectLst>
        </p:spPr>
      </p:pic>
      <p:pic>
        <p:nvPicPr>
          <p:cNvPr id="8" name="Obraz 7">
            <a:extLst>
              <a:ext uri="{FF2B5EF4-FFF2-40B4-BE49-F238E27FC236}">
                <a16:creationId xmlns:a16="http://schemas.microsoft.com/office/drawing/2014/main" id="{D82DA2FB-1C35-4910-87C0-1B7D8469F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428353" y="2548311"/>
            <a:ext cx="4215286" cy="2376264"/>
          </a:xfrm>
          <a:prstGeom prst="rect">
            <a:avLst/>
          </a:prstGeom>
          <a:effectLst>
            <a:softEdge rad="88900"/>
          </a:effectLst>
        </p:spPr>
      </p:pic>
      <p:pic>
        <p:nvPicPr>
          <p:cNvPr id="10" name="Obraz 9">
            <a:extLst>
              <a:ext uri="{FF2B5EF4-FFF2-40B4-BE49-F238E27FC236}">
                <a16:creationId xmlns:a16="http://schemas.microsoft.com/office/drawing/2014/main" id="{638A8C8D-B04D-4773-872F-4F9D1CB5DA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020640" y="2548312"/>
            <a:ext cx="4215288" cy="2376265"/>
          </a:xfrm>
          <a:prstGeom prst="rect">
            <a:avLst/>
          </a:prstGeom>
          <a:effectLst>
            <a:softEdge rad="88900"/>
          </a:effectLst>
        </p:spPr>
      </p:pic>
      <p:sp>
        <p:nvSpPr>
          <p:cNvPr id="7" name="Prostokąt 6"/>
          <p:cNvSpPr/>
          <p:nvPr/>
        </p:nvSpPr>
        <p:spPr>
          <a:xfrm>
            <a:off x="899592" y="548680"/>
            <a:ext cx="7344816" cy="646331"/>
          </a:xfrm>
          <a:prstGeom prst="rect">
            <a:avLst/>
          </a:prstGeom>
        </p:spPr>
        <p:txBody>
          <a:bodyPr wrap="square">
            <a:spAutoFit/>
          </a:bodyPr>
          <a:lstStyle/>
          <a:p>
            <a:pPr algn="ctr"/>
            <a:r>
              <a:rPr lang="pl-PL" b="1" u="sng" dirty="0">
                <a:solidFill>
                  <a:srgbClr val="002060"/>
                </a:solidFill>
                <a:latin typeface="+mn-lt"/>
              </a:rPr>
              <a:t>„Małe Miasto Brodnica 2019" – Szkoła Podstawowa nr 3 w Brodnicy, innowacyjny projekt edukacyjny</a:t>
            </a:r>
          </a:p>
        </p:txBody>
      </p:sp>
    </p:spTree>
    <p:extLst>
      <p:ext uri="{BB962C8B-B14F-4D97-AF65-F5344CB8AC3E}">
        <p14:creationId xmlns:p14="http://schemas.microsoft.com/office/powerpoint/2010/main" val="49465831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5D34683B-EBEB-425F-8AA8-D5E54BCE7A70}"/>
              </a:ext>
            </a:extLst>
          </p:cNvPr>
          <p:cNvSpPr>
            <a:spLocks noGrp="1"/>
          </p:cNvSpPr>
          <p:nvPr>
            <p:ph type="sldNum" sz="quarter" idx="12"/>
          </p:nvPr>
        </p:nvSpPr>
        <p:spPr/>
        <p:txBody>
          <a:bodyPr/>
          <a:lstStyle/>
          <a:p>
            <a:pPr>
              <a:defRPr/>
            </a:pPr>
            <a:fld id="{E683911C-EC88-49B7-90C9-B74F5A05111C}" type="slidenum">
              <a:rPr lang="pl-PL" smtClean="0"/>
              <a:pPr>
                <a:defRPr/>
              </a:pPr>
              <a:t>178</a:t>
            </a:fld>
            <a:endParaRPr lang="pl-PL"/>
          </a:p>
        </p:txBody>
      </p:sp>
      <p:pic>
        <p:nvPicPr>
          <p:cNvPr id="4" name="Obraz 3">
            <a:extLst>
              <a:ext uri="{FF2B5EF4-FFF2-40B4-BE49-F238E27FC236}">
                <a16:creationId xmlns:a16="http://schemas.microsoft.com/office/drawing/2014/main" id="{77F5B942-7C99-420C-87DB-52C84204BE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764704"/>
            <a:ext cx="4087551" cy="2304256"/>
          </a:xfrm>
          <a:prstGeom prst="rect">
            <a:avLst/>
          </a:prstGeom>
          <a:effectLst>
            <a:softEdge rad="88900"/>
          </a:effectLst>
        </p:spPr>
      </p:pic>
      <p:pic>
        <p:nvPicPr>
          <p:cNvPr id="6" name="Obraz 5">
            <a:extLst>
              <a:ext uri="{FF2B5EF4-FFF2-40B4-BE49-F238E27FC236}">
                <a16:creationId xmlns:a16="http://schemas.microsoft.com/office/drawing/2014/main" id="{6BB2B5CA-BACB-452A-9DFD-C1B73C0BB9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3429000"/>
            <a:ext cx="4199632" cy="2367439"/>
          </a:xfrm>
          <a:prstGeom prst="rect">
            <a:avLst/>
          </a:prstGeom>
          <a:effectLst>
            <a:softEdge rad="88900"/>
          </a:effectLst>
        </p:spPr>
      </p:pic>
      <p:pic>
        <p:nvPicPr>
          <p:cNvPr id="8" name="Obraz 7">
            <a:extLst>
              <a:ext uri="{FF2B5EF4-FFF2-40B4-BE49-F238E27FC236}">
                <a16:creationId xmlns:a16="http://schemas.microsoft.com/office/drawing/2014/main" id="{C14AB5F8-A0EF-4C37-9519-044DEF27C8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764704"/>
            <a:ext cx="4087550" cy="2304256"/>
          </a:xfrm>
          <a:prstGeom prst="rect">
            <a:avLst/>
          </a:prstGeom>
          <a:effectLst>
            <a:softEdge rad="88900"/>
          </a:effectLst>
        </p:spPr>
      </p:pic>
    </p:spTree>
    <p:extLst>
      <p:ext uri="{BB962C8B-B14F-4D97-AF65-F5344CB8AC3E}">
        <p14:creationId xmlns:p14="http://schemas.microsoft.com/office/powerpoint/2010/main" val="324196456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D1F47277-47FA-453D-A16C-3A501A1E14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803" y="2348880"/>
            <a:ext cx="8036153" cy="3812402"/>
          </a:xfrm>
          <a:prstGeom prst="rect">
            <a:avLst/>
          </a:prstGeom>
          <a:effectLst>
            <a:softEdge rad="88900"/>
          </a:effectLst>
        </p:spPr>
      </p:pic>
      <p:sp>
        <p:nvSpPr>
          <p:cNvPr id="4" name="Prostokąt 3">
            <a:extLst>
              <a:ext uri="{FF2B5EF4-FFF2-40B4-BE49-F238E27FC236}">
                <a16:creationId xmlns:a16="http://schemas.microsoft.com/office/drawing/2014/main" id="{626F7904-59F5-4906-906B-9837B44EC67B}"/>
              </a:ext>
            </a:extLst>
          </p:cNvPr>
          <p:cNvSpPr/>
          <p:nvPr/>
        </p:nvSpPr>
        <p:spPr>
          <a:xfrm>
            <a:off x="827584" y="476672"/>
            <a:ext cx="7272808" cy="2031325"/>
          </a:xfrm>
          <a:prstGeom prst="rect">
            <a:avLst/>
          </a:prstGeom>
        </p:spPr>
        <p:txBody>
          <a:bodyPr wrap="square">
            <a:spAutoFit/>
          </a:bodyPr>
          <a:lstStyle/>
          <a:p>
            <a:pPr algn="ctr"/>
            <a:r>
              <a:rPr lang="pl-PL" b="1" u="sng" dirty="0">
                <a:solidFill>
                  <a:schemeClr val="bg1"/>
                </a:solidFill>
                <a:latin typeface="+mn-lt"/>
              </a:rPr>
              <a:t>Jubileusz 100-lecia służb sanitarnych w Polsce</a:t>
            </a:r>
          </a:p>
          <a:p>
            <a:pPr algn="ctr"/>
            <a:endParaRPr lang="pl-PL" b="1" u="sng" dirty="0">
              <a:solidFill>
                <a:srgbClr val="FF0000"/>
              </a:solidFill>
              <a:latin typeface="+mn-lt"/>
            </a:endParaRPr>
          </a:p>
          <a:p>
            <a:pPr algn="ctr"/>
            <a:r>
              <a:rPr lang="pl-PL" b="1" dirty="0">
                <a:solidFill>
                  <a:srgbClr val="002060"/>
                </a:solidFill>
                <a:latin typeface="+mn-lt"/>
              </a:rPr>
              <a:t>Uroczystość podsumowująca 100-lecie działalności służb sanitarnych w niepodległej Polsce i 65-lecie powstania Państwowej Inspekcji Sanitarnej odbyła się 7 października 2019 r. w Filharmonii Narodowej w Warszawie</a:t>
            </a:r>
          </a:p>
          <a:p>
            <a:pPr algn="ctr"/>
            <a:r>
              <a:rPr lang="pl-PL" b="1" u="sng" dirty="0">
                <a:solidFill>
                  <a:srgbClr val="FF0000"/>
                </a:solidFill>
                <a:latin typeface="+mn-lt"/>
              </a:rPr>
              <a:t> </a:t>
            </a:r>
          </a:p>
        </p:txBody>
      </p:sp>
      <p:sp>
        <p:nvSpPr>
          <p:cNvPr id="2" name="Symbol zastępczy numeru slajdu 1">
            <a:extLst>
              <a:ext uri="{FF2B5EF4-FFF2-40B4-BE49-F238E27FC236}">
                <a16:creationId xmlns:a16="http://schemas.microsoft.com/office/drawing/2014/main" id="{29A5E3FB-0C0F-465A-BF50-938CA0FCCB5C}"/>
              </a:ext>
            </a:extLst>
          </p:cNvPr>
          <p:cNvSpPr>
            <a:spLocks noGrp="1"/>
          </p:cNvSpPr>
          <p:nvPr>
            <p:ph type="sldNum" sz="quarter" idx="12"/>
          </p:nvPr>
        </p:nvSpPr>
        <p:spPr/>
        <p:txBody>
          <a:bodyPr/>
          <a:lstStyle/>
          <a:p>
            <a:pPr>
              <a:defRPr/>
            </a:pPr>
            <a:fld id="{E683911C-EC88-49B7-90C9-B74F5A05111C}" type="slidenum">
              <a:rPr lang="pl-PL" smtClean="0"/>
              <a:pPr>
                <a:defRPr/>
              </a:pPr>
              <a:t>179</a:t>
            </a:fld>
            <a:endParaRPr lang="pl-PL"/>
          </a:p>
        </p:txBody>
      </p:sp>
    </p:spTree>
    <p:extLst>
      <p:ext uri="{BB962C8B-B14F-4D97-AF65-F5344CB8AC3E}">
        <p14:creationId xmlns:p14="http://schemas.microsoft.com/office/powerpoint/2010/main" val="3459198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a:extLst>
              <a:ext uri="{FF2B5EF4-FFF2-40B4-BE49-F238E27FC236}">
                <a16:creationId xmlns:a16="http://schemas.microsoft.com/office/drawing/2014/main" id="{63135A97-6302-DDFB-0072-D2CF38EAD3E9}"/>
              </a:ext>
            </a:extLst>
          </p:cNvPr>
          <p:cNvSpPr>
            <a:spLocks noGrp="1"/>
          </p:cNvSpPr>
          <p:nvPr>
            <p:ph idx="1"/>
          </p:nvPr>
        </p:nvSpPr>
        <p:spPr>
          <a:xfrm>
            <a:off x="457200" y="476672"/>
            <a:ext cx="8229600" cy="1008112"/>
          </a:xfrm>
        </p:spPr>
        <p:txBody>
          <a:bodyPr/>
          <a:lstStyle/>
          <a:p>
            <a:pPr marL="0" indent="0" algn="just">
              <a:buNone/>
            </a:pPr>
            <a:r>
              <a:rPr lang="pl-PL" sz="2200" b="1" dirty="0">
                <a:solidFill>
                  <a:srgbClr val="002060"/>
                </a:solidFill>
                <a:latin typeface="+mj-lt"/>
              </a:rPr>
              <a:t>Ospa prawdziwa </a:t>
            </a:r>
            <a:r>
              <a:rPr lang="pl-PL" sz="2200" dirty="0">
                <a:solidFill>
                  <a:srgbClr val="002060"/>
                </a:solidFill>
                <a:effectLst/>
                <a:latin typeface="+mj-lt"/>
                <a:ea typeface="Times New Roman" panose="02020603050405020304" pitchFamily="18" charset="0"/>
              </a:rPr>
              <a:t>1520-1979 – 56 mln zgonów szczególnie niebezpieczna dla dzieci, choć dotykała ludzi w każdym wieku. </a:t>
            </a:r>
          </a:p>
          <a:p>
            <a:pPr marL="0" indent="0">
              <a:buNone/>
            </a:pPr>
            <a:endParaRPr lang="pl-PL" sz="2200" dirty="0">
              <a:solidFill>
                <a:srgbClr val="002060"/>
              </a:solidFill>
              <a:effectLst/>
              <a:latin typeface="+mj-lt"/>
              <a:ea typeface="Times New Roman" panose="02020603050405020304" pitchFamily="18" charset="0"/>
            </a:endParaRPr>
          </a:p>
          <a:p>
            <a:pPr marL="0" indent="0">
              <a:buNone/>
            </a:pPr>
            <a:br>
              <a:rPr lang="pl-PL" sz="2200" b="1" dirty="0">
                <a:solidFill>
                  <a:srgbClr val="003399"/>
                </a:solidFill>
                <a:effectLst/>
                <a:latin typeface="+mj-lt"/>
                <a:ea typeface="Times New Roman" panose="02020603050405020304" pitchFamily="18" charset="0"/>
              </a:rPr>
            </a:br>
            <a:endParaRPr lang="pl-PL" sz="2200" b="1" dirty="0">
              <a:solidFill>
                <a:srgbClr val="003399"/>
              </a:solidFill>
              <a:effectLst/>
              <a:latin typeface="+mj-lt"/>
              <a:ea typeface="Times New Roman" panose="02020603050405020304" pitchFamily="18" charset="0"/>
            </a:endParaRPr>
          </a:p>
          <a:p>
            <a:endParaRPr lang="pl-PL" sz="2200" b="1" dirty="0">
              <a:solidFill>
                <a:srgbClr val="003399"/>
              </a:solidFill>
              <a:latin typeface="+mj-lt"/>
            </a:endParaRPr>
          </a:p>
        </p:txBody>
      </p:sp>
      <p:sp>
        <p:nvSpPr>
          <p:cNvPr id="4" name="Symbol zastępczy numeru slajdu 3">
            <a:extLst>
              <a:ext uri="{FF2B5EF4-FFF2-40B4-BE49-F238E27FC236}">
                <a16:creationId xmlns:a16="http://schemas.microsoft.com/office/drawing/2014/main" id="{291CCFFB-74A9-5D30-A783-D2A866F3BBBB}"/>
              </a:ext>
            </a:extLst>
          </p:cNvPr>
          <p:cNvSpPr>
            <a:spLocks noGrp="1"/>
          </p:cNvSpPr>
          <p:nvPr>
            <p:ph type="sldNum" sz="quarter" idx="12"/>
          </p:nvPr>
        </p:nvSpPr>
        <p:spPr/>
        <p:txBody>
          <a:bodyPr/>
          <a:lstStyle/>
          <a:p>
            <a:pPr>
              <a:defRPr/>
            </a:pPr>
            <a:fld id="{8E7CD2DA-8185-4507-8A2F-B572FDECFAC1}" type="slidenum">
              <a:rPr lang="pl-PL" smtClean="0"/>
              <a:pPr>
                <a:defRPr/>
              </a:pPr>
              <a:t>18</a:t>
            </a:fld>
            <a:endParaRPr lang="pl-PL"/>
          </a:p>
        </p:txBody>
      </p:sp>
      <p:sp>
        <p:nvSpPr>
          <p:cNvPr id="5" name="pole tekstowe 4">
            <a:extLst>
              <a:ext uri="{FF2B5EF4-FFF2-40B4-BE49-F238E27FC236}">
                <a16:creationId xmlns:a16="http://schemas.microsoft.com/office/drawing/2014/main" id="{A5D5D0E6-BBEC-42B6-36F7-1ABAA425A1B2}"/>
              </a:ext>
            </a:extLst>
          </p:cNvPr>
          <p:cNvSpPr txBox="1"/>
          <p:nvPr/>
        </p:nvSpPr>
        <p:spPr>
          <a:xfrm>
            <a:off x="5666997" y="5789310"/>
            <a:ext cx="3203848" cy="784830"/>
          </a:xfrm>
          <a:prstGeom prst="rect">
            <a:avLst/>
          </a:prstGeom>
          <a:noFill/>
        </p:spPr>
        <p:txBody>
          <a:bodyPr wrap="square">
            <a:spAutoFit/>
          </a:bodyPr>
          <a:lstStyle/>
          <a:p>
            <a:pPr algn="ctr"/>
            <a:r>
              <a:rPr lang="pl-PL" sz="1500" dirty="0">
                <a:solidFill>
                  <a:schemeClr val="bg1"/>
                </a:solidFill>
                <a:latin typeface="+mj-lt"/>
              </a:rPr>
              <a:t>Mężczyzna chory na ospę prawdziwą. Fotografia z </a:t>
            </a:r>
            <a:r>
              <a:rPr lang="pl-PL" sz="1500" dirty="0" err="1">
                <a:solidFill>
                  <a:schemeClr val="bg1"/>
                </a:solidFill>
                <a:latin typeface="+mj-lt"/>
              </a:rPr>
              <a:t>pracy</a:t>
            </a:r>
            <a:r>
              <a:rPr lang="pl-PL" sz="1500" i="1" dirty="0" err="1">
                <a:solidFill>
                  <a:schemeClr val="bg1"/>
                </a:solidFill>
                <a:latin typeface="+mj-lt"/>
              </a:rPr>
              <a:t>The</a:t>
            </a:r>
            <a:r>
              <a:rPr lang="pl-PL" sz="1500" i="1" dirty="0">
                <a:solidFill>
                  <a:schemeClr val="bg1"/>
                </a:solidFill>
                <a:latin typeface="+mj-lt"/>
              </a:rPr>
              <a:t> </a:t>
            </a:r>
            <a:r>
              <a:rPr lang="pl-PL" sz="1500" i="1" dirty="0" err="1">
                <a:solidFill>
                  <a:schemeClr val="bg1"/>
                </a:solidFill>
                <a:latin typeface="+mj-lt"/>
              </a:rPr>
              <a:t>Diagnosis</a:t>
            </a:r>
            <a:r>
              <a:rPr lang="pl-PL" sz="1500" i="1" dirty="0">
                <a:solidFill>
                  <a:schemeClr val="bg1"/>
                </a:solidFill>
                <a:latin typeface="+mj-lt"/>
              </a:rPr>
              <a:t> of </a:t>
            </a:r>
            <a:r>
              <a:rPr lang="pl-PL" sz="1500" i="1" dirty="0" err="1">
                <a:solidFill>
                  <a:schemeClr val="bg1"/>
                </a:solidFill>
                <a:latin typeface="+mj-lt"/>
              </a:rPr>
              <a:t>Smallpox</a:t>
            </a:r>
            <a:r>
              <a:rPr lang="pl-PL" sz="1500" dirty="0">
                <a:solidFill>
                  <a:schemeClr val="bg1"/>
                </a:solidFill>
                <a:latin typeface="+mj-lt"/>
              </a:rPr>
              <a:t>, rok 1908.</a:t>
            </a:r>
          </a:p>
        </p:txBody>
      </p:sp>
      <p:pic>
        <p:nvPicPr>
          <p:cNvPr id="7" name="Obraz 6">
            <a:extLst>
              <a:ext uri="{FF2B5EF4-FFF2-40B4-BE49-F238E27FC236}">
                <a16:creationId xmlns:a16="http://schemas.microsoft.com/office/drawing/2014/main" id="{659FC2F0-98AB-C8CC-2D8E-22EB76A30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6997" y="1540775"/>
            <a:ext cx="3048378" cy="4118554"/>
          </a:xfrm>
          <a:prstGeom prst="rect">
            <a:avLst/>
          </a:prstGeom>
          <a:effectLst>
            <a:softEdge rad="63500"/>
          </a:effectLst>
        </p:spPr>
      </p:pic>
      <p:sp>
        <p:nvSpPr>
          <p:cNvPr id="9" name="pole tekstowe 8">
            <a:extLst>
              <a:ext uri="{FF2B5EF4-FFF2-40B4-BE49-F238E27FC236}">
                <a16:creationId xmlns:a16="http://schemas.microsoft.com/office/drawing/2014/main" id="{ADCD18B2-5492-DD0B-C4FF-F7E060802137}"/>
              </a:ext>
            </a:extLst>
          </p:cNvPr>
          <p:cNvSpPr txBox="1"/>
          <p:nvPr/>
        </p:nvSpPr>
        <p:spPr>
          <a:xfrm>
            <a:off x="539552" y="2213282"/>
            <a:ext cx="4464496" cy="2431435"/>
          </a:xfrm>
          <a:prstGeom prst="rect">
            <a:avLst/>
          </a:prstGeom>
          <a:noFill/>
        </p:spPr>
        <p:txBody>
          <a:bodyPr wrap="square">
            <a:spAutoFit/>
          </a:bodyPr>
          <a:lstStyle/>
          <a:p>
            <a:pPr marL="0" indent="0">
              <a:buNone/>
            </a:pPr>
            <a:r>
              <a:rPr lang="pl-PL" sz="1900" dirty="0">
                <a:solidFill>
                  <a:srgbClr val="002060"/>
                </a:solidFill>
                <a:effectLst/>
                <a:latin typeface="+mj-lt"/>
                <a:ea typeface="Times New Roman" panose="02020603050405020304" pitchFamily="18" charset="0"/>
              </a:rPr>
              <a:t>Odmiany:</a:t>
            </a:r>
          </a:p>
          <a:p>
            <a:pPr marL="0" indent="0">
              <a:buNone/>
            </a:pPr>
            <a:endParaRPr lang="pl-PL" sz="1900" dirty="0">
              <a:solidFill>
                <a:srgbClr val="002060"/>
              </a:solidFill>
              <a:effectLst/>
              <a:latin typeface="+mj-lt"/>
              <a:ea typeface="Times New Roman" panose="02020603050405020304" pitchFamily="18" charset="0"/>
            </a:endParaRPr>
          </a:p>
          <a:p>
            <a:pPr marL="285750" indent="-285750">
              <a:buFont typeface="Wingdings" panose="05000000000000000000" pitchFamily="2" charset="2"/>
              <a:buChar char="q"/>
            </a:pPr>
            <a:r>
              <a:rPr lang="pl-PL" sz="1900" dirty="0">
                <a:solidFill>
                  <a:srgbClr val="002060"/>
                </a:solidFill>
                <a:effectLst/>
                <a:latin typeface="+mj-lt"/>
                <a:ea typeface="Times New Roman" panose="02020603050405020304" pitchFamily="18" charset="0"/>
              </a:rPr>
              <a:t>najgroźniejsza </a:t>
            </a:r>
            <a:r>
              <a:rPr lang="pl-PL" sz="1900" b="1" dirty="0">
                <a:solidFill>
                  <a:srgbClr val="002060"/>
                </a:solidFill>
                <a:effectLst/>
                <a:latin typeface="+mj-lt"/>
                <a:ea typeface="Times New Roman" panose="02020603050405020304" pitchFamily="18" charset="0"/>
              </a:rPr>
              <a:t>ospa czarna, czyli krwotoczna</a:t>
            </a:r>
            <a:r>
              <a:rPr lang="pl-PL" sz="1900" dirty="0">
                <a:solidFill>
                  <a:srgbClr val="002060"/>
                </a:solidFill>
                <a:effectLst/>
                <a:latin typeface="+mj-lt"/>
                <a:ea typeface="Times New Roman" panose="02020603050405020304" pitchFamily="18" charset="0"/>
              </a:rPr>
              <a:t>, kończąca się śmiercią niemal we wszystkich przypadkach),</a:t>
            </a:r>
          </a:p>
          <a:p>
            <a:pPr marL="285750" indent="-285750">
              <a:buFont typeface="Wingdings" panose="05000000000000000000" pitchFamily="2" charset="2"/>
              <a:buChar char="q"/>
            </a:pPr>
            <a:r>
              <a:rPr lang="pl-PL" sz="1900" b="1" dirty="0">
                <a:solidFill>
                  <a:srgbClr val="002060"/>
                </a:solidFill>
                <a:latin typeface="+mj-lt"/>
                <a:ea typeface="Times New Roman" panose="02020603050405020304" pitchFamily="18" charset="0"/>
              </a:rPr>
              <a:t>krowia ospa (krowianka)</a:t>
            </a:r>
            <a:r>
              <a:rPr lang="pl-PL" sz="1900" dirty="0">
                <a:solidFill>
                  <a:srgbClr val="002060"/>
                </a:solidFill>
                <a:latin typeface="+mj-lt"/>
                <a:ea typeface="Times New Roman" panose="02020603050405020304" pitchFamily="18" charset="0"/>
              </a:rPr>
              <a:t>, głównie u bydła, ale niekiedy mogła przenosić się na ludzi</a:t>
            </a:r>
          </a:p>
        </p:txBody>
      </p:sp>
    </p:spTree>
    <p:extLst>
      <p:ext uri="{BB962C8B-B14F-4D97-AF65-F5344CB8AC3E}">
        <p14:creationId xmlns:p14="http://schemas.microsoft.com/office/powerpoint/2010/main" val="313176902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979B053A-59DD-489C-82C8-CFBEEAD18D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319" y="1915840"/>
            <a:ext cx="2232248" cy="3340906"/>
          </a:xfrm>
          <a:prstGeom prst="rect">
            <a:avLst/>
          </a:prstGeom>
          <a:effectLst>
            <a:softEdge rad="88900"/>
          </a:effectLst>
        </p:spPr>
      </p:pic>
      <p:pic>
        <p:nvPicPr>
          <p:cNvPr id="3" name="Obraz 2">
            <a:extLst>
              <a:ext uri="{FF2B5EF4-FFF2-40B4-BE49-F238E27FC236}">
                <a16:creationId xmlns:a16="http://schemas.microsoft.com/office/drawing/2014/main" id="{0022CDFD-61AA-4799-83E6-96C3B2CB31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8168" y="1772509"/>
            <a:ext cx="2564129" cy="3614007"/>
          </a:xfrm>
          <a:prstGeom prst="rect">
            <a:avLst/>
          </a:prstGeom>
          <a:effectLst>
            <a:softEdge rad="88900"/>
          </a:effectLst>
        </p:spPr>
      </p:pic>
      <p:pic>
        <p:nvPicPr>
          <p:cNvPr id="5" name="Obraz 4">
            <a:extLst>
              <a:ext uri="{FF2B5EF4-FFF2-40B4-BE49-F238E27FC236}">
                <a16:creationId xmlns:a16="http://schemas.microsoft.com/office/drawing/2014/main" id="{197C966E-28A2-4350-AF06-FD64E8BE52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24" y="152627"/>
            <a:ext cx="3430020" cy="2289238"/>
          </a:xfrm>
          <a:prstGeom prst="rect">
            <a:avLst/>
          </a:prstGeom>
          <a:effectLst>
            <a:softEdge rad="88900"/>
          </a:effectLst>
        </p:spPr>
      </p:pic>
      <p:pic>
        <p:nvPicPr>
          <p:cNvPr id="13" name="Obraz 12">
            <a:extLst>
              <a:ext uri="{FF2B5EF4-FFF2-40B4-BE49-F238E27FC236}">
                <a16:creationId xmlns:a16="http://schemas.microsoft.com/office/drawing/2014/main" id="{C17531F0-A6C1-4284-AF02-ED7B111FCB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2160" y="1758546"/>
            <a:ext cx="2232248" cy="3340907"/>
          </a:xfrm>
          <a:prstGeom prst="rect">
            <a:avLst/>
          </a:prstGeom>
          <a:effectLst>
            <a:softEdge rad="88900"/>
          </a:effectLst>
        </p:spPr>
      </p:pic>
      <p:pic>
        <p:nvPicPr>
          <p:cNvPr id="11" name="Obraz 10">
            <a:extLst>
              <a:ext uri="{FF2B5EF4-FFF2-40B4-BE49-F238E27FC236}">
                <a16:creationId xmlns:a16="http://schemas.microsoft.com/office/drawing/2014/main" id="{DD6C6ABD-5ED1-4F6B-A37B-F297645351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3764" y="152627"/>
            <a:ext cx="3427464" cy="2289238"/>
          </a:xfrm>
          <a:prstGeom prst="rect">
            <a:avLst/>
          </a:prstGeom>
          <a:effectLst>
            <a:softEdge rad="88900"/>
          </a:effectLst>
        </p:spPr>
      </p:pic>
      <p:pic>
        <p:nvPicPr>
          <p:cNvPr id="15" name="Obraz 14">
            <a:extLst>
              <a:ext uri="{FF2B5EF4-FFF2-40B4-BE49-F238E27FC236}">
                <a16:creationId xmlns:a16="http://schemas.microsoft.com/office/drawing/2014/main" id="{4B442E76-31A5-423A-A759-959705AFD5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24" y="4843731"/>
            <a:ext cx="3454039" cy="1942486"/>
          </a:xfrm>
          <a:prstGeom prst="rect">
            <a:avLst/>
          </a:prstGeom>
          <a:effectLst>
            <a:softEdge rad="88900"/>
          </a:effectLst>
        </p:spPr>
      </p:pic>
      <p:pic>
        <p:nvPicPr>
          <p:cNvPr id="17" name="Obraz 16">
            <a:extLst>
              <a:ext uri="{FF2B5EF4-FFF2-40B4-BE49-F238E27FC236}">
                <a16:creationId xmlns:a16="http://schemas.microsoft.com/office/drawing/2014/main" id="{38673C40-A4D9-4F78-B2F9-B4E473F471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42500" y="4843731"/>
            <a:ext cx="3570153" cy="1942486"/>
          </a:xfrm>
          <a:prstGeom prst="rect">
            <a:avLst/>
          </a:prstGeom>
          <a:effectLst>
            <a:softEdge rad="88900"/>
          </a:effectLst>
        </p:spPr>
      </p:pic>
      <p:sp>
        <p:nvSpPr>
          <p:cNvPr id="2" name="Symbol zastępczy numeru slajdu 1">
            <a:extLst>
              <a:ext uri="{FF2B5EF4-FFF2-40B4-BE49-F238E27FC236}">
                <a16:creationId xmlns:a16="http://schemas.microsoft.com/office/drawing/2014/main" id="{15C458D3-0635-49BE-8DA6-B0F2C1EA7734}"/>
              </a:ext>
            </a:extLst>
          </p:cNvPr>
          <p:cNvSpPr>
            <a:spLocks noGrp="1"/>
          </p:cNvSpPr>
          <p:nvPr>
            <p:ph type="sldNum" sz="quarter" idx="12"/>
          </p:nvPr>
        </p:nvSpPr>
        <p:spPr/>
        <p:txBody>
          <a:bodyPr/>
          <a:lstStyle/>
          <a:p>
            <a:pPr>
              <a:defRPr/>
            </a:pPr>
            <a:fld id="{E683911C-EC88-49B7-90C9-B74F5A05111C}" type="slidenum">
              <a:rPr lang="pl-PL" smtClean="0"/>
              <a:pPr>
                <a:defRPr/>
              </a:pPr>
              <a:t>180</a:t>
            </a:fld>
            <a:endParaRPr lang="pl-PL"/>
          </a:p>
        </p:txBody>
      </p:sp>
    </p:spTree>
    <p:extLst>
      <p:ext uri="{BB962C8B-B14F-4D97-AF65-F5344CB8AC3E}">
        <p14:creationId xmlns:p14="http://schemas.microsoft.com/office/powerpoint/2010/main" val="198806670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552DCCFA-ED54-419B-B22B-5530CA521B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88" y="892647"/>
            <a:ext cx="1440160" cy="1062578"/>
          </a:xfrm>
          <a:prstGeom prst="rect">
            <a:avLst/>
          </a:prstGeom>
        </p:spPr>
      </p:pic>
      <p:pic>
        <p:nvPicPr>
          <p:cNvPr id="5" name="Obraz 4">
            <a:extLst>
              <a:ext uri="{FF2B5EF4-FFF2-40B4-BE49-F238E27FC236}">
                <a16:creationId xmlns:a16="http://schemas.microsoft.com/office/drawing/2014/main" id="{2E3C157A-FA17-4CB2-BEB4-F6CB109DAC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588" y="2173632"/>
            <a:ext cx="2880320" cy="4321419"/>
          </a:xfrm>
          <a:prstGeom prst="rect">
            <a:avLst/>
          </a:prstGeom>
          <a:effectLst>
            <a:softEdge rad="88900"/>
          </a:effectLst>
        </p:spPr>
      </p:pic>
      <p:pic>
        <p:nvPicPr>
          <p:cNvPr id="7" name="Obraz 6">
            <a:extLst>
              <a:ext uri="{FF2B5EF4-FFF2-40B4-BE49-F238E27FC236}">
                <a16:creationId xmlns:a16="http://schemas.microsoft.com/office/drawing/2014/main" id="{C740EF87-5D17-4626-96DE-35CD0497A8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6" y="1254768"/>
            <a:ext cx="3801862" cy="2535400"/>
          </a:xfrm>
          <a:prstGeom prst="rect">
            <a:avLst/>
          </a:prstGeom>
          <a:effectLst>
            <a:softEdge rad="88900"/>
          </a:effectLst>
        </p:spPr>
      </p:pic>
      <p:sp>
        <p:nvSpPr>
          <p:cNvPr id="9" name="Prostokąt 8">
            <a:extLst>
              <a:ext uri="{FF2B5EF4-FFF2-40B4-BE49-F238E27FC236}">
                <a16:creationId xmlns:a16="http://schemas.microsoft.com/office/drawing/2014/main" id="{909FAFA2-9D9F-40DB-8B1B-58A409E5E25E}"/>
              </a:ext>
            </a:extLst>
          </p:cNvPr>
          <p:cNvSpPr/>
          <p:nvPr/>
        </p:nvSpPr>
        <p:spPr>
          <a:xfrm>
            <a:off x="454765" y="362949"/>
            <a:ext cx="7975647" cy="646331"/>
          </a:xfrm>
          <a:prstGeom prst="rect">
            <a:avLst/>
          </a:prstGeom>
        </p:spPr>
        <p:txBody>
          <a:bodyPr wrap="square">
            <a:spAutoFit/>
          </a:bodyPr>
          <a:lstStyle/>
          <a:p>
            <a:pPr algn="ctr"/>
            <a:r>
              <a:rPr lang="pl-PL" b="1" u="sng" dirty="0">
                <a:solidFill>
                  <a:srgbClr val="002060"/>
                </a:solidFill>
                <a:latin typeface="+mn-lt"/>
              </a:rPr>
              <a:t>25.10.2019r. - Ogólnopolska akcja na terenie Regionalnej Dyrekcji Lasów Państwowych „Zasadź się na zdrowie” </a:t>
            </a:r>
          </a:p>
        </p:txBody>
      </p:sp>
      <p:pic>
        <p:nvPicPr>
          <p:cNvPr id="11" name="Obraz 10">
            <a:extLst>
              <a:ext uri="{FF2B5EF4-FFF2-40B4-BE49-F238E27FC236}">
                <a16:creationId xmlns:a16="http://schemas.microsoft.com/office/drawing/2014/main" id="{6AC9975F-D656-4880-A71C-1ED4DFD5A9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6990" y="3950768"/>
            <a:ext cx="3816424" cy="2544283"/>
          </a:xfrm>
          <a:prstGeom prst="rect">
            <a:avLst/>
          </a:prstGeom>
          <a:effectLst>
            <a:softEdge rad="88900"/>
          </a:effectLst>
        </p:spPr>
      </p:pic>
      <p:sp>
        <p:nvSpPr>
          <p:cNvPr id="2" name="Symbol zastępczy numeru slajdu 1">
            <a:extLst>
              <a:ext uri="{FF2B5EF4-FFF2-40B4-BE49-F238E27FC236}">
                <a16:creationId xmlns:a16="http://schemas.microsoft.com/office/drawing/2014/main" id="{42236990-8FED-424F-868F-D280048EA78D}"/>
              </a:ext>
            </a:extLst>
          </p:cNvPr>
          <p:cNvSpPr>
            <a:spLocks noGrp="1"/>
          </p:cNvSpPr>
          <p:nvPr>
            <p:ph type="sldNum" sz="quarter" idx="12"/>
          </p:nvPr>
        </p:nvSpPr>
        <p:spPr/>
        <p:txBody>
          <a:bodyPr/>
          <a:lstStyle/>
          <a:p>
            <a:pPr>
              <a:defRPr/>
            </a:pPr>
            <a:fld id="{E683911C-EC88-49B7-90C9-B74F5A05111C}" type="slidenum">
              <a:rPr lang="pl-PL" smtClean="0"/>
              <a:pPr>
                <a:defRPr/>
              </a:pPr>
              <a:t>181</a:t>
            </a:fld>
            <a:endParaRPr lang="pl-PL"/>
          </a:p>
        </p:txBody>
      </p:sp>
    </p:spTree>
    <p:extLst>
      <p:ext uri="{BB962C8B-B14F-4D97-AF65-F5344CB8AC3E}">
        <p14:creationId xmlns:p14="http://schemas.microsoft.com/office/powerpoint/2010/main" val="32223613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14CA128A-A9E2-7282-C83D-DBEFAF8D5F1D}"/>
              </a:ext>
            </a:extLst>
          </p:cNvPr>
          <p:cNvSpPr>
            <a:spLocks noGrp="1"/>
          </p:cNvSpPr>
          <p:nvPr>
            <p:ph type="sldNum" sz="quarter" idx="12"/>
          </p:nvPr>
        </p:nvSpPr>
        <p:spPr/>
        <p:txBody>
          <a:bodyPr/>
          <a:lstStyle/>
          <a:p>
            <a:pPr>
              <a:defRPr/>
            </a:pPr>
            <a:fld id="{E683911C-EC88-49B7-90C9-B74F5A05111C}" type="slidenum">
              <a:rPr lang="pl-PL" smtClean="0"/>
              <a:pPr>
                <a:defRPr/>
              </a:pPr>
              <a:t>182</a:t>
            </a:fld>
            <a:endParaRPr lang="pl-PL"/>
          </a:p>
        </p:txBody>
      </p:sp>
      <p:sp>
        <p:nvSpPr>
          <p:cNvPr id="3" name="pole tekstowe 2">
            <a:extLst>
              <a:ext uri="{FF2B5EF4-FFF2-40B4-BE49-F238E27FC236}">
                <a16:creationId xmlns:a16="http://schemas.microsoft.com/office/drawing/2014/main" id="{346FBA08-E31E-816D-667F-F0E58B4E5ABD}"/>
              </a:ext>
            </a:extLst>
          </p:cNvPr>
          <p:cNvSpPr txBox="1"/>
          <p:nvPr/>
        </p:nvSpPr>
        <p:spPr>
          <a:xfrm>
            <a:off x="467544" y="219075"/>
            <a:ext cx="8208912" cy="4793620"/>
          </a:xfrm>
          <a:prstGeom prst="rect">
            <a:avLst/>
          </a:prstGeom>
          <a:noFill/>
        </p:spPr>
        <p:txBody>
          <a:bodyPr wrap="square" rtlCol="0">
            <a:spAutoFit/>
          </a:bodyPr>
          <a:lstStyle/>
          <a:p>
            <a:pPr algn="ctr">
              <a:spcBef>
                <a:spcPts val="500"/>
              </a:spcBef>
              <a:spcAft>
                <a:spcPts val="1000"/>
              </a:spcAft>
            </a:pPr>
            <a:r>
              <a:rPr lang="pl-PL" b="1" u="sng" dirty="0">
                <a:solidFill>
                  <a:srgbClr val="002060"/>
                </a:solidFill>
                <a:effectLst/>
                <a:latin typeface="+mj-lt"/>
                <a:ea typeface="Times New Roman" panose="02020603050405020304" pitchFamily="18" charset="0"/>
                <a:cs typeface="Calibri" panose="020F0502020204030204" pitchFamily="34" charset="0"/>
              </a:rPr>
              <a:t>28.11.2019 r.</a:t>
            </a:r>
          </a:p>
          <a:p>
            <a:pPr algn="ctr">
              <a:spcBef>
                <a:spcPts val="500"/>
              </a:spcBef>
              <a:spcAft>
                <a:spcPts val="1000"/>
              </a:spcAft>
            </a:pPr>
            <a:r>
              <a:rPr lang="pl-PL" b="1" dirty="0">
                <a:solidFill>
                  <a:srgbClr val="002060"/>
                </a:solidFill>
                <a:effectLst/>
                <a:latin typeface="+mj-lt"/>
                <a:ea typeface="Times New Roman" panose="02020603050405020304" pitchFamily="18" charset="0"/>
                <a:cs typeface="Calibri" panose="020F0502020204030204" pitchFamily="34" charset="0"/>
              </a:rPr>
              <a:t>Jubileuszowa Konferencja z okazji 100-lecia Służb Sanitarnych w Polsce i 65-lecia Państwowej Inspekcji Sanitarnej pn. </a:t>
            </a:r>
            <a:r>
              <a:rPr lang="pl-PL" b="1" i="1" dirty="0">
                <a:solidFill>
                  <a:srgbClr val="002060"/>
                </a:solidFill>
                <a:effectLst/>
                <a:latin typeface="+mj-lt"/>
                <a:ea typeface="Times New Roman" panose="02020603050405020304" pitchFamily="18" charset="0"/>
                <a:cs typeface="Calibri" panose="020F0502020204030204" pitchFamily="34" charset="0"/>
              </a:rPr>
              <a:t>„Państwowa Inspekcja Sanitarna dawniej i dziś.</a:t>
            </a:r>
            <a:r>
              <a:rPr lang="pl-PL" dirty="0">
                <a:solidFill>
                  <a:srgbClr val="002060"/>
                </a:solidFill>
                <a:latin typeface="+mj-lt"/>
                <a:ea typeface="Times New Roman" panose="02020603050405020304" pitchFamily="18" charset="0"/>
                <a:cs typeface="Times New Roman" panose="02020603050405020304" pitchFamily="18" charset="0"/>
              </a:rPr>
              <a:t> </a:t>
            </a:r>
            <a:r>
              <a:rPr lang="pl-PL" b="1" i="1" dirty="0">
                <a:solidFill>
                  <a:srgbClr val="002060"/>
                </a:solidFill>
                <a:effectLst/>
                <a:latin typeface="+mj-lt"/>
                <a:ea typeface="Times New Roman" panose="02020603050405020304" pitchFamily="18" charset="0"/>
                <a:cs typeface="Calibri" panose="020F0502020204030204" pitchFamily="34" charset="0"/>
              </a:rPr>
              <a:t>Rys historyczny, aktualne i przyszłe wyzwania Państwowej Inspekcji Sanitarnej w powiecie brodnickim,  w obliczu nowych zagrożeń dla zdrowia publicznego.” </a:t>
            </a:r>
          </a:p>
          <a:p>
            <a:pPr indent="449580" algn="just">
              <a:spcBef>
                <a:spcPts val="500"/>
              </a:spcBef>
              <a:spcAft>
                <a:spcPts val="1000"/>
              </a:spcAft>
            </a:pPr>
            <a:r>
              <a:rPr lang="pl-PL" dirty="0">
                <a:solidFill>
                  <a:srgbClr val="002060"/>
                </a:solidFill>
                <a:effectLst/>
                <a:latin typeface="+mj-lt"/>
                <a:ea typeface="Times New Roman" panose="02020603050405020304" pitchFamily="18" charset="0"/>
                <a:cs typeface="Calibri" panose="020F0502020204030204" pitchFamily="34" charset="0"/>
              </a:rPr>
              <a:t>W Pałacu Anny Wazówny zorganizowano konferencję z okazji 100-lecia Służb Sanitarnych w Polsce i 65-lecia Państwowej Inspekcji Sanitarnej.</a:t>
            </a:r>
            <a:endParaRPr lang="pl-PL" dirty="0">
              <a:solidFill>
                <a:srgbClr val="002060"/>
              </a:solidFill>
              <a:effectLst/>
              <a:latin typeface="+mj-lt"/>
              <a:ea typeface="Times New Roman" panose="02020603050405020304" pitchFamily="18" charset="0"/>
              <a:cs typeface="Times New Roman" panose="02020603050405020304" pitchFamily="18" charset="0"/>
            </a:endParaRPr>
          </a:p>
          <a:p>
            <a:pPr indent="449580" algn="just"/>
            <a:r>
              <a:rPr lang="pl-PL" dirty="0">
                <a:solidFill>
                  <a:srgbClr val="002060"/>
                </a:solidFill>
                <a:effectLst/>
                <a:latin typeface="+mj-lt"/>
                <a:ea typeface="Times New Roman" panose="02020603050405020304" pitchFamily="18" charset="0"/>
              </a:rPr>
              <a:t>Spotkanie poprowadziła Pani Danuta Kowalkowska-Szramka - Państwowy Powiatowy Inspektor Sanitarny. Były podziękowania dla zasłużonych dla Państwowej Inspekcji Sanitarnej pracowników oraz przedstawicieli jednostek samorządowych, służb i instytucji współpracujących z Państwową Inspekcją Sanitarną w Brodnicy. Wręczono okolicznościowe odznaki symbolizujące 100-lecie służb sanitarnych, podziękowania, listy gratulacyjne i dyplomy. </a:t>
            </a:r>
          </a:p>
          <a:p>
            <a:pPr algn="ctr">
              <a:spcBef>
                <a:spcPts val="500"/>
              </a:spcBef>
              <a:spcAft>
                <a:spcPts val="1000"/>
              </a:spcAft>
            </a:pPr>
            <a:endParaRPr lang="pl-PL" sz="1600" b="1" i="1" dirty="0">
              <a:solidFill>
                <a:srgbClr val="002060"/>
              </a:solidFill>
              <a:effectLst/>
              <a:latin typeface="+mj-lt"/>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76251284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DBF852EA-0718-E8CB-1F19-CCB97BE104D7}"/>
              </a:ext>
            </a:extLst>
          </p:cNvPr>
          <p:cNvSpPr>
            <a:spLocks noGrp="1"/>
          </p:cNvSpPr>
          <p:nvPr>
            <p:ph type="sldNum" sz="quarter" idx="12"/>
          </p:nvPr>
        </p:nvSpPr>
        <p:spPr/>
        <p:txBody>
          <a:bodyPr/>
          <a:lstStyle/>
          <a:p>
            <a:pPr>
              <a:defRPr/>
            </a:pPr>
            <a:fld id="{E683911C-EC88-49B7-90C9-B74F5A05111C}" type="slidenum">
              <a:rPr lang="pl-PL" smtClean="0"/>
              <a:pPr>
                <a:defRPr/>
              </a:pPr>
              <a:t>183</a:t>
            </a:fld>
            <a:endParaRPr lang="pl-PL"/>
          </a:p>
        </p:txBody>
      </p:sp>
      <p:sp>
        <p:nvSpPr>
          <p:cNvPr id="4" name="pole tekstowe 3">
            <a:extLst>
              <a:ext uri="{FF2B5EF4-FFF2-40B4-BE49-F238E27FC236}">
                <a16:creationId xmlns:a16="http://schemas.microsoft.com/office/drawing/2014/main" id="{613F0D2B-73CB-7BF5-380C-D427641F1ACE}"/>
              </a:ext>
            </a:extLst>
          </p:cNvPr>
          <p:cNvSpPr txBox="1"/>
          <p:nvPr/>
        </p:nvSpPr>
        <p:spPr>
          <a:xfrm>
            <a:off x="143653" y="1700808"/>
            <a:ext cx="8552631" cy="3139321"/>
          </a:xfrm>
          <a:prstGeom prst="rect">
            <a:avLst/>
          </a:prstGeom>
          <a:noFill/>
        </p:spPr>
        <p:txBody>
          <a:bodyPr wrap="square">
            <a:spAutoFit/>
          </a:bodyPr>
          <a:lstStyle/>
          <a:p>
            <a:pPr indent="449580" algn="just"/>
            <a:r>
              <a:rPr lang="pl-PL" sz="1800" dirty="0">
                <a:solidFill>
                  <a:srgbClr val="002060"/>
                </a:solidFill>
                <a:effectLst/>
                <a:latin typeface="+mj-lt"/>
                <a:ea typeface="Times New Roman" panose="02020603050405020304" pitchFamily="18" charset="0"/>
              </a:rPr>
              <a:t>W programie znalazły się również wykład: przedstawiający historie służb sanitarnych w Polsce - dra n. o </a:t>
            </a:r>
            <a:r>
              <a:rPr lang="pl-PL" sz="1800" dirty="0" err="1">
                <a:solidFill>
                  <a:srgbClr val="002060"/>
                </a:solidFill>
                <a:effectLst/>
                <a:latin typeface="+mj-lt"/>
                <a:ea typeface="Times New Roman" panose="02020603050405020304" pitchFamily="18" charset="0"/>
              </a:rPr>
              <a:t>zdr.inż</a:t>
            </a:r>
            <a:r>
              <a:rPr lang="pl-PL" sz="1800" dirty="0">
                <a:solidFill>
                  <a:srgbClr val="002060"/>
                </a:solidFill>
                <a:effectLst/>
                <a:latin typeface="+mj-lt"/>
                <a:ea typeface="Times New Roman" panose="02020603050405020304" pitchFamily="18" charset="0"/>
              </a:rPr>
              <a:t>. Jerzego Kasprzaka - Państwowego Wojewódzkiego Inspektora Sanitarnego w Bydgoszczy, "Dawne, aktualne i przyszłe wyzwania Państwowej Inspekcji Sanitarnej w powiecie brodnickim w obliczu nowych zagrożeń dla zdrowia publicznego" – Pani Danuty </a:t>
            </a:r>
            <a:r>
              <a:rPr lang="pl-PL" sz="1800" dirty="0" err="1">
                <a:solidFill>
                  <a:srgbClr val="002060"/>
                </a:solidFill>
                <a:effectLst/>
                <a:latin typeface="+mj-lt"/>
                <a:ea typeface="Times New Roman" panose="02020603050405020304" pitchFamily="18" charset="0"/>
              </a:rPr>
              <a:t>Kowalkowskiej-Szramki</a:t>
            </a:r>
            <a:r>
              <a:rPr lang="pl-PL" sz="1800" dirty="0">
                <a:solidFill>
                  <a:srgbClr val="002060"/>
                </a:solidFill>
                <a:effectLst/>
                <a:latin typeface="+mj-lt"/>
                <a:ea typeface="Times New Roman" panose="02020603050405020304" pitchFamily="18" charset="0"/>
              </a:rPr>
              <a:t> PPIS, wykład dr Karoliny Gajdy Głównego Specjalisty Departamentu Komunikacji Społecznej i Promocji Zdrowia Głównego Inspektoratu Sanitarnego. </a:t>
            </a:r>
          </a:p>
          <a:p>
            <a:pPr algn="just"/>
            <a:r>
              <a:rPr lang="pl-PL" dirty="0">
                <a:solidFill>
                  <a:srgbClr val="002060"/>
                </a:solidFill>
                <a:latin typeface="+mj-lt"/>
                <a:ea typeface="Times New Roman" panose="02020603050405020304" pitchFamily="18" charset="0"/>
              </a:rPr>
              <a:t>       </a:t>
            </a:r>
            <a:r>
              <a:rPr lang="pl-PL" sz="1800" dirty="0">
                <a:solidFill>
                  <a:srgbClr val="002060"/>
                </a:solidFill>
                <a:effectLst/>
                <a:latin typeface="+mj-lt"/>
                <a:ea typeface="Times New Roman" panose="02020603050405020304" pitchFamily="18" charset="0"/>
              </a:rPr>
              <a:t>Poseł RP Paweł Szramka wręczył nagrody i dyplomy laureatom konkursu plastycznego pn. "Potęguj swoje zdrowie". W części artystycznej wystąpili: Miejski Chóru z Brodnicy "CANTO GRAZIOSO, uczniowie z Państwowej Szkoły Muzycznej I stopnia im. Fryderyka Chopina w Brodnicy.</a:t>
            </a:r>
          </a:p>
        </p:txBody>
      </p:sp>
    </p:spTree>
    <p:extLst>
      <p:ext uri="{BB962C8B-B14F-4D97-AF65-F5344CB8AC3E}">
        <p14:creationId xmlns:p14="http://schemas.microsoft.com/office/powerpoint/2010/main" val="5551247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B10BF522-C516-B3F1-E6BA-5EB5C81542B9}"/>
              </a:ext>
            </a:extLst>
          </p:cNvPr>
          <p:cNvSpPr>
            <a:spLocks noGrp="1"/>
          </p:cNvSpPr>
          <p:nvPr>
            <p:ph type="sldNum" sz="quarter" idx="12"/>
          </p:nvPr>
        </p:nvSpPr>
        <p:spPr/>
        <p:txBody>
          <a:bodyPr/>
          <a:lstStyle/>
          <a:p>
            <a:pPr>
              <a:defRPr/>
            </a:pPr>
            <a:fld id="{E683911C-EC88-49B7-90C9-B74F5A05111C}" type="slidenum">
              <a:rPr lang="pl-PL" smtClean="0"/>
              <a:pPr>
                <a:defRPr/>
              </a:pPr>
              <a:t>184</a:t>
            </a:fld>
            <a:endParaRPr lang="pl-PL"/>
          </a:p>
        </p:txBody>
      </p:sp>
      <p:pic>
        <p:nvPicPr>
          <p:cNvPr id="3" name="Obraz 2">
            <a:extLst>
              <a:ext uri="{FF2B5EF4-FFF2-40B4-BE49-F238E27FC236}">
                <a16:creationId xmlns:a16="http://schemas.microsoft.com/office/drawing/2014/main" id="{896147FF-6020-D50B-F5DA-C0428017E4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3388"/>
            <a:ext cx="2834005" cy="1882140"/>
          </a:xfrm>
          <a:prstGeom prst="rect">
            <a:avLst/>
          </a:prstGeom>
          <a:noFill/>
          <a:ln>
            <a:noFill/>
          </a:ln>
          <a:effectLst>
            <a:softEdge rad="50800"/>
          </a:effectLst>
        </p:spPr>
      </p:pic>
      <p:pic>
        <p:nvPicPr>
          <p:cNvPr id="4" name="Obraz 3">
            <a:extLst>
              <a:ext uri="{FF2B5EF4-FFF2-40B4-BE49-F238E27FC236}">
                <a16:creationId xmlns:a16="http://schemas.microsoft.com/office/drawing/2014/main" id="{38945CA3-37F8-EBE2-A005-23D00C353F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4362" y="263388"/>
            <a:ext cx="2835275" cy="1882140"/>
          </a:xfrm>
          <a:prstGeom prst="rect">
            <a:avLst/>
          </a:prstGeom>
          <a:noFill/>
          <a:ln>
            <a:noFill/>
          </a:ln>
          <a:effectLst>
            <a:softEdge rad="50800"/>
          </a:effectLst>
        </p:spPr>
      </p:pic>
      <p:pic>
        <p:nvPicPr>
          <p:cNvPr id="5" name="Obraz 4">
            <a:extLst>
              <a:ext uri="{FF2B5EF4-FFF2-40B4-BE49-F238E27FC236}">
                <a16:creationId xmlns:a16="http://schemas.microsoft.com/office/drawing/2014/main" id="{1AE2B9BE-893B-897C-5B16-6490F62A165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5088" y="263388"/>
            <a:ext cx="2819400" cy="1877695"/>
          </a:xfrm>
          <a:prstGeom prst="rect">
            <a:avLst/>
          </a:prstGeom>
          <a:noFill/>
          <a:ln>
            <a:noFill/>
          </a:ln>
          <a:effectLst>
            <a:softEdge rad="50800"/>
          </a:effectLst>
        </p:spPr>
      </p:pic>
      <p:pic>
        <p:nvPicPr>
          <p:cNvPr id="6" name="Obraz 5">
            <a:extLst>
              <a:ext uri="{FF2B5EF4-FFF2-40B4-BE49-F238E27FC236}">
                <a16:creationId xmlns:a16="http://schemas.microsoft.com/office/drawing/2014/main" id="{F7BCDCA0-E398-AC59-F32F-2E8058E64FF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6838" y="2315118"/>
            <a:ext cx="2962910" cy="1972945"/>
          </a:xfrm>
          <a:prstGeom prst="rect">
            <a:avLst/>
          </a:prstGeom>
          <a:noFill/>
          <a:ln>
            <a:noFill/>
          </a:ln>
          <a:effectLst>
            <a:softEdge rad="50800"/>
          </a:effectLst>
        </p:spPr>
      </p:pic>
      <p:pic>
        <p:nvPicPr>
          <p:cNvPr id="7" name="Obraz 6">
            <a:extLst>
              <a:ext uri="{FF2B5EF4-FFF2-40B4-BE49-F238E27FC236}">
                <a16:creationId xmlns:a16="http://schemas.microsoft.com/office/drawing/2014/main" id="{31166ED2-B400-CD33-DF10-7AD737B660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926" y="4651512"/>
            <a:ext cx="2917825" cy="1943100"/>
          </a:xfrm>
          <a:prstGeom prst="rect">
            <a:avLst/>
          </a:prstGeom>
          <a:noFill/>
          <a:ln>
            <a:noFill/>
          </a:ln>
          <a:effectLst>
            <a:softEdge rad="50800"/>
          </a:effectLst>
        </p:spPr>
      </p:pic>
      <p:pic>
        <p:nvPicPr>
          <p:cNvPr id="8" name="Obraz 7">
            <a:extLst>
              <a:ext uri="{FF2B5EF4-FFF2-40B4-BE49-F238E27FC236}">
                <a16:creationId xmlns:a16="http://schemas.microsoft.com/office/drawing/2014/main" id="{800731A9-9A49-872A-2F39-650F47C63B8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8959" y="4646432"/>
            <a:ext cx="2926080" cy="1948180"/>
          </a:xfrm>
          <a:prstGeom prst="rect">
            <a:avLst/>
          </a:prstGeom>
          <a:noFill/>
          <a:ln>
            <a:noFill/>
          </a:ln>
          <a:effectLst>
            <a:softEdge rad="50800"/>
          </a:effectLst>
        </p:spPr>
      </p:pic>
      <p:pic>
        <p:nvPicPr>
          <p:cNvPr id="9" name="Obraz 8">
            <a:extLst>
              <a:ext uri="{FF2B5EF4-FFF2-40B4-BE49-F238E27FC236}">
                <a16:creationId xmlns:a16="http://schemas.microsoft.com/office/drawing/2014/main" id="{4CF5709A-6A83-B4D2-D9E4-7E0F4CC0DA3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45088" y="4646432"/>
            <a:ext cx="2926080" cy="1948180"/>
          </a:xfrm>
          <a:prstGeom prst="rect">
            <a:avLst/>
          </a:prstGeom>
          <a:noFill/>
          <a:ln>
            <a:noFill/>
          </a:ln>
          <a:effectLst>
            <a:softEdge rad="50800"/>
          </a:effectLst>
        </p:spPr>
      </p:pic>
      <p:pic>
        <p:nvPicPr>
          <p:cNvPr id="10" name="Obraz 9">
            <a:extLst>
              <a:ext uri="{FF2B5EF4-FFF2-40B4-BE49-F238E27FC236}">
                <a16:creationId xmlns:a16="http://schemas.microsoft.com/office/drawing/2014/main" id="{A85189F6-1F8D-BD4D-8367-142262528D3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9585" y="2315118"/>
            <a:ext cx="2963295" cy="1972944"/>
          </a:xfrm>
          <a:prstGeom prst="rect">
            <a:avLst/>
          </a:prstGeom>
          <a:noFill/>
          <a:ln>
            <a:noFill/>
          </a:ln>
          <a:effectLst>
            <a:softEdge rad="50800"/>
          </a:effectLst>
        </p:spPr>
      </p:pic>
    </p:spTree>
    <p:extLst>
      <p:ext uri="{BB962C8B-B14F-4D97-AF65-F5344CB8AC3E}">
        <p14:creationId xmlns:p14="http://schemas.microsoft.com/office/powerpoint/2010/main" val="127417006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61D57BB6-39FB-80B5-09C9-C4AC6A7DB78E}"/>
              </a:ext>
            </a:extLst>
          </p:cNvPr>
          <p:cNvSpPr>
            <a:spLocks noGrp="1"/>
          </p:cNvSpPr>
          <p:nvPr>
            <p:ph type="sldNum" sz="quarter" idx="12"/>
          </p:nvPr>
        </p:nvSpPr>
        <p:spPr/>
        <p:txBody>
          <a:bodyPr/>
          <a:lstStyle/>
          <a:p>
            <a:pPr>
              <a:defRPr/>
            </a:pPr>
            <a:fld id="{E683911C-EC88-49B7-90C9-B74F5A05111C}" type="slidenum">
              <a:rPr lang="pl-PL" smtClean="0"/>
              <a:pPr>
                <a:defRPr/>
              </a:pPr>
              <a:t>185</a:t>
            </a:fld>
            <a:endParaRPr lang="pl-PL"/>
          </a:p>
        </p:txBody>
      </p:sp>
      <p:pic>
        <p:nvPicPr>
          <p:cNvPr id="3" name="Obraz 2">
            <a:extLst>
              <a:ext uri="{FF2B5EF4-FFF2-40B4-BE49-F238E27FC236}">
                <a16:creationId xmlns:a16="http://schemas.microsoft.com/office/drawing/2014/main" id="{4117E06E-A46D-8BE3-2304-41F7117FF8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052736"/>
            <a:ext cx="2895600" cy="1922145"/>
          </a:xfrm>
          <a:prstGeom prst="rect">
            <a:avLst/>
          </a:prstGeom>
          <a:noFill/>
          <a:ln>
            <a:noFill/>
          </a:ln>
          <a:effectLst>
            <a:softEdge rad="50800"/>
          </a:effectLst>
        </p:spPr>
      </p:pic>
      <p:pic>
        <p:nvPicPr>
          <p:cNvPr id="4" name="Obraz 3">
            <a:extLst>
              <a:ext uri="{FF2B5EF4-FFF2-40B4-BE49-F238E27FC236}">
                <a16:creationId xmlns:a16="http://schemas.microsoft.com/office/drawing/2014/main" id="{B9E71F8D-6E70-3B65-4B41-D5E6504A96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031465"/>
            <a:ext cx="2926738" cy="1943416"/>
          </a:xfrm>
          <a:prstGeom prst="rect">
            <a:avLst/>
          </a:prstGeom>
          <a:noFill/>
          <a:ln>
            <a:noFill/>
          </a:ln>
          <a:effectLst>
            <a:softEdge rad="50800"/>
          </a:effectLst>
        </p:spPr>
      </p:pic>
      <p:pic>
        <p:nvPicPr>
          <p:cNvPr id="5" name="Obraz 4">
            <a:extLst>
              <a:ext uri="{FF2B5EF4-FFF2-40B4-BE49-F238E27FC236}">
                <a16:creationId xmlns:a16="http://schemas.microsoft.com/office/drawing/2014/main" id="{99DD41B5-B8AC-EFA0-0180-D468F535C5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3458671"/>
            <a:ext cx="2952328" cy="2952328"/>
          </a:xfrm>
          <a:prstGeom prst="rect">
            <a:avLst/>
          </a:prstGeom>
          <a:noFill/>
          <a:ln>
            <a:noFill/>
          </a:ln>
          <a:effectLst>
            <a:softEdge rad="50800"/>
          </a:effectLst>
        </p:spPr>
      </p:pic>
    </p:spTree>
    <p:extLst>
      <p:ext uri="{BB962C8B-B14F-4D97-AF65-F5344CB8AC3E}">
        <p14:creationId xmlns:p14="http://schemas.microsoft.com/office/powerpoint/2010/main" val="337556323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48B20D38-22C5-4462-0FA7-3B78A7D1F71B}"/>
              </a:ext>
            </a:extLst>
          </p:cNvPr>
          <p:cNvSpPr>
            <a:spLocks noGrp="1"/>
          </p:cNvSpPr>
          <p:nvPr>
            <p:ph type="sldNum" sz="quarter" idx="12"/>
          </p:nvPr>
        </p:nvSpPr>
        <p:spPr/>
        <p:txBody>
          <a:bodyPr/>
          <a:lstStyle/>
          <a:p>
            <a:pPr>
              <a:defRPr/>
            </a:pPr>
            <a:fld id="{E683911C-EC88-49B7-90C9-B74F5A05111C}" type="slidenum">
              <a:rPr lang="pl-PL" smtClean="0"/>
              <a:pPr>
                <a:defRPr/>
              </a:pPr>
              <a:t>186</a:t>
            </a:fld>
            <a:endParaRPr lang="pl-PL"/>
          </a:p>
        </p:txBody>
      </p:sp>
      <p:sp>
        <p:nvSpPr>
          <p:cNvPr id="4" name="pole tekstowe 3">
            <a:extLst>
              <a:ext uri="{FF2B5EF4-FFF2-40B4-BE49-F238E27FC236}">
                <a16:creationId xmlns:a16="http://schemas.microsoft.com/office/drawing/2014/main" id="{6B9276D2-4567-43B1-F6D9-CC23A7DB89E2}"/>
              </a:ext>
            </a:extLst>
          </p:cNvPr>
          <p:cNvSpPr txBox="1"/>
          <p:nvPr/>
        </p:nvSpPr>
        <p:spPr>
          <a:xfrm>
            <a:off x="223676" y="219075"/>
            <a:ext cx="8696647" cy="6317114"/>
          </a:xfrm>
          <a:prstGeom prst="rect">
            <a:avLst/>
          </a:prstGeom>
          <a:noFill/>
        </p:spPr>
        <p:txBody>
          <a:bodyPr wrap="square">
            <a:spAutoFit/>
          </a:bodyPr>
          <a:lstStyle/>
          <a:p>
            <a:pPr algn="ctr">
              <a:spcBef>
                <a:spcPts val="500"/>
              </a:spcBef>
              <a:spcAft>
                <a:spcPts val="1000"/>
              </a:spcAft>
            </a:pPr>
            <a:r>
              <a:rPr lang="pl-PL" sz="1800" b="1" dirty="0">
                <a:solidFill>
                  <a:srgbClr val="002060"/>
                </a:solidFill>
                <a:effectLst/>
                <a:latin typeface="+mj-lt"/>
                <a:ea typeface="Times New Roman" panose="02020603050405020304" pitchFamily="18" charset="0"/>
                <a:cs typeface="Calibri" panose="020F0502020204030204" pitchFamily="34" charset="0"/>
              </a:rPr>
              <a:t>24.07.2022 r.</a:t>
            </a:r>
          </a:p>
          <a:p>
            <a:pPr indent="449580" algn="just">
              <a:spcBef>
                <a:spcPts val="500"/>
              </a:spcBef>
              <a:spcAft>
                <a:spcPts val="1000"/>
              </a:spcAft>
            </a:pPr>
            <a:r>
              <a:rPr lang="pl-PL" sz="1800" b="1" dirty="0">
                <a:solidFill>
                  <a:srgbClr val="002060"/>
                </a:solidFill>
                <a:effectLst/>
                <a:latin typeface="+mj-lt"/>
                <a:ea typeface="Times New Roman" panose="02020603050405020304" pitchFamily="18" charset="0"/>
                <a:cs typeface="Calibri" panose="020F0502020204030204" pitchFamily="34" charset="0"/>
              </a:rPr>
              <a:t>XV Międzynarodowy Jarmark Ekologiczny z królewną Anną w Brodnicy </a:t>
            </a:r>
          </a:p>
          <a:p>
            <a:pPr indent="449580" algn="just">
              <a:spcBef>
                <a:spcPts val="500"/>
              </a:spcBef>
              <a:spcAft>
                <a:spcPts val="1000"/>
              </a:spcAft>
            </a:pPr>
            <a:r>
              <a:rPr lang="pl-PL" dirty="0">
                <a:solidFill>
                  <a:srgbClr val="002060"/>
                </a:solidFill>
                <a:effectLst/>
                <a:latin typeface="+mj-lt"/>
                <a:ea typeface="Times New Roman" panose="02020603050405020304" pitchFamily="18" charset="0"/>
                <a:cs typeface="Calibri" panose="020F0502020204030204" pitchFamily="34" charset="0"/>
              </a:rPr>
              <a:t>Dnia 24 lipca 2022 r. Państwowy Powiatowy Inspektor Sanitarny w Brodnicy Pani Danuta Kowalkowska-Szramka wraz z pracownikami Powiatowej Stacji Sanitarno-Epidemiologicznej w Brodnicy wzięli udział w XV Międzynarodowym Jarmarku Ekologicznym z królewną Anną w Brodnicy, który odbył się na Przedzamczu przy ul. Zamkowej 1. Organizatorami Jarmarku byli Urząd Miejski i Muzeum w Brodnicy wraz z licznymi Partnerami pod Patronatem Marszałka Województwa Kujawsko-Pomorskiego.</a:t>
            </a:r>
            <a:endParaRPr lang="pl-PL" dirty="0">
              <a:solidFill>
                <a:srgbClr val="002060"/>
              </a:solidFill>
              <a:effectLst/>
              <a:latin typeface="+mj-lt"/>
              <a:ea typeface="Times New Roman" panose="02020603050405020304" pitchFamily="18" charset="0"/>
              <a:cs typeface="Times New Roman" panose="02020603050405020304" pitchFamily="18" charset="0"/>
            </a:endParaRPr>
          </a:p>
          <a:p>
            <a:pPr indent="449580" algn="just">
              <a:spcBef>
                <a:spcPts val="500"/>
              </a:spcBef>
              <a:spcAft>
                <a:spcPts val="1000"/>
              </a:spcAft>
            </a:pPr>
            <a:r>
              <a:rPr lang="pl-PL" dirty="0">
                <a:solidFill>
                  <a:srgbClr val="002060"/>
                </a:solidFill>
                <a:effectLst/>
                <a:latin typeface="+mj-lt"/>
                <a:ea typeface="Times New Roman" panose="02020603050405020304" pitchFamily="18" charset="0"/>
                <a:cs typeface="Calibri" panose="020F0502020204030204" pitchFamily="34" charset="0"/>
              </a:rPr>
              <a:t>W wyżej wymienionym prozdrowotnym wydarzeniu uczestniczyli przedstawiciele Państwowego Wojewódzkiego Inspektora Sanitarnego w Bydgoszczy: Kierownik Oddziału Profilaktyki Zdrowotnej WSSE w Bydgoszczy Pani Agnieszka </a:t>
            </a:r>
            <a:r>
              <a:rPr lang="pl-PL" dirty="0" err="1">
                <a:solidFill>
                  <a:srgbClr val="002060"/>
                </a:solidFill>
                <a:effectLst/>
                <a:latin typeface="+mj-lt"/>
                <a:ea typeface="Times New Roman" panose="02020603050405020304" pitchFamily="18" charset="0"/>
                <a:cs typeface="Calibri" panose="020F0502020204030204" pitchFamily="34" charset="0"/>
              </a:rPr>
              <a:t>Noculak</a:t>
            </a:r>
            <a:r>
              <a:rPr lang="pl-PL" dirty="0">
                <a:solidFill>
                  <a:srgbClr val="002060"/>
                </a:solidFill>
                <a:effectLst/>
                <a:latin typeface="+mj-lt"/>
                <a:ea typeface="Times New Roman" panose="02020603050405020304" pitchFamily="18" charset="0"/>
                <a:cs typeface="Calibri" panose="020F0502020204030204" pitchFamily="34" charset="0"/>
              </a:rPr>
              <a:t>, Kierownik Oddziału Przeciwepidemicznego WSSE w Bydgoszczy Pan Paweł </a:t>
            </a:r>
            <a:r>
              <a:rPr lang="pl-PL" dirty="0" err="1">
                <a:solidFill>
                  <a:srgbClr val="002060"/>
                </a:solidFill>
                <a:effectLst/>
                <a:latin typeface="+mj-lt"/>
                <a:ea typeface="Times New Roman" panose="02020603050405020304" pitchFamily="18" charset="0"/>
                <a:cs typeface="Calibri" panose="020F0502020204030204" pitchFamily="34" charset="0"/>
              </a:rPr>
              <a:t>Lonser</a:t>
            </a:r>
            <a:r>
              <a:rPr lang="pl-PL" dirty="0">
                <a:solidFill>
                  <a:srgbClr val="002060"/>
                </a:solidFill>
                <a:effectLst/>
                <a:latin typeface="+mj-lt"/>
                <a:ea typeface="Times New Roman" panose="02020603050405020304" pitchFamily="18" charset="0"/>
                <a:cs typeface="Calibri" panose="020F0502020204030204" pitchFamily="34" charset="0"/>
              </a:rPr>
              <a:t>, Rzecznik Prasowy PWIS w Bydgoszczy Pan Łukasz </a:t>
            </a:r>
            <a:r>
              <a:rPr lang="pl-PL" dirty="0" err="1">
                <a:solidFill>
                  <a:srgbClr val="002060"/>
                </a:solidFill>
                <a:effectLst/>
                <a:latin typeface="+mj-lt"/>
                <a:ea typeface="Times New Roman" panose="02020603050405020304" pitchFamily="18" charset="0"/>
                <a:cs typeface="Calibri" panose="020F0502020204030204" pitchFamily="34" charset="0"/>
              </a:rPr>
              <a:t>Betański</a:t>
            </a:r>
            <a:r>
              <a:rPr lang="pl-PL" dirty="0">
                <a:solidFill>
                  <a:srgbClr val="002060"/>
                </a:solidFill>
                <a:effectLst/>
                <a:latin typeface="+mj-lt"/>
                <a:ea typeface="Times New Roman" panose="02020603050405020304" pitchFamily="18" charset="0"/>
                <a:cs typeface="Calibri" panose="020F0502020204030204" pitchFamily="34" charset="0"/>
              </a:rPr>
              <a:t> oraz były wieloletni Państwowy Powiatowy Inspektor Sanitarny w Brodnicy lek. med. Mirosław Grafiński.</a:t>
            </a:r>
            <a:endParaRPr lang="pl-PL" dirty="0">
              <a:solidFill>
                <a:srgbClr val="002060"/>
              </a:solidFill>
              <a:effectLst/>
              <a:latin typeface="+mj-lt"/>
              <a:ea typeface="Times New Roman" panose="02020603050405020304" pitchFamily="18" charset="0"/>
              <a:cs typeface="Times New Roman" panose="02020603050405020304" pitchFamily="18" charset="0"/>
            </a:endParaRPr>
          </a:p>
          <a:p>
            <a:pPr indent="449580" algn="just">
              <a:spcBef>
                <a:spcPts val="500"/>
              </a:spcBef>
              <a:spcAft>
                <a:spcPts val="1000"/>
              </a:spcAft>
            </a:pPr>
            <a:r>
              <a:rPr lang="pl-PL" dirty="0">
                <a:solidFill>
                  <a:srgbClr val="002060"/>
                </a:solidFill>
                <a:effectLst/>
                <a:latin typeface="+mj-lt"/>
                <a:ea typeface="Times New Roman" panose="02020603050405020304" pitchFamily="18" charset="0"/>
                <a:cs typeface="Calibri" panose="020F0502020204030204" pitchFamily="34" charset="0"/>
              </a:rPr>
              <a:t>Celem wydarzenia było umacnianie zdrowia publicznego i środowiskowego lokalnej społeczności. Hasło przewodnie Powiatowej Stacji Sanitarno-Epidemiologicznej w Brodnicy brzmiało: </a:t>
            </a:r>
            <a:r>
              <a:rPr lang="pl-PL" b="1" dirty="0">
                <a:solidFill>
                  <a:srgbClr val="002060"/>
                </a:solidFill>
                <a:effectLst/>
                <a:latin typeface="+mj-lt"/>
                <a:ea typeface="Times New Roman" panose="02020603050405020304" pitchFamily="18" charset="0"/>
                <a:cs typeface="Calibri" panose="020F0502020204030204" pitchFamily="34" charset="0"/>
              </a:rPr>
              <a:t>Zdrowie publiczne jest najważniejsze.</a:t>
            </a:r>
            <a:endParaRPr lang="pl-PL" dirty="0">
              <a:solidFill>
                <a:srgbClr val="002060"/>
              </a:solidFill>
              <a:effectLst/>
              <a:latin typeface="+mj-lt"/>
              <a:ea typeface="Times New Roman" panose="02020603050405020304" pitchFamily="18" charset="0"/>
              <a:cs typeface="Times New Roman" panose="02020603050405020304" pitchFamily="18" charset="0"/>
            </a:endParaRPr>
          </a:p>
          <a:p>
            <a:pPr algn="ctr">
              <a:spcBef>
                <a:spcPts val="500"/>
              </a:spcBef>
              <a:spcAft>
                <a:spcPts val="1000"/>
              </a:spcAft>
            </a:pPr>
            <a:r>
              <a:rPr lang="pl-PL" sz="1800" b="1" dirty="0">
                <a:solidFill>
                  <a:srgbClr val="000000"/>
                </a:solidFill>
                <a:effectLst/>
                <a:latin typeface="+mj-lt"/>
                <a:ea typeface="Times New Roman" panose="02020603050405020304" pitchFamily="18" charset="0"/>
                <a:cs typeface="Calibri" panose="020F0502020204030204" pitchFamily="34" charset="0"/>
              </a:rPr>
              <a:t> </a:t>
            </a:r>
            <a:endParaRPr lang="pl-PL" sz="12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330328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9ECC9E42-A580-4B23-A60E-7C6BA3579554}"/>
              </a:ext>
            </a:extLst>
          </p:cNvPr>
          <p:cNvSpPr>
            <a:spLocks noGrp="1"/>
          </p:cNvSpPr>
          <p:nvPr>
            <p:ph type="sldNum" sz="quarter" idx="12"/>
          </p:nvPr>
        </p:nvSpPr>
        <p:spPr/>
        <p:txBody>
          <a:bodyPr/>
          <a:lstStyle/>
          <a:p>
            <a:pPr>
              <a:defRPr/>
            </a:pPr>
            <a:fld id="{E683911C-EC88-49B7-90C9-B74F5A05111C}" type="slidenum">
              <a:rPr lang="pl-PL" smtClean="0"/>
              <a:pPr>
                <a:defRPr/>
              </a:pPr>
              <a:t>187</a:t>
            </a:fld>
            <a:endParaRPr lang="pl-PL"/>
          </a:p>
        </p:txBody>
      </p:sp>
      <p:sp>
        <p:nvSpPr>
          <p:cNvPr id="4" name="pole tekstowe 3">
            <a:extLst>
              <a:ext uri="{FF2B5EF4-FFF2-40B4-BE49-F238E27FC236}">
                <a16:creationId xmlns:a16="http://schemas.microsoft.com/office/drawing/2014/main" id="{62C9BD7B-9C46-DD1D-9D39-453329239DED}"/>
              </a:ext>
            </a:extLst>
          </p:cNvPr>
          <p:cNvSpPr txBox="1"/>
          <p:nvPr/>
        </p:nvSpPr>
        <p:spPr>
          <a:xfrm>
            <a:off x="539552" y="404664"/>
            <a:ext cx="8064896" cy="2585323"/>
          </a:xfrm>
          <a:prstGeom prst="rect">
            <a:avLst/>
          </a:prstGeom>
          <a:noFill/>
        </p:spPr>
        <p:txBody>
          <a:bodyPr wrap="square">
            <a:spAutoFit/>
          </a:bodyPr>
          <a:lstStyle/>
          <a:p>
            <a:pPr algn="just"/>
            <a:r>
              <a:rPr lang="pl-PL" dirty="0">
                <a:solidFill>
                  <a:srgbClr val="002060"/>
                </a:solidFill>
                <a:effectLst/>
                <a:latin typeface="+mj-lt"/>
                <a:ea typeface="Times New Roman" panose="02020603050405020304" pitchFamily="18" charset="0"/>
              </a:rPr>
              <a:t>W ramach tego prozdrowotnego wydarzenia w godzinach od 10.00 do 18.00 Powiatowa Stacja Sanitarno-Epidemiologiczna w Brodnicy zaprezentowała się jako instytucja stojąca na straży zdrowia publicznego i środowiskowego lokalnej społeczności. Namiot tematyczny PSSE w Brodnicy usytuowany był na terenie „Miasteczka Zdrowia”. W ramach akcji edukacyjno-informacyjnej pracownicy PSSE w Brodnicy prowadzili wielopłaszczyznowe działania dotyczące profilaktyki zdrowia poprzez zastosowanie różnorodnych, niekonwencjonalnych oraz praktycznych form przekazu z wykorzystaniem narzędzi informatycznych, sprzętu badawczego i pomiarowego. </a:t>
            </a:r>
            <a:endParaRPr lang="pl-PL" dirty="0">
              <a:solidFill>
                <a:srgbClr val="002060"/>
              </a:solidFill>
              <a:latin typeface="+mj-lt"/>
            </a:endParaRPr>
          </a:p>
        </p:txBody>
      </p:sp>
      <p:pic>
        <p:nvPicPr>
          <p:cNvPr id="5" name="Obraz 4">
            <a:extLst>
              <a:ext uri="{FF2B5EF4-FFF2-40B4-BE49-F238E27FC236}">
                <a16:creationId xmlns:a16="http://schemas.microsoft.com/office/drawing/2014/main" id="{53D9598B-9E02-C93A-6F9F-B8BD54CDDA6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450" y="4221088"/>
            <a:ext cx="2529840" cy="1897380"/>
          </a:xfrm>
          <a:prstGeom prst="rect">
            <a:avLst/>
          </a:prstGeom>
          <a:noFill/>
          <a:ln>
            <a:noFill/>
          </a:ln>
          <a:effectLst>
            <a:softEdge rad="50800"/>
          </a:effectLst>
        </p:spPr>
      </p:pic>
      <p:pic>
        <p:nvPicPr>
          <p:cNvPr id="6" name="Obraz 5">
            <a:extLst>
              <a:ext uri="{FF2B5EF4-FFF2-40B4-BE49-F238E27FC236}">
                <a16:creationId xmlns:a16="http://schemas.microsoft.com/office/drawing/2014/main" id="{23E9F145-C965-6E63-27A5-9DF67789C3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5575" y="3454564"/>
            <a:ext cx="2859349" cy="2144675"/>
          </a:xfrm>
          <a:prstGeom prst="rect">
            <a:avLst/>
          </a:prstGeom>
          <a:noFill/>
          <a:ln>
            <a:noFill/>
          </a:ln>
          <a:effectLst>
            <a:softEdge rad="50800"/>
          </a:effectLst>
        </p:spPr>
      </p:pic>
      <p:pic>
        <p:nvPicPr>
          <p:cNvPr id="7" name="Obraz 6">
            <a:extLst>
              <a:ext uri="{FF2B5EF4-FFF2-40B4-BE49-F238E27FC236}">
                <a16:creationId xmlns:a16="http://schemas.microsoft.com/office/drawing/2014/main" id="{0B263207-0DDC-18A3-5EEF-84E3C30F0B8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5101" y="4266494"/>
            <a:ext cx="2567548" cy="1925811"/>
          </a:xfrm>
          <a:prstGeom prst="rect">
            <a:avLst/>
          </a:prstGeom>
          <a:noFill/>
          <a:ln>
            <a:noFill/>
          </a:ln>
          <a:effectLst>
            <a:softEdge rad="50800"/>
          </a:effectLst>
        </p:spPr>
      </p:pic>
    </p:spTree>
    <p:extLst>
      <p:ext uri="{BB962C8B-B14F-4D97-AF65-F5344CB8AC3E}">
        <p14:creationId xmlns:p14="http://schemas.microsoft.com/office/powerpoint/2010/main" val="434320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0CFCF787-A9AA-003C-93A3-B0587BB4BB13}"/>
              </a:ext>
            </a:extLst>
          </p:cNvPr>
          <p:cNvSpPr>
            <a:spLocks noGrp="1"/>
          </p:cNvSpPr>
          <p:nvPr>
            <p:ph type="sldNum" sz="quarter" idx="12"/>
          </p:nvPr>
        </p:nvSpPr>
        <p:spPr/>
        <p:txBody>
          <a:bodyPr/>
          <a:lstStyle/>
          <a:p>
            <a:pPr>
              <a:defRPr/>
            </a:pPr>
            <a:fld id="{E683911C-EC88-49B7-90C9-B74F5A05111C}" type="slidenum">
              <a:rPr lang="pl-PL" smtClean="0"/>
              <a:pPr>
                <a:defRPr/>
              </a:pPr>
              <a:t>188</a:t>
            </a:fld>
            <a:endParaRPr lang="pl-PL"/>
          </a:p>
        </p:txBody>
      </p:sp>
      <p:pic>
        <p:nvPicPr>
          <p:cNvPr id="3" name="Obraz 2">
            <a:extLst>
              <a:ext uri="{FF2B5EF4-FFF2-40B4-BE49-F238E27FC236}">
                <a16:creationId xmlns:a16="http://schemas.microsoft.com/office/drawing/2014/main" id="{47D4B06C-3B31-FA92-CAC0-979326DB2C7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51520" y="659564"/>
            <a:ext cx="2794635" cy="2096135"/>
          </a:xfrm>
          <a:prstGeom prst="rect">
            <a:avLst/>
          </a:prstGeom>
          <a:noFill/>
          <a:ln>
            <a:noFill/>
          </a:ln>
          <a:effectLst>
            <a:softEdge rad="50800"/>
          </a:effectLst>
        </p:spPr>
      </p:pic>
      <p:pic>
        <p:nvPicPr>
          <p:cNvPr id="4" name="Obraz 3">
            <a:extLst>
              <a:ext uri="{FF2B5EF4-FFF2-40B4-BE49-F238E27FC236}">
                <a16:creationId xmlns:a16="http://schemas.microsoft.com/office/drawing/2014/main" id="{F2F4DFF0-CBD0-5ABD-9ED7-23AC220BDB5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7520" y="659564"/>
            <a:ext cx="2854960" cy="2141220"/>
          </a:xfrm>
          <a:prstGeom prst="rect">
            <a:avLst/>
          </a:prstGeom>
          <a:noFill/>
          <a:ln>
            <a:noFill/>
          </a:ln>
          <a:effectLst>
            <a:softEdge rad="50800"/>
          </a:effectLst>
        </p:spPr>
      </p:pic>
      <p:pic>
        <p:nvPicPr>
          <p:cNvPr id="5" name="Obraz 4">
            <a:extLst>
              <a:ext uri="{FF2B5EF4-FFF2-40B4-BE49-F238E27FC236}">
                <a16:creationId xmlns:a16="http://schemas.microsoft.com/office/drawing/2014/main" id="{2E149237-B865-7EB0-1A92-9840263061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2724" y="3933056"/>
            <a:ext cx="2833370" cy="2125345"/>
          </a:xfrm>
          <a:prstGeom prst="rect">
            <a:avLst/>
          </a:prstGeom>
          <a:noFill/>
          <a:ln>
            <a:noFill/>
          </a:ln>
          <a:effectLst>
            <a:softEdge rad="50800"/>
          </a:effectLst>
        </p:spPr>
      </p:pic>
      <p:pic>
        <p:nvPicPr>
          <p:cNvPr id="6" name="Obraz 5">
            <a:extLst>
              <a:ext uri="{FF2B5EF4-FFF2-40B4-BE49-F238E27FC236}">
                <a16:creationId xmlns:a16="http://schemas.microsoft.com/office/drawing/2014/main" id="{2168260A-F32C-D20A-C388-811BC8ABE9A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594" y="3933056"/>
            <a:ext cx="2823210" cy="2117090"/>
          </a:xfrm>
          <a:prstGeom prst="rect">
            <a:avLst/>
          </a:prstGeom>
          <a:noFill/>
          <a:ln>
            <a:noFill/>
          </a:ln>
          <a:effectLst>
            <a:softEdge rad="50800"/>
          </a:effectLst>
        </p:spPr>
      </p:pic>
      <p:pic>
        <p:nvPicPr>
          <p:cNvPr id="7" name="Obraz 6">
            <a:extLst>
              <a:ext uri="{FF2B5EF4-FFF2-40B4-BE49-F238E27FC236}">
                <a16:creationId xmlns:a16="http://schemas.microsoft.com/office/drawing/2014/main" id="{FC1B8CB4-276D-3046-CF3F-2FCD98EF92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912569" y="1856745"/>
            <a:ext cx="3232785" cy="2424430"/>
          </a:xfrm>
          <a:prstGeom prst="rect">
            <a:avLst/>
          </a:prstGeom>
          <a:noFill/>
          <a:ln>
            <a:noFill/>
          </a:ln>
          <a:effectLst>
            <a:softEdge rad="50800"/>
          </a:effectLst>
        </p:spPr>
      </p:pic>
    </p:spTree>
    <p:extLst>
      <p:ext uri="{BB962C8B-B14F-4D97-AF65-F5344CB8AC3E}">
        <p14:creationId xmlns:p14="http://schemas.microsoft.com/office/powerpoint/2010/main" val="245994206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49F33497-3F10-F457-29F8-557EEEBDCAD6}"/>
              </a:ext>
            </a:extLst>
          </p:cNvPr>
          <p:cNvSpPr>
            <a:spLocks noGrp="1"/>
          </p:cNvSpPr>
          <p:nvPr>
            <p:ph type="sldNum" sz="quarter" idx="12"/>
          </p:nvPr>
        </p:nvSpPr>
        <p:spPr/>
        <p:txBody>
          <a:bodyPr/>
          <a:lstStyle/>
          <a:p>
            <a:pPr>
              <a:defRPr/>
            </a:pPr>
            <a:fld id="{E683911C-EC88-49B7-90C9-B74F5A05111C}" type="slidenum">
              <a:rPr lang="pl-PL" smtClean="0"/>
              <a:pPr>
                <a:defRPr/>
              </a:pPr>
              <a:t>189</a:t>
            </a:fld>
            <a:endParaRPr lang="pl-PL"/>
          </a:p>
        </p:txBody>
      </p:sp>
      <p:sp>
        <p:nvSpPr>
          <p:cNvPr id="4" name="pole tekstowe 3">
            <a:extLst>
              <a:ext uri="{FF2B5EF4-FFF2-40B4-BE49-F238E27FC236}">
                <a16:creationId xmlns:a16="http://schemas.microsoft.com/office/drawing/2014/main" id="{C63D915B-BB5D-443B-B033-3AD912EBC1E0}"/>
              </a:ext>
            </a:extLst>
          </p:cNvPr>
          <p:cNvSpPr txBox="1"/>
          <p:nvPr/>
        </p:nvSpPr>
        <p:spPr>
          <a:xfrm>
            <a:off x="107504" y="219075"/>
            <a:ext cx="8712968" cy="3139321"/>
          </a:xfrm>
          <a:prstGeom prst="rect">
            <a:avLst/>
          </a:prstGeom>
          <a:noFill/>
        </p:spPr>
        <p:txBody>
          <a:bodyPr wrap="square">
            <a:spAutoFit/>
          </a:bodyPr>
          <a:lstStyle/>
          <a:p>
            <a:pPr indent="449580" algn="just">
              <a:spcBef>
                <a:spcPts val="500"/>
              </a:spcBef>
              <a:spcAft>
                <a:spcPts val="1000"/>
              </a:spcAft>
            </a:pPr>
            <a:r>
              <a:rPr lang="pl-PL" dirty="0">
                <a:solidFill>
                  <a:srgbClr val="002060"/>
                </a:solidFill>
                <a:effectLst/>
                <a:latin typeface="+mj-lt"/>
                <a:ea typeface="Times New Roman" panose="02020603050405020304" pitchFamily="18" charset="0"/>
                <a:cs typeface="Calibri" panose="020F0502020204030204" pitchFamily="34" charset="0"/>
              </a:rPr>
              <a:t>Kulminacyjnym punktem programu ww. przedsięwzięcia był konkurs wiedzy o zdrowiu zorganizowany i przeprowadzony przez Państwowego Powiatowego Inspektora Sanitarnego w Brodnicy i zespół pracowników PSSE w Brodnicy na plenerowej scenie dla publiczności poprzedzony krótkim wystąpieniem PPIS w Brodnicy Pani Danuty </a:t>
            </a:r>
            <a:r>
              <a:rPr lang="pl-PL" dirty="0" err="1">
                <a:solidFill>
                  <a:srgbClr val="002060"/>
                </a:solidFill>
                <a:effectLst/>
                <a:latin typeface="+mj-lt"/>
                <a:ea typeface="Times New Roman" panose="02020603050405020304" pitchFamily="18" charset="0"/>
                <a:cs typeface="Calibri" panose="020F0502020204030204" pitchFamily="34" charset="0"/>
              </a:rPr>
              <a:t>Kowalkowskiej-Szramki</a:t>
            </a:r>
            <a:r>
              <a:rPr lang="pl-PL" dirty="0">
                <a:solidFill>
                  <a:srgbClr val="002060"/>
                </a:solidFill>
                <a:effectLst/>
                <a:latin typeface="+mj-lt"/>
                <a:ea typeface="Times New Roman" panose="02020603050405020304" pitchFamily="18" charset="0"/>
                <a:cs typeface="Calibri" panose="020F0502020204030204" pitchFamily="34" charset="0"/>
              </a:rPr>
              <a:t> na temat znaczenia szczepień ochronnych, współczesnych i przyszłych zagrożeń zdrowia publicznego i środowiskowego oraz roli Państwowej Inspekcji Sanitarnej w ich eliminowaniu, a tym samym umacnianiu zdrowia lokalnej społeczności. W konkursie zrealizowanym w trzech kategoriach wiekowych wzięło udział łącznie 11 osób, w tym w kategorii dzieci młodszych – 6 osób, dzieci starszych i młodzieży – 4 osoby i osób dorosłych – 1 osoba. Wszystkie osoby otrzymały atrakcyjne nagrody. </a:t>
            </a:r>
            <a:endParaRPr lang="pl-PL"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5" name="Obraz 4">
            <a:extLst>
              <a:ext uri="{FF2B5EF4-FFF2-40B4-BE49-F238E27FC236}">
                <a16:creationId xmlns:a16="http://schemas.microsoft.com/office/drawing/2014/main" id="{68E75C98-9B92-E41F-BB4F-4492274F6A9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3654894"/>
            <a:ext cx="2376264" cy="3169154"/>
          </a:xfrm>
          <a:prstGeom prst="rect">
            <a:avLst/>
          </a:prstGeom>
          <a:noFill/>
          <a:ln>
            <a:noFill/>
          </a:ln>
          <a:effectLst>
            <a:softEdge rad="50800"/>
          </a:effectLst>
        </p:spPr>
      </p:pic>
      <p:pic>
        <p:nvPicPr>
          <p:cNvPr id="6" name="Obraz 5">
            <a:extLst>
              <a:ext uri="{FF2B5EF4-FFF2-40B4-BE49-F238E27FC236}">
                <a16:creationId xmlns:a16="http://schemas.microsoft.com/office/drawing/2014/main" id="{431AA3D5-E7E4-E976-8247-48E1EB900E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3648038"/>
            <a:ext cx="3989194" cy="2990888"/>
          </a:xfrm>
          <a:prstGeom prst="rect">
            <a:avLst/>
          </a:prstGeom>
          <a:noFill/>
          <a:ln>
            <a:noFill/>
          </a:ln>
          <a:effectLst>
            <a:softEdge rad="38100"/>
          </a:effectLst>
        </p:spPr>
      </p:pic>
    </p:spTree>
    <p:extLst>
      <p:ext uri="{BB962C8B-B14F-4D97-AF65-F5344CB8AC3E}">
        <p14:creationId xmlns:p14="http://schemas.microsoft.com/office/powerpoint/2010/main" val="3825780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395288" y="333375"/>
            <a:ext cx="8172450" cy="3416300"/>
          </a:xfrm>
          <a:prstGeom prst="rect">
            <a:avLst/>
          </a:prstGeom>
          <a:noFill/>
          <a:ln w="9525">
            <a:noFill/>
            <a:miter lim="800000"/>
            <a:headEnd/>
            <a:tailEnd/>
          </a:ln>
        </p:spPr>
        <p:txBody>
          <a:bodyPr anchor="ctr">
            <a:spAutoFit/>
          </a:bodyPr>
          <a:lstStyle/>
          <a:p>
            <a:pPr indent="449263" algn="just"/>
            <a:r>
              <a:rPr lang="pl-PL" b="1" dirty="0">
                <a:solidFill>
                  <a:srgbClr val="002060"/>
                </a:solidFill>
                <a:latin typeface="Constantia" pitchFamily="18" charset="0"/>
                <a:ea typeface="Calibri" pitchFamily="34" charset="0"/>
                <a:cs typeface="Times New Roman" pitchFamily="18" charset="0"/>
              </a:rPr>
              <a:t>W XIX wieku wielokrotnie występowała cholera. Nawiedziła ona Brodnicę i okolicę w latach 1831,1834,1848,1854,1866 oraz 1873. Śmiertelność była wówczas bardzo duża. W mieście i na terenie ówczesnego powiatu brodnickiego w 1831 roku zachorowało 1215 osób, a zmarło 798, w samej Brodnicy zanotowano 239 zgonów.</a:t>
            </a:r>
          </a:p>
          <a:p>
            <a:pPr indent="449263" algn="just"/>
            <a:r>
              <a:rPr lang="pl-PL" dirty="0">
                <a:solidFill>
                  <a:srgbClr val="002060"/>
                </a:solidFill>
                <a:latin typeface="Constantia" pitchFamily="18" charset="0"/>
                <a:ea typeface="Calibri" pitchFamily="34" charset="0"/>
                <a:cs typeface="Times New Roman" pitchFamily="18" charset="0"/>
              </a:rPr>
              <a:t>Nawiedzające epidemie cholery wymusiły przez ówczesne władze zorganizowanie prowizorycznego szpitala zakaźnego w obiektach klasztornych oo. Reformatów. </a:t>
            </a:r>
            <a:r>
              <a:rPr lang="pl-PL" b="1" dirty="0">
                <a:solidFill>
                  <a:srgbClr val="002060"/>
                </a:solidFill>
                <a:latin typeface="Constantia" pitchFamily="18" charset="0"/>
                <a:ea typeface="Calibri" pitchFamily="34" charset="0"/>
                <a:cs typeface="Times New Roman" pitchFamily="18" charset="0"/>
              </a:rPr>
              <a:t>Pod koniec XIX wieku otwarto w Brodnicy Szpital Miejski na 70 łóżek przy ul. Niskie Brodno.</a:t>
            </a:r>
          </a:p>
          <a:p>
            <a:pPr indent="449263" algn="just"/>
            <a:endParaRPr lang="pl-PL" b="1" dirty="0">
              <a:solidFill>
                <a:srgbClr val="002060"/>
              </a:solidFill>
              <a:latin typeface="Constantia" pitchFamily="18" charset="0"/>
              <a:ea typeface="Calibri" pitchFamily="34" charset="0"/>
              <a:cs typeface="Times New Roman" pitchFamily="18" charset="0"/>
            </a:endParaRPr>
          </a:p>
          <a:p>
            <a:pPr indent="449263" algn="just"/>
            <a:endParaRPr lang="pl-PL" b="1" dirty="0">
              <a:solidFill>
                <a:srgbClr val="002060"/>
              </a:solidFill>
              <a:latin typeface="Constantia" pitchFamily="18" charset="0"/>
              <a:ea typeface="Calibri" pitchFamily="34" charset="0"/>
              <a:cs typeface="Times New Roman" pitchFamily="18" charset="0"/>
            </a:endParaRPr>
          </a:p>
          <a:p>
            <a:pPr indent="449263" algn="just"/>
            <a:endParaRPr lang="pl-PL" dirty="0">
              <a:solidFill>
                <a:srgbClr val="002060"/>
              </a:solidFill>
              <a:latin typeface="Constantia" pitchFamily="18" charset="0"/>
              <a:ea typeface="Calibri" pitchFamily="34" charset="0"/>
              <a:cs typeface="Times New Roman" pitchFamily="18" charset="0"/>
            </a:endParaRPr>
          </a:p>
        </p:txBody>
      </p:sp>
      <p:pic>
        <p:nvPicPr>
          <p:cNvPr id="28674" name="Obraz 2"/>
          <p:cNvPicPr>
            <a:picLocks noChangeAspect="1"/>
          </p:cNvPicPr>
          <p:nvPr/>
        </p:nvPicPr>
        <p:blipFill>
          <a:blip r:embed="rId2" cstate="print"/>
          <a:srcRect/>
          <a:stretch>
            <a:fillRect/>
          </a:stretch>
        </p:blipFill>
        <p:spPr bwMode="auto">
          <a:xfrm>
            <a:off x="1720565" y="3121742"/>
            <a:ext cx="5702870" cy="3687917"/>
          </a:xfrm>
          <a:prstGeom prst="rect">
            <a:avLst/>
          </a:prstGeom>
          <a:noFill/>
          <a:ln w="9525">
            <a:noFill/>
            <a:miter lim="800000"/>
            <a:headEnd/>
            <a:tailEnd/>
          </a:ln>
          <a:effectLst>
            <a:softEdge rad="127000"/>
          </a:effectLst>
        </p:spPr>
      </p:pic>
      <p:sp>
        <p:nvSpPr>
          <p:cNvPr id="28675" name="Prostokąt 3"/>
          <p:cNvSpPr>
            <a:spLocks noChangeArrowheads="1"/>
          </p:cNvSpPr>
          <p:nvPr/>
        </p:nvSpPr>
        <p:spPr bwMode="auto">
          <a:xfrm>
            <a:off x="2484438" y="5732463"/>
            <a:ext cx="3843337" cy="369887"/>
          </a:xfrm>
          <a:prstGeom prst="rect">
            <a:avLst/>
          </a:prstGeom>
          <a:noFill/>
          <a:ln w="9525">
            <a:noFill/>
            <a:miter lim="800000"/>
            <a:headEnd/>
            <a:tailEnd/>
          </a:ln>
        </p:spPr>
        <p:txBody>
          <a:bodyPr wrap="none">
            <a:spAutoFit/>
          </a:bodyPr>
          <a:lstStyle/>
          <a:p>
            <a:pPr algn="ctr"/>
            <a:r>
              <a:rPr lang="pl-PL" i="1">
                <a:latin typeface="Constantia" pitchFamily="18" charset="0"/>
              </a:rPr>
              <a:t>Początki brodnickiego szpitala 1898r.</a:t>
            </a:r>
          </a:p>
        </p:txBody>
      </p:sp>
      <p:sp>
        <p:nvSpPr>
          <p:cNvPr id="2" name="Symbol zastępczy numeru slajdu 1">
            <a:extLst>
              <a:ext uri="{FF2B5EF4-FFF2-40B4-BE49-F238E27FC236}">
                <a16:creationId xmlns:a16="http://schemas.microsoft.com/office/drawing/2014/main" id="{A320F916-7160-4842-9533-9A415E3BA49C}"/>
              </a:ext>
            </a:extLst>
          </p:cNvPr>
          <p:cNvSpPr>
            <a:spLocks noGrp="1"/>
          </p:cNvSpPr>
          <p:nvPr>
            <p:ph type="sldNum" sz="quarter" idx="12"/>
          </p:nvPr>
        </p:nvSpPr>
        <p:spPr/>
        <p:txBody>
          <a:bodyPr/>
          <a:lstStyle/>
          <a:p>
            <a:pPr>
              <a:defRPr/>
            </a:pPr>
            <a:fld id="{8E7CD2DA-8185-4507-8A2F-B572FDECFAC1}" type="slidenum">
              <a:rPr lang="pl-PL" smtClean="0"/>
              <a:pPr>
                <a:defRPr/>
              </a:pPr>
              <a:t>19</a:t>
            </a:fld>
            <a:endParaRPr lang="pl-PL"/>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87801953-5760-2351-F2AC-81A6E1F18CF5}"/>
              </a:ext>
            </a:extLst>
          </p:cNvPr>
          <p:cNvSpPr>
            <a:spLocks noGrp="1"/>
          </p:cNvSpPr>
          <p:nvPr>
            <p:ph type="sldNum" sz="quarter" idx="12"/>
          </p:nvPr>
        </p:nvSpPr>
        <p:spPr/>
        <p:txBody>
          <a:bodyPr/>
          <a:lstStyle/>
          <a:p>
            <a:pPr>
              <a:defRPr/>
            </a:pPr>
            <a:fld id="{E683911C-EC88-49B7-90C9-B74F5A05111C}" type="slidenum">
              <a:rPr lang="pl-PL" smtClean="0"/>
              <a:pPr>
                <a:defRPr/>
              </a:pPr>
              <a:t>190</a:t>
            </a:fld>
            <a:endParaRPr lang="pl-PL"/>
          </a:p>
        </p:txBody>
      </p:sp>
      <p:sp>
        <p:nvSpPr>
          <p:cNvPr id="4" name="pole tekstowe 3">
            <a:extLst>
              <a:ext uri="{FF2B5EF4-FFF2-40B4-BE49-F238E27FC236}">
                <a16:creationId xmlns:a16="http://schemas.microsoft.com/office/drawing/2014/main" id="{7AC118E6-1FA5-5155-5A73-7F39FC4BB65E}"/>
              </a:ext>
            </a:extLst>
          </p:cNvPr>
          <p:cNvSpPr txBox="1"/>
          <p:nvPr/>
        </p:nvSpPr>
        <p:spPr>
          <a:xfrm>
            <a:off x="643220" y="219075"/>
            <a:ext cx="8064896" cy="838691"/>
          </a:xfrm>
          <a:prstGeom prst="rect">
            <a:avLst/>
          </a:prstGeom>
          <a:noFill/>
        </p:spPr>
        <p:txBody>
          <a:bodyPr wrap="square">
            <a:spAutoFit/>
          </a:bodyPr>
          <a:lstStyle/>
          <a:p>
            <a:pPr algn="ctr">
              <a:spcBef>
                <a:spcPts val="500"/>
              </a:spcBef>
              <a:spcAft>
                <a:spcPts val="1000"/>
              </a:spcAft>
            </a:pPr>
            <a:r>
              <a:rPr lang="pl-PL" sz="1800" b="1" dirty="0">
                <a:solidFill>
                  <a:srgbClr val="002060"/>
                </a:solidFill>
                <a:effectLst/>
                <a:latin typeface="+mj-lt"/>
                <a:ea typeface="Times New Roman" panose="02020603050405020304" pitchFamily="18" charset="0"/>
                <a:cs typeface="Calibri" panose="020F0502020204030204" pitchFamily="34" charset="0"/>
              </a:rPr>
              <a:t>03.09.2022 r.</a:t>
            </a:r>
          </a:p>
          <a:p>
            <a:pPr algn="ctr">
              <a:spcBef>
                <a:spcPts val="500"/>
              </a:spcBef>
              <a:spcAft>
                <a:spcPts val="1000"/>
              </a:spcAft>
            </a:pPr>
            <a:r>
              <a:rPr lang="pl-PL" sz="1800" b="1" dirty="0">
                <a:solidFill>
                  <a:srgbClr val="002060"/>
                </a:solidFill>
                <a:effectLst/>
                <a:latin typeface="+mj-lt"/>
                <a:ea typeface="Times New Roman" panose="02020603050405020304" pitchFamily="18" charset="0"/>
                <a:cs typeface="Calibri" panose="020F0502020204030204" pitchFamily="34" charset="0"/>
              </a:rPr>
              <a:t>Dożynki powiatowo-gminne w Osieku </a:t>
            </a:r>
            <a:endParaRPr lang="pl-PL" sz="1200" dirty="0">
              <a:solidFill>
                <a:srgbClr val="002060"/>
              </a:solidFill>
              <a:effectLst/>
              <a:latin typeface="+mj-lt"/>
              <a:ea typeface="Times New Roman" panose="02020603050405020304" pitchFamily="18" charset="0"/>
              <a:cs typeface="Times New Roman" panose="02020603050405020304" pitchFamily="18" charset="0"/>
            </a:endParaRPr>
          </a:p>
        </p:txBody>
      </p:sp>
      <p:sp>
        <p:nvSpPr>
          <p:cNvPr id="6" name="pole tekstowe 5">
            <a:extLst>
              <a:ext uri="{FF2B5EF4-FFF2-40B4-BE49-F238E27FC236}">
                <a16:creationId xmlns:a16="http://schemas.microsoft.com/office/drawing/2014/main" id="{FE27C24C-9D58-467C-5405-CBF9D0A1494D}"/>
              </a:ext>
            </a:extLst>
          </p:cNvPr>
          <p:cNvSpPr txBox="1"/>
          <p:nvPr/>
        </p:nvSpPr>
        <p:spPr>
          <a:xfrm>
            <a:off x="217942" y="2061862"/>
            <a:ext cx="8708116" cy="3054682"/>
          </a:xfrm>
          <a:prstGeom prst="rect">
            <a:avLst/>
          </a:prstGeom>
          <a:noFill/>
        </p:spPr>
        <p:txBody>
          <a:bodyPr wrap="square">
            <a:spAutoFit/>
          </a:bodyPr>
          <a:lstStyle/>
          <a:p>
            <a:pPr indent="449580" algn="just">
              <a:spcBef>
                <a:spcPts val="500"/>
              </a:spcBef>
              <a:spcAft>
                <a:spcPts val="1000"/>
              </a:spcAft>
            </a:pPr>
            <a:r>
              <a:rPr lang="pl-PL" sz="1800" dirty="0">
                <a:solidFill>
                  <a:srgbClr val="002060"/>
                </a:solidFill>
                <a:effectLst/>
                <a:latin typeface="+mj-lt"/>
                <a:ea typeface="Times New Roman" panose="02020603050405020304" pitchFamily="18" charset="0"/>
                <a:cs typeface="Calibri" panose="020F0502020204030204" pitchFamily="34" charset="0"/>
              </a:rPr>
              <a:t>3 września 2022 r. Państwowy Powiatowy Inspektor Sanitarny w Brodnicy wraz z zespołem pracowników Powiatowej Stacji Sanitarno-Epidemiologicznej w Brodnicy wziął udział w dożynkach powiatowo-gminnych w Osieku. Zorganizowano wspólne informacyjno-prewencyjne stoisko wraz z Placówką Terenową Kasy Rolniczego Ubezpieczenia Społecznego w Brodnicy. </a:t>
            </a:r>
            <a:endParaRPr lang="pl-PL" sz="1200" dirty="0">
              <a:solidFill>
                <a:srgbClr val="002060"/>
              </a:solidFill>
              <a:effectLst/>
              <a:latin typeface="+mj-lt"/>
              <a:ea typeface="Times New Roman" panose="02020603050405020304" pitchFamily="18" charset="0"/>
              <a:cs typeface="Times New Roman" panose="02020603050405020304" pitchFamily="18" charset="0"/>
            </a:endParaRPr>
          </a:p>
          <a:p>
            <a:pPr indent="449580" algn="just">
              <a:spcBef>
                <a:spcPts val="500"/>
              </a:spcBef>
              <a:spcAft>
                <a:spcPts val="1000"/>
              </a:spcAft>
            </a:pPr>
            <a:r>
              <a:rPr lang="pl-PL" sz="1800" dirty="0">
                <a:solidFill>
                  <a:srgbClr val="002060"/>
                </a:solidFill>
                <a:effectLst/>
                <a:latin typeface="+mj-lt"/>
                <a:ea typeface="Times New Roman" panose="02020603050405020304" pitchFamily="18" charset="0"/>
                <a:cs typeface="Calibri" panose="020F0502020204030204" pitchFamily="34" charset="0"/>
              </a:rPr>
              <a:t>Pracownicy Państwowej Inspekcji Sanitarnej w Brodnicy  przygotowali wiele atrakcji dla wszystkich odwiedzających. Największym zainteresowaniem cieszyła się wystawa grzybów oraz bezpłatne porady grzyboznawcy. Wiele uwagi przyciągnęły też zajęcia dydaktyczne z alkogoglami i </a:t>
            </a:r>
            <a:r>
              <a:rPr lang="pl-PL" sz="1800" dirty="0" err="1">
                <a:solidFill>
                  <a:srgbClr val="002060"/>
                </a:solidFill>
                <a:effectLst/>
                <a:latin typeface="+mj-lt"/>
                <a:ea typeface="Times New Roman" panose="02020603050405020304" pitchFamily="18" charset="0"/>
                <a:cs typeface="Calibri" panose="020F0502020204030204" pitchFamily="34" charset="0"/>
              </a:rPr>
              <a:t>narkogoglami</a:t>
            </a:r>
            <a:r>
              <a:rPr lang="pl-PL" sz="1800" dirty="0">
                <a:solidFill>
                  <a:srgbClr val="002060"/>
                </a:solidFill>
                <a:effectLst/>
                <a:latin typeface="+mj-lt"/>
                <a:ea typeface="Times New Roman" panose="02020603050405020304" pitchFamily="18" charset="0"/>
                <a:cs typeface="Calibri" panose="020F0502020204030204" pitchFamily="34" charset="0"/>
              </a:rPr>
              <a:t> oraz doradztwo specjalistów w zakresie zapobiegania chorobom zakaźnym oraz przenoszonym przez kleszcze. </a:t>
            </a:r>
            <a:endParaRPr lang="pl-PL" sz="1200" dirty="0">
              <a:solidFill>
                <a:srgbClr val="002060"/>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124735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E95B2227-90BC-A7E1-3C84-0B1137964A8F}"/>
              </a:ext>
            </a:extLst>
          </p:cNvPr>
          <p:cNvSpPr>
            <a:spLocks noGrp="1"/>
          </p:cNvSpPr>
          <p:nvPr>
            <p:ph type="sldNum" sz="quarter" idx="12"/>
          </p:nvPr>
        </p:nvSpPr>
        <p:spPr/>
        <p:txBody>
          <a:bodyPr/>
          <a:lstStyle/>
          <a:p>
            <a:pPr>
              <a:defRPr/>
            </a:pPr>
            <a:fld id="{E683911C-EC88-49B7-90C9-B74F5A05111C}" type="slidenum">
              <a:rPr lang="pl-PL" smtClean="0"/>
              <a:pPr>
                <a:defRPr/>
              </a:pPr>
              <a:t>191</a:t>
            </a:fld>
            <a:endParaRPr lang="pl-PL"/>
          </a:p>
        </p:txBody>
      </p:sp>
      <p:pic>
        <p:nvPicPr>
          <p:cNvPr id="3" name="Obraz 2">
            <a:extLst>
              <a:ext uri="{FF2B5EF4-FFF2-40B4-BE49-F238E27FC236}">
                <a16:creationId xmlns:a16="http://schemas.microsoft.com/office/drawing/2014/main" id="{B6A7E935-198E-82D8-6022-36D32517EC0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7609" y="260648"/>
            <a:ext cx="2544445" cy="3392805"/>
          </a:xfrm>
          <a:prstGeom prst="rect">
            <a:avLst/>
          </a:prstGeom>
          <a:noFill/>
          <a:ln>
            <a:noFill/>
          </a:ln>
          <a:effectLst>
            <a:softEdge rad="50800"/>
          </a:effectLst>
        </p:spPr>
      </p:pic>
      <p:pic>
        <p:nvPicPr>
          <p:cNvPr id="4" name="Obraz 3">
            <a:extLst>
              <a:ext uri="{FF2B5EF4-FFF2-40B4-BE49-F238E27FC236}">
                <a16:creationId xmlns:a16="http://schemas.microsoft.com/office/drawing/2014/main" id="{30FD9452-79D5-1D01-A5C1-3692C1DABCC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943718" y="681018"/>
            <a:ext cx="3362960" cy="2522220"/>
          </a:xfrm>
          <a:prstGeom prst="rect">
            <a:avLst/>
          </a:prstGeom>
          <a:noFill/>
          <a:ln>
            <a:noFill/>
          </a:ln>
          <a:effectLst>
            <a:softEdge rad="50800"/>
          </a:effectLst>
        </p:spPr>
      </p:pic>
      <p:pic>
        <p:nvPicPr>
          <p:cNvPr id="5" name="Obraz 4">
            <a:extLst>
              <a:ext uri="{FF2B5EF4-FFF2-40B4-BE49-F238E27FC236}">
                <a16:creationId xmlns:a16="http://schemas.microsoft.com/office/drawing/2014/main" id="{88ECE36B-200E-46FB-EEFE-9F02B12A8DA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3912680"/>
            <a:ext cx="3770708" cy="2828688"/>
          </a:xfrm>
          <a:prstGeom prst="rect">
            <a:avLst/>
          </a:prstGeom>
          <a:noFill/>
          <a:ln>
            <a:noFill/>
          </a:ln>
          <a:effectLst>
            <a:softEdge rad="50800"/>
          </a:effectLst>
        </p:spPr>
      </p:pic>
    </p:spTree>
    <p:extLst>
      <p:ext uri="{BB962C8B-B14F-4D97-AF65-F5344CB8AC3E}">
        <p14:creationId xmlns:p14="http://schemas.microsoft.com/office/powerpoint/2010/main" val="125466915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0B89D30D-246C-28CA-3CB9-18C9A48D1502}"/>
              </a:ext>
            </a:extLst>
          </p:cNvPr>
          <p:cNvSpPr>
            <a:spLocks noGrp="1"/>
          </p:cNvSpPr>
          <p:nvPr>
            <p:ph type="sldNum" sz="quarter" idx="12"/>
          </p:nvPr>
        </p:nvSpPr>
        <p:spPr/>
        <p:txBody>
          <a:bodyPr/>
          <a:lstStyle/>
          <a:p>
            <a:pPr>
              <a:defRPr/>
            </a:pPr>
            <a:fld id="{E683911C-EC88-49B7-90C9-B74F5A05111C}" type="slidenum">
              <a:rPr lang="pl-PL" smtClean="0"/>
              <a:pPr>
                <a:defRPr/>
              </a:pPr>
              <a:t>192</a:t>
            </a:fld>
            <a:endParaRPr lang="pl-PL"/>
          </a:p>
        </p:txBody>
      </p:sp>
      <p:sp>
        <p:nvSpPr>
          <p:cNvPr id="4" name="pole tekstowe 3">
            <a:extLst>
              <a:ext uri="{FF2B5EF4-FFF2-40B4-BE49-F238E27FC236}">
                <a16:creationId xmlns:a16="http://schemas.microsoft.com/office/drawing/2014/main" id="{EA471162-573D-FE06-4C9A-E82C49A46220}"/>
              </a:ext>
            </a:extLst>
          </p:cNvPr>
          <p:cNvSpPr txBox="1"/>
          <p:nvPr/>
        </p:nvSpPr>
        <p:spPr>
          <a:xfrm>
            <a:off x="5770" y="17185"/>
            <a:ext cx="8958717" cy="1531188"/>
          </a:xfrm>
          <a:prstGeom prst="rect">
            <a:avLst/>
          </a:prstGeom>
          <a:noFill/>
        </p:spPr>
        <p:txBody>
          <a:bodyPr wrap="square">
            <a:spAutoFit/>
          </a:bodyPr>
          <a:lstStyle/>
          <a:p>
            <a:pPr algn="ctr">
              <a:lnSpc>
                <a:spcPct val="150000"/>
              </a:lnSpc>
              <a:spcBef>
                <a:spcPts val="500"/>
              </a:spcBef>
              <a:spcAft>
                <a:spcPts val="1000"/>
              </a:spcAft>
            </a:pPr>
            <a:r>
              <a:rPr lang="pl-PL" sz="1800" b="1" dirty="0">
                <a:solidFill>
                  <a:srgbClr val="002060"/>
                </a:solidFill>
                <a:effectLst/>
                <a:latin typeface="+mj-lt"/>
                <a:ea typeface="Times New Roman" panose="02020603050405020304" pitchFamily="18" charset="0"/>
                <a:cs typeface="Times New Roman" panose="02020603050405020304" pitchFamily="18" charset="0"/>
              </a:rPr>
              <a:t>23.09.2022 r.</a:t>
            </a:r>
          </a:p>
          <a:p>
            <a:pPr algn="ctr">
              <a:spcBef>
                <a:spcPts val="500"/>
              </a:spcBef>
              <a:spcAft>
                <a:spcPts val="1000"/>
              </a:spcAft>
            </a:pPr>
            <a:r>
              <a:rPr lang="pl-PL" sz="1800" b="1" dirty="0">
                <a:solidFill>
                  <a:srgbClr val="002060"/>
                </a:solidFill>
                <a:effectLst/>
                <a:latin typeface="+mj-lt"/>
                <a:ea typeface="Times New Roman" panose="02020603050405020304" pitchFamily="18" charset="0"/>
                <a:cs typeface="Times New Roman" panose="02020603050405020304" pitchFamily="18" charset="0"/>
              </a:rPr>
              <a:t>Szkolenie pt. „Czynniki biologiczne w środowisku pracy leśnika” podczas posiedzenia Rady Regionu Pomorskiego Związku Leśników Polskich w Rzeczypospolitej Polskiej w Toruniu w Stanicy Wodnej PTTK w Bachotku </a:t>
            </a:r>
            <a:endParaRPr lang="pl-PL" sz="1200" dirty="0">
              <a:solidFill>
                <a:srgbClr val="002060"/>
              </a:solidFill>
              <a:effectLst/>
              <a:latin typeface="+mj-lt"/>
              <a:ea typeface="Times New Roman" panose="02020603050405020304" pitchFamily="18" charset="0"/>
              <a:cs typeface="Times New Roman" panose="02020603050405020304" pitchFamily="18" charset="0"/>
            </a:endParaRPr>
          </a:p>
        </p:txBody>
      </p:sp>
      <p:sp>
        <p:nvSpPr>
          <p:cNvPr id="10" name="pole tekstowe 9">
            <a:extLst>
              <a:ext uri="{FF2B5EF4-FFF2-40B4-BE49-F238E27FC236}">
                <a16:creationId xmlns:a16="http://schemas.microsoft.com/office/drawing/2014/main" id="{6671D6C1-04BA-F0FD-8A4D-E35504D46A63}"/>
              </a:ext>
            </a:extLst>
          </p:cNvPr>
          <p:cNvSpPr txBox="1"/>
          <p:nvPr/>
        </p:nvSpPr>
        <p:spPr>
          <a:xfrm>
            <a:off x="74416" y="2276872"/>
            <a:ext cx="8640959" cy="4524315"/>
          </a:xfrm>
          <a:prstGeom prst="rect">
            <a:avLst/>
          </a:prstGeom>
          <a:noFill/>
        </p:spPr>
        <p:txBody>
          <a:bodyPr wrap="square">
            <a:spAutoFit/>
          </a:bodyPr>
          <a:lstStyle/>
          <a:p>
            <a:pPr indent="449580" algn="just"/>
            <a:r>
              <a:rPr lang="pl-PL" b="1" dirty="0">
                <a:solidFill>
                  <a:srgbClr val="002060"/>
                </a:solidFill>
                <a:effectLst/>
                <a:latin typeface="+mj-lt"/>
                <a:ea typeface="Times New Roman" panose="02020603050405020304" pitchFamily="18" charset="0"/>
              </a:rPr>
              <a:t>W dniu 23 września 2022 r. w Stanicy Wodnej PTTK w Bachotku pracownik Powiatowej Stacji Sanitarno-Epidemiologicznej w Brodnicy Pani Edyta Skrętkowicz w ramach współpracy z Nadleśnictwem w Brodnicy przeprowadziła szkolenie pt. „Czynniki biologiczne w środowisku pracy leśnika” podczas posiedzenia Rady Regionu Pomorskiego Związku Leśników Polskich w Rzeczypospolitej Polskiej w Toruniu.</a:t>
            </a:r>
            <a:endParaRPr lang="pl-PL" dirty="0">
              <a:solidFill>
                <a:srgbClr val="002060"/>
              </a:solidFill>
              <a:effectLst/>
              <a:latin typeface="+mj-lt"/>
              <a:ea typeface="Times New Roman" panose="02020603050405020304" pitchFamily="18" charset="0"/>
            </a:endParaRPr>
          </a:p>
          <a:p>
            <a:pPr indent="449580" algn="just"/>
            <a:r>
              <a:rPr lang="pl-PL" dirty="0">
                <a:solidFill>
                  <a:srgbClr val="002060"/>
                </a:solidFill>
                <a:effectLst/>
                <a:latin typeface="+mj-lt"/>
                <a:ea typeface="Times New Roman" panose="02020603050405020304" pitchFamily="18" charset="0"/>
              </a:rPr>
              <a:t>Podczas szkolenia omówiono definicję oraz klasyfikację szkodliwych czynników biologicznych. Zwrócono uwagę na obowiązki pracodawcy wobec pracowników zatrudnionych w warunkach narażenia na działanie szkodliwych czynników biologicznych. Zaprezentowano również przykładową ocenę ryzyka zawodowego na stanowisku pracownika służby leśnej wraz ze wskazaniem zalecanych działań profilaktycznych.</a:t>
            </a:r>
          </a:p>
          <a:p>
            <a:pPr algn="just"/>
            <a:r>
              <a:rPr lang="pl-PL" dirty="0">
                <a:solidFill>
                  <a:srgbClr val="002060"/>
                </a:solidFill>
                <a:latin typeface="+mj-lt"/>
                <a:ea typeface="Times New Roman" panose="02020603050405020304" pitchFamily="18" charset="0"/>
              </a:rPr>
              <a:t>         </a:t>
            </a:r>
            <a:r>
              <a:rPr lang="pl-PL" dirty="0">
                <a:solidFill>
                  <a:srgbClr val="002060"/>
                </a:solidFill>
                <a:effectLst/>
                <a:latin typeface="+mj-lt"/>
                <a:ea typeface="Times New Roman" panose="02020603050405020304" pitchFamily="18" charset="0"/>
              </a:rPr>
              <a:t>Szkolenie obejmowało również problematykę chorób zawodowych, które mogą wystąpić wśród pracowników służby leśnej. W tym obszarze wyjaśniono schemat postępowania w przypadku wystąpienia podejrzenia zachorowania na chorobę zawodową.</a:t>
            </a:r>
            <a:endParaRPr lang="pl-PL" dirty="0">
              <a:solidFill>
                <a:srgbClr val="002060"/>
              </a:solidFill>
              <a:latin typeface="+mj-lt"/>
            </a:endParaRPr>
          </a:p>
        </p:txBody>
      </p:sp>
    </p:spTree>
    <p:extLst>
      <p:ext uri="{BB962C8B-B14F-4D97-AF65-F5344CB8AC3E}">
        <p14:creationId xmlns:p14="http://schemas.microsoft.com/office/powerpoint/2010/main" val="394113119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942DF453-A1F1-76DB-3B17-350CA0A34BF4}"/>
              </a:ext>
            </a:extLst>
          </p:cNvPr>
          <p:cNvSpPr>
            <a:spLocks noGrp="1"/>
          </p:cNvSpPr>
          <p:nvPr>
            <p:ph type="sldNum" sz="quarter" idx="12"/>
          </p:nvPr>
        </p:nvSpPr>
        <p:spPr/>
        <p:txBody>
          <a:bodyPr/>
          <a:lstStyle/>
          <a:p>
            <a:pPr>
              <a:defRPr/>
            </a:pPr>
            <a:fld id="{E683911C-EC88-49B7-90C9-B74F5A05111C}" type="slidenum">
              <a:rPr lang="pl-PL" smtClean="0"/>
              <a:pPr>
                <a:defRPr/>
              </a:pPr>
              <a:t>193</a:t>
            </a:fld>
            <a:endParaRPr lang="pl-PL"/>
          </a:p>
        </p:txBody>
      </p:sp>
      <p:pic>
        <p:nvPicPr>
          <p:cNvPr id="3" name="Obraz 2">
            <a:extLst>
              <a:ext uri="{FF2B5EF4-FFF2-40B4-BE49-F238E27FC236}">
                <a16:creationId xmlns:a16="http://schemas.microsoft.com/office/drawing/2014/main" id="{0CE300C3-7293-A48D-B60F-1756E8FE5FB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83012" y="404445"/>
            <a:ext cx="4032448" cy="3024555"/>
          </a:xfrm>
          <a:prstGeom prst="rect">
            <a:avLst/>
          </a:prstGeom>
          <a:noFill/>
          <a:ln>
            <a:noFill/>
          </a:ln>
        </p:spPr>
      </p:pic>
      <p:pic>
        <p:nvPicPr>
          <p:cNvPr id="4" name="Obraz 3">
            <a:extLst>
              <a:ext uri="{FF2B5EF4-FFF2-40B4-BE49-F238E27FC236}">
                <a16:creationId xmlns:a16="http://schemas.microsoft.com/office/drawing/2014/main" id="{5CF9C33A-4EE0-CCA1-D0F8-48387ED541B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3717032"/>
            <a:ext cx="4079208" cy="3059186"/>
          </a:xfrm>
          <a:prstGeom prst="rect">
            <a:avLst/>
          </a:prstGeom>
          <a:noFill/>
          <a:ln>
            <a:noFill/>
          </a:ln>
        </p:spPr>
      </p:pic>
    </p:spTree>
    <p:extLst>
      <p:ext uri="{BB962C8B-B14F-4D97-AF65-F5344CB8AC3E}">
        <p14:creationId xmlns:p14="http://schemas.microsoft.com/office/powerpoint/2010/main" val="348220007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889B24FB-B31F-3ECD-75D0-D552E3EA4B37}"/>
              </a:ext>
            </a:extLst>
          </p:cNvPr>
          <p:cNvSpPr>
            <a:spLocks noGrp="1"/>
          </p:cNvSpPr>
          <p:nvPr>
            <p:ph type="sldNum" sz="quarter" idx="12"/>
          </p:nvPr>
        </p:nvSpPr>
        <p:spPr/>
        <p:txBody>
          <a:bodyPr/>
          <a:lstStyle/>
          <a:p>
            <a:pPr>
              <a:defRPr/>
            </a:pPr>
            <a:fld id="{E683911C-EC88-49B7-90C9-B74F5A05111C}" type="slidenum">
              <a:rPr lang="pl-PL" smtClean="0"/>
              <a:pPr>
                <a:defRPr/>
              </a:pPr>
              <a:t>194</a:t>
            </a:fld>
            <a:endParaRPr lang="pl-PL"/>
          </a:p>
        </p:txBody>
      </p:sp>
      <p:sp>
        <p:nvSpPr>
          <p:cNvPr id="4" name="pole tekstowe 3">
            <a:extLst>
              <a:ext uri="{FF2B5EF4-FFF2-40B4-BE49-F238E27FC236}">
                <a16:creationId xmlns:a16="http://schemas.microsoft.com/office/drawing/2014/main" id="{B642CAAD-F5C1-8F2D-591E-59D1EA25685D}"/>
              </a:ext>
            </a:extLst>
          </p:cNvPr>
          <p:cNvSpPr txBox="1"/>
          <p:nvPr/>
        </p:nvSpPr>
        <p:spPr>
          <a:xfrm>
            <a:off x="74415" y="1556792"/>
            <a:ext cx="8640960" cy="5632311"/>
          </a:xfrm>
          <a:prstGeom prst="rect">
            <a:avLst/>
          </a:prstGeom>
          <a:noFill/>
        </p:spPr>
        <p:txBody>
          <a:bodyPr wrap="square">
            <a:spAutoFit/>
          </a:bodyPr>
          <a:lstStyle/>
          <a:p>
            <a:pPr indent="449580" algn="just"/>
            <a:r>
              <a:rPr lang="pl-PL" dirty="0">
                <a:solidFill>
                  <a:srgbClr val="002060"/>
                </a:solidFill>
                <a:effectLst/>
                <a:latin typeface="+mj-lt"/>
                <a:ea typeface="Times New Roman" panose="02020603050405020304" pitchFamily="18" charset="0"/>
              </a:rPr>
              <a:t>Zbieranie grzybów w Polsce jest bardzo popularne. Potrawy z tymi skarbami lasów są chętnie spożywane ze względu na walory smakowe. Grzyby stanowią ceniony artykuł spożywczy, który może stać się również przyczyną zatruć pokarmowych. W Polsce występuje wiele gatunków grzybów. Wyróżniamy gatunki jadalne, niejadalne i trujące. Pomimo powtarzanych ostrzeżeń, każdego roku dochodzi do ciężkich zatruć pokarmowych. Przed groźnymi lub śmiertelnymi zatruciami można się uchronić. Trzeba poznać grzyby jadalne i podobne do nich, często mylone grzyby niejadalne i trujące. </a:t>
            </a:r>
          </a:p>
          <a:p>
            <a:pPr algn="just"/>
            <a:r>
              <a:rPr lang="pl-PL" dirty="0">
                <a:solidFill>
                  <a:srgbClr val="002060"/>
                </a:solidFill>
                <a:effectLst/>
                <a:latin typeface="+mj-lt"/>
                <a:ea typeface="Times New Roman" panose="02020603050405020304" pitchFamily="18" charset="0"/>
              </a:rPr>
              <a:t>         Temu celowi służyła wystawa grzybów wcześniej zebranych przez pracowników Powiatowej Stacji Sanitarno-Epidemiologicznej w Brodnicy w okolicznych lasach, połączona z warsztatami przeprowadzonymi przez grzyboznawcę i pracownika Profilaktyki Zdrowotnej PSSE w Brodnicy na temat profilaktyki zatruć grzybami i zasad bezpiecznego grzybobrania. </a:t>
            </a:r>
          </a:p>
          <a:p>
            <a:pPr indent="449580" algn="just"/>
            <a:r>
              <a:rPr lang="pl-PL" dirty="0">
                <a:solidFill>
                  <a:srgbClr val="002060"/>
                </a:solidFill>
                <a:effectLst/>
                <a:latin typeface="+mj-lt"/>
                <a:ea typeface="Times New Roman" panose="02020603050405020304" pitchFamily="18" charset="0"/>
              </a:rPr>
              <a:t>Wystawę zorganizowano 13 października 2022 r. w dwóch szkołach na terenie Brodnicy (Zespole Szkolno-Przedszkolnym Nr 2 ul. Kolejowa 62 w Brodnicy oraz Szkole Podstawowej Nr 3 ul. Wiejska 6 w Brodnicy). </a:t>
            </a:r>
          </a:p>
          <a:p>
            <a:pPr indent="449580" algn="just"/>
            <a:r>
              <a:rPr lang="pl-PL" dirty="0">
                <a:solidFill>
                  <a:srgbClr val="002060"/>
                </a:solidFill>
                <a:effectLst/>
                <a:latin typeface="+mj-lt"/>
                <a:ea typeface="Times New Roman" panose="02020603050405020304" pitchFamily="18" charset="0"/>
              </a:rPr>
              <a:t>Przeprowadzone warsztaty i pokaz grzybów spotkały się z dużym zainteresowaniem młodych ludzi, nauczycieli i personelu szkół. W wydarzeniu uczestniczyło przeszło 100 osób. </a:t>
            </a:r>
          </a:p>
          <a:p>
            <a:pPr algn="just"/>
            <a:endParaRPr lang="pl-PL" dirty="0">
              <a:solidFill>
                <a:srgbClr val="002060"/>
              </a:solidFill>
              <a:effectLst/>
              <a:latin typeface="+mj-lt"/>
              <a:ea typeface="Times New Roman" panose="02020603050405020304" pitchFamily="18" charset="0"/>
            </a:endParaRPr>
          </a:p>
        </p:txBody>
      </p:sp>
      <p:sp>
        <p:nvSpPr>
          <p:cNvPr id="6" name="pole tekstowe 5">
            <a:extLst>
              <a:ext uri="{FF2B5EF4-FFF2-40B4-BE49-F238E27FC236}">
                <a16:creationId xmlns:a16="http://schemas.microsoft.com/office/drawing/2014/main" id="{9D051B08-3B7C-D325-170A-9E18E43E0EE9}"/>
              </a:ext>
            </a:extLst>
          </p:cNvPr>
          <p:cNvSpPr txBox="1"/>
          <p:nvPr/>
        </p:nvSpPr>
        <p:spPr>
          <a:xfrm>
            <a:off x="359532" y="116632"/>
            <a:ext cx="8424936" cy="1254189"/>
          </a:xfrm>
          <a:prstGeom prst="rect">
            <a:avLst/>
          </a:prstGeom>
          <a:noFill/>
        </p:spPr>
        <p:txBody>
          <a:bodyPr wrap="square">
            <a:spAutoFit/>
          </a:bodyPr>
          <a:lstStyle/>
          <a:p>
            <a:pPr algn="ctr">
              <a:lnSpc>
                <a:spcPct val="150000"/>
              </a:lnSpc>
              <a:spcBef>
                <a:spcPts val="500"/>
              </a:spcBef>
              <a:spcAft>
                <a:spcPts val="1000"/>
              </a:spcAft>
            </a:pPr>
            <a:r>
              <a:rPr lang="pl-PL" sz="1800" b="1" dirty="0">
                <a:solidFill>
                  <a:srgbClr val="002060"/>
                </a:solidFill>
                <a:effectLst/>
                <a:latin typeface="+mj-lt"/>
                <a:ea typeface="Times New Roman" panose="02020603050405020304" pitchFamily="18" charset="0"/>
                <a:cs typeface="Calibri" panose="020F0502020204030204" pitchFamily="34" charset="0"/>
              </a:rPr>
              <a:t>13.10.2022 r.</a:t>
            </a:r>
          </a:p>
          <a:p>
            <a:pPr algn="ctr">
              <a:spcBef>
                <a:spcPts val="500"/>
              </a:spcBef>
              <a:spcAft>
                <a:spcPts val="1000"/>
              </a:spcAft>
            </a:pPr>
            <a:r>
              <a:rPr lang="pl-PL" sz="1800" b="1" dirty="0">
                <a:solidFill>
                  <a:srgbClr val="002060"/>
                </a:solidFill>
                <a:effectLst/>
                <a:latin typeface="+mj-lt"/>
                <a:ea typeface="Times New Roman" panose="02020603050405020304" pitchFamily="18" charset="0"/>
                <a:cs typeface="Calibri" panose="020F0502020204030204" pitchFamily="34" charset="0"/>
              </a:rPr>
              <a:t>Wystawa grzybów w Zespole Szkolno-Przedszkolnym Nr 2 ul. Kolejowa 62 w Brodnicy oraz Szkole Podstawowej Nr 3 ul. Wiejska 6 w Brodnicy 13.10.2022 r.</a:t>
            </a:r>
            <a:endParaRPr lang="pl-PL" sz="1200" dirty="0">
              <a:solidFill>
                <a:srgbClr val="002060"/>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185269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337456E0-E755-6E65-BB27-C09D7E2183D2}"/>
              </a:ext>
            </a:extLst>
          </p:cNvPr>
          <p:cNvSpPr>
            <a:spLocks noGrp="1"/>
          </p:cNvSpPr>
          <p:nvPr>
            <p:ph type="sldNum" sz="quarter" idx="12"/>
          </p:nvPr>
        </p:nvSpPr>
        <p:spPr/>
        <p:txBody>
          <a:bodyPr/>
          <a:lstStyle/>
          <a:p>
            <a:pPr>
              <a:defRPr/>
            </a:pPr>
            <a:fld id="{E683911C-EC88-49B7-90C9-B74F5A05111C}" type="slidenum">
              <a:rPr lang="pl-PL" smtClean="0"/>
              <a:pPr>
                <a:defRPr/>
              </a:pPr>
              <a:t>195</a:t>
            </a:fld>
            <a:endParaRPr lang="pl-PL"/>
          </a:p>
        </p:txBody>
      </p:sp>
      <p:pic>
        <p:nvPicPr>
          <p:cNvPr id="3" name="Obraz 2">
            <a:extLst>
              <a:ext uri="{FF2B5EF4-FFF2-40B4-BE49-F238E27FC236}">
                <a16:creationId xmlns:a16="http://schemas.microsoft.com/office/drawing/2014/main" id="{B837CDE7-0A11-B261-4649-22DD7831273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5267" y="332656"/>
            <a:ext cx="5939155" cy="2505710"/>
          </a:xfrm>
          <a:prstGeom prst="rect">
            <a:avLst/>
          </a:prstGeom>
          <a:noFill/>
          <a:ln>
            <a:noFill/>
          </a:ln>
          <a:effectLst>
            <a:softEdge rad="50800"/>
          </a:effectLst>
        </p:spPr>
      </p:pic>
      <p:pic>
        <p:nvPicPr>
          <p:cNvPr id="4" name="Obraz 3">
            <a:extLst>
              <a:ext uri="{FF2B5EF4-FFF2-40B4-BE49-F238E27FC236}">
                <a16:creationId xmlns:a16="http://schemas.microsoft.com/office/drawing/2014/main" id="{C2E07020-3BA0-3D0D-F20E-DC1D8A9B282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009248" y="3095639"/>
            <a:ext cx="2822066" cy="3762361"/>
          </a:xfrm>
          <a:prstGeom prst="rect">
            <a:avLst/>
          </a:prstGeom>
          <a:noFill/>
          <a:ln>
            <a:noFill/>
          </a:ln>
          <a:effectLst>
            <a:softEdge rad="50800"/>
          </a:effectLst>
        </p:spPr>
      </p:pic>
      <p:pic>
        <p:nvPicPr>
          <p:cNvPr id="5" name="Obraz 4">
            <a:extLst>
              <a:ext uri="{FF2B5EF4-FFF2-40B4-BE49-F238E27FC236}">
                <a16:creationId xmlns:a16="http://schemas.microsoft.com/office/drawing/2014/main" id="{B1522D23-CC86-AC4D-6A52-EF057253BF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88511" y="4607807"/>
            <a:ext cx="2227237" cy="2227237"/>
          </a:xfrm>
          <a:prstGeom prst="rect">
            <a:avLst/>
          </a:prstGeom>
          <a:noFill/>
          <a:ln>
            <a:noFill/>
          </a:ln>
          <a:effectLst>
            <a:softEdge rad="50800"/>
          </a:effectLst>
        </p:spPr>
      </p:pic>
      <p:pic>
        <p:nvPicPr>
          <p:cNvPr id="6" name="Obraz 5">
            <a:extLst>
              <a:ext uri="{FF2B5EF4-FFF2-40B4-BE49-F238E27FC236}">
                <a16:creationId xmlns:a16="http://schemas.microsoft.com/office/drawing/2014/main" id="{1485D058-D548-9334-E233-03FF26FA637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59578" y="438921"/>
            <a:ext cx="2181225" cy="2181225"/>
          </a:xfrm>
          <a:prstGeom prst="rect">
            <a:avLst/>
          </a:prstGeom>
          <a:noFill/>
          <a:ln>
            <a:noFill/>
          </a:ln>
          <a:effectLst>
            <a:softEdge rad="50800"/>
          </a:effectLst>
        </p:spPr>
      </p:pic>
      <p:pic>
        <p:nvPicPr>
          <p:cNvPr id="7" name="Obraz 6">
            <a:extLst>
              <a:ext uri="{FF2B5EF4-FFF2-40B4-BE49-F238E27FC236}">
                <a16:creationId xmlns:a16="http://schemas.microsoft.com/office/drawing/2014/main" id="{3C070A3E-59C5-E12F-B464-9AFF33B3145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577" y="2838366"/>
            <a:ext cx="2227237" cy="1670754"/>
          </a:xfrm>
          <a:prstGeom prst="rect">
            <a:avLst/>
          </a:prstGeom>
          <a:noFill/>
          <a:ln>
            <a:noFill/>
          </a:ln>
          <a:effectLst>
            <a:softEdge rad="50800"/>
          </a:effectLst>
        </p:spPr>
      </p:pic>
      <p:pic>
        <p:nvPicPr>
          <p:cNvPr id="8" name="Obraz 7">
            <a:extLst>
              <a:ext uri="{FF2B5EF4-FFF2-40B4-BE49-F238E27FC236}">
                <a16:creationId xmlns:a16="http://schemas.microsoft.com/office/drawing/2014/main" id="{D8657C06-6C9A-6A39-91AA-205EA5839D3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6101217" y="3585215"/>
            <a:ext cx="2783205" cy="2783205"/>
          </a:xfrm>
          <a:prstGeom prst="rect">
            <a:avLst/>
          </a:prstGeom>
          <a:noFill/>
          <a:ln>
            <a:noFill/>
          </a:ln>
          <a:effectLst>
            <a:softEdge rad="50800"/>
          </a:effectLst>
        </p:spPr>
      </p:pic>
    </p:spTree>
    <p:extLst>
      <p:ext uri="{BB962C8B-B14F-4D97-AF65-F5344CB8AC3E}">
        <p14:creationId xmlns:p14="http://schemas.microsoft.com/office/powerpoint/2010/main" val="161484400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37E26BB5-F67E-FB8A-48B8-102DFF248D4F}"/>
              </a:ext>
            </a:extLst>
          </p:cNvPr>
          <p:cNvSpPr>
            <a:spLocks noGrp="1"/>
          </p:cNvSpPr>
          <p:nvPr>
            <p:ph type="sldNum" sz="quarter" idx="12"/>
          </p:nvPr>
        </p:nvSpPr>
        <p:spPr/>
        <p:txBody>
          <a:bodyPr/>
          <a:lstStyle/>
          <a:p>
            <a:pPr>
              <a:defRPr/>
            </a:pPr>
            <a:fld id="{E683911C-EC88-49B7-90C9-B74F5A05111C}" type="slidenum">
              <a:rPr lang="pl-PL" smtClean="0"/>
              <a:pPr>
                <a:defRPr/>
              </a:pPr>
              <a:t>196</a:t>
            </a:fld>
            <a:endParaRPr lang="pl-PL"/>
          </a:p>
        </p:txBody>
      </p:sp>
      <p:sp>
        <p:nvSpPr>
          <p:cNvPr id="4" name="pole tekstowe 3">
            <a:extLst>
              <a:ext uri="{FF2B5EF4-FFF2-40B4-BE49-F238E27FC236}">
                <a16:creationId xmlns:a16="http://schemas.microsoft.com/office/drawing/2014/main" id="{EA04B1DD-842F-3896-886F-DF7987A766A4}"/>
              </a:ext>
            </a:extLst>
          </p:cNvPr>
          <p:cNvSpPr txBox="1"/>
          <p:nvPr/>
        </p:nvSpPr>
        <p:spPr>
          <a:xfrm>
            <a:off x="2286000" y="2573317"/>
            <a:ext cx="4572000" cy="1711366"/>
          </a:xfrm>
          <a:prstGeom prst="rect">
            <a:avLst/>
          </a:prstGeom>
          <a:noFill/>
        </p:spPr>
        <p:txBody>
          <a:bodyPr wrap="square">
            <a:spAutoFit/>
          </a:bodyPr>
          <a:lstStyle/>
          <a:p>
            <a:pPr algn="ctr">
              <a:lnSpc>
                <a:spcPct val="150000"/>
              </a:lnSpc>
              <a:spcBef>
                <a:spcPts val="500"/>
              </a:spcBef>
              <a:spcAft>
                <a:spcPts val="1000"/>
              </a:spcAft>
            </a:pPr>
            <a:r>
              <a:rPr lang="pl-PL" sz="1800" b="1" u="sng" dirty="0">
                <a:effectLst/>
                <a:latin typeface="Calibri" panose="020F0502020204030204" pitchFamily="34" charset="0"/>
                <a:ea typeface="Times New Roman" panose="02020603050405020304" pitchFamily="18" charset="0"/>
                <a:cs typeface="Calibri" panose="020F0502020204030204" pitchFamily="34" charset="0"/>
              </a:rPr>
              <a:t>Pokaz grzybów w siedzibie PSSE w Brodnicy połączony z prelekcją grzyboznawcy na temat zasad bezpiecznego grzybobrania – 14.10.2022 r.</a:t>
            </a:r>
            <a:endParaRPr lang="pl-PL"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pole tekstowe 5">
            <a:extLst>
              <a:ext uri="{FF2B5EF4-FFF2-40B4-BE49-F238E27FC236}">
                <a16:creationId xmlns:a16="http://schemas.microsoft.com/office/drawing/2014/main" id="{8E88949D-33AF-E399-972B-02D404B66D9B}"/>
              </a:ext>
            </a:extLst>
          </p:cNvPr>
          <p:cNvSpPr txBox="1"/>
          <p:nvPr/>
        </p:nvSpPr>
        <p:spPr>
          <a:xfrm>
            <a:off x="256287" y="1729358"/>
            <a:ext cx="2879359" cy="4247317"/>
          </a:xfrm>
          <a:prstGeom prst="rect">
            <a:avLst/>
          </a:prstGeom>
          <a:noFill/>
        </p:spPr>
        <p:txBody>
          <a:bodyPr wrap="square">
            <a:spAutoFit/>
          </a:bodyPr>
          <a:lstStyle/>
          <a:p>
            <a:pPr indent="449580" algn="ctr"/>
            <a:endParaRPr lang="pl-PL" dirty="0">
              <a:solidFill>
                <a:srgbClr val="002060"/>
              </a:solidFill>
              <a:effectLst/>
              <a:latin typeface="+mj-lt"/>
              <a:ea typeface="Times New Roman" panose="02020603050405020304" pitchFamily="18" charset="0"/>
            </a:endParaRPr>
          </a:p>
          <a:p>
            <a:pPr indent="449580" algn="ctr"/>
            <a:r>
              <a:rPr lang="pl-PL" dirty="0">
                <a:solidFill>
                  <a:srgbClr val="002060"/>
                </a:solidFill>
                <a:effectLst/>
                <a:latin typeface="+mj-lt"/>
                <a:ea typeface="Times New Roman" panose="02020603050405020304" pitchFamily="18" charset="0"/>
              </a:rPr>
              <a:t>14 października 2022 r. Państwowy Powiatowy Inspektor Sanitarny w Brodnicy zorganizował na placu przed siedzibą PSSE w Brodnicy pokaz grzybów połączony z prelekcją grzyboznawcy na temat zasad bezpiecznego grzybobrania.</a:t>
            </a:r>
          </a:p>
          <a:p>
            <a:pPr algn="ctr"/>
            <a:r>
              <a:rPr lang="pl-PL" dirty="0">
                <a:solidFill>
                  <a:srgbClr val="002060"/>
                </a:solidFill>
                <a:effectLst/>
                <a:latin typeface="+mj-lt"/>
                <a:ea typeface="Times New Roman" panose="02020603050405020304" pitchFamily="18" charset="0"/>
              </a:rPr>
              <a:t>     Pokaz cieszył się dużym zainteresowaniem mieszkańców Brodnicy, w tym seniorów.</a:t>
            </a:r>
            <a:endParaRPr lang="pl-PL" dirty="0">
              <a:solidFill>
                <a:srgbClr val="002060"/>
              </a:solidFill>
              <a:effectLst/>
              <a:latin typeface="+mj-lt"/>
              <a:ea typeface="Times New Roman" panose="02020603050405020304" pitchFamily="18" charset="0"/>
              <a:cs typeface="Times New Roman" panose="02020603050405020304" pitchFamily="18" charset="0"/>
            </a:endParaRPr>
          </a:p>
        </p:txBody>
      </p:sp>
      <p:sp>
        <p:nvSpPr>
          <p:cNvPr id="12" name="pole tekstowe 11">
            <a:extLst>
              <a:ext uri="{FF2B5EF4-FFF2-40B4-BE49-F238E27FC236}">
                <a16:creationId xmlns:a16="http://schemas.microsoft.com/office/drawing/2014/main" id="{37F865C0-3A6B-05F3-6FC8-694F4F6E702B}"/>
              </a:ext>
            </a:extLst>
          </p:cNvPr>
          <p:cNvSpPr txBox="1"/>
          <p:nvPr/>
        </p:nvSpPr>
        <p:spPr>
          <a:xfrm>
            <a:off x="502791" y="116632"/>
            <a:ext cx="8245673" cy="1115690"/>
          </a:xfrm>
          <a:prstGeom prst="rect">
            <a:avLst/>
          </a:prstGeom>
          <a:noFill/>
        </p:spPr>
        <p:txBody>
          <a:bodyPr wrap="square">
            <a:spAutoFit/>
          </a:bodyPr>
          <a:lstStyle/>
          <a:p>
            <a:pPr algn="ctr">
              <a:spcBef>
                <a:spcPts val="500"/>
              </a:spcBef>
              <a:spcAft>
                <a:spcPts val="1000"/>
              </a:spcAft>
            </a:pPr>
            <a:r>
              <a:rPr lang="pl-PL" sz="1800" b="1" dirty="0">
                <a:solidFill>
                  <a:srgbClr val="002060"/>
                </a:solidFill>
                <a:effectLst/>
                <a:latin typeface="+mj-lt"/>
                <a:ea typeface="Times New Roman" panose="02020603050405020304" pitchFamily="18" charset="0"/>
                <a:cs typeface="Calibri" panose="020F0502020204030204" pitchFamily="34" charset="0"/>
              </a:rPr>
              <a:t>14.10.2022 r.</a:t>
            </a:r>
          </a:p>
          <a:p>
            <a:pPr algn="ctr">
              <a:spcBef>
                <a:spcPts val="500"/>
              </a:spcBef>
              <a:spcAft>
                <a:spcPts val="1000"/>
              </a:spcAft>
            </a:pPr>
            <a:r>
              <a:rPr lang="pl-PL" sz="1800" b="1" dirty="0">
                <a:solidFill>
                  <a:srgbClr val="002060"/>
                </a:solidFill>
                <a:effectLst/>
                <a:latin typeface="+mj-lt"/>
                <a:ea typeface="Times New Roman" panose="02020603050405020304" pitchFamily="18" charset="0"/>
                <a:cs typeface="Calibri" panose="020F0502020204030204" pitchFamily="34" charset="0"/>
              </a:rPr>
              <a:t>Pokaz grzybów w siedzibie PSSE w Brodnicy połączony z prelekcją grzyboznawcy na temat zasad bezpiecznego grzybobrania </a:t>
            </a:r>
            <a:endParaRPr lang="pl-PL" sz="1200"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13" name="Obraz 12">
            <a:extLst>
              <a:ext uri="{FF2B5EF4-FFF2-40B4-BE49-F238E27FC236}">
                <a16:creationId xmlns:a16="http://schemas.microsoft.com/office/drawing/2014/main" id="{EF3E58F9-9B41-15D5-7CA3-3EB3531A35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0571" y="1700808"/>
            <a:ext cx="2629049" cy="1971923"/>
          </a:xfrm>
          <a:prstGeom prst="rect">
            <a:avLst/>
          </a:prstGeom>
          <a:noFill/>
          <a:ln>
            <a:noFill/>
          </a:ln>
          <a:effectLst>
            <a:softEdge rad="50800"/>
          </a:effectLst>
        </p:spPr>
      </p:pic>
      <p:pic>
        <p:nvPicPr>
          <p:cNvPr id="14" name="Obraz 13">
            <a:extLst>
              <a:ext uri="{FF2B5EF4-FFF2-40B4-BE49-F238E27FC236}">
                <a16:creationId xmlns:a16="http://schemas.microsoft.com/office/drawing/2014/main" id="{13A03A9D-43BA-B85F-E517-1080BEE201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9869" y="1729358"/>
            <a:ext cx="2645359" cy="1983338"/>
          </a:xfrm>
          <a:prstGeom prst="rect">
            <a:avLst/>
          </a:prstGeom>
          <a:noFill/>
          <a:ln>
            <a:noFill/>
          </a:ln>
          <a:effectLst>
            <a:softEdge rad="50800"/>
          </a:effectLst>
        </p:spPr>
      </p:pic>
      <p:pic>
        <p:nvPicPr>
          <p:cNvPr id="15" name="Obraz 14">
            <a:extLst>
              <a:ext uri="{FF2B5EF4-FFF2-40B4-BE49-F238E27FC236}">
                <a16:creationId xmlns:a16="http://schemas.microsoft.com/office/drawing/2014/main" id="{76AD584B-C982-91A3-1EEE-1756D8FA013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380571" y="3832627"/>
            <a:ext cx="2629049" cy="2629049"/>
          </a:xfrm>
          <a:prstGeom prst="rect">
            <a:avLst/>
          </a:prstGeom>
          <a:noFill/>
          <a:ln>
            <a:noFill/>
          </a:ln>
          <a:effectLst>
            <a:softEdge rad="50800"/>
          </a:effectLst>
        </p:spPr>
      </p:pic>
      <p:pic>
        <p:nvPicPr>
          <p:cNvPr id="16" name="Obraz 15">
            <a:extLst>
              <a:ext uri="{FF2B5EF4-FFF2-40B4-BE49-F238E27FC236}">
                <a16:creationId xmlns:a16="http://schemas.microsoft.com/office/drawing/2014/main" id="{AA57BCE2-C944-1E09-5173-6C8A3BA8951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9870" y="3832627"/>
            <a:ext cx="2605917" cy="2605917"/>
          </a:xfrm>
          <a:prstGeom prst="rect">
            <a:avLst/>
          </a:prstGeom>
          <a:noFill/>
          <a:ln>
            <a:noFill/>
          </a:ln>
          <a:effectLst>
            <a:softEdge rad="50800"/>
          </a:effectLst>
        </p:spPr>
      </p:pic>
    </p:spTree>
    <p:extLst>
      <p:ext uri="{BB962C8B-B14F-4D97-AF65-F5344CB8AC3E}">
        <p14:creationId xmlns:p14="http://schemas.microsoft.com/office/powerpoint/2010/main" val="265808198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64B77E59-58A1-9048-4747-50A877E88E4B}"/>
              </a:ext>
            </a:extLst>
          </p:cNvPr>
          <p:cNvSpPr>
            <a:spLocks noGrp="1"/>
          </p:cNvSpPr>
          <p:nvPr>
            <p:ph type="sldNum" sz="quarter" idx="12"/>
          </p:nvPr>
        </p:nvSpPr>
        <p:spPr/>
        <p:txBody>
          <a:bodyPr/>
          <a:lstStyle/>
          <a:p>
            <a:pPr>
              <a:defRPr/>
            </a:pPr>
            <a:fld id="{E683911C-EC88-49B7-90C9-B74F5A05111C}" type="slidenum">
              <a:rPr lang="pl-PL" smtClean="0"/>
              <a:pPr>
                <a:defRPr/>
              </a:pPr>
              <a:t>197</a:t>
            </a:fld>
            <a:endParaRPr lang="pl-PL"/>
          </a:p>
        </p:txBody>
      </p:sp>
      <p:sp>
        <p:nvSpPr>
          <p:cNvPr id="4" name="pole tekstowe 3">
            <a:extLst>
              <a:ext uri="{FF2B5EF4-FFF2-40B4-BE49-F238E27FC236}">
                <a16:creationId xmlns:a16="http://schemas.microsoft.com/office/drawing/2014/main" id="{657C186F-1FC8-6378-1B23-7C85BC209AA4}"/>
              </a:ext>
            </a:extLst>
          </p:cNvPr>
          <p:cNvSpPr txBox="1"/>
          <p:nvPr/>
        </p:nvSpPr>
        <p:spPr>
          <a:xfrm>
            <a:off x="548833" y="-26611"/>
            <a:ext cx="8064896" cy="2131353"/>
          </a:xfrm>
          <a:prstGeom prst="rect">
            <a:avLst/>
          </a:prstGeom>
          <a:noFill/>
        </p:spPr>
        <p:txBody>
          <a:bodyPr wrap="square">
            <a:spAutoFit/>
          </a:bodyPr>
          <a:lstStyle/>
          <a:p>
            <a:pPr algn="ctr">
              <a:lnSpc>
                <a:spcPct val="150000"/>
              </a:lnSpc>
              <a:spcBef>
                <a:spcPts val="500"/>
              </a:spcBef>
              <a:spcAft>
                <a:spcPts val="1000"/>
              </a:spcAft>
            </a:pPr>
            <a:r>
              <a:rPr lang="pl-PL" sz="1600" b="1" dirty="0">
                <a:solidFill>
                  <a:srgbClr val="002060"/>
                </a:solidFill>
                <a:effectLst/>
                <a:latin typeface="+mj-lt"/>
                <a:ea typeface="Times New Roman" panose="02020603050405020304" pitchFamily="18" charset="0"/>
                <a:cs typeface="Calibri" panose="020F0502020204030204" pitchFamily="34" charset="0"/>
              </a:rPr>
              <a:t>20.10.2022 r.</a:t>
            </a:r>
          </a:p>
          <a:p>
            <a:pPr algn="ctr">
              <a:spcBef>
                <a:spcPts val="500"/>
              </a:spcBef>
              <a:spcAft>
                <a:spcPts val="1000"/>
              </a:spcAft>
            </a:pPr>
            <a:r>
              <a:rPr lang="pl-PL" sz="1600" b="1" dirty="0">
                <a:solidFill>
                  <a:srgbClr val="002060"/>
                </a:solidFill>
                <a:effectLst/>
                <a:latin typeface="+mj-lt"/>
                <a:ea typeface="Times New Roman" panose="02020603050405020304" pitchFamily="18" charset="0"/>
                <a:cs typeface="Calibri" panose="020F0502020204030204" pitchFamily="34" charset="0"/>
              </a:rPr>
              <a:t>Akcja profilaktyczno-edukacyjna dotycząca profilaktyki chorób zakaźnych, ze szczególnym zawróceniem uwagi na szczepienia ochronne oraz kształtowanie zdrowego stylu życia zorganizowana przez przedstawicieli Wojewódzkiej Stacji Sanitarno-Epidemiologicznej i Powiatowej Stacji Sanitarno-Epidemiologicznej </a:t>
            </a:r>
            <a:r>
              <a:rPr lang="pl-PL" sz="1600" b="1" dirty="0">
                <a:solidFill>
                  <a:srgbClr val="002060"/>
                </a:solidFill>
                <a:latin typeface="+mj-lt"/>
                <a:ea typeface="Times New Roman" panose="02020603050405020304" pitchFamily="18" charset="0"/>
                <a:cs typeface="Calibri" panose="020F0502020204030204" pitchFamily="34" charset="0"/>
              </a:rPr>
              <a:t>             </a:t>
            </a:r>
            <a:r>
              <a:rPr lang="pl-PL" sz="1600" b="1" dirty="0">
                <a:solidFill>
                  <a:srgbClr val="002060"/>
                </a:solidFill>
                <a:effectLst/>
                <a:latin typeface="+mj-lt"/>
                <a:ea typeface="Times New Roman" panose="02020603050405020304" pitchFamily="18" charset="0"/>
                <a:cs typeface="Calibri" panose="020F0502020204030204" pitchFamily="34" charset="0"/>
              </a:rPr>
              <a:t>w Brodnicy przy współpracy i wsparciu Starostwa Powiatowego i Urzędu Miejskiego w Brodnicy skierowana do osób narodowości ukraińskiej </a:t>
            </a:r>
            <a:endParaRPr lang="pl-PL" sz="1600"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5" name="Obraz 4">
            <a:extLst>
              <a:ext uri="{FF2B5EF4-FFF2-40B4-BE49-F238E27FC236}">
                <a16:creationId xmlns:a16="http://schemas.microsoft.com/office/drawing/2014/main" id="{7F5A425B-E304-9D4D-6F3E-26EE040E13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563" y="2257278"/>
            <a:ext cx="2038996" cy="2718821"/>
          </a:xfrm>
          <a:prstGeom prst="rect">
            <a:avLst/>
          </a:prstGeom>
          <a:noFill/>
          <a:ln>
            <a:noFill/>
          </a:ln>
          <a:effectLst>
            <a:softEdge rad="50800"/>
          </a:effectLst>
        </p:spPr>
      </p:pic>
      <p:pic>
        <p:nvPicPr>
          <p:cNvPr id="6" name="Obraz 5">
            <a:extLst>
              <a:ext uri="{FF2B5EF4-FFF2-40B4-BE49-F238E27FC236}">
                <a16:creationId xmlns:a16="http://schemas.microsoft.com/office/drawing/2014/main" id="{0C9934CE-6790-83CA-6CEE-F1ABD153B89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1002" y="2224683"/>
            <a:ext cx="2062957" cy="2751416"/>
          </a:xfrm>
          <a:prstGeom prst="rect">
            <a:avLst/>
          </a:prstGeom>
          <a:noFill/>
          <a:ln>
            <a:noFill/>
          </a:ln>
          <a:effectLst>
            <a:softEdge rad="50800"/>
          </a:effectLst>
        </p:spPr>
      </p:pic>
      <p:pic>
        <p:nvPicPr>
          <p:cNvPr id="7" name="Obraz 6">
            <a:extLst>
              <a:ext uri="{FF2B5EF4-FFF2-40B4-BE49-F238E27FC236}">
                <a16:creationId xmlns:a16="http://schemas.microsoft.com/office/drawing/2014/main" id="{63296AF4-2F68-3524-0025-30A49F0BE58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741036" y="4495197"/>
            <a:ext cx="1708323" cy="2278270"/>
          </a:xfrm>
          <a:prstGeom prst="rect">
            <a:avLst/>
          </a:prstGeom>
          <a:noFill/>
          <a:ln>
            <a:noFill/>
          </a:ln>
          <a:effectLst>
            <a:softEdge rad="50800"/>
          </a:effectLst>
        </p:spPr>
      </p:pic>
      <p:pic>
        <p:nvPicPr>
          <p:cNvPr id="8" name="Obraz 7">
            <a:extLst>
              <a:ext uri="{FF2B5EF4-FFF2-40B4-BE49-F238E27FC236}">
                <a16:creationId xmlns:a16="http://schemas.microsoft.com/office/drawing/2014/main" id="{02C2BF0E-8A81-870F-1A98-47891AE11D7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1070" y="4495575"/>
            <a:ext cx="1708323" cy="2277892"/>
          </a:xfrm>
          <a:prstGeom prst="rect">
            <a:avLst/>
          </a:prstGeom>
          <a:noFill/>
          <a:ln>
            <a:noFill/>
          </a:ln>
          <a:effectLst>
            <a:softEdge rad="50800"/>
          </a:effectLst>
        </p:spPr>
      </p:pic>
      <p:pic>
        <p:nvPicPr>
          <p:cNvPr id="9" name="Obraz 8">
            <a:extLst>
              <a:ext uri="{FF2B5EF4-FFF2-40B4-BE49-F238E27FC236}">
                <a16:creationId xmlns:a16="http://schemas.microsoft.com/office/drawing/2014/main" id="{E8219F02-F679-46C0-3133-619FB728D06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856" y="2322406"/>
            <a:ext cx="2752903" cy="2064793"/>
          </a:xfrm>
          <a:prstGeom prst="rect">
            <a:avLst/>
          </a:prstGeom>
          <a:noFill/>
          <a:ln>
            <a:noFill/>
          </a:ln>
          <a:effectLst>
            <a:softEdge rad="50800"/>
          </a:effectLst>
        </p:spPr>
      </p:pic>
    </p:spTree>
    <p:extLst>
      <p:ext uri="{BB962C8B-B14F-4D97-AF65-F5344CB8AC3E}">
        <p14:creationId xmlns:p14="http://schemas.microsoft.com/office/powerpoint/2010/main" val="24702587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8E004272-4480-1F30-2B29-9896A0267652}"/>
              </a:ext>
            </a:extLst>
          </p:cNvPr>
          <p:cNvSpPr>
            <a:spLocks noGrp="1"/>
          </p:cNvSpPr>
          <p:nvPr>
            <p:ph type="sldNum" sz="quarter" idx="12"/>
          </p:nvPr>
        </p:nvSpPr>
        <p:spPr/>
        <p:txBody>
          <a:bodyPr/>
          <a:lstStyle/>
          <a:p>
            <a:pPr>
              <a:defRPr/>
            </a:pPr>
            <a:fld id="{E683911C-EC88-49B7-90C9-B74F5A05111C}" type="slidenum">
              <a:rPr lang="pl-PL" smtClean="0"/>
              <a:pPr>
                <a:defRPr/>
              </a:pPr>
              <a:t>198</a:t>
            </a:fld>
            <a:endParaRPr lang="pl-PL"/>
          </a:p>
        </p:txBody>
      </p:sp>
      <p:sp>
        <p:nvSpPr>
          <p:cNvPr id="4" name="pole tekstowe 3">
            <a:extLst>
              <a:ext uri="{FF2B5EF4-FFF2-40B4-BE49-F238E27FC236}">
                <a16:creationId xmlns:a16="http://schemas.microsoft.com/office/drawing/2014/main" id="{7F89E660-A0F8-0721-58BD-2286067EEF21}"/>
              </a:ext>
            </a:extLst>
          </p:cNvPr>
          <p:cNvSpPr txBox="1"/>
          <p:nvPr/>
        </p:nvSpPr>
        <p:spPr>
          <a:xfrm>
            <a:off x="139708" y="219075"/>
            <a:ext cx="8608755" cy="1392689"/>
          </a:xfrm>
          <a:prstGeom prst="rect">
            <a:avLst/>
          </a:prstGeom>
          <a:noFill/>
        </p:spPr>
        <p:txBody>
          <a:bodyPr wrap="square">
            <a:spAutoFit/>
          </a:bodyPr>
          <a:lstStyle/>
          <a:p>
            <a:pPr algn="ctr">
              <a:spcBef>
                <a:spcPts val="500"/>
              </a:spcBef>
              <a:spcAft>
                <a:spcPts val="1000"/>
              </a:spcAft>
            </a:pPr>
            <a:r>
              <a:rPr lang="pl-PL" b="1" dirty="0">
                <a:solidFill>
                  <a:srgbClr val="002060"/>
                </a:solidFill>
                <a:effectLst/>
                <a:latin typeface="+mj-lt"/>
                <a:ea typeface="Times New Roman" panose="02020603050405020304" pitchFamily="18" charset="0"/>
                <a:cs typeface="Calibri" panose="020F0502020204030204" pitchFamily="34" charset="0"/>
              </a:rPr>
              <a:t>26.10.2022 r.</a:t>
            </a:r>
          </a:p>
          <a:p>
            <a:pPr algn="ctr">
              <a:spcBef>
                <a:spcPts val="500"/>
              </a:spcBef>
              <a:spcAft>
                <a:spcPts val="1000"/>
              </a:spcAft>
            </a:pPr>
            <a:r>
              <a:rPr lang="pl-PL" b="1" dirty="0">
                <a:solidFill>
                  <a:srgbClr val="002060"/>
                </a:solidFill>
                <a:effectLst/>
                <a:latin typeface="+mj-lt"/>
                <a:ea typeface="Times New Roman" panose="02020603050405020304" pitchFamily="18" charset="0"/>
                <a:cs typeface="Calibri" panose="020F0502020204030204" pitchFamily="34" charset="0"/>
              </a:rPr>
              <a:t>Spotkanie z pracownikami placówki terenowej Kasy Rolniczego Ubezpieczenia Społecznego w Brodnicy dotyczące kampanii EFSA "Wybieraj bezpieczną żywność" oraz antybiotyków </a:t>
            </a:r>
            <a:endParaRPr lang="pl-PL"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5" name="Obraz 4">
            <a:extLst>
              <a:ext uri="{FF2B5EF4-FFF2-40B4-BE49-F238E27FC236}">
                <a16:creationId xmlns:a16="http://schemas.microsoft.com/office/drawing/2014/main" id="{F48769DA-D361-C491-378C-87498B0E699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2934" y="2586069"/>
            <a:ext cx="2044475" cy="2726703"/>
          </a:xfrm>
          <a:prstGeom prst="rect">
            <a:avLst/>
          </a:prstGeom>
          <a:noFill/>
          <a:ln>
            <a:noFill/>
          </a:ln>
          <a:effectLst>
            <a:softEdge rad="50800"/>
          </a:effectLst>
        </p:spPr>
      </p:pic>
      <p:pic>
        <p:nvPicPr>
          <p:cNvPr id="6" name="Obraz 5">
            <a:extLst>
              <a:ext uri="{FF2B5EF4-FFF2-40B4-BE49-F238E27FC236}">
                <a16:creationId xmlns:a16="http://schemas.microsoft.com/office/drawing/2014/main" id="{94C0BA9B-EFFA-3356-105F-7D113CC755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5195" y="3013040"/>
            <a:ext cx="2213610" cy="1659890"/>
          </a:xfrm>
          <a:prstGeom prst="rect">
            <a:avLst/>
          </a:prstGeom>
          <a:noFill/>
          <a:ln>
            <a:noFill/>
          </a:ln>
          <a:effectLst>
            <a:softEdge rad="50800"/>
          </a:effectLst>
        </p:spPr>
      </p:pic>
      <p:pic>
        <p:nvPicPr>
          <p:cNvPr id="7" name="Obraz 6">
            <a:extLst>
              <a:ext uri="{FF2B5EF4-FFF2-40B4-BE49-F238E27FC236}">
                <a16:creationId xmlns:a16="http://schemas.microsoft.com/office/drawing/2014/main" id="{592B98BF-6D9F-76AA-73AC-ED1E3C27B61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2554113"/>
            <a:ext cx="2045573" cy="2726704"/>
          </a:xfrm>
          <a:prstGeom prst="rect">
            <a:avLst/>
          </a:prstGeom>
          <a:noFill/>
          <a:ln>
            <a:noFill/>
          </a:ln>
          <a:effectLst>
            <a:softEdge rad="50800"/>
          </a:effectLst>
        </p:spPr>
      </p:pic>
    </p:spTree>
    <p:extLst>
      <p:ext uri="{BB962C8B-B14F-4D97-AF65-F5344CB8AC3E}">
        <p14:creationId xmlns:p14="http://schemas.microsoft.com/office/powerpoint/2010/main" val="184335490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F5186553-73E1-D020-0085-AA3B9CC47061}"/>
              </a:ext>
            </a:extLst>
          </p:cNvPr>
          <p:cNvSpPr>
            <a:spLocks noGrp="1"/>
          </p:cNvSpPr>
          <p:nvPr>
            <p:ph type="sldNum" sz="quarter" idx="12"/>
          </p:nvPr>
        </p:nvSpPr>
        <p:spPr/>
        <p:txBody>
          <a:bodyPr/>
          <a:lstStyle/>
          <a:p>
            <a:pPr>
              <a:defRPr/>
            </a:pPr>
            <a:fld id="{E683911C-EC88-49B7-90C9-B74F5A05111C}" type="slidenum">
              <a:rPr lang="pl-PL" smtClean="0"/>
              <a:pPr>
                <a:defRPr/>
              </a:pPr>
              <a:t>199</a:t>
            </a:fld>
            <a:endParaRPr lang="pl-PL"/>
          </a:p>
        </p:txBody>
      </p:sp>
      <p:sp>
        <p:nvSpPr>
          <p:cNvPr id="4" name="pole tekstowe 3">
            <a:extLst>
              <a:ext uri="{FF2B5EF4-FFF2-40B4-BE49-F238E27FC236}">
                <a16:creationId xmlns:a16="http://schemas.microsoft.com/office/drawing/2014/main" id="{62B1E9A0-365F-7B43-CE29-3AE1391107D4}"/>
              </a:ext>
            </a:extLst>
          </p:cNvPr>
          <p:cNvSpPr txBox="1"/>
          <p:nvPr/>
        </p:nvSpPr>
        <p:spPr>
          <a:xfrm>
            <a:off x="611560" y="188640"/>
            <a:ext cx="7632848" cy="1200329"/>
          </a:xfrm>
          <a:prstGeom prst="rect">
            <a:avLst/>
          </a:prstGeom>
          <a:noFill/>
        </p:spPr>
        <p:txBody>
          <a:bodyPr wrap="square">
            <a:spAutoFit/>
          </a:bodyPr>
          <a:lstStyle/>
          <a:p>
            <a:pPr algn="ctr">
              <a:spcBef>
                <a:spcPts val="0"/>
              </a:spcBef>
              <a:spcAft>
                <a:spcPts val="0"/>
              </a:spcAft>
            </a:pPr>
            <a:r>
              <a:rPr lang="pl-PL" b="1" dirty="0">
                <a:solidFill>
                  <a:srgbClr val="002060"/>
                </a:solidFill>
                <a:effectLst/>
                <a:latin typeface="+mj-lt"/>
                <a:ea typeface="Times New Roman" panose="02020603050405020304" pitchFamily="18" charset="0"/>
                <a:cs typeface="Calibri" panose="020F0502020204030204" pitchFamily="34" charset="0"/>
              </a:rPr>
              <a:t>09.11.2022 r.</a:t>
            </a:r>
          </a:p>
          <a:p>
            <a:pPr algn="ctr">
              <a:spcBef>
                <a:spcPts val="0"/>
              </a:spcBef>
              <a:spcAft>
                <a:spcPts val="0"/>
              </a:spcAft>
            </a:pPr>
            <a:r>
              <a:rPr lang="pl-PL" b="1" dirty="0">
                <a:solidFill>
                  <a:srgbClr val="002060"/>
                </a:solidFill>
                <a:effectLst/>
                <a:latin typeface="+mj-lt"/>
                <a:ea typeface="Times New Roman" panose="02020603050405020304" pitchFamily="18" charset="0"/>
                <a:cs typeface="Calibri" panose="020F0502020204030204" pitchFamily="34" charset="0"/>
              </a:rPr>
              <a:t>Spotkanie edukacyjne w ramach Kampanii EFSA                                                     „Wybieraj bezpieczną żywność” dla pracowników </a:t>
            </a:r>
          </a:p>
          <a:p>
            <a:pPr algn="ctr">
              <a:spcBef>
                <a:spcPts val="0"/>
              </a:spcBef>
              <a:spcAft>
                <a:spcPts val="0"/>
              </a:spcAft>
            </a:pPr>
            <a:r>
              <a:rPr lang="pl-PL" b="1" dirty="0">
                <a:solidFill>
                  <a:srgbClr val="002060"/>
                </a:solidFill>
                <a:effectLst/>
                <a:latin typeface="+mj-lt"/>
                <a:ea typeface="Times New Roman" panose="02020603050405020304" pitchFamily="18" charset="0"/>
                <a:cs typeface="Calibri" panose="020F0502020204030204" pitchFamily="34" charset="0"/>
              </a:rPr>
              <a:t>Starostwa Powiatowego w Brodnicy </a:t>
            </a:r>
            <a:endParaRPr lang="pl-PL"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5" name="Obraz 4">
            <a:extLst>
              <a:ext uri="{FF2B5EF4-FFF2-40B4-BE49-F238E27FC236}">
                <a16:creationId xmlns:a16="http://schemas.microsoft.com/office/drawing/2014/main" id="{AFCD7A27-2A79-C501-91C6-F6C24E3AD5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657" y="2574924"/>
            <a:ext cx="3694426" cy="2078211"/>
          </a:xfrm>
          <a:prstGeom prst="rect">
            <a:avLst/>
          </a:prstGeom>
          <a:noFill/>
          <a:ln>
            <a:noFill/>
          </a:ln>
          <a:effectLst>
            <a:softEdge rad="50800"/>
          </a:effectLst>
        </p:spPr>
      </p:pic>
      <p:pic>
        <p:nvPicPr>
          <p:cNvPr id="6" name="Obraz 5">
            <a:extLst>
              <a:ext uri="{FF2B5EF4-FFF2-40B4-BE49-F238E27FC236}">
                <a16:creationId xmlns:a16="http://schemas.microsoft.com/office/drawing/2014/main" id="{6BC71106-BFC4-F3D6-6668-5BC34A1158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9919" y="4005064"/>
            <a:ext cx="3695287" cy="2078211"/>
          </a:xfrm>
          <a:prstGeom prst="rect">
            <a:avLst/>
          </a:prstGeom>
          <a:noFill/>
          <a:ln>
            <a:noFill/>
          </a:ln>
          <a:effectLst>
            <a:softEdge rad="50800"/>
          </a:effectLst>
        </p:spPr>
      </p:pic>
    </p:spTree>
    <p:extLst>
      <p:ext uri="{BB962C8B-B14F-4D97-AF65-F5344CB8AC3E}">
        <p14:creationId xmlns:p14="http://schemas.microsoft.com/office/powerpoint/2010/main" val="931658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394965" y="1912156"/>
            <a:ext cx="8749035" cy="2619722"/>
          </a:xfrm>
        </p:spPr>
        <p:txBody>
          <a:bodyPr>
            <a:noAutofit/>
          </a:bodyPr>
          <a:lstStyle/>
          <a:p>
            <a:pPr algn="ctr">
              <a:lnSpc>
                <a:spcPct val="150000"/>
              </a:lnSpc>
            </a:pPr>
            <a:r>
              <a:rPr lang="pl-PL" sz="2400" b="1" i="1" dirty="0">
                <a:solidFill>
                  <a:srgbClr val="002060"/>
                </a:solidFill>
              </a:rPr>
              <a:t>pn. „Rys historyczny, rola i zadania Państwowej Inspekcji Sanitarnej w służbie zdrowiu publicznemu w obliczu współczesnych i nowych zagrożeń”</a:t>
            </a:r>
            <a:br>
              <a:rPr lang="pl-PL" sz="2400" b="1" i="1" dirty="0">
                <a:solidFill>
                  <a:srgbClr val="002060"/>
                </a:solidFill>
              </a:rPr>
            </a:br>
            <a:br>
              <a:rPr lang="pl-PL" sz="2400" b="1" i="1" dirty="0">
                <a:solidFill>
                  <a:srgbClr val="002060"/>
                </a:solidFill>
                <a:latin typeface="+mj-lt"/>
              </a:rPr>
            </a:br>
            <a:endParaRPr lang="pl-PL" sz="2400" b="1" dirty="0">
              <a:solidFill>
                <a:srgbClr val="002060"/>
              </a:solidFill>
              <a:latin typeface="Gabriola" pitchFamily="82" charset="0"/>
            </a:endParaRPr>
          </a:p>
        </p:txBody>
      </p:sp>
      <p:sp>
        <p:nvSpPr>
          <p:cNvPr id="3" name="Symbol zastępczy numeru slajdu 2">
            <a:extLst>
              <a:ext uri="{FF2B5EF4-FFF2-40B4-BE49-F238E27FC236}">
                <a16:creationId xmlns:a16="http://schemas.microsoft.com/office/drawing/2014/main" id="{F83C51EB-633D-4166-8E5D-29E3661F6CE9}"/>
              </a:ext>
            </a:extLst>
          </p:cNvPr>
          <p:cNvSpPr>
            <a:spLocks noGrp="1"/>
          </p:cNvSpPr>
          <p:nvPr>
            <p:ph type="sldNum" sz="quarter" idx="11"/>
          </p:nvPr>
        </p:nvSpPr>
        <p:spPr/>
        <p:txBody>
          <a:bodyPr/>
          <a:lstStyle/>
          <a:p>
            <a:pPr>
              <a:defRPr/>
            </a:pPr>
            <a:fld id="{66D04854-3267-4809-BF15-A268A5B6BE7C}" type="slidenum">
              <a:rPr lang="pl-PL" smtClean="0"/>
              <a:pPr>
                <a:defRPr/>
              </a:pPr>
              <a:t>2</a:t>
            </a:fld>
            <a:endParaRPr lang="pl-PL"/>
          </a:p>
        </p:txBody>
      </p:sp>
      <p:sp>
        <p:nvSpPr>
          <p:cNvPr id="16387" name="pole tekstowe 4"/>
          <p:cNvSpPr txBox="1">
            <a:spLocks noChangeArrowheads="1"/>
          </p:cNvSpPr>
          <p:nvPr/>
        </p:nvSpPr>
        <p:spPr bwMode="auto">
          <a:xfrm>
            <a:off x="468312" y="5805264"/>
            <a:ext cx="8352159" cy="707886"/>
          </a:xfrm>
          <a:prstGeom prst="rect">
            <a:avLst/>
          </a:prstGeom>
          <a:noFill/>
          <a:ln w="9525">
            <a:noFill/>
            <a:miter lim="800000"/>
            <a:headEnd/>
            <a:tailEnd/>
          </a:ln>
        </p:spPr>
        <p:txBody>
          <a:bodyPr wrap="square">
            <a:spAutoFit/>
          </a:bodyPr>
          <a:lstStyle/>
          <a:p>
            <a:pPr algn="ctr"/>
            <a:r>
              <a:rPr lang="pl-PL" sz="2000" b="1" dirty="0">
                <a:solidFill>
                  <a:schemeClr val="bg1"/>
                </a:solidFill>
                <a:latin typeface="Gabriola" pitchFamily="82" charset="0"/>
              </a:rPr>
              <a:t>Państwowy Powiatowy Inspektor Sanitarny w Brodnicy</a:t>
            </a:r>
          </a:p>
          <a:p>
            <a:pPr algn="ctr"/>
            <a:r>
              <a:rPr lang="pl-PL" sz="2000" b="1" dirty="0">
                <a:solidFill>
                  <a:schemeClr val="bg1"/>
                </a:solidFill>
                <a:latin typeface="Gabriola" pitchFamily="82" charset="0"/>
              </a:rPr>
              <a:t>Brodnica, 5 grudnia 2024r.</a:t>
            </a:r>
          </a:p>
        </p:txBody>
      </p:sp>
      <p:sp>
        <p:nvSpPr>
          <p:cNvPr id="16388" name="pole tekstowe 5"/>
          <p:cNvSpPr txBox="1">
            <a:spLocks noChangeArrowheads="1"/>
          </p:cNvSpPr>
          <p:nvPr/>
        </p:nvSpPr>
        <p:spPr bwMode="auto">
          <a:xfrm>
            <a:off x="-612576" y="305891"/>
            <a:ext cx="5760639" cy="954107"/>
          </a:xfrm>
          <a:prstGeom prst="rect">
            <a:avLst/>
          </a:prstGeom>
          <a:noFill/>
          <a:ln w="9525">
            <a:noFill/>
            <a:miter lim="800000"/>
            <a:headEnd/>
            <a:tailEnd/>
          </a:ln>
        </p:spPr>
        <p:txBody>
          <a:bodyPr wrap="square">
            <a:spAutoFit/>
          </a:bodyPr>
          <a:lstStyle/>
          <a:p>
            <a:pPr algn="ctr"/>
            <a:r>
              <a:rPr lang="pl-PL" sz="2800" b="1" dirty="0">
                <a:solidFill>
                  <a:srgbClr val="FF0000"/>
                </a:solidFill>
                <a:latin typeface="Gabriola" pitchFamily="82" charset="0"/>
              </a:rPr>
              <a:t>Zdrowie jest największym darem, </a:t>
            </a:r>
          </a:p>
          <a:p>
            <a:pPr algn="ctr"/>
            <a:r>
              <a:rPr lang="pl-PL" sz="2800" b="1" dirty="0">
                <a:solidFill>
                  <a:srgbClr val="FF0000"/>
                </a:solidFill>
                <a:latin typeface="Gabriola" pitchFamily="82" charset="0"/>
              </a:rPr>
              <a:t>jaki może posiadać człowiek.</a:t>
            </a:r>
          </a:p>
        </p:txBody>
      </p:sp>
      <p:pic>
        <p:nvPicPr>
          <p:cNvPr id="9" name="Obraz 8">
            <a:extLst>
              <a:ext uri="{FF2B5EF4-FFF2-40B4-BE49-F238E27FC236}">
                <a16:creationId xmlns:a16="http://schemas.microsoft.com/office/drawing/2014/main" id="{3347D058-AABA-752E-3D05-896B6D94E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20" y="3933056"/>
            <a:ext cx="1585367" cy="157226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Obraz 2"/>
          <p:cNvPicPr>
            <a:picLocks noChangeAspect="1"/>
          </p:cNvPicPr>
          <p:nvPr/>
        </p:nvPicPr>
        <p:blipFill>
          <a:blip r:embed="rId2" cstate="print"/>
          <a:srcRect/>
          <a:stretch>
            <a:fillRect/>
          </a:stretch>
        </p:blipFill>
        <p:spPr bwMode="auto">
          <a:xfrm>
            <a:off x="1119812" y="3569651"/>
            <a:ext cx="2804116" cy="3234495"/>
          </a:xfrm>
          <a:prstGeom prst="rect">
            <a:avLst/>
          </a:prstGeom>
          <a:noFill/>
          <a:ln w="9525">
            <a:noFill/>
            <a:miter lim="800000"/>
            <a:headEnd/>
            <a:tailEnd/>
          </a:ln>
          <a:effectLst>
            <a:softEdge rad="165100"/>
          </a:effectLst>
        </p:spPr>
      </p:pic>
      <p:pic>
        <p:nvPicPr>
          <p:cNvPr id="29698" name="Obraz 4"/>
          <p:cNvPicPr>
            <a:picLocks noChangeAspect="1"/>
          </p:cNvPicPr>
          <p:nvPr/>
        </p:nvPicPr>
        <p:blipFill>
          <a:blip r:embed="rId3" cstate="print"/>
          <a:srcRect/>
          <a:stretch>
            <a:fillRect/>
          </a:stretch>
        </p:blipFill>
        <p:spPr bwMode="auto">
          <a:xfrm>
            <a:off x="4912008" y="3549543"/>
            <a:ext cx="2626624" cy="3150525"/>
          </a:xfrm>
          <a:prstGeom prst="rect">
            <a:avLst/>
          </a:prstGeom>
          <a:noFill/>
          <a:ln w="9525">
            <a:noFill/>
            <a:miter lim="800000"/>
            <a:headEnd/>
            <a:tailEnd/>
          </a:ln>
          <a:effectLst>
            <a:softEdge rad="190500"/>
          </a:effectLst>
        </p:spPr>
      </p:pic>
      <p:sp>
        <p:nvSpPr>
          <p:cNvPr id="29699" name="pole tekstowe 5"/>
          <p:cNvSpPr txBox="1">
            <a:spLocks noChangeArrowheads="1"/>
          </p:cNvSpPr>
          <p:nvPr/>
        </p:nvSpPr>
        <p:spPr bwMode="auto">
          <a:xfrm>
            <a:off x="1403648" y="5765748"/>
            <a:ext cx="2383131" cy="830997"/>
          </a:xfrm>
          <a:prstGeom prst="rect">
            <a:avLst/>
          </a:prstGeom>
          <a:noFill/>
          <a:ln w="9525">
            <a:noFill/>
            <a:miter lim="800000"/>
            <a:headEnd/>
            <a:tailEnd/>
          </a:ln>
        </p:spPr>
        <p:txBody>
          <a:bodyPr wrap="square">
            <a:spAutoFit/>
          </a:bodyPr>
          <a:lstStyle/>
          <a:p>
            <a:pPr algn="ctr"/>
            <a:r>
              <a:rPr lang="pl-PL" sz="1600" dirty="0">
                <a:latin typeface="Constantia" pitchFamily="18" charset="0"/>
              </a:rPr>
              <a:t>Krzyż choleryczny karawaka Michałowo (Brodnica)</a:t>
            </a:r>
          </a:p>
        </p:txBody>
      </p:sp>
      <p:sp>
        <p:nvSpPr>
          <p:cNvPr id="29700" name="pole tekstowe 6"/>
          <p:cNvSpPr txBox="1">
            <a:spLocks noChangeArrowheads="1"/>
          </p:cNvSpPr>
          <p:nvPr/>
        </p:nvSpPr>
        <p:spPr bwMode="auto">
          <a:xfrm>
            <a:off x="5429015" y="5584708"/>
            <a:ext cx="1872208" cy="830997"/>
          </a:xfrm>
          <a:prstGeom prst="rect">
            <a:avLst/>
          </a:prstGeom>
          <a:noFill/>
          <a:ln w="9525">
            <a:noFill/>
            <a:miter lim="800000"/>
            <a:headEnd/>
            <a:tailEnd/>
          </a:ln>
        </p:spPr>
        <p:txBody>
          <a:bodyPr wrap="square">
            <a:spAutoFit/>
          </a:bodyPr>
          <a:lstStyle/>
          <a:p>
            <a:pPr algn="ctr"/>
            <a:r>
              <a:rPr lang="pl-PL" sz="1600" dirty="0">
                <a:latin typeface="Constantia" pitchFamily="18" charset="0"/>
              </a:rPr>
              <a:t>Krzyż choleryczny karawaka Wichulec</a:t>
            </a:r>
          </a:p>
        </p:txBody>
      </p:sp>
      <p:sp>
        <p:nvSpPr>
          <p:cNvPr id="2" name="Symbol zastępczy numeru slajdu 1">
            <a:extLst>
              <a:ext uri="{FF2B5EF4-FFF2-40B4-BE49-F238E27FC236}">
                <a16:creationId xmlns:a16="http://schemas.microsoft.com/office/drawing/2014/main" id="{B4784AD8-ADB8-4B9A-86E6-C67765367EFB}"/>
              </a:ext>
            </a:extLst>
          </p:cNvPr>
          <p:cNvSpPr>
            <a:spLocks noGrp="1"/>
          </p:cNvSpPr>
          <p:nvPr>
            <p:ph type="sldNum" sz="quarter" idx="12"/>
          </p:nvPr>
        </p:nvSpPr>
        <p:spPr/>
        <p:txBody>
          <a:bodyPr/>
          <a:lstStyle/>
          <a:p>
            <a:pPr>
              <a:defRPr/>
            </a:pPr>
            <a:fld id="{8E7CD2DA-8185-4507-8A2F-B572FDECFAC1}" type="slidenum">
              <a:rPr lang="pl-PL" smtClean="0"/>
              <a:pPr>
                <a:defRPr/>
              </a:pPr>
              <a:t>20</a:t>
            </a:fld>
            <a:endParaRPr lang="pl-PL"/>
          </a:p>
        </p:txBody>
      </p:sp>
      <p:sp>
        <p:nvSpPr>
          <p:cNvPr id="4" name="pole tekstowe 3">
            <a:extLst>
              <a:ext uri="{FF2B5EF4-FFF2-40B4-BE49-F238E27FC236}">
                <a16:creationId xmlns:a16="http://schemas.microsoft.com/office/drawing/2014/main" id="{4BF1B795-DEA0-DDF0-DFF6-3DB4D09A5627}"/>
              </a:ext>
            </a:extLst>
          </p:cNvPr>
          <p:cNvSpPr txBox="1"/>
          <p:nvPr/>
        </p:nvSpPr>
        <p:spPr>
          <a:xfrm>
            <a:off x="251520" y="219075"/>
            <a:ext cx="8640960" cy="3139321"/>
          </a:xfrm>
          <a:prstGeom prst="rect">
            <a:avLst/>
          </a:prstGeom>
          <a:noFill/>
        </p:spPr>
        <p:txBody>
          <a:bodyPr wrap="square">
            <a:spAutoFit/>
          </a:bodyPr>
          <a:lstStyle/>
          <a:p>
            <a:pPr indent="449263" algn="just" eaLnBrk="0" hangingPunct="0"/>
            <a:r>
              <a:rPr lang="pl-PL" dirty="0">
                <a:solidFill>
                  <a:srgbClr val="002060"/>
                </a:solidFill>
                <a:latin typeface="Constantia" pitchFamily="18" charset="0"/>
                <a:ea typeface="Calibri" pitchFamily="34" charset="0"/>
                <a:cs typeface="Times New Roman" pitchFamily="18" charset="0"/>
              </a:rPr>
              <a:t>Zmarłych grzebano na osobnych cmentarzach zwanych </a:t>
            </a:r>
            <a:r>
              <a:rPr lang="pl-PL" b="1" dirty="0">
                <a:solidFill>
                  <a:srgbClr val="002060"/>
                </a:solidFill>
                <a:latin typeface="Constantia" pitchFamily="18" charset="0"/>
                <a:ea typeface="Calibri" pitchFamily="34" charset="0"/>
                <a:cs typeface="Times New Roman" pitchFamily="18" charset="0"/>
              </a:rPr>
              <a:t>„cholernikami”. </a:t>
            </a:r>
            <a:r>
              <a:rPr lang="pl-PL" dirty="0">
                <a:solidFill>
                  <a:srgbClr val="002060"/>
                </a:solidFill>
                <a:latin typeface="Constantia" pitchFamily="18" charset="0"/>
                <a:ea typeface="Calibri" pitchFamily="34" charset="0"/>
                <a:cs typeface="Times New Roman" pitchFamily="18" charset="0"/>
              </a:rPr>
              <a:t>W Brodnicy urządzono go m.in. na terenie należącym do Zakładów Mięsnych i Fabryki Żelatyny (od ul. Rzeźnickiej). Często na cmentarzach, a czasami innych miejscach dla upamiętnienia, wznoszono charakterystyczne krzyże z podwójnymi ramionami. Noszą one nazwę </a:t>
            </a:r>
            <a:r>
              <a:rPr lang="pl-PL" b="1" dirty="0">
                <a:solidFill>
                  <a:srgbClr val="002060"/>
                </a:solidFill>
                <a:latin typeface="Constantia" pitchFamily="18" charset="0"/>
                <a:ea typeface="Calibri" pitchFamily="34" charset="0"/>
                <a:cs typeface="Times New Roman" pitchFamily="18" charset="0"/>
              </a:rPr>
              <a:t>karawaka</a:t>
            </a:r>
            <a:r>
              <a:rPr lang="pl-PL" dirty="0">
                <a:solidFill>
                  <a:srgbClr val="002060"/>
                </a:solidFill>
                <a:latin typeface="Constantia" pitchFamily="18" charset="0"/>
                <a:ea typeface="Calibri" pitchFamily="34" charset="0"/>
                <a:cs typeface="Times New Roman" pitchFamily="18" charset="0"/>
              </a:rPr>
              <a:t>. Nazwa pochodzi od hiszpańskiego miasta </a:t>
            </a:r>
            <a:r>
              <a:rPr lang="pl-PL" dirty="0" err="1">
                <a:solidFill>
                  <a:srgbClr val="002060"/>
                </a:solidFill>
                <a:latin typeface="Constantia" pitchFamily="18" charset="0"/>
                <a:ea typeface="Calibri" pitchFamily="34" charset="0"/>
                <a:cs typeface="Times New Roman" pitchFamily="18" charset="0"/>
              </a:rPr>
              <a:t>Caravaca</a:t>
            </a:r>
            <a:r>
              <a:rPr lang="pl-PL" dirty="0">
                <a:solidFill>
                  <a:srgbClr val="002060"/>
                </a:solidFill>
                <a:latin typeface="Constantia" pitchFamily="18" charset="0"/>
                <a:ea typeface="Calibri" pitchFamily="34" charset="0"/>
                <a:cs typeface="Times New Roman" pitchFamily="18" charset="0"/>
              </a:rPr>
              <a:t> de la Cruz, w którym jest relikwiarz w kształcie krzyża z dwoma poprzecznymi belkami, zawierający drzazgę z Krzyża Świętego, któremu przypisywano </a:t>
            </a:r>
            <a:r>
              <a:rPr lang="pl-PL" b="1" dirty="0">
                <a:solidFill>
                  <a:srgbClr val="002060"/>
                </a:solidFill>
                <a:latin typeface="Constantia" pitchFamily="18" charset="0"/>
                <a:ea typeface="Calibri" pitchFamily="34" charset="0"/>
                <a:cs typeface="Times New Roman" pitchFamily="18" charset="0"/>
              </a:rPr>
              <a:t>moc ochrony przed zarazą, tzw. krzyż morowy</a:t>
            </a:r>
            <a:r>
              <a:rPr lang="pl-PL" dirty="0">
                <a:solidFill>
                  <a:srgbClr val="002060"/>
                </a:solidFill>
                <a:latin typeface="Constantia" pitchFamily="18" charset="0"/>
                <a:ea typeface="Calibri" pitchFamily="34" charset="0"/>
                <a:cs typeface="Times New Roman" pitchFamily="18" charset="0"/>
              </a:rPr>
              <a:t>. Do czasów współczesnych dotrwały  w najbliższej okolicy dwa takie krzyże; jeden metalowy z datami 1873 i 1913, znajduje się na ryneczku” w Michałowie,  drugi – drewniany – w Wichulcu na dawnym cmentarzyku cholerycznym, gdzie miano pochować 16 zmarłych mieszkańców tej wsi.</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A86C055C-6CD6-C95B-9B6B-0802594FBBBE}"/>
              </a:ext>
            </a:extLst>
          </p:cNvPr>
          <p:cNvSpPr>
            <a:spLocks noGrp="1"/>
          </p:cNvSpPr>
          <p:nvPr>
            <p:ph type="sldNum" sz="quarter" idx="12"/>
          </p:nvPr>
        </p:nvSpPr>
        <p:spPr/>
        <p:txBody>
          <a:bodyPr/>
          <a:lstStyle/>
          <a:p>
            <a:pPr>
              <a:defRPr/>
            </a:pPr>
            <a:fld id="{E683911C-EC88-49B7-90C9-B74F5A05111C}" type="slidenum">
              <a:rPr lang="pl-PL" smtClean="0"/>
              <a:pPr>
                <a:defRPr/>
              </a:pPr>
              <a:t>200</a:t>
            </a:fld>
            <a:endParaRPr lang="pl-PL"/>
          </a:p>
        </p:txBody>
      </p:sp>
      <p:sp>
        <p:nvSpPr>
          <p:cNvPr id="8" name="pole tekstowe 7">
            <a:extLst>
              <a:ext uri="{FF2B5EF4-FFF2-40B4-BE49-F238E27FC236}">
                <a16:creationId xmlns:a16="http://schemas.microsoft.com/office/drawing/2014/main" id="{C5AE1FD9-6CD0-8514-2473-7081C3FF053C}"/>
              </a:ext>
            </a:extLst>
          </p:cNvPr>
          <p:cNvSpPr txBox="1"/>
          <p:nvPr/>
        </p:nvSpPr>
        <p:spPr>
          <a:xfrm>
            <a:off x="434455" y="116632"/>
            <a:ext cx="8280920" cy="1200329"/>
          </a:xfrm>
          <a:prstGeom prst="rect">
            <a:avLst/>
          </a:prstGeom>
          <a:noFill/>
        </p:spPr>
        <p:txBody>
          <a:bodyPr wrap="square">
            <a:spAutoFit/>
          </a:bodyPr>
          <a:lstStyle/>
          <a:p>
            <a:pPr algn="ctr"/>
            <a:r>
              <a:rPr lang="pl-PL" b="1" dirty="0">
                <a:solidFill>
                  <a:srgbClr val="002060"/>
                </a:solidFill>
                <a:effectLst/>
                <a:latin typeface="+mj-lt"/>
                <a:ea typeface="Times New Roman" panose="02020603050405020304" pitchFamily="18" charset="0"/>
              </a:rPr>
              <a:t>14.11.2022 r.</a:t>
            </a:r>
          </a:p>
          <a:p>
            <a:pPr algn="ctr"/>
            <a:r>
              <a:rPr lang="pl-PL" b="1" dirty="0">
                <a:solidFill>
                  <a:srgbClr val="002060"/>
                </a:solidFill>
                <a:effectLst/>
                <a:latin typeface="+mj-lt"/>
                <a:ea typeface="Times New Roman" panose="02020603050405020304" pitchFamily="18" charset="0"/>
              </a:rPr>
              <a:t>Spotkanie edukacyjne w ramach Kampanii EFSA „Wybieraj bezpieczną żywność” z rodzicami dzieci uczęszczających do Żłobka Happy Kids ul. Kamionka 19 w Brodnicy oraz pracownikami żłobka </a:t>
            </a:r>
            <a:endParaRPr lang="pl-PL" dirty="0">
              <a:solidFill>
                <a:srgbClr val="002060"/>
              </a:solidFill>
              <a:effectLst/>
              <a:latin typeface="+mj-lt"/>
              <a:ea typeface="Times New Roman" panose="02020603050405020304" pitchFamily="18" charset="0"/>
            </a:endParaRPr>
          </a:p>
        </p:txBody>
      </p:sp>
      <p:pic>
        <p:nvPicPr>
          <p:cNvPr id="9" name="Obraz 8">
            <a:extLst>
              <a:ext uri="{FF2B5EF4-FFF2-40B4-BE49-F238E27FC236}">
                <a16:creationId xmlns:a16="http://schemas.microsoft.com/office/drawing/2014/main" id="{D5836785-AA20-F6C2-AE5B-50EAD63EF32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2276872"/>
            <a:ext cx="3833336" cy="2875002"/>
          </a:xfrm>
          <a:prstGeom prst="rect">
            <a:avLst/>
          </a:prstGeom>
          <a:noFill/>
          <a:ln>
            <a:noFill/>
          </a:ln>
          <a:effectLst>
            <a:softEdge rad="38100"/>
          </a:effectLst>
        </p:spPr>
      </p:pic>
    </p:spTree>
    <p:extLst>
      <p:ext uri="{BB962C8B-B14F-4D97-AF65-F5344CB8AC3E}">
        <p14:creationId xmlns:p14="http://schemas.microsoft.com/office/powerpoint/2010/main" val="306305353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2124A96F-35D2-C0E8-A0FB-7211BCC3E16F}"/>
              </a:ext>
            </a:extLst>
          </p:cNvPr>
          <p:cNvSpPr>
            <a:spLocks noGrp="1"/>
          </p:cNvSpPr>
          <p:nvPr>
            <p:ph type="sldNum" sz="quarter" idx="12"/>
          </p:nvPr>
        </p:nvSpPr>
        <p:spPr/>
        <p:txBody>
          <a:bodyPr/>
          <a:lstStyle/>
          <a:p>
            <a:pPr>
              <a:defRPr/>
            </a:pPr>
            <a:fld id="{E683911C-EC88-49B7-90C9-B74F5A05111C}" type="slidenum">
              <a:rPr lang="pl-PL" smtClean="0"/>
              <a:pPr>
                <a:defRPr/>
              </a:pPr>
              <a:t>201</a:t>
            </a:fld>
            <a:endParaRPr lang="pl-PL"/>
          </a:p>
        </p:txBody>
      </p:sp>
      <p:sp>
        <p:nvSpPr>
          <p:cNvPr id="4" name="pole tekstowe 3">
            <a:extLst>
              <a:ext uri="{FF2B5EF4-FFF2-40B4-BE49-F238E27FC236}">
                <a16:creationId xmlns:a16="http://schemas.microsoft.com/office/drawing/2014/main" id="{8C30F494-8E61-ACD2-63C6-754CA7FA695A}"/>
              </a:ext>
            </a:extLst>
          </p:cNvPr>
          <p:cNvSpPr txBox="1"/>
          <p:nvPr/>
        </p:nvSpPr>
        <p:spPr>
          <a:xfrm>
            <a:off x="611560" y="211979"/>
            <a:ext cx="8208912" cy="1115690"/>
          </a:xfrm>
          <a:prstGeom prst="rect">
            <a:avLst/>
          </a:prstGeom>
          <a:noFill/>
        </p:spPr>
        <p:txBody>
          <a:bodyPr wrap="square">
            <a:spAutoFit/>
          </a:bodyPr>
          <a:lstStyle/>
          <a:p>
            <a:pPr algn="ctr">
              <a:spcBef>
                <a:spcPts val="500"/>
              </a:spcBef>
              <a:spcAft>
                <a:spcPts val="1000"/>
              </a:spcAft>
            </a:pPr>
            <a:r>
              <a:rPr lang="pl-PL" b="1" dirty="0">
                <a:solidFill>
                  <a:srgbClr val="002060"/>
                </a:solidFill>
                <a:effectLst/>
                <a:latin typeface="+mj-lt"/>
                <a:ea typeface="Times New Roman" panose="02020603050405020304" pitchFamily="18" charset="0"/>
                <a:cs typeface="Calibri" panose="020F0502020204030204" pitchFamily="34" charset="0"/>
              </a:rPr>
              <a:t>15.11.2022 r.</a:t>
            </a:r>
          </a:p>
          <a:p>
            <a:pPr algn="ctr">
              <a:spcBef>
                <a:spcPts val="500"/>
              </a:spcBef>
              <a:spcAft>
                <a:spcPts val="1000"/>
              </a:spcAft>
            </a:pPr>
            <a:r>
              <a:rPr lang="pl-PL" b="1" dirty="0">
                <a:solidFill>
                  <a:srgbClr val="002060"/>
                </a:solidFill>
                <a:effectLst/>
                <a:latin typeface="+mj-lt"/>
                <a:ea typeface="Times New Roman" panose="02020603050405020304" pitchFamily="18" charset="0"/>
                <a:cs typeface="Calibri" panose="020F0502020204030204" pitchFamily="34" charset="0"/>
              </a:rPr>
              <a:t>Spotkanie dotyczące profilaktyki grypy oraz bezpiecznego stosowania antybiotyków  w Klubie Seniora Brodniczanka </a:t>
            </a:r>
            <a:endParaRPr lang="pl-PL"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5" name="Obraz 4">
            <a:extLst>
              <a:ext uri="{FF2B5EF4-FFF2-40B4-BE49-F238E27FC236}">
                <a16:creationId xmlns:a16="http://schemas.microsoft.com/office/drawing/2014/main" id="{2305AD74-0604-BA89-66C7-48A18266649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4592" y="2239681"/>
            <a:ext cx="4234815" cy="3176270"/>
          </a:xfrm>
          <a:prstGeom prst="rect">
            <a:avLst/>
          </a:prstGeom>
          <a:noFill/>
          <a:ln>
            <a:noFill/>
          </a:ln>
          <a:effectLst>
            <a:softEdge rad="50800"/>
          </a:effectLst>
        </p:spPr>
      </p:pic>
    </p:spTree>
    <p:extLst>
      <p:ext uri="{BB962C8B-B14F-4D97-AF65-F5344CB8AC3E}">
        <p14:creationId xmlns:p14="http://schemas.microsoft.com/office/powerpoint/2010/main" val="14575672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225318F3-DDB0-B322-8A66-24FF6D218C3E}"/>
              </a:ext>
            </a:extLst>
          </p:cNvPr>
          <p:cNvSpPr>
            <a:spLocks noGrp="1"/>
          </p:cNvSpPr>
          <p:nvPr>
            <p:ph type="sldNum" sz="quarter" idx="12"/>
          </p:nvPr>
        </p:nvSpPr>
        <p:spPr/>
        <p:txBody>
          <a:bodyPr/>
          <a:lstStyle/>
          <a:p>
            <a:pPr>
              <a:defRPr/>
            </a:pPr>
            <a:fld id="{E683911C-EC88-49B7-90C9-B74F5A05111C}" type="slidenum">
              <a:rPr lang="pl-PL" smtClean="0"/>
              <a:pPr>
                <a:defRPr/>
              </a:pPr>
              <a:t>202</a:t>
            </a:fld>
            <a:endParaRPr lang="pl-PL"/>
          </a:p>
        </p:txBody>
      </p:sp>
      <p:sp>
        <p:nvSpPr>
          <p:cNvPr id="4" name="pole tekstowe 3">
            <a:extLst>
              <a:ext uri="{FF2B5EF4-FFF2-40B4-BE49-F238E27FC236}">
                <a16:creationId xmlns:a16="http://schemas.microsoft.com/office/drawing/2014/main" id="{FB898FAC-DB31-3A73-77C6-05B85D6AE892}"/>
              </a:ext>
            </a:extLst>
          </p:cNvPr>
          <p:cNvSpPr txBox="1"/>
          <p:nvPr/>
        </p:nvSpPr>
        <p:spPr>
          <a:xfrm>
            <a:off x="323528" y="260648"/>
            <a:ext cx="7992888" cy="1200329"/>
          </a:xfrm>
          <a:prstGeom prst="rect">
            <a:avLst/>
          </a:prstGeom>
          <a:noFill/>
        </p:spPr>
        <p:txBody>
          <a:bodyPr wrap="square">
            <a:spAutoFit/>
          </a:bodyPr>
          <a:lstStyle/>
          <a:p>
            <a:pPr algn="ctr"/>
            <a:r>
              <a:rPr lang="pl-PL" b="1" dirty="0">
                <a:solidFill>
                  <a:srgbClr val="002060"/>
                </a:solidFill>
                <a:effectLst/>
                <a:latin typeface="+mj-lt"/>
                <a:ea typeface="Times New Roman" panose="02020603050405020304" pitchFamily="18" charset="0"/>
              </a:rPr>
              <a:t>16.11.2022 r.</a:t>
            </a:r>
          </a:p>
          <a:p>
            <a:pPr algn="ctr"/>
            <a:r>
              <a:rPr lang="pl-PL" b="1" dirty="0">
                <a:solidFill>
                  <a:srgbClr val="002060"/>
                </a:solidFill>
                <a:effectLst/>
                <a:latin typeface="+mj-lt"/>
                <a:ea typeface="Times New Roman" panose="02020603050405020304" pitchFamily="18" charset="0"/>
              </a:rPr>
              <a:t>Happening antynikotynowy w Szkole Podstawowej w Brzoziu zorganizowanym w związku z obchodzonym 17 listopada Światowym Dniem Rzucania Palenia Tytoniu</a:t>
            </a:r>
            <a:endParaRPr lang="pl-PL" dirty="0">
              <a:solidFill>
                <a:srgbClr val="002060"/>
              </a:solidFill>
              <a:effectLst/>
              <a:latin typeface="+mj-lt"/>
              <a:ea typeface="Times New Roman" panose="02020603050405020304" pitchFamily="18" charset="0"/>
            </a:endParaRPr>
          </a:p>
        </p:txBody>
      </p:sp>
      <p:pic>
        <p:nvPicPr>
          <p:cNvPr id="5" name="Obraz 4">
            <a:extLst>
              <a:ext uri="{FF2B5EF4-FFF2-40B4-BE49-F238E27FC236}">
                <a16:creationId xmlns:a16="http://schemas.microsoft.com/office/drawing/2014/main" id="{23F73550-B701-E29B-361A-960B21EFB8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965345"/>
            <a:ext cx="2550160" cy="3400425"/>
          </a:xfrm>
          <a:prstGeom prst="rect">
            <a:avLst/>
          </a:prstGeom>
          <a:noFill/>
          <a:ln>
            <a:noFill/>
          </a:ln>
          <a:effectLst>
            <a:softEdge rad="50800"/>
          </a:effectLst>
        </p:spPr>
      </p:pic>
      <p:pic>
        <p:nvPicPr>
          <p:cNvPr id="6" name="Obraz 5">
            <a:extLst>
              <a:ext uri="{FF2B5EF4-FFF2-40B4-BE49-F238E27FC236}">
                <a16:creationId xmlns:a16="http://schemas.microsoft.com/office/drawing/2014/main" id="{310C4F29-C8C3-27CF-64C7-4193BCBEAC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965345"/>
            <a:ext cx="2567940" cy="3423920"/>
          </a:xfrm>
          <a:prstGeom prst="rect">
            <a:avLst/>
          </a:prstGeom>
          <a:noFill/>
          <a:ln>
            <a:noFill/>
          </a:ln>
          <a:effectLst>
            <a:softEdge rad="50800"/>
          </a:effectLst>
        </p:spPr>
      </p:pic>
    </p:spTree>
    <p:extLst>
      <p:ext uri="{BB962C8B-B14F-4D97-AF65-F5344CB8AC3E}">
        <p14:creationId xmlns:p14="http://schemas.microsoft.com/office/powerpoint/2010/main" val="225194535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DBD90ED2-9D73-16A1-3549-72CBB80F84D9}"/>
              </a:ext>
            </a:extLst>
          </p:cNvPr>
          <p:cNvSpPr>
            <a:spLocks noGrp="1"/>
          </p:cNvSpPr>
          <p:nvPr>
            <p:ph type="sldNum" sz="quarter" idx="12"/>
          </p:nvPr>
        </p:nvSpPr>
        <p:spPr/>
        <p:txBody>
          <a:bodyPr/>
          <a:lstStyle/>
          <a:p>
            <a:pPr>
              <a:defRPr/>
            </a:pPr>
            <a:fld id="{E683911C-EC88-49B7-90C9-B74F5A05111C}" type="slidenum">
              <a:rPr lang="pl-PL" smtClean="0"/>
              <a:pPr>
                <a:defRPr/>
              </a:pPr>
              <a:t>203</a:t>
            </a:fld>
            <a:endParaRPr lang="pl-PL"/>
          </a:p>
        </p:txBody>
      </p:sp>
      <p:sp>
        <p:nvSpPr>
          <p:cNvPr id="4" name="pole tekstowe 3">
            <a:extLst>
              <a:ext uri="{FF2B5EF4-FFF2-40B4-BE49-F238E27FC236}">
                <a16:creationId xmlns:a16="http://schemas.microsoft.com/office/drawing/2014/main" id="{BDAB2B97-61CD-5386-B9EC-91B163134DAB}"/>
              </a:ext>
            </a:extLst>
          </p:cNvPr>
          <p:cNvSpPr txBox="1"/>
          <p:nvPr/>
        </p:nvSpPr>
        <p:spPr>
          <a:xfrm>
            <a:off x="301788" y="351546"/>
            <a:ext cx="4464496" cy="1615827"/>
          </a:xfrm>
          <a:prstGeom prst="rect">
            <a:avLst/>
          </a:prstGeom>
          <a:noFill/>
        </p:spPr>
        <p:txBody>
          <a:bodyPr wrap="square">
            <a:spAutoFit/>
          </a:bodyPr>
          <a:lstStyle/>
          <a:p>
            <a:pPr algn="r">
              <a:lnSpc>
                <a:spcPct val="150000"/>
              </a:lnSpc>
            </a:pPr>
            <a:r>
              <a:rPr lang="pl-PL" b="1" dirty="0">
                <a:solidFill>
                  <a:srgbClr val="002060"/>
                </a:solidFill>
                <a:effectLst/>
                <a:latin typeface="+mj-lt"/>
                <a:ea typeface="Times New Roman" panose="02020603050405020304" pitchFamily="18" charset="0"/>
              </a:rPr>
              <a:t>18.11.2022 r.</a:t>
            </a:r>
          </a:p>
          <a:p>
            <a:pPr algn="r"/>
            <a:r>
              <a:rPr lang="pl-PL" b="1" dirty="0">
                <a:solidFill>
                  <a:srgbClr val="002060"/>
                </a:solidFill>
                <a:effectLst/>
                <a:latin typeface="+mj-lt"/>
                <a:ea typeface="Times New Roman" panose="02020603050405020304" pitchFamily="18" charset="0"/>
              </a:rPr>
              <a:t>Prelekcje dla uczniów w Zespole Szkół w Jabłonowie Pomorskim na temat bezpiecznego stosowania antybiotyków oraz zapobiegania uzależnieniom</a:t>
            </a:r>
            <a:endParaRPr lang="pl-PL" dirty="0">
              <a:solidFill>
                <a:srgbClr val="002060"/>
              </a:solidFill>
              <a:effectLst/>
              <a:latin typeface="+mj-lt"/>
              <a:ea typeface="Times New Roman" panose="02020603050405020304" pitchFamily="18" charset="0"/>
            </a:endParaRPr>
          </a:p>
        </p:txBody>
      </p:sp>
      <p:pic>
        <p:nvPicPr>
          <p:cNvPr id="5" name="Obraz 4">
            <a:extLst>
              <a:ext uri="{FF2B5EF4-FFF2-40B4-BE49-F238E27FC236}">
                <a16:creationId xmlns:a16="http://schemas.microsoft.com/office/drawing/2014/main" id="{CAA8AB73-7E9F-A551-62BB-EB7BCE2FE30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138426"/>
            <a:ext cx="2703453" cy="2027446"/>
          </a:xfrm>
          <a:prstGeom prst="rect">
            <a:avLst/>
          </a:prstGeom>
          <a:noFill/>
          <a:ln>
            <a:noFill/>
          </a:ln>
          <a:effectLst>
            <a:softEdge rad="50800"/>
          </a:effectLst>
        </p:spPr>
      </p:pic>
      <p:sp>
        <p:nvSpPr>
          <p:cNvPr id="7" name="pole tekstowe 6">
            <a:extLst>
              <a:ext uri="{FF2B5EF4-FFF2-40B4-BE49-F238E27FC236}">
                <a16:creationId xmlns:a16="http://schemas.microsoft.com/office/drawing/2014/main" id="{69DF1DF4-A2FF-B414-88C8-A45D011B642A}"/>
              </a:ext>
            </a:extLst>
          </p:cNvPr>
          <p:cNvSpPr txBox="1"/>
          <p:nvPr/>
        </p:nvSpPr>
        <p:spPr>
          <a:xfrm>
            <a:off x="301788" y="2455031"/>
            <a:ext cx="3078088" cy="1946687"/>
          </a:xfrm>
          <a:prstGeom prst="rect">
            <a:avLst/>
          </a:prstGeom>
          <a:noFill/>
        </p:spPr>
        <p:txBody>
          <a:bodyPr wrap="square">
            <a:spAutoFit/>
          </a:bodyPr>
          <a:lstStyle/>
          <a:p>
            <a:pPr algn="r">
              <a:spcBef>
                <a:spcPts val="500"/>
              </a:spcBef>
              <a:spcAft>
                <a:spcPts val="1000"/>
              </a:spcAft>
            </a:pPr>
            <a:r>
              <a:rPr lang="pl-PL" b="1" dirty="0">
                <a:solidFill>
                  <a:srgbClr val="002060"/>
                </a:solidFill>
                <a:effectLst/>
                <a:latin typeface="+mj-lt"/>
                <a:ea typeface="Times New Roman" panose="02020603050405020304" pitchFamily="18" charset="0"/>
                <a:cs typeface="Calibri" panose="020F0502020204030204" pitchFamily="34" charset="0"/>
              </a:rPr>
              <a:t>28.11.2022 r.</a:t>
            </a:r>
          </a:p>
          <a:p>
            <a:pPr algn="r">
              <a:spcBef>
                <a:spcPts val="500"/>
              </a:spcBef>
              <a:spcAft>
                <a:spcPts val="1000"/>
              </a:spcAft>
            </a:pPr>
            <a:r>
              <a:rPr lang="pl-PL" b="1" dirty="0">
                <a:solidFill>
                  <a:srgbClr val="002060"/>
                </a:solidFill>
                <a:effectLst/>
                <a:latin typeface="+mj-lt"/>
                <a:ea typeface="Times New Roman" panose="02020603050405020304" pitchFamily="18" charset="0"/>
                <a:cs typeface="Calibri" panose="020F0502020204030204" pitchFamily="34" charset="0"/>
              </a:rPr>
              <a:t>Prelekcja na temat szkodliwości wynikających z palenia papierosów, w tym e-papierosów </a:t>
            </a:r>
            <a:r>
              <a:rPr lang="pl-PL" b="1" dirty="0">
                <a:solidFill>
                  <a:srgbClr val="002060"/>
                </a:solidFill>
                <a:latin typeface="+mj-lt"/>
                <a:ea typeface="Times New Roman" panose="02020603050405020304" pitchFamily="18" charset="0"/>
                <a:cs typeface="Calibri" panose="020F0502020204030204" pitchFamily="34" charset="0"/>
              </a:rPr>
              <a:t> - SP w Drużynach</a:t>
            </a:r>
            <a:endParaRPr lang="pl-PL"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8" name="Obraz 7">
            <a:extLst>
              <a:ext uri="{FF2B5EF4-FFF2-40B4-BE49-F238E27FC236}">
                <a16:creationId xmlns:a16="http://schemas.microsoft.com/office/drawing/2014/main" id="{D3BAD251-C13D-35EE-B6C1-9727290572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2359487"/>
            <a:ext cx="1713557" cy="2284936"/>
          </a:xfrm>
          <a:prstGeom prst="rect">
            <a:avLst/>
          </a:prstGeom>
          <a:noFill/>
          <a:ln>
            <a:noFill/>
          </a:ln>
          <a:effectLst>
            <a:softEdge rad="50800"/>
          </a:effectLst>
        </p:spPr>
      </p:pic>
      <p:sp>
        <p:nvSpPr>
          <p:cNvPr id="10" name="pole tekstowe 9">
            <a:extLst>
              <a:ext uri="{FF2B5EF4-FFF2-40B4-BE49-F238E27FC236}">
                <a16:creationId xmlns:a16="http://schemas.microsoft.com/office/drawing/2014/main" id="{0BD5B4D1-52F5-84DD-80C1-4E55161B72CD}"/>
              </a:ext>
            </a:extLst>
          </p:cNvPr>
          <p:cNvSpPr txBox="1"/>
          <p:nvPr/>
        </p:nvSpPr>
        <p:spPr>
          <a:xfrm>
            <a:off x="44838" y="4941168"/>
            <a:ext cx="4572000" cy="1338828"/>
          </a:xfrm>
          <a:prstGeom prst="rect">
            <a:avLst/>
          </a:prstGeom>
          <a:noFill/>
        </p:spPr>
        <p:txBody>
          <a:bodyPr wrap="square">
            <a:spAutoFit/>
          </a:bodyPr>
          <a:lstStyle/>
          <a:p>
            <a:pPr algn="r">
              <a:lnSpc>
                <a:spcPct val="150000"/>
              </a:lnSpc>
            </a:pPr>
            <a:r>
              <a:rPr lang="pl-PL" b="1" dirty="0">
                <a:solidFill>
                  <a:srgbClr val="002060"/>
                </a:solidFill>
                <a:effectLst/>
                <a:latin typeface="+mj-lt"/>
                <a:ea typeface="Times New Roman" panose="02020603050405020304" pitchFamily="18" charset="0"/>
              </a:rPr>
              <a:t>01.1.2022 r.</a:t>
            </a:r>
          </a:p>
          <a:p>
            <a:pPr algn="r"/>
            <a:r>
              <a:rPr lang="pl-PL" b="1" dirty="0">
                <a:solidFill>
                  <a:srgbClr val="002060"/>
                </a:solidFill>
                <a:effectLst/>
                <a:latin typeface="+mj-lt"/>
                <a:ea typeface="Times New Roman" panose="02020603050405020304" pitchFamily="18" charset="0"/>
              </a:rPr>
              <a:t>Wykład pt. „HIV – bać się czy nie?” w Centrum Kształcenia Zawodowego i Ustawicznego w Brodnicy </a:t>
            </a:r>
            <a:endParaRPr lang="pl-PL" dirty="0">
              <a:solidFill>
                <a:srgbClr val="002060"/>
              </a:solidFill>
              <a:effectLst/>
              <a:latin typeface="+mj-lt"/>
              <a:ea typeface="Times New Roman" panose="02020603050405020304" pitchFamily="18" charset="0"/>
            </a:endParaRPr>
          </a:p>
        </p:txBody>
      </p:sp>
      <p:pic>
        <p:nvPicPr>
          <p:cNvPr id="11" name="Obraz 10">
            <a:extLst>
              <a:ext uri="{FF2B5EF4-FFF2-40B4-BE49-F238E27FC236}">
                <a16:creationId xmlns:a16="http://schemas.microsoft.com/office/drawing/2014/main" id="{AE029317-4746-6CEF-15DA-4CD6A2F60D8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7670" y="4739089"/>
            <a:ext cx="4234815" cy="1786255"/>
          </a:xfrm>
          <a:prstGeom prst="rect">
            <a:avLst/>
          </a:prstGeom>
          <a:noFill/>
          <a:ln>
            <a:noFill/>
          </a:ln>
          <a:effectLst>
            <a:softEdge rad="50800"/>
          </a:effectLst>
        </p:spPr>
      </p:pic>
    </p:spTree>
    <p:extLst>
      <p:ext uri="{BB962C8B-B14F-4D97-AF65-F5344CB8AC3E}">
        <p14:creationId xmlns:p14="http://schemas.microsoft.com/office/powerpoint/2010/main" val="158094066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F381C0DF-85D0-2747-DEB5-BBCA3BD772DA}"/>
              </a:ext>
            </a:extLst>
          </p:cNvPr>
          <p:cNvSpPr>
            <a:spLocks noGrp="1"/>
          </p:cNvSpPr>
          <p:nvPr>
            <p:ph type="sldNum" sz="quarter" idx="12"/>
          </p:nvPr>
        </p:nvSpPr>
        <p:spPr/>
        <p:txBody>
          <a:bodyPr/>
          <a:lstStyle/>
          <a:p>
            <a:pPr>
              <a:defRPr/>
            </a:pPr>
            <a:fld id="{E683911C-EC88-49B7-90C9-B74F5A05111C}" type="slidenum">
              <a:rPr lang="pl-PL" smtClean="0"/>
              <a:pPr>
                <a:defRPr/>
              </a:pPr>
              <a:t>204</a:t>
            </a:fld>
            <a:endParaRPr lang="pl-PL"/>
          </a:p>
        </p:txBody>
      </p:sp>
      <p:sp>
        <p:nvSpPr>
          <p:cNvPr id="4" name="pole tekstowe 3">
            <a:extLst>
              <a:ext uri="{FF2B5EF4-FFF2-40B4-BE49-F238E27FC236}">
                <a16:creationId xmlns:a16="http://schemas.microsoft.com/office/drawing/2014/main" id="{CA200A31-2C55-CF2C-7032-14346C9B9098}"/>
              </a:ext>
            </a:extLst>
          </p:cNvPr>
          <p:cNvSpPr txBox="1"/>
          <p:nvPr/>
        </p:nvSpPr>
        <p:spPr>
          <a:xfrm>
            <a:off x="3923928" y="90498"/>
            <a:ext cx="4572000" cy="1754326"/>
          </a:xfrm>
          <a:prstGeom prst="rect">
            <a:avLst/>
          </a:prstGeom>
          <a:noFill/>
        </p:spPr>
        <p:txBody>
          <a:bodyPr wrap="square">
            <a:spAutoFit/>
          </a:bodyPr>
          <a:lstStyle/>
          <a:p>
            <a:r>
              <a:rPr lang="pl-PL" b="1" dirty="0">
                <a:solidFill>
                  <a:srgbClr val="002060"/>
                </a:solidFill>
                <a:effectLst/>
                <a:latin typeface="+mj-lt"/>
                <a:ea typeface="Times New Roman" panose="02020603050405020304" pitchFamily="18" charset="0"/>
              </a:rPr>
              <a:t>02.12.2022 r.</a:t>
            </a:r>
          </a:p>
          <a:p>
            <a:r>
              <a:rPr lang="pl-PL" b="1" dirty="0">
                <a:solidFill>
                  <a:srgbClr val="002060"/>
                </a:solidFill>
                <a:effectLst/>
                <a:latin typeface="+mj-lt"/>
                <a:ea typeface="Times New Roman" panose="02020603050405020304" pitchFamily="18" charset="0"/>
              </a:rPr>
              <a:t>Prelekcja na temat bezpiecznego stosowania antybiotyków podczas zebrania Rady Powiatowej Kujawsko-Pomorskiej Izby Rolniczej powiatu brodnickiego w Brzoziu</a:t>
            </a:r>
            <a:endParaRPr lang="pl-PL" dirty="0">
              <a:solidFill>
                <a:srgbClr val="002060"/>
              </a:solidFill>
              <a:effectLst/>
              <a:latin typeface="+mj-lt"/>
              <a:ea typeface="Times New Roman" panose="02020603050405020304" pitchFamily="18" charset="0"/>
            </a:endParaRPr>
          </a:p>
        </p:txBody>
      </p:sp>
      <p:pic>
        <p:nvPicPr>
          <p:cNvPr id="5" name="Obraz 4">
            <a:extLst>
              <a:ext uri="{FF2B5EF4-FFF2-40B4-BE49-F238E27FC236}">
                <a16:creationId xmlns:a16="http://schemas.microsoft.com/office/drawing/2014/main" id="{E3F36464-393B-13E8-0FB5-F17F9165C1B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60648"/>
            <a:ext cx="3430120" cy="1447096"/>
          </a:xfrm>
          <a:prstGeom prst="rect">
            <a:avLst/>
          </a:prstGeom>
          <a:noFill/>
          <a:ln>
            <a:noFill/>
          </a:ln>
          <a:effectLst>
            <a:softEdge rad="50800"/>
          </a:effectLst>
        </p:spPr>
      </p:pic>
      <p:sp>
        <p:nvSpPr>
          <p:cNvPr id="7" name="pole tekstowe 6">
            <a:extLst>
              <a:ext uri="{FF2B5EF4-FFF2-40B4-BE49-F238E27FC236}">
                <a16:creationId xmlns:a16="http://schemas.microsoft.com/office/drawing/2014/main" id="{DA70F6F7-DDD6-EF44-9E2E-47B2C87EF2BB}"/>
              </a:ext>
            </a:extLst>
          </p:cNvPr>
          <p:cNvSpPr txBox="1"/>
          <p:nvPr/>
        </p:nvSpPr>
        <p:spPr>
          <a:xfrm>
            <a:off x="3838575" y="2053625"/>
            <a:ext cx="4572000" cy="923330"/>
          </a:xfrm>
          <a:prstGeom prst="rect">
            <a:avLst/>
          </a:prstGeom>
          <a:noFill/>
        </p:spPr>
        <p:txBody>
          <a:bodyPr wrap="square">
            <a:spAutoFit/>
          </a:bodyPr>
          <a:lstStyle/>
          <a:p>
            <a:r>
              <a:rPr lang="pl-PL" b="1" dirty="0">
                <a:solidFill>
                  <a:srgbClr val="002060"/>
                </a:solidFill>
                <a:effectLst/>
                <a:latin typeface="+mj-lt"/>
                <a:ea typeface="Times New Roman" panose="02020603050405020304" pitchFamily="18" charset="0"/>
              </a:rPr>
              <a:t>05.12.2022 r.</a:t>
            </a:r>
          </a:p>
          <a:p>
            <a:r>
              <a:rPr lang="pl-PL" b="1" dirty="0">
                <a:solidFill>
                  <a:srgbClr val="002060"/>
                </a:solidFill>
                <a:effectLst/>
                <a:latin typeface="+mj-lt"/>
                <a:ea typeface="Times New Roman" panose="02020603050405020304" pitchFamily="18" charset="0"/>
              </a:rPr>
              <a:t>Prelekcja na temat HIV/AIDS w  I Liceum Ogólnokształcącym w Brodnicy </a:t>
            </a:r>
            <a:endParaRPr lang="pl-PL" dirty="0">
              <a:solidFill>
                <a:srgbClr val="002060"/>
              </a:solidFill>
              <a:effectLst/>
              <a:latin typeface="+mj-lt"/>
              <a:ea typeface="Times New Roman" panose="02020603050405020304" pitchFamily="18" charset="0"/>
            </a:endParaRPr>
          </a:p>
        </p:txBody>
      </p:sp>
      <p:pic>
        <p:nvPicPr>
          <p:cNvPr id="8" name="Obraz 7">
            <a:extLst>
              <a:ext uri="{FF2B5EF4-FFF2-40B4-BE49-F238E27FC236}">
                <a16:creationId xmlns:a16="http://schemas.microsoft.com/office/drawing/2014/main" id="{D7F66E7B-1725-0157-81A4-680B9E2562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5" y="1844824"/>
            <a:ext cx="3430851" cy="1447096"/>
          </a:xfrm>
          <a:prstGeom prst="rect">
            <a:avLst/>
          </a:prstGeom>
          <a:noFill/>
          <a:ln>
            <a:noFill/>
          </a:ln>
          <a:effectLst>
            <a:softEdge rad="50800"/>
          </a:effectLst>
        </p:spPr>
      </p:pic>
      <p:sp>
        <p:nvSpPr>
          <p:cNvPr id="10" name="pole tekstowe 9">
            <a:extLst>
              <a:ext uri="{FF2B5EF4-FFF2-40B4-BE49-F238E27FC236}">
                <a16:creationId xmlns:a16="http://schemas.microsoft.com/office/drawing/2014/main" id="{1A7199CC-C323-FCF4-FD6C-EC770E4297CC}"/>
              </a:ext>
            </a:extLst>
          </p:cNvPr>
          <p:cNvSpPr txBox="1"/>
          <p:nvPr/>
        </p:nvSpPr>
        <p:spPr>
          <a:xfrm>
            <a:off x="4427984" y="3444413"/>
            <a:ext cx="4824536" cy="2777683"/>
          </a:xfrm>
          <a:prstGeom prst="rect">
            <a:avLst/>
          </a:prstGeom>
          <a:noFill/>
        </p:spPr>
        <p:txBody>
          <a:bodyPr wrap="square">
            <a:spAutoFit/>
          </a:bodyPr>
          <a:lstStyle/>
          <a:p>
            <a:pPr>
              <a:spcBef>
                <a:spcPts val="500"/>
              </a:spcBef>
              <a:spcAft>
                <a:spcPts val="1000"/>
              </a:spcAft>
            </a:pPr>
            <a:r>
              <a:rPr lang="pl-PL" b="1" dirty="0">
                <a:solidFill>
                  <a:srgbClr val="002060"/>
                </a:solidFill>
                <a:effectLst/>
                <a:latin typeface="+mj-lt"/>
                <a:ea typeface="Times New Roman" panose="02020603050405020304" pitchFamily="18" charset="0"/>
                <a:cs typeface="Calibri" panose="020F0502020204030204" pitchFamily="34" charset="0"/>
              </a:rPr>
              <a:t>12.12.2022 r.</a:t>
            </a:r>
          </a:p>
          <a:p>
            <a:pPr>
              <a:spcBef>
                <a:spcPts val="500"/>
              </a:spcBef>
              <a:spcAft>
                <a:spcPts val="1000"/>
              </a:spcAft>
            </a:pPr>
            <a:r>
              <a:rPr lang="pl-PL" b="1" dirty="0">
                <a:solidFill>
                  <a:srgbClr val="002060"/>
                </a:solidFill>
                <a:effectLst/>
                <a:latin typeface="+mj-lt"/>
                <a:ea typeface="Times New Roman" panose="02020603050405020304" pitchFamily="18" charset="0"/>
                <a:cs typeface="Calibri" panose="020F0502020204030204" pitchFamily="34" charset="0"/>
              </a:rPr>
              <a:t>Spotkanie z kadrą kierowniczą oraz osobami zarządzającymi siecią wodną w obiektach opieki zdrowotnej i hotelarskich – prezentacja pt.  „Zagrożenia zdrowotne związane z występowaniem bakterii </a:t>
            </a:r>
            <a:r>
              <a:rPr lang="pl-PL" b="1" i="1" dirty="0" err="1">
                <a:solidFill>
                  <a:srgbClr val="002060"/>
                </a:solidFill>
                <a:effectLst/>
                <a:latin typeface="+mj-lt"/>
                <a:ea typeface="Times New Roman" panose="02020603050405020304" pitchFamily="18" charset="0"/>
                <a:cs typeface="Calibri" panose="020F0502020204030204" pitchFamily="34" charset="0"/>
              </a:rPr>
              <a:t>Legionella</a:t>
            </a:r>
            <a:r>
              <a:rPr lang="pl-PL" b="1" dirty="0">
                <a:solidFill>
                  <a:srgbClr val="002060"/>
                </a:solidFill>
                <a:effectLst/>
                <a:latin typeface="+mj-lt"/>
                <a:ea typeface="Times New Roman" panose="02020603050405020304" pitchFamily="18" charset="0"/>
                <a:cs typeface="Calibri" panose="020F0502020204030204" pitchFamily="34" charset="0"/>
              </a:rPr>
              <a:t> w instalacjach wodnych zakładów opieki zdrowotnej i obiektów hotelarskich”</a:t>
            </a:r>
            <a:endParaRPr lang="pl-PL"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11" name="Obraz 10" descr="Obraz zawierający tekst, ubrania, człowiek, ściana&#10;&#10;Opis wygenerowany automatycznie">
            <a:extLst>
              <a:ext uri="{FF2B5EF4-FFF2-40B4-BE49-F238E27FC236}">
                <a16:creationId xmlns:a16="http://schemas.microsoft.com/office/drawing/2014/main" id="{4AA507B5-917F-46BB-F0B8-22BFE4CDC03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5" y="3529301"/>
            <a:ext cx="3891429" cy="1641781"/>
          </a:xfrm>
          <a:prstGeom prst="rect">
            <a:avLst/>
          </a:prstGeom>
          <a:noFill/>
          <a:ln>
            <a:noFill/>
          </a:ln>
          <a:effectLst>
            <a:softEdge rad="50800"/>
          </a:effectLst>
        </p:spPr>
      </p:pic>
      <p:pic>
        <p:nvPicPr>
          <p:cNvPr id="12" name="Obraz 11" descr="Obraz zawierający ściana, w pomieszczeniu, meble, zastawa stołowa&#10;&#10;Opis wygenerowany automatycznie">
            <a:extLst>
              <a:ext uri="{FF2B5EF4-FFF2-40B4-BE49-F238E27FC236}">
                <a16:creationId xmlns:a16="http://schemas.microsoft.com/office/drawing/2014/main" id="{02DB7A26-A88E-99A5-6B1C-0D26E16A4B4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0927" y="5252387"/>
            <a:ext cx="2586037" cy="1939417"/>
          </a:xfrm>
          <a:prstGeom prst="rect">
            <a:avLst/>
          </a:prstGeom>
          <a:noFill/>
          <a:ln>
            <a:noFill/>
          </a:ln>
          <a:effectLst>
            <a:softEdge rad="50800"/>
          </a:effectLst>
        </p:spPr>
      </p:pic>
    </p:spTree>
    <p:extLst>
      <p:ext uri="{BB962C8B-B14F-4D97-AF65-F5344CB8AC3E}">
        <p14:creationId xmlns:p14="http://schemas.microsoft.com/office/powerpoint/2010/main" val="381652370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6AAB6DAA-3E65-D8E5-AC75-B95399BD923F}"/>
              </a:ext>
            </a:extLst>
          </p:cNvPr>
          <p:cNvSpPr>
            <a:spLocks noGrp="1"/>
          </p:cNvSpPr>
          <p:nvPr>
            <p:ph type="sldNum" sz="quarter" idx="12"/>
          </p:nvPr>
        </p:nvSpPr>
        <p:spPr/>
        <p:txBody>
          <a:bodyPr/>
          <a:lstStyle/>
          <a:p>
            <a:pPr>
              <a:defRPr/>
            </a:pPr>
            <a:fld id="{E683911C-EC88-49B7-90C9-B74F5A05111C}" type="slidenum">
              <a:rPr lang="pl-PL" smtClean="0"/>
              <a:pPr>
                <a:defRPr/>
              </a:pPr>
              <a:t>205</a:t>
            </a:fld>
            <a:endParaRPr lang="pl-PL"/>
          </a:p>
        </p:txBody>
      </p:sp>
      <p:sp>
        <p:nvSpPr>
          <p:cNvPr id="4" name="pole tekstowe 3">
            <a:extLst>
              <a:ext uri="{FF2B5EF4-FFF2-40B4-BE49-F238E27FC236}">
                <a16:creationId xmlns:a16="http://schemas.microsoft.com/office/drawing/2014/main" id="{CC5B8EAD-F2C0-E693-C5C6-4AB7C50FD4E3}"/>
              </a:ext>
            </a:extLst>
          </p:cNvPr>
          <p:cNvSpPr txBox="1"/>
          <p:nvPr/>
        </p:nvSpPr>
        <p:spPr>
          <a:xfrm>
            <a:off x="-401778" y="764704"/>
            <a:ext cx="4968552" cy="1392689"/>
          </a:xfrm>
          <a:prstGeom prst="rect">
            <a:avLst/>
          </a:prstGeom>
          <a:noFill/>
        </p:spPr>
        <p:txBody>
          <a:bodyPr wrap="square">
            <a:spAutoFit/>
          </a:bodyPr>
          <a:lstStyle/>
          <a:p>
            <a:pPr algn="r">
              <a:spcBef>
                <a:spcPts val="500"/>
              </a:spcBef>
              <a:spcAft>
                <a:spcPts val="1000"/>
              </a:spcAft>
            </a:pPr>
            <a:r>
              <a:rPr lang="pl-PL" b="1" dirty="0">
                <a:solidFill>
                  <a:srgbClr val="002060"/>
                </a:solidFill>
                <a:effectLst/>
                <a:latin typeface="+mj-lt"/>
                <a:ea typeface="Times New Roman" panose="02020603050405020304" pitchFamily="18" charset="0"/>
                <a:cs typeface="Calibri" panose="020F0502020204030204" pitchFamily="34" charset="0"/>
              </a:rPr>
              <a:t>01.20.2023 r.</a:t>
            </a:r>
          </a:p>
          <a:p>
            <a:pPr algn="r">
              <a:spcBef>
                <a:spcPts val="500"/>
              </a:spcBef>
              <a:spcAft>
                <a:spcPts val="1000"/>
              </a:spcAft>
            </a:pPr>
            <a:r>
              <a:rPr lang="pl-PL" b="1" dirty="0">
                <a:solidFill>
                  <a:srgbClr val="002060"/>
                </a:solidFill>
                <a:effectLst/>
                <a:latin typeface="+mj-lt"/>
                <a:ea typeface="Times New Roman" panose="02020603050405020304" pitchFamily="18" charset="0"/>
                <a:cs typeface="Calibri" panose="020F0502020204030204" pitchFamily="34" charset="0"/>
              </a:rPr>
              <a:t>Spotkanie edukacyjne pn. „Higiena w kuchni” w Młodzieżowym Centrum Kariery –</a:t>
            </a:r>
            <a:endParaRPr lang="pl-PL"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5" name="Obraz 4">
            <a:extLst>
              <a:ext uri="{FF2B5EF4-FFF2-40B4-BE49-F238E27FC236}">
                <a16:creationId xmlns:a16="http://schemas.microsoft.com/office/drawing/2014/main" id="{022C4A2E-5D89-EB9D-1A60-42BE465B2A4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2856" y="301774"/>
            <a:ext cx="1642932" cy="2191121"/>
          </a:xfrm>
          <a:prstGeom prst="rect">
            <a:avLst/>
          </a:prstGeom>
          <a:noFill/>
          <a:ln>
            <a:noFill/>
          </a:ln>
          <a:effectLst>
            <a:softEdge rad="50800"/>
          </a:effectLst>
        </p:spPr>
      </p:pic>
      <p:pic>
        <p:nvPicPr>
          <p:cNvPr id="6" name="Obraz 5">
            <a:extLst>
              <a:ext uri="{FF2B5EF4-FFF2-40B4-BE49-F238E27FC236}">
                <a16:creationId xmlns:a16="http://schemas.microsoft.com/office/drawing/2014/main" id="{658A0028-FE94-C3A5-53C5-F3D269976F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8695" y="353227"/>
            <a:ext cx="2730665" cy="2047105"/>
          </a:xfrm>
          <a:prstGeom prst="rect">
            <a:avLst/>
          </a:prstGeom>
          <a:noFill/>
          <a:ln>
            <a:noFill/>
          </a:ln>
          <a:effectLst>
            <a:softEdge rad="50800"/>
          </a:effectLst>
        </p:spPr>
      </p:pic>
      <p:sp>
        <p:nvSpPr>
          <p:cNvPr id="8" name="pole tekstowe 7">
            <a:extLst>
              <a:ext uri="{FF2B5EF4-FFF2-40B4-BE49-F238E27FC236}">
                <a16:creationId xmlns:a16="http://schemas.microsoft.com/office/drawing/2014/main" id="{0C98DB16-BB82-83DB-E86C-70C03FEBD2DB}"/>
              </a:ext>
            </a:extLst>
          </p:cNvPr>
          <p:cNvSpPr txBox="1"/>
          <p:nvPr/>
        </p:nvSpPr>
        <p:spPr>
          <a:xfrm>
            <a:off x="125099" y="3116836"/>
            <a:ext cx="4572001" cy="1946687"/>
          </a:xfrm>
          <a:prstGeom prst="rect">
            <a:avLst/>
          </a:prstGeom>
          <a:noFill/>
        </p:spPr>
        <p:txBody>
          <a:bodyPr wrap="square">
            <a:spAutoFit/>
          </a:bodyPr>
          <a:lstStyle/>
          <a:p>
            <a:pPr algn="r">
              <a:spcBef>
                <a:spcPts val="500"/>
              </a:spcBef>
              <a:spcAft>
                <a:spcPts val="1000"/>
              </a:spcAft>
            </a:pPr>
            <a:r>
              <a:rPr lang="pl-PL" b="1" dirty="0">
                <a:solidFill>
                  <a:srgbClr val="002060"/>
                </a:solidFill>
                <a:effectLst/>
                <a:latin typeface="+mj-lt"/>
                <a:ea typeface="Times New Roman" panose="02020603050405020304" pitchFamily="18" charset="0"/>
                <a:cs typeface="Calibri" panose="020F0502020204030204" pitchFamily="34" charset="0"/>
              </a:rPr>
              <a:t>16.03.2023 r.</a:t>
            </a:r>
          </a:p>
          <a:p>
            <a:pPr algn="r">
              <a:spcBef>
                <a:spcPts val="500"/>
              </a:spcBef>
              <a:spcAft>
                <a:spcPts val="1000"/>
              </a:spcAft>
            </a:pPr>
            <a:r>
              <a:rPr lang="pl-PL" b="1" dirty="0">
                <a:solidFill>
                  <a:srgbClr val="002060"/>
                </a:solidFill>
                <a:effectLst/>
                <a:latin typeface="+mj-lt"/>
                <a:ea typeface="Times New Roman" panose="02020603050405020304" pitchFamily="18" charset="0"/>
                <a:cs typeface="Calibri" panose="020F0502020204030204" pitchFamily="34" charset="0"/>
              </a:rPr>
              <a:t>Przekazanie PPIS w Brodnicy pomocy edukacyjnych, tj. modeli do samobadania piersi oraz wydrukowanych ulotek przez Burmistrza Brodnicy</a:t>
            </a:r>
            <a:endParaRPr lang="pl-PL"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9" name="Obraz 8">
            <a:extLst>
              <a:ext uri="{FF2B5EF4-FFF2-40B4-BE49-F238E27FC236}">
                <a16:creationId xmlns:a16="http://schemas.microsoft.com/office/drawing/2014/main" id="{098DB533-C867-19D7-60A8-FFC0021293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3886886"/>
            <a:ext cx="1872208" cy="2496127"/>
          </a:xfrm>
          <a:prstGeom prst="rect">
            <a:avLst/>
          </a:prstGeom>
          <a:noFill/>
          <a:ln>
            <a:noFill/>
          </a:ln>
          <a:effectLst>
            <a:softEdge rad="38100"/>
          </a:effectLst>
        </p:spPr>
      </p:pic>
      <p:pic>
        <p:nvPicPr>
          <p:cNvPr id="10" name="Obraz 9">
            <a:extLst>
              <a:ext uri="{FF2B5EF4-FFF2-40B4-BE49-F238E27FC236}">
                <a16:creationId xmlns:a16="http://schemas.microsoft.com/office/drawing/2014/main" id="{3C239B91-E021-66E1-3AFD-06438F849F9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5531" y="3097328"/>
            <a:ext cx="2026692" cy="2702256"/>
          </a:xfrm>
          <a:prstGeom prst="rect">
            <a:avLst/>
          </a:prstGeom>
          <a:noFill/>
          <a:ln>
            <a:noFill/>
          </a:ln>
          <a:effectLst>
            <a:softEdge rad="50800"/>
          </a:effectLst>
        </p:spPr>
      </p:pic>
    </p:spTree>
    <p:extLst>
      <p:ext uri="{BB962C8B-B14F-4D97-AF65-F5344CB8AC3E}">
        <p14:creationId xmlns:p14="http://schemas.microsoft.com/office/powerpoint/2010/main" val="393591258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E5D1D2BB-D291-82F2-E612-D53DCC6EB3D1}"/>
              </a:ext>
            </a:extLst>
          </p:cNvPr>
          <p:cNvSpPr>
            <a:spLocks noGrp="1"/>
          </p:cNvSpPr>
          <p:nvPr>
            <p:ph type="sldNum" sz="quarter" idx="12"/>
          </p:nvPr>
        </p:nvSpPr>
        <p:spPr/>
        <p:txBody>
          <a:bodyPr/>
          <a:lstStyle/>
          <a:p>
            <a:pPr>
              <a:defRPr/>
            </a:pPr>
            <a:fld id="{E683911C-EC88-49B7-90C9-B74F5A05111C}" type="slidenum">
              <a:rPr lang="pl-PL" smtClean="0"/>
              <a:pPr>
                <a:defRPr/>
              </a:pPr>
              <a:t>206</a:t>
            </a:fld>
            <a:endParaRPr lang="pl-PL"/>
          </a:p>
        </p:txBody>
      </p:sp>
      <p:sp>
        <p:nvSpPr>
          <p:cNvPr id="4" name="pole tekstowe 3">
            <a:extLst>
              <a:ext uri="{FF2B5EF4-FFF2-40B4-BE49-F238E27FC236}">
                <a16:creationId xmlns:a16="http://schemas.microsoft.com/office/drawing/2014/main" id="{C6CE063A-D01C-D449-FB5C-A9908CBFE35A}"/>
              </a:ext>
            </a:extLst>
          </p:cNvPr>
          <p:cNvSpPr txBox="1"/>
          <p:nvPr/>
        </p:nvSpPr>
        <p:spPr>
          <a:xfrm>
            <a:off x="503548" y="116632"/>
            <a:ext cx="8136904" cy="923330"/>
          </a:xfrm>
          <a:prstGeom prst="rect">
            <a:avLst/>
          </a:prstGeom>
          <a:noFill/>
        </p:spPr>
        <p:txBody>
          <a:bodyPr wrap="square">
            <a:spAutoFit/>
          </a:bodyPr>
          <a:lstStyle/>
          <a:p>
            <a:pPr algn="ctr">
              <a:spcBef>
                <a:spcPts val="0"/>
              </a:spcBef>
              <a:spcAft>
                <a:spcPts val="0"/>
              </a:spcAft>
            </a:pPr>
            <a:r>
              <a:rPr lang="pl-PL" b="1" dirty="0">
                <a:solidFill>
                  <a:srgbClr val="002060"/>
                </a:solidFill>
                <a:effectLst/>
                <a:latin typeface="+mj-lt"/>
                <a:ea typeface="Times New Roman" panose="02020603050405020304" pitchFamily="18" charset="0"/>
                <a:cs typeface="Calibri" panose="020F0502020204030204" pitchFamily="34" charset="0"/>
              </a:rPr>
              <a:t>09.05.2023 r.</a:t>
            </a:r>
          </a:p>
          <a:p>
            <a:pPr algn="ctr">
              <a:spcBef>
                <a:spcPts val="0"/>
              </a:spcBef>
              <a:spcAft>
                <a:spcPts val="0"/>
              </a:spcAft>
            </a:pPr>
            <a:r>
              <a:rPr lang="pl-PL" b="1" dirty="0">
                <a:solidFill>
                  <a:srgbClr val="002060"/>
                </a:solidFill>
                <a:effectLst/>
                <a:latin typeface="+mj-lt"/>
                <a:ea typeface="Times New Roman" panose="02020603050405020304" pitchFamily="18" charset="0"/>
                <a:cs typeface="Calibri" panose="020F0502020204030204" pitchFamily="34" charset="0"/>
              </a:rPr>
              <a:t>„Maj miesiącem profilaktyki w Brodnicy w ramach kontynuacji obchodów Światowego Dnia Zdrowia 2023 r.” – 09.05.2023 r.</a:t>
            </a:r>
            <a:endParaRPr lang="pl-PL" dirty="0">
              <a:solidFill>
                <a:srgbClr val="002060"/>
              </a:solidFill>
              <a:effectLst/>
              <a:latin typeface="+mj-lt"/>
              <a:ea typeface="Times New Roman" panose="02020603050405020304" pitchFamily="18" charset="0"/>
              <a:cs typeface="Times New Roman" panose="02020603050405020304" pitchFamily="18" charset="0"/>
            </a:endParaRPr>
          </a:p>
        </p:txBody>
      </p:sp>
      <p:sp>
        <p:nvSpPr>
          <p:cNvPr id="9" name="pole tekstowe 8">
            <a:extLst>
              <a:ext uri="{FF2B5EF4-FFF2-40B4-BE49-F238E27FC236}">
                <a16:creationId xmlns:a16="http://schemas.microsoft.com/office/drawing/2014/main" id="{5D2531C3-84ED-7338-E043-D57B3C313B63}"/>
              </a:ext>
            </a:extLst>
          </p:cNvPr>
          <p:cNvSpPr txBox="1"/>
          <p:nvPr/>
        </p:nvSpPr>
        <p:spPr>
          <a:xfrm>
            <a:off x="34988" y="1124744"/>
            <a:ext cx="8768655" cy="6160661"/>
          </a:xfrm>
          <a:prstGeom prst="rect">
            <a:avLst/>
          </a:prstGeom>
          <a:noFill/>
        </p:spPr>
        <p:txBody>
          <a:bodyPr wrap="square" rtlCol="0">
            <a:spAutoFit/>
          </a:bodyPr>
          <a:lstStyle/>
          <a:p>
            <a:pPr indent="449580" algn="just">
              <a:spcBef>
                <a:spcPts val="500"/>
              </a:spcBef>
              <a:spcAft>
                <a:spcPts val="1000"/>
              </a:spcAft>
            </a:pPr>
            <a:r>
              <a:rPr lang="pl-PL" sz="1600" dirty="0">
                <a:solidFill>
                  <a:srgbClr val="002060"/>
                </a:solidFill>
                <a:effectLst/>
                <a:latin typeface="+mj-lt"/>
                <a:ea typeface="Times New Roman" panose="02020603050405020304" pitchFamily="18" charset="0"/>
                <a:cs typeface="Calibri" panose="020F0502020204030204" pitchFamily="34" charset="0"/>
              </a:rPr>
              <a:t>9 maja 2023 r. Państwowy Powiatowy Inspektor Sanitarny w Brodnicy Pani Danuta Kowalkowska-Szramka wraz z pracownikami Powiatowej Stacji Sanitarno-Epidemiologicznej w Brodnicy wzięli udział w inauguracji akcji „Maj miesiącem profilaktyki w Brodnicy w ramach kontynuacji obchodów Światowego Dnia Zdrowia 2023 r.”.  </a:t>
            </a:r>
            <a:endParaRPr lang="pl-PL" sz="1600" dirty="0">
              <a:solidFill>
                <a:srgbClr val="002060"/>
              </a:solidFill>
              <a:effectLst/>
              <a:latin typeface="+mj-lt"/>
              <a:ea typeface="Times New Roman" panose="02020603050405020304" pitchFamily="18" charset="0"/>
              <a:cs typeface="Times New Roman" panose="02020603050405020304" pitchFamily="18" charset="0"/>
            </a:endParaRPr>
          </a:p>
          <a:p>
            <a:pPr indent="449580" algn="just">
              <a:spcBef>
                <a:spcPts val="500"/>
              </a:spcBef>
              <a:spcAft>
                <a:spcPts val="1000"/>
              </a:spcAft>
            </a:pPr>
            <a:r>
              <a:rPr lang="pl-PL" sz="1600" dirty="0">
                <a:solidFill>
                  <a:srgbClr val="002060"/>
                </a:solidFill>
                <a:effectLst/>
                <a:latin typeface="+mj-lt"/>
                <a:ea typeface="Times New Roman" panose="02020603050405020304" pitchFamily="18" charset="0"/>
                <a:cs typeface="Calibri" panose="020F0502020204030204" pitchFamily="34" charset="0"/>
              </a:rPr>
              <a:t>Podczas prozdrowotnej akcji na Dużym Rynku w Brodnicy zorganizowano Miasteczko Profilaktyczne, w którym mieszkańcy Brodnicy od godziny 10.00 do 15.30 mogli skorzystać z bezpłatnych badań, porad, instruktaży oraz pokazów o charakterze prozdrowotnym i profilaktycznym. Natomiast w Brodnickim Domu Kultury w godz. 11.30 – 14.30 odbywała się konferencja edukacyjno-szkoleniowa. </a:t>
            </a:r>
            <a:endParaRPr lang="pl-PL" sz="1600" dirty="0">
              <a:solidFill>
                <a:srgbClr val="002060"/>
              </a:solidFill>
              <a:effectLst/>
              <a:latin typeface="+mj-lt"/>
              <a:ea typeface="Times New Roman" panose="02020603050405020304" pitchFamily="18" charset="0"/>
              <a:cs typeface="Times New Roman" panose="02020603050405020304" pitchFamily="18" charset="0"/>
            </a:endParaRPr>
          </a:p>
          <a:p>
            <a:pPr indent="449580" algn="just">
              <a:spcBef>
                <a:spcPts val="500"/>
              </a:spcBef>
              <a:spcAft>
                <a:spcPts val="1000"/>
              </a:spcAft>
            </a:pPr>
            <a:r>
              <a:rPr lang="pl-PL" sz="1600" dirty="0">
                <a:solidFill>
                  <a:srgbClr val="002060"/>
                </a:solidFill>
                <a:effectLst/>
                <a:latin typeface="+mj-lt"/>
                <a:ea typeface="Times New Roman" panose="02020603050405020304" pitchFamily="18" charset="0"/>
                <a:cs typeface="Calibri" panose="020F0502020204030204" pitchFamily="34" charset="0"/>
              </a:rPr>
              <a:t>Przedsięwzięcie miało na celu uświadomienie znaczenia szczepień ochronnych, podniesienie poziomu wiedzy dotyczącej zdrowia jamy ustnej, podkreślenie zagrożeń, jakie niosą ze sobą uzależnienia, jak również zwiększenie dostępu do specjalistycznej profilaktyki.</a:t>
            </a:r>
            <a:endParaRPr lang="pl-PL" sz="1600" dirty="0">
              <a:solidFill>
                <a:srgbClr val="002060"/>
              </a:solidFill>
              <a:effectLst/>
              <a:latin typeface="+mj-lt"/>
              <a:ea typeface="Times New Roman" panose="02020603050405020304" pitchFamily="18" charset="0"/>
              <a:cs typeface="Times New Roman" panose="02020603050405020304" pitchFamily="18" charset="0"/>
            </a:endParaRPr>
          </a:p>
          <a:p>
            <a:pPr algn="just">
              <a:spcBef>
                <a:spcPts val="500"/>
              </a:spcBef>
              <a:spcAft>
                <a:spcPts val="1000"/>
              </a:spcAft>
            </a:pPr>
            <a:r>
              <a:rPr lang="pl-PL" sz="1600" dirty="0">
                <a:solidFill>
                  <a:srgbClr val="002060"/>
                </a:solidFill>
                <a:effectLst/>
                <a:latin typeface="+mj-lt"/>
                <a:ea typeface="Times New Roman" panose="02020603050405020304" pitchFamily="18" charset="0"/>
                <a:cs typeface="Calibri" panose="020F0502020204030204" pitchFamily="34" charset="0"/>
              </a:rPr>
              <a:t>Organizatorem akcji był Burmistrz Brodnicy Pan Jarosław Radacz, współorganizatorami: Starosta  Brodnicki Pan Piotr </a:t>
            </a:r>
            <a:r>
              <a:rPr lang="pl-PL" sz="1600" dirty="0" err="1">
                <a:solidFill>
                  <a:srgbClr val="002060"/>
                </a:solidFill>
                <a:effectLst/>
                <a:latin typeface="+mj-lt"/>
                <a:ea typeface="Times New Roman" panose="02020603050405020304" pitchFamily="18" charset="0"/>
                <a:cs typeface="Calibri" panose="020F0502020204030204" pitchFamily="34" charset="0"/>
              </a:rPr>
              <a:t>Boiński</a:t>
            </a:r>
            <a:r>
              <a:rPr lang="pl-PL" sz="1600" dirty="0">
                <a:solidFill>
                  <a:srgbClr val="002060"/>
                </a:solidFill>
                <a:effectLst/>
                <a:latin typeface="+mj-lt"/>
                <a:ea typeface="Times New Roman" panose="02020603050405020304" pitchFamily="18" charset="0"/>
                <a:cs typeface="Calibri" panose="020F0502020204030204" pitchFamily="34" charset="0"/>
              </a:rPr>
              <a:t> oraz Państwowy Powiatowy Inspektor Sanitarny w Brodnicy Pani Danuta Kowalkowska-Szramka.</a:t>
            </a:r>
            <a:endParaRPr lang="pl-PL" sz="1600" dirty="0">
              <a:solidFill>
                <a:srgbClr val="002060"/>
              </a:solidFill>
              <a:effectLst/>
              <a:latin typeface="+mj-lt"/>
              <a:ea typeface="Times New Roman" panose="02020603050405020304" pitchFamily="18" charset="0"/>
              <a:cs typeface="Times New Roman" panose="02020603050405020304" pitchFamily="18" charset="0"/>
            </a:endParaRPr>
          </a:p>
          <a:p>
            <a:pPr indent="449580" algn="just">
              <a:spcBef>
                <a:spcPts val="500"/>
              </a:spcBef>
              <a:spcAft>
                <a:spcPts val="1000"/>
              </a:spcAft>
            </a:pPr>
            <a:r>
              <a:rPr lang="pl-PL" sz="1600" dirty="0">
                <a:solidFill>
                  <a:srgbClr val="002060"/>
                </a:solidFill>
                <a:effectLst/>
                <a:latin typeface="+mj-lt"/>
                <a:ea typeface="Times New Roman" panose="02020603050405020304" pitchFamily="18" charset="0"/>
                <a:cs typeface="Calibri" panose="020F0502020204030204" pitchFamily="34" charset="0"/>
              </a:rPr>
              <a:t>W wyżej wymienionym prozdrowotnym wydarzeniu uczestniczyli również przedstawiciele Państwowego Wojewódzkiego Inspektora Sanitarnego w Bydgoszczy: Kierownik Oddziału Profilaktyki Zdrowotnej WSSE w Bydgoszczy Pani Agnieszka </a:t>
            </a:r>
            <a:r>
              <a:rPr lang="pl-PL" sz="1600" dirty="0" err="1">
                <a:solidFill>
                  <a:srgbClr val="002060"/>
                </a:solidFill>
                <a:effectLst/>
                <a:latin typeface="+mj-lt"/>
                <a:ea typeface="Times New Roman" panose="02020603050405020304" pitchFamily="18" charset="0"/>
                <a:cs typeface="Calibri" panose="020F0502020204030204" pitchFamily="34" charset="0"/>
              </a:rPr>
              <a:t>Noculak</a:t>
            </a:r>
            <a:r>
              <a:rPr lang="pl-PL" sz="1600" dirty="0">
                <a:solidFill>
                  <a:srgbClr val="002060"/>
                </a:solidFill>
                <a:effectLst/>
                <a:latin typeface="+mj-lt"/>
                <a:ea typeface="Times New Roman" panose="02020603050405020304" pitchFamily="18" charset="0"/>
                <a:cs typeface="Calibri" panose="020F0502020204030204" pitchFamily="34" charset="0"/>
              </a:rPr>
              <a:t>, Pani Aneta Okoniewska z Oddziału Profilaktyki Zdrowotnej WSSE w Bydgoszczy oraz przedstawiciele Państwowego Powiatowego Inspektora Sanitarnego w Toruniu. </a:t>
            </a:r>
            <a:endParaRPr lang="pl-PL" sz="1600" dirty="0">
              <a:solidFill>
                <a:srgbClr val="002060"/>
              </a:solidFill>
              <a:effectLst/>
              <a:latin typeface="+mj-lt"/>
              <a:ea typeface="Times New Roman" panose="02020603050405020304" pitchFamily="18" charset="0"/>
              <a:cs typeface="Times New Roman" panose="02020603050405020304" pitchFamily="18" charset="0"/>
            </a:endParaRPr>
          </a:p>
          <a:p>
            <a:endParaRPr lang="pl-PL" sz="1600" dirty="0">
              <a:solidFill>
                <a:srgbClr val="002060"/>
              </a:solidFill>
              <a:latin typeface="+mj-lt"/>
            </a:endParaRPr>
          </a:p>
        </p:txBody>
      </p:sp>
    </p:spTree>
    <p:extLst>
      <p:ext uri="{BB962C8B-B14F-4D97-AF65-F5344CB8AC3E}">
        <p14:creationId xmlns:p14="http://schemas.microsoft.com/office/powerpoint/2010/main" val="69472132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0B9CCFBC-B839-7DE7-5495-C91C636BB0EF}"/>
              </a:ext>
            </a:extLst>
          </p:cNvPr>
          <p:cNvSpPr>
            <a:spLocks noGrp="1"/>
          </p:cNvSpPr>
          <p:nvPr>
            <p:ph type="sldNum" sz="quarter" idx="12"/>
          </p:nvPr>
        </p:nvSpPr>
        <p:spPr/>
        <p:txBody>
          <a:bodyPr/>
          <a:lstStyle/>
          <a:p>
            <a:pPr>
              <a:defRPr/>
            </a:pPr>
            <a:fld id="{E683911C-EC88-49B7-90C9-B74F5A05111C}" type="slidenum">
              <a:rPr lang="pl-PL" smtClean="0"/>
              <a:pPr>
                <a:defRPr/>
              </a:pPr>
              <a:t>207</a:t>
            </a:fld>
            <a:endParaRPr lang="pl-PL"/>
          </a:p>
        </p:txBody>
      </p:sp>
      <p:pic>
        <p:nvPicPr>
          <p:cNvPr id="3" name="Obraz 2">
            <a:extLst>
              <a:ext uri="{FF2B5EF4-FFF2-40B4-BE49-F238E27FC236}">
                <a16:creationId xmlns:a16="http://schemas.microsoft.com/office/drawing/2014/main" id="{320105FB-B3A4-D357-9135-357F555FC50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04757"/>
            <a:ext cx="2448272" cy="1835947"/>
          </a:xfrm>
          <a:prstGeom prst="rect">
            <a:avLst/>
          </a:prstGeom>
          <a:noFill/>
          <a:ln>
            <a:noFill/>
          </a:ln>
          <a:effectLst>
            <a:softEdge rad="50800"/>
          </a:effectLst>
        </p:spPr>
      </p:pic>
      <p:pic>
        <p:nvPicPr>
          <p:cNvPr id="4" name="Obraz 3">
            <a:extLst>
              <a:ext uri="{FF2B5EF4-FFF2-40B4-BE49-F238E27FC236}">
                <a16:creationId xmlns:a16="http://schemas.microsoft.com/office/drawing/2014/main" id="{994B753B-78D3-46DB-D53F-C5B0A98E33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204618"/>
            <a:ext cx="2448272" cy="1836074"/>
          </a:xfrm>
          <a:prstGeom prst="rect">
            <a:avLst/>
          </a:prstGeom>
          <a:noFill/>
          <a:ln>
            <a:noFill/>
          </a:ln>
          <a:effectLst>
            <a:softEdge rad="50800"/>
          </a:effectLst>
        </p:spPr>
      </p:pic>
      <p:pic>
        <p:nvPicPr>
          <p:cNvPr id="5" name="Obraz 4">
            <a:extLst>
              <a:ext uri="{FF2B5EF4-FFF2-40B4-BE49-F238E27FC236}">
                <a16:creationId xmlns:a16="http://schemas.microsoft.com/office/drawing/2014/main" id="{9F4C9008-C190-1524-F53C-4B87D7DE0A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204757"/>
            <a:ext cx="2327910" cy="3103880"/>
          </a:xfrm>
          <a:prstGeom prst="rect">
            <a:avLst/>
          </a:prstGeom>
          <a:noFill/>
          <a:ln>
            <a:noFill/>
          </a:ln>
          <a:effectLst>
            <a:softEdge rad="50800"/>
          </a:effectLst>
        </p:spPr>
      </p:pic>
      <p:pic>
        <p:nvPicPr>
          <p:cNvPr id="6" name="Obraz 5">
            <a:extLst>
              <a:ext uri="{FF2B5EF4-FFF2-40B4-BE49-F238E27FC236}">
                <a16:creationId xmlns:a16="http://schemas.microsoft.com/office/drawing/2014/main" id="{2314E6EE-FD65-5503-27A3-002DC68207F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3514166"/>
            <a:ext cx="2333625" cy="3111500"/>
          </a:xfrm>
          <a:prstGeom prst="rect">
            <a:avLst/>
          </a:prstGeom>
          <a:noFill/>
          <a:ln>
            <a:noFill/>
          </a:ln>
          <a:effectLst>
            <a:softEdge rad="50800"/>
          </a:effectLst>
        </p:spPr>
      </p:pic>
      <p:pic>
        <p:nvPicPr>
          <p:cNvPr id="7" name="Obraz 6">
            <a:extLst>
              <a:ext uri="{FF2B5EF4-FFF2-40B4-BE49-F238E27FC236}">
                <a16:creationId xmlns:a16="http://schemas.microsoft.com/office/drawing/2014/main" id="{AC378FA8-D2F1-629C-9CFB-F59FD3C41CE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504" y="2132856"/>
            <a:ext cx="2474964" cy="1855955"/>
          </a:xfrm>
          <a:prstGeom prst="rect">
            <a:avLst/>
          </a:prstGeom>
          <a:noFill/>
          <a:ln>
            <a:noFill/>
          </a:ln>
          <a:effectLst>
            <a:softEdge rad="50800"/>
          </a:effectLst>
        </p:spPr>
      </p:pic>
      <p:pic>
        <p:nvPicPr>
          <p:cNvPr id="8" name="Obraz 7">
            <a:extLst>
              <a:ext uri="{FF2B5EF4-FFF2-40B4-BE49-F238E27FC236}">
                <a16:creationId xmlns:a16="http://schemas.microsoft.com/office/drawing/2014/main" id="{AE2597BF-1136-2EFB-8410-BB7362ACA1C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63888" y="2152607"/>
            <a:ext cx="2448272" cy="1836204"/>
          </a:xfrm>
          <a:prstGeom prst="rect">
            <a:avLst/>
          </a:prstGeom>
          <a:noFill/>
          <a:ln>
            <a:noFill/>
          </a:ln>
          <a:effectLst>
            <a:softEdge rad="63500"/>
          </a:effectLst>
        </p:spPr>
      </p:pic>
      <p:pic>
        <p:nvPicPr>
          <p:cNvPr id="9" name="Obraz 8">
            <a:extLst>
              <a:ext uri="{FF2B5EF4-FFF2-40B4-BE49-F238E27FC236}">
                <a16:creationId xmlns:a16="http://schemas.microsoft.com/office/drawing/2014/main" id="{223EAF69-C097-DF57-CDCE-902CC8636A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5967" y="4114954"/>
            <a:ext cx="1953825" cy="2605236"/>
          </a:xfrm>
          <a:prstGeom prst="rect">
            <a:avLst/>
          </a:prstGeom>
          <a:noFill/>
          <a:ln>
            <a:noFill/>
          </a:ln>
          <a:effectLst>
            <a:softEdge rad="50800"/>
          </a:effectLst>
        </p:spPr>
      </p:pic>
      <p:pic>
        <p:nvPicPr>
          <p:cNvPr id="10" name="Obraz 9">
            <a:extLst>
              <a:ext uri="{FF2B5EF4-FFF2-40B4-BE49-F238E27FC236}">
                <a16:creationId xmlns:a16="http://schemas.microsoft.com/office/drawing/2014/main" id="{2811A36F-06C5-854C-F558-812914A5758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9872" y="4365104"/>
            <a:ext cx="2769870" cy="2077085"/>
          </a:xfrm>
          <a:prstGeom prst="rect">
            <a:avLst/>
          </a:prstGeom>
          <a:noFill/>
          <a:ln>
            <a:noFill/>
          </a:ln>
          <a:effectLst>
            <a:softEdge rad="50800"/>
          </a:effectLst>
        </p:spPr>
      </p:pic>
    </p:spTree>
    <p:extLst>
      <p:ext uri="{BB962C8B-B14F-4D97-AF65-F5344CB8AC3E}">
        <p14:creationId xmlns:p14="http://schemas.microsoft.com/office/powerpoint/2010/main" val="252412433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5E48C115-C765-EDB1-5115-C86A457EBF29}"/>
              </a:ext>
            </a:extLst>
          </p:cNvPr>
          <p:cNvSpPr>
            <a:spLocks noGrp="1"/>
          </p:cNvSpPr>
          <p:nvPr>
            <p:ph type="sldNum" sz="quarter" idx="12"/>
          </p:nvPr>
        </p:nvSpPr>
        <p:spPr/>
        <p:txBody>
          <a:bodyPr/>
          <a:lstStyle/>
          <a:p>
            <a:pPr>
              <a:defRPr/>
            </a:pPr>
            <a:fld id="{E683911C-EC88-49B7-90C9-B74F5A05111C}" type="slidenum">
              <a:rPr lang="pl-PL" smtClean="0"/>
              <a:pPr>
                <a:defRPr/>
              </a:pPr>
              <a:t>208</a:t>
            </a:fld>
            <a:endParaRPr lang="pl-PL"/>
          </a:p>
        </p:txBody>
      </p:sp>
      <p:sp>
        <p:nvSpPr>
          <p:cNvPr id="4" name="pole tekstowe 3">
            <a:extLst>
              <a:ext uri="{FF2B5EF4-FFF2-40B4-BE49-F238E27FC236}">
                <a16:creationId xmlns:a16="http://schemas.microsoft.com/office/drawing/2014/main" id="{60CA45FC-7341-FC38-3D4A-3413D3542C57}"/>
              </a:ext>
            </a:extLst>
          </p:cNvPr>
          <p:cNvSpPr txBox="1"/>
          <p:nvPr/>
        </p:nvSpPr>
        <p:spPr>
          <a:xfrm>
            <a:off x="251520" y="219075"/>
            <a:ext cx="8640960" cy="3416320"/>
          </a:xfrm>
          <a:prstGeom prst="rect">
            <a:avLst/>
          </a:prstGeom>
          <a:noFill/>
        </p:spPr>
        <p:txBody>
          <a:bodyPr wrap="square">
            <a:spAutoFit/>
          </a:bodyPr>
          <a:lstStyle/>
          <a:p>
            <a:pPr indent="449580" algn="just">
              <a:spcBef>
                <a:spcPts val="0"/>
              </a:spcBef>
              <a:spcAft>
                <a:spcPts val="0"/>
              </a:spcAft>
            </a:pPr>
            <a:r>
              <a:rPr lang="pl-PL" dirty="0">
                <a:solidFill>
                  <a:srgbClr val="002060"/>
                </a:solidFill>
                <a:effectLst/>
                <a:latin typeface="+mj-lt"/>
                <a:ea typeface="Times New Roman" panose="02020603050405020304" pitchFamily="18" charset="0"/>
                <a:cs typeface="Calibri" panose="020F0502020204030204" pitchFamily="34" charset="0"/>
              </a:rPr>
              <a:t>Kulminacyjnym punktem programu ww. przedsięwzięcia była </a:t>
            </a:r>
            <a:r>
              <a:rPr lang="pl-PL" b="1" dirty="0">
                <a:solidFill>
                  <a:srgbClr val="002060"/>
                </a:solidFill>
                <a:effectLst/>
                <a:latin typeface="+mj-lt"/>
                <a:ea typeface="Times New Roman" panose="02020603050405020304" pitchFamily="18" charset="0"/>
                <a:cs typeface="Calibri" panose="020F0502020204030204" pitchFamily="34" charset="0"/>
              </a:rPr>
              <a:t>konferencja edukacyjno-szkoleniowa</a:t>
            </a:r>
            <a:r>
              <a:rPr lang="pl-PL" dirty="0">
                <a:solidFill>
                  <a:srgbClr val="002060"/>
                </a:solidFill>
                <a:effectLst/>
                <a:latin typeface="+mj-lt"/>
                <a:ea typeface="Times New Roman" panose="02020603050405020304" pitchFamily="18" charset="0"/>
                <a:cs typeface="Calibri" panose="020F0502020204030204" pitchFamily="34" charset="0"/>
              </a:rPr>
              <a:t>, podczas której można było wysłuchać ciekawych wykładów o tematyce związanej z aktualnymi problemami zdrowotnymi:</a:t>
            </a:r>
            <a:endParaRPr lang="pl-PL" dirty="0">
              <a:solidFill>
                <a:srgbClr val="002060"/>
              </a:solidFill>
              <a:effectLst/>
              <a:latin typeface="+mj-lt"/>
              <a:ea typeface="Times New Roman" panose="02020603050405020304" pitchFamily="18" charset="0"/>
              <a:cs typeface="Times New Roman" panose="02020603050405020304" pitchFamily="18" charset="0"/>
            </a:endParaRPr>
          </a:p>
          <a:p>
            <a:pPr marL="342900" lvl="0" indent="-342900" algn="just">
              <a:spcBef>
                <a:spcPts val="0"/>
              </a:spcBef>
              <a:spcAft>
                <a:spcPts val="0"/>
              </a:spcAft>
              <a:buSzPts val="1000"/>
              <a:buFont typeface="Symbol" panose="05050102010706020507" pitchFamily="18" charset="2"/>
              <a:buChar char=""/>
              <a:tabLst>
                <a:tab pos="457200" algn="l"/>
              </a:tabLst>
            </a:pPr>
            <a:r>
              <a:rPr lang="pl-PL" dirty="0">
                <a:solidFill>
                  <a:srgbClr val="002060"/>
                </a:solidFill>
                <a:effectLst/>
                <a:latin typeface="+mj-lt"/>
                <a:ea typeface="Times New Roman" panose="02020603050405020304" pitchFamily="18" charset="0"/>
                <a:cs typeface="Calibri" panose="020F0502020204030204" pitchFamily="34" charset="0"/>
              </a:rPr>
              <a:t>„Dlaczego szczepienia są nadal potrzebne?” (Państwowy Powiatowy Inspektor Sanitarny w Brodnicy Pani Danuta Kowalkowska-Szramka),</a:t>
            </a:r>
            <a:endParaRPr lang="pl-PL" dirty="0">
              <a:solidFill>
                <a:srgbClr val="002060"/>
              </a:solidFill>
              <a:effectLst/>
              <a:latin typeface="+mj-lt"/>
              <a:ea typeface="Times New Roman" panose="02020603050405020304" pitchFamily="18" charset="0"/>
              <a:cs typeface="Times New Roman" panose="02020603050405020304" pitchFamily="18" charset="0"/>
            </a:endParaRPr>
          </a:p>
          <a:p>
            <a:pPr marL="342900" lvl="0" indent="-342900" algn="just">
              <a:spcBef>
                <a:spcPts val="0"/>
              </a:spcBef>
              <a:spcAft>
                <a:spcPts val="0"/>
              </a:spcAft>
              <a:buSzPts val="1000"/>
              <a:buFont typeface="Symbol" panose="05050102010706020507" pitchFamily="18" charset="2"/>
              <a:buChar char=""/>
              <a:tabLst>
                <a:tab pos="457200" algn="l"/>
              </a:tabLst>
            </a:pPr>
            <a:r>
              <a:rPr lang="pl-PL" b="1" dirty="0">
                <a:solidFill>
                  <a:srgbClr val="002060"/>
                </a:solidFill>
                <a:effectLst/>
                <a:latin typeface="+mj-lt"/>
                <a:ea typeface="Times New Roman" panose="02020603050405020304" pitchFamily="18" charset="0"/>
                <a:cs typeface="Calibri" panose="020F0502020204030204" pitchFamily="34" charset="0"/>
              </a:rPr>
              <a:t>„</a:t>
            </a:r>
            <a:r>
              <a:rPr lang="pl-PL" dirty="0">
                <a:solidFill>
                  <a:srgbClr val="002060"/>
                </a:solidFill>
                <a:effectLst/>
                <a:latin typeface="+mj-lt"/>
                <a:ea typeface="Times New Roman" panose="02020603050405020304" pitchFamily="18" charset="0"/>
                <a:cs typeface="Calibri" panose="020F0502020204030204" pitchFamily="34" charset="0"/>
              </a:rPr>
              <a:t>Stygmaty i stereotypy dotyczące uzależnień od alkoholu” (Kierownik Działu Poradnictwa Rodzinnego MOPS w Brodnicy Pan Artur Warszawski), </a:t>
            </a:r>
            <a:endParaRPr lang="pl-PL" dirty="0">
              <a:solidFill>
                <a:srgbClr val="002060"/>
              </a:solidFill>
              <a:effectLst/>
              <a:latin typeface="+mj-lt"/>
              <a:ea typeface="Times New Roman" panose="02020603050405020304" pitchFamily="18" charset="0"/>
              <a:cs typeface="Times New Roman" panose="02020603050405020304" pitchFamily="18" charset="0"/>
            </a:endParaRPr>
          </a:p>
          <a:p>
            <a:pPr marL="342900" lvl="0" indent="-342900" algn="just">
              <a:spcBef>
                <a:spcPts val="0"/>
              </a:spcBef>
              <a:spcAft>
                <a:spcPts val="0"/>
              </a:spcAft>
              <a:buSzPts val="1000"/>
              <a:buFont typeface="Symbol" panose="05050102010706020507" pitchFamily="18" charset="2"/>
              <a:buChar char=""/>
              <a:tabLst>
                <a:tab pos="457200" algn="l"/>
              </a:tabLst>
            </a:pPr>
            <a:r>
              <a:rPr lang="pl-PL" b="1" dirty="0">
                <a:solidFill>
                  <a:srgbClr val="002060"/>
                </a:solidFill>
                <a:effectLst/>
                <a:latin typeface="+mj-lt"/>
                <a:ea typeface="Times New Roman" panose="02020603050405020304" pitchFamily="18" charset="0"/>
                <a:cs typeface="Calibri" panose="020F0502020204030204" pitchFamily="34" charset="0"/>
              </a:rPr>
              <a:t>„</a:t>
            </a:r>
            <a:r>
              <a:rPr lang="pl-PL" dirty="0">
                <a:solidFill>
                  <a:srgbClr val="002060"/>
                </a:solidFill>
                <a:effectLst/>
                <a:latin typeface="+mj-lt"/>
                <a:ea typeface="Times New Roman" panose="02020603050405020304" pitchFamily="18" charset="0"/>
                <a:cs typeface="Calibri" panose="020F0502020204030204" pitchFamily="34" charset="0"/>
              </a:rPr>
              <a:t>Profilaktyka zdrowej jamy ustnej” (właściciel Kliniki Stomatologicznej Perfekt </a:t>
            </a:r>
            <a:r>
              <a:rPr lang="pl-PL" dirty="0" err="1">
                <a:solidFill>
                  <a:srgbClr val="002060"/>
                </a:solidFill>
                <a:effectLst/>
                <a:latin typeface="+mj-lt"/>
                <a:ea typeface="Times New Roman" panose="02020603050405020304" pitchFamily="18" charset="0"/>
                <a:cs typeface="Calibri" panose="020F0502020204030204" pitchFamily="34" charset="0"/>
              </a:rPr>
              <a:t>Smile</a:t>
            </a:r>
            <a:r>
              <a:rPr lang="pl-PL" dirty="0">
                <a:solidFill>
                  <a:srgbClr val="002060"/>
                </a:solidFill>
                <a:effectLst/>
                <a:latin typeface="+mj-lt"/>
                <a:ea typeface="Times New Roman" panose="02020603050405020304" pitchFamily="18" charset="0"/>
                <a:cs typeface="Calibri" panose="020F0502020204030204" pitchFamily="34" charset="0"/>
              </a:rPr>
              <a:t> lek. dent. Pan Maciej Maszewski, oraz dyplomowana higienistka stomatologiczna Pani Paulina Wojciechowska,),</a:t>
            </a:r>
            <a:endParaRPr lang="pl-PL" dirty="0">
              <a:solidFill>
                <a:srgbClr val="002060"/>
              </a:solidFill>
              <a:effectLst/>
              <a:latin typeface="+mj-lt"/>
              <a:ea typeface="Times New Roman" panose="02020603050405020304" pitchFamily="18" charset="0"/>
              <a:cs typeface="Times New Roman" panose="02020603050405020304" pitchFamily="18" charset="0"/>
            </a:endParaRPr>
          </a:p>
          <a:p>
            <a:pPr marL="342900" lvl="0" indent="-342900" algn="just">
              <a:spcBef>
                <a:spcPts val="0"/>
              </a:spcBef>
              <a:spcAft>
                <a:spcPts val="0"/>
              </a:spcAft>
              <a:buSzPts val="1000"/>
              <a:buFont typeface="Symbol" panose="05050102010706020507" pitchFamily="18" charset="2"/>
              <a:buChar char=""/>
              <a:tabLst>
                <a:tab pos="457200" algn="l"/>
              </a:tabLst>
            </a:pPr>
            <a:r>
              <a:rPr lang="pl-PL" dirty="0">
                <a:solidFill>
                  <a:srgbClr val="002060"/>
                </a:solidFill>
                <a:effectLst/>
                <a:latin typeface="+mj-lt"/>
                <a:ea typeface="Times New Roman" panose="02020603050405020304" pitchFamily="18" charset="0"/>
                <a:cs typeface="Calibri" panose="020F0502020204030204" pitchFamily="34" charset="0"/>
              </a:rPr>
              <a:t>„Profilaktyka zdrowotna – podsumowanie działań edukacyjnych” (Kierownik Oddziału Profilaktyki Zdrowotnej WSSE w Bydgoszczy Pani Agnieszka </a:t>
            </a:r>
            <a:r>
              <a:rPr lang="pl-PL" dirty="0" err="1">
                <a:solidFill>
                  <a:srgbClr val="002060"/>
                </a:solidFill>
                <a:effectLst/>
                <a:latin typeface="+mj-lt"/>
                <a:ea typeface="Times New Roman" panose="02020603050405020304" pitchFamily="18" charset="0"/>
                <a:cs typeface="Calibri" panose="020F0502020204030204" pitchFamily="34" charset="0"/>
              </a:rPr>
              <a:t>Noculak</a:t>
            </a:r>
            <a:r>
              <a:rPr lang="pl-PL" dirty="0">
                <a:solidFill>
                  <a:srgbClr val="002060"/>
                </a:solidFill>
                <a:effectLst/>
                <a:latin typeface="+mj-lt"/>
                <a:ea typeface="Times New Roman" panose="02020603050405020304" pitchFamily="18" charset="0"/>
                <a:cs typeface="Calibri" panose="020F0502020204030204" pitchFamily="34" charset="0"/>
              </a:rPr>
              <a:t>).</a:t>
            </a:r>
            <a:endParaRPr lang="pl-PL"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5" name="Obraz 4">
            <a:extLst>
              <a:ext uri="{FF2B5EF4-FFF2-40B4-BE49-F238E27FC236}">
                <a16:creationId xmlns:a16="http://schemas.microsoft.com/office/drawing/2014/main" id="{57C59D74-B2AC-B03C-1CCA-09284E61704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1798" y="3933056"/>
            <a:ext cx="3820403" cy="2595006"/>
          </a:xfrm>
          <a:prstGeom prst="rect">
            <a:avLst/>
          </a:prstGeom>
          <a:noFill/>
          <a:ln>
            <a:noFill/>
          </a:ln>
          <a:effectLst>
            <a:softEdge rad="50800"/>
          </a:effectLst>
        </p:spPr>
      </p:pic>
    </p:spTree>
    <p:extLst>
      <p:ext uri="{BB962C8B-B14F-4D97-AF65-F5344CB8AC3E}">
        <p14:creationId xmlns:p14="http://schemas.microsoft.com/office/powerpoint/2010/main" val="283640635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313B08B9-BA0B-5E8C-A346-0D33829288E5}"/>
              </a:ext>
            </a:extLst>
          </p:cNvPr>
          <p:cNvSpPr>
            <a:spLocks noGrp="1"/>
          </p:cNvSpPr>
          <p:nvPr>
            <p:ph type="sldNum" sz="quarter" idx="12"/>
          </p:nvPr>
        </p:nvSpPr>
        <p:spPr/>
        <p:txBody>
          <a:bodyPr/>
          <a:lstStyle/>
          <a:p>
            <a:pPr>
              <a:defRPr/>
            </a:pPr>
            <a:fld id="{E683911C-EC88-49B7-90C9-B74F5A05111C}" type="slidenum">
              <a:rPr lang="pl-PL" smtClean="0"/>
              <a:pPr>
                <a:defRPr/>
              </a:pPr>
              <a:t>209</a:t>
            </a:fld>
            <a:endParaRPr lang="pl-PL"/>
          </a:p>
        </p:txBody>
      </p:sp>
      <p:sp>
        <p:nvSpPr>
          <p:cNvPr id="4" name="pole tekstowe 3">
            <a:extLst>
              <a:ext uri="{FF2B5EF4-FFF2-40B4-BE49-F238E27FC236}">
                <a16:creationId xmlns:a16="http://schemas.microsoft.com/office/drawing/2014/main" id="{C3C93A4D-B3CC-1CB7-1985-ECEC77846817}"/>
              </a:ext>
            </a:extLst>
          </p:cNvPr>
          <p:cNvSpPr txBox="1"/>
          <p:nvPr/>
        </p:nvSpPr>
        <p:spPr>
          <a:xfrm>
            <a:off x="287524" y="0"/>
            <a:ext cx="8568952" cy="1254189"/>
          </a:xfrm>
          <a:prstGeom prst="rect">
            <a:avLst/>
          </a:prstGeom>
          <a:noFill/>
        </p:spPr>
        <p:txBody>
          <a:bodyPr wrap="square">
            <a:spAutoFit/>
          </a:bodyPr>
          <a:lstStyle/>
          <a:p>
            <a:pPr algn="ctr">
              <a:lnSpc>
                <a:spcPct val="150000"/>
              </a:lnSpc>
              <a:spcBef>
                <a:spcPts val="500"/>
              </a:spcBef>
              <a:spcAft>
                <a:spcPts val="1000"/>
              </a:spcAft>
            </a:pPr>
            <a:r>
              <a:rPr lang="pl-PL" b="1" dirty="0">
                <a:solidFill>
                  <a:srgbClr val="002060"/>
                </a:solidFill>
                <a:effectLst/>
                <a:latin typeface="+mj-lt"/>
                <a:ea typeface="Times New Roman" panose="02020603050405020304" pitchFamily="18" charset="0"/>
                <a:cs typeface="Calibri" panose="020F0502020204030204" pitchFamily="34" charset="0"/>
              </a:rPr>
              <a:t>23.07.2023 r.</a:t>
            </a:r>
          </a:p>
          <a:p>
            <a:pPr algn="ctr">
              <a:spcBef>
                <a:spcPts val="500"/>
              </a:spcBef>
              <a:spcAft>
                <a:spcPts val="1000"/>
              </a:spcAft>
            </a:pPr>
            <a:r>
              <a:rPr lang="pl-PL" b="1" dirty="0">
                <a:solidFill>
                  <a:srgbClr val="002060"/>
                </a:solidFill>
                <a:effectLst/>
                <a:latin typeface="+mj-lt"/>
                <a:ea typeface="Times New Roman" panose="02020603050405020304" pitchFamily="18" charset="0"/>
                <a:cs typeface="Calibri" panose="020F0502020204030204" pitchFamily="34" charset="0"/>
              </a:rPr>
              <a:t>Udział w XVI Międzynarodowym Jarmarku Ekologicznym z królewną Anną w Brodnicy, który odbył się na Przedzamczu przy ul. Zamkowej 1 </a:t>
            </a:r>
            <a:endParaRPr lang="pl-PL" dirty="0">
              <a:solidFill>
                <a:srgbClr val="002060"/>
              </a:solidFill>
              <a:effectLst/>
              <a:latin typeface="+mj-lt"/>
              <a:ea typeface="Times New Roman" panose="02020603050405020304" pitchFamily="18" charset="0"/>
              <a:cs typeface="Times New Roman" panose="02020603050405020304" pitchFamily="18" charset="0"/>
            </a:endParaRPr>
          </a:p>
        </p:txBody>
      </p:sp>
      <p:sp>
        <p:nvSpPr>
          <p:cNvPr id="5" name="pole tekstowe 4">
            <a:extLst>
              <a:ext uri="{FF2B5EF4-FFF2-40B4-BE49-F238E27FC236}">
                <a16:creationId xmlns:a16="http://schemas.microsoft.com/office/drawing/2014/main" id="{8377F9A2-C550-AC4E-C34E-62356E7DB6D5}"/>
              </a:ext>
            </a:extLst>
          </p:cNvPr>
          <p:cNvSpPr txBox="1"/>
          <p:nvPr/>
        </p:nvSpPr>
        <p:spPr>
          <a:xfrm>
            <a:off x="179512" y="1484784"/>
            <a:ext cx="8676964" cy="4662815"/>
          </a:xfrm>
          <a:prstGeom prst="rect">
            <a:avLst/>
          </a:prstGeom>
          <a:noFill/>
        </p:spPr>
        <p:txBody>
          <a:bodyPr wrap="square" rtlCol="0">
            <a:spAutoFit/>
          </a:bodyPr>
          <a:lstStyle/>
          <a:p>
            <a:pPr indent="449580" algn="just">
              <a:spcBef>
                <a:spcPts val="500"/>
              </a:spcBef>
              <a:spcAft>
                <a:spcPts val="1000"/>
              </a:spcAft>
            </a:pPr>
            <a:r>
              <a:rPr lang="pl-PL" sz="1700" dirty="0">
                <a:solidFill>
                  <a:srgbClr val="002060"/>
                </a:solidFill>
                <a:effectLst/>
                <a:latin typeface="+mj-lt"/>
                <a:ea typeface="Times New Roman" panose="02020603050405020304" pitchFamily="18" charset="0"/>
                <a:cs typeface="Calibri" panose="020F0502020204030204" pitchFamily="34" charset="0"/>
              </a:rPr>
              <a:t>23 lipca 2023 r. Państwowy Powiatowy Inspektor Sanitarny w Brodnicy Pani Danuta Kowalkowska-Szramka wraz z pracownikami Powiatowej Stacji Sanitarno-Epidemiologicznej w Brodnicy wzięli udział w XVI Międzynarodowym Jarmarku Ekologicznym z królewną Anną w Brodnicy, który odbył się na Przedzamczu przy ul. Zamkowej 1. Organizatorami Jarmarku byli Urząd Miejski i Muzeum w Brodnicy wraz z licznymi Partnerami pod Patronatem Marszałka Województwa Kujawsko-Pomorskiego.</a:t>
            </a:r>
            <a:endParaRPr lang="pl-PL" sz="1700" dirty="0">
              <a:solidFill>
                <a:srgbClr val="002060"/>
              </a:solidFill>
              <a:effectLst/>
              <a:latin typeface="+mj-lt"/>
              <a:ea typeface="Times New Roman" panose="02020603050405020304" pitchFamily="18" charset="0"/>
              <a:cs typeface="Times New Roman" panose="02020603050405020304" pitchFamily="18" charset="0"/>
            </a:endParaRPr>
          </a:p>
          <a:p>
            <a:pPr indent="449580" algn="just">
              <a:spcBef>
                <a:spcPts val="500"/>
              </a:spcBef>
              <a:spcAft>
                <a:spcPts val="1000"/>
              </a:spcAft>
            </a:pPr>
            <a:r>
              <a:rPr lang="pl-PL" sz="1700" dirty="0">
                <a:solidFill>
                  <a:srgbClr val="002060"/>
                </a:solidFill>
                <a:effectLst/>
                <a:latin typeface="+mj-lt"/>
                <a:ea typeface="Times New Roman" panose="02020603050405020304" pitchFamily="18" charset="0"/>
                <a:cs typeface="Calibri" panose="020F0502020204030204" pitchFamily="34" charset="0"/>
              </a:rPr>
              <a:t>W wyżej wymienionym prozdrowotnym wydarzeniu uczestniczyli przedstawiciele Państwowego Wojewódzkiego Inspektora Sanitarnego w Bydgoszczy: Kierownik Oddziału Profilaktyki Zdrowotnej WSSE w Bydgoszczy Pani Agnieszka </a:t>
            </a:r>
            <a:r>
              <a:rPr lang="pl-PL" sz="1700" dirty="0" err="1">
                <a:solidFill>
                  <a:srgbClr val="002060"/>
                </a:solidFill>
                <a:effectLst/>
                <a:latin typeface="+mj-lt"/>
                <a:ea typeface="Times New Roman" panose="02020603050405020304" pitchFamily="18" charset="0"/>
                <a:cs typeface="Calibri" panose="020F0502020204030204" pitchFamily="34" charset="0"/>
              </a:rPr>
              <a:t>Noculak</a:t>
            </a:r>
            <a:r>
              <a:rPr lang="pl-PL" sz="1700" dirty="0">
                <a:solidFill>
                  <a:srgbClr val="002060"/>
                </a:solidFill>
                <a:effectLst/>
                <a:latin typeface="+mj-lt"/>
                <a:ea typeface="Times New Roman" panose="02020603050405020304" pitchFamily="18" charset="0"/>
                <a:cs typeface="Calibri" panose="020F0502020204030204" pitchFamily="34" charset="0"/>
              </a:rPr>
              <a:t>  i St. Asystent Aneta Okoniewska oraz były wieloletni Państwowy Powiatowy Inspektor Sanitarny w Brodnicy lek. med. Mirosław Grafiński.</a:t>
            </a:r>
            <a:endParaRPr lang="pl-PL" sz="1700" dirty="0">
              <a:solidFill>
                <a:srgbClr val="002060"/>
              </a:solidFill>
              <a:effectLst/>
              <a:latin typeface="+mj-lt"/>
              <a:ea typeface="Times New Roman" panose="02020603050405020304" pitchFamily="18" charset="0"/>
              <a:cs typeface="Times New Roman" panose="02020603050405020304" pitchFamily="18" charset="0"/>
            </a:endParaRPr>
          </a:p>
          <a:p>
            <a:pPr indent="449580" algn="just">
              <a:spcBef>
                <a:spcPts val="500"/>
              </a:spcBef>
              <a:spcAft>
                <a:spcPts val="1000"/>
              </a:spcAft>
            </a:pPr>
            <a:r>
              <a:rPr lang="pl-PL" sz="1700" dirty="0">
                <a:solidFill>
                  <a:srgbClr val="002060"/>
                </a:solidFill>
                <a:effectLst/>
                <a:latin typeface="+mj-lt"/>
                <a:ea typeface="Times New Roman" panose="02020603050405020304" pitchFamily="18" charset="0"/>
                <a:cs typeface="Calibri" panose="020F0502020204030204" pitchFamily="34" charset="0"/>
              </a:rPr>
              <a:t>Celem wydarzenia było umacnianie zdrowia publicznego i środowiskowego lokalnej społeczności. Przedsięwzięcie doskonale wpisało się w kontynuację obchodów Światowego Dnia Zdrowia przebiegającego w tym roku po hasłem „Zdrowie dla wszystkich”.</a:t>
            </a:r>
            <a:br>
              <a:rPr lang="pl-PL" sz="1700" dirty="0">
                <a:solidFill>
                  <a:srgbClr val="002060"/>
                </a:solidFill>
                <a:effectLst/>
                <a:latin typeface="+mj-lt"/>
                <a:ea typeface="Times New Roman" panose="02020603050405020304" pitchFamily="18" charset="0"/>
                <a:cs typeface="Calibri" panose="020F0502020204030204" pitchFamily="34" charset="0"/>
              </a:rPr>
            </a:br>
            <a:r>
              <a:rPr lang="pl-PL" sz="1700" dirty="0">
                <a:solidFill>
                  <a:srgbClr val="002060"/>
                </a:solidFill>
                <a:effectLst/>
                <a:latin typeface="+mj-lt"/>
                <a:ea typeface="Times New Roman" panose="02020603050405020304" pitchFamily="18" charset="0"/>
                <a:cs typeface="Calibri" panose="020F0502020204030204" pitchFamily="34" charset="0"/>
              </a:rPr>
              <a:t>Hasło przewodnie Powiatowej Stacji Sanitarno-Epidemiologicznej w Brodnicy brzmiało: </a:t>
            </a:r>
            <a:r>
              <a:rPr lang="pl-PL" sz="1700" b="1" dirty="0">
                <a:solidFill>
                  <a:srgbClr val="002060"/>
                </a:solidFill>
                <a:effectLst/>
                <a:latin typeface="+mj-lt"/>
                <a:ea typeface="Times New Roman" panose="02020603050405020304" pitchFamily="18" charset="0"/>
                <a:cs typeface="Calibri" panose="020F0502020204030204" pitchFamily="34" charset="0"/>
              </a:rPr>
              <a:t>„Zdrowie publiczne jest najważniejsze”</a:t>
            </a:r>
            <a:r>
              <a:rPr lang="pl-PL" sz="1700" dirty="0">
                <a:solidFill>
                  <a:srgbClr val="002060"/>
                </a:solidFill>
                <a:effectLst/>
                <a:latin typeface="+mj-lt"/>
                <a:ea typeface="Times New Roman" panose="02020603050405020304" pitchFamily="18" charset="0"/>
                <a:cs typeface="Calibri" panose="020F0502020204030204" pitchFamily="34" charset="0"/>
              </a:rPr>
              <a:t>.</a:t>
            </a:r>
            <a:endParaRPr lang="pl-PL" sz="1700" dirty="0">
              <a:solidFill>
                <a:srgbClr val="002060"/>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9729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323528" y="404664"/>
            <a:ext cx="8280400" cy="923925"/>
          </a:xfrm>
          <a:prstGeom prst="rect">
            <a:avLst/>
          </a:prstGeom>
        </p:spPr>
        <p:txBody>
          <a:bodyPr>
            <a:spAutoFit/>
          </a:bodyPr>
          <a:lstStyle/>
          <a:p>
            <a:pPr algn="ctr" eaLnBrk="0" hangingPunct="0">
              <a:defRPr/>
            </a:pPr>
            <a:r>
              <a:rPr lang="pl-PL" b="1" dirty="0">
                <a:solidFill>
                  <a:srgbClr val="002060"/>
                </a:solidFill>
                <a:latin typeface="+mj-lt"/>
                <a:ea typeface="Calibri" pitchFamily="34" charset="0"/>
                <a:cs typeface="Times New Roman" pitchFamily="18" charset="0"/>
              </a:rPr>
              <a:t>Ciekawostką jest fragment książki Rudolfa Thiela „ W walce ze śmiercią i diabłem. Sylwetki wielkich lekarzy”, w której profesor Max Pettenkofer- pierwszy higienista ( 1818-1901) opisuje zalecenia dot. profilaktyki cholery.</a:t>
            </a:r>
          </a:p>
        </p:txBody>
      </p:sp>
      <p:pic>
        <p:nvPicPr>
          <p:cNvPr id="30722" name="Picture 2"/>
          <p:cNvPicPr>
            <a:picLocks noChangeAspect="1" noChangeArrowheads="1"/>
          </p:cNvPicPr>
          <p:nvPr/>
        </p:nvPicPr>
        <p:blipFill>
          <a:blip r:embed="rId2" cstate="print"/>
          <a:srcRect/>
          <a:stretch>
            <a:fillRect/>
          </a:stretch>
        </p:blipFill>
        <p:spPr bwMode="auto">
          <a:xfrm>
            <a:off x="187286" y="1700212"/>
            <a:ext cx="8705892" cy="3961036"/>
          </a:xfrm>
          <a:prstGeom prst="rect">
            <a:avLst/>
          </a:prstGeom>
          <a:noFill/>
          <a:ln w="9525">
            <a:noFill/>
            <a:miter lim="800000"/>
            <a:headEnd/>
            <a:tailEnd/>
          </a:ln>
          <a:effectLst>
            <a:softEdge rad="12700"/>
          </a:effectLst>
        </p:spPr>
      </p:pic>
      <p:sp>
        <p:nvSpPr>
          <p:cNvPr id="2" name="Symbol zastępczy numeru slajdu 1">
            <a:extLst>
              <a:ext uri="{FF2B5EF4-FFF2-40B4-BE49-F238E27FC236}">
                <a16:creationId xmlns:a16="http://schemas.microsoft.com/office/drawing/2014/main" id="{2610778C-D935-495F-86F0-9D709EB8013F}"/>
              </a:ext>
            </a:extLst>
          </p:cNvPr>
          <p:cNvSpPr>
            <a:spLocks noGrp="1"/>
          </p:cNvSpPr>
          <p:nvPr>
            <p:ph type="sldNum" sz="quarter" idx="12"/>
          </p:nvPr>
        </p:nvSpPr>
        <p:spPr/>
        <p:txBody>
          <a:bodyPr/>
          <a:lstStyle/>
          <a:p>
            <a:pPr>
              <a:defRPr/>
            </a:pPr>
            <a:fld id="{8E7CD2DA-8185-4507-8A2F-B572FDECFAC1}" type="slidenum">
              <a:rPr lang="pl-PL" smtClean="0"/>
              <a:pPr>
                <a:defRPr/>
              </a:pPr>
              <a:t>21</a:t>
            </a:fld>
            <a:endParaRPr lang="pl-PL"/>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2B588D69-A97E-6C86-BEB4-3D6EEB1B28BC}"/>
              </a:ext>
            </a:extLst>
          </p:cNvPr>
          <p:cNvSpPr>
            <a:spLocks noGrp="1"/>
          </p:cNvSpPr>
          <p:nvPr>
            <p:ph type="sldNum" sz="quarter" idx="12"/>
          </p:nvPr>
        </p:nvSpPr>
        <p:spPr/>
        <p:txBody>
          <a:bodyPr/>
          <a:lstStyle/>
          <a:p>
            <a:pPr>
              <a:defRPr/>
            </a:pPr>
            <a:fld id="{E683911C-EC88-49B7-90C9-B74F5A05111C}" type="slidenum">
              <a:rPr lang="pl-PL" smtClean="0"/>
              <a:pPr>
                <a:defRPr/>
              </a:pPr>
              <a:t>210</a:t>
            </a:fld>
            <a:endParaRPr lang="pl-PL"/>
          </a:p>
        </p:txBody>
      </p:sp>
      <p:pic>
        <p:nvPicPr>
          <p:cNvPr id="3" name="Obraz 2">
            <a:extLst>
              <a:ext uri="{FF2B5EF4-FFF2-40B4-BE49-F238E27FC236}">
                <a16:creationId xmlns:a16="http://schemas.microsoft.com/office/drawing/2014/main" id="{7511F482-3BA1-D2D3-7448-5F1801971F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99728"/>
            <a:ext cx="2999740" cy="1688215"/>
          </a:xfrm>
          <a:prstGeom prst="rect">
            <a:avLst/>
          </a:prstGeom>
          <a:noFill/>
          <a:ln>
            <a:noFill/>
          </a:ln>
          <a:effectLst>
            <a:softEdge rad="50800"/>
          </a:effectLst>
        </p:spPr>
      </p:pic>
      <p:pic>
        <p:nvPicPr>
          <p:cNvPr id="4" name="Obraz 3">
            <a:extLst>
              <a:ext uri="{FF2B5EF4-FFF2-40B4-BE49-F238E27FC236}">
                <a16:creationId xmlns:a16="http://schemas.microsoft.com/office/drawing/2014/main" id="{86569AD2-7CC4-71EF-E724-54186639619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91240"/>
            <a:ext cx="2592288" cy="1729821"/>
          </a:xfrm>
          <a:prstGeom prst="rect">
            <a:avLst/>
          </a:prstGeom>
          <a:noFill/>
          <a:ln>
            <a:noFill/>
          </a:ln>
          <a:effectLst>
            <a:softEdge rad="50800"/>
          </a:effectLst>
        </p:spPr>
      </p:pic>
      <p:pic>
        <p:nvPicPr>
          <p:cNvPr id="5" name="Obraz 4">
            <a:extLst>
              <a:ext uri="{FF2B5EF4-FFF2-40B4-BE49-F238E27FC236}">
                <a16:creationId xmlns:a16="http://schemas.microsoft.com/office/drawing/2014/main" id="{A172AC0F-006B-C018-59D0-096BEE1735C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3720" y="1992785"/>
            <a:ext cx="2957975" cy="1973653"/>
          </a:xfrm>
          <a:prstGeom prst="rect">
            <a:avLst/>
          </a:prstGeom>
          <a:noFill/>
          <a:ln>
            <a:noFill/>
          </a:ln>
          <a:effectLst>
            <a:softEdge rad="50800"/>
          </a:effectLst>
        </p:spPr>
      </p:pic>
      <p:pic>
        <p:nvPicPr>
          <p:cNvPr id="6" name="Obraz 5">
            <a:extLst>
              <a:ext uri="{FF2B5EF4-FFF2-40B4-BE49-F238E27FC236}">
                <a16:creationId xmlns:a16="http://schemas.microsoft.com/office/drawing/2014/main" id="{9CFA278B-480E-BFAE-FEA0-149B50AA64A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2088877"/>
            <a:ext cx="2813052" cy="1877561"/>
          </a:xfrm>
          <a:prstGeom prst="rect">
            <a:avLst/>
          </a:prstGeom>
          <a:noFill/>
          <a:ln>
            <a:noFill/>
          </a:ln>
          <a:effectLst>
            <a:softEdge rad="50800"/>
          </a:effectLst>
        </p:spPr>
      </p:pic>
      <p:pic>
        <p:nvPicPr>
          <p:cNvPr id="7" name="Obraz 6">
            <a:extLst>
              <a:ext uri="{FF2B5EF4-FFF2-40B4-BE49-F238E27FC236}">
                <a16:creationId xmlns:a16="http://schemas.microsoft.com/office/drawing/2014/main" id="{E3CFFCCE-C503-777A-D87C-FEEF39FF828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2718" y="4131857"/>
            <a:ext cx="3001058" cy="1688215"/>
          </a:xfrm>
          <a:prstGeom prst="rect">
            <a:avLst/>
          </a:prstGeom>
          <a:noFill/>
          <a:ln>
            <a:noFill/>
          </a:ln>
          <a:effectLst>
            <a:softEdge rad="50800"/>
          </a:effectLst>
        </p:spPr>
      </p:pic>
      <p:pic>
        <p:nvPicPr>
          <p:cNvPr id="8" name="Obraz 7">
            <a:extLst>
              <a:ext uri="{FF2B5EF4-FFF2-40B4-BE49-F238E27FC236}">
                <a16:creationId xmlns:a16="http://schemas.microsoft.com/office/drawing/2014/main" id="{3FE7FEA1-C30F-2FE8-2CB2-85ABEB6E5C4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04048" y="4131857"/>
            <a:ext cx="2908300" cy="1633855"/>
          </a:xfrm>
          <a:prstGeom prst="rect">
            <a:avLst/>
          </a:prstGeom>
          <a:noFill/>
          <a:effectLst>
            <a:softEdge rad="50800"/>
          </a:effectLst>
        </p:spPr>
      </p:pic>
    </p:spTree>
    <p:extLst>
      <p:ext uri="{BB962C8B-B14F-4D97-AF65-F5344CB8AC3E}">
        <p14:creationId xmlns:p14="http://schemas.microsoft.com/office/powerpoint/2010/main" val="276600578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FDD46101-4DF7-09C4-8EAA-A232B9B0ADE0}"/>
              </a:ext>
            </a:extLst>
          </p:cNvPr>
          <p:cNvSpPr>
            <a:spLocks noGrp="1"/>
          </p:cNvSpPr>
          <p:nvPr>
            <p:ph type="sldNum" sz="quarter" idx="12"/>
          </p:nvPr>
        </p:nvSpPr>
        <p:spPr/>
        <p:txBody>
          <a:bodyPr/>
          <a:lstStyle/>
          <a:p>
            <a:pPr>
              <a:defRPr/>
            </a:pPr>
            <a:fld id="{E683911C-EC88-49B7-90C9-B74F5A05111C}" type="slidenum">
              <a:rPr lang="pl-PL" smtClean="0"/>
              <a:pPr>
                <a:defRPr/>
              </a:pPr>
              <a:t>211</a:t>
            </a:fld>
            <a:endParaRPr lang="pl-PL"/>
          </a:p>
        </p:txBody>
      </p:sp>
      <p:sp>
        <p:nvSpPr>
          <p:cNvPr id="4" name="pole tekstowe 3">
            <a:extLst>
              <a:ext uri="{FF2B5EF4-FFF2-40B4-BE49-F238E27FC236}">
                <a16:creationId xmlns:a16="http://schemas.microsoft.com/office/drawing/2014/main" id="{15FCC4CF-3ED1-70CC-9A10-C711A6F63F86}"/>
              </a:ext>
            </a:extLst>
          </p:cNvPr>
          <p:cNvSpPr txBox="1"/>
          <p:nvPr/>
        </p:nvSpPr>
        <p:spPr>
          <a:xfrm>
            <a:off x="467544" y="116632"/>
            <a:ext cx="8352928" cy="2970044"/>
          </a:xfrm>
          <a:prstGeom prst="rect">
            <a:avLst/>
          </a:prstGeom>
          <a:noFill/>
        </p:spPr>
        <p:txBody>
          <a:bodyPr wrap="square">
            <a:spAutoFit/>
          </a:bodyPr>
          <a:lstStyle/>
          <a:p>
            <a:pPr indent="449580" algn="just">
              <a:spcBef>
                <a:spcPts val="500"/>
              </a:spcBef>
              <a:spcAft>
                <a:spcPts val="1000"/>
              </a:spcAft>
            </a:pPr>
            <a:r>
              <a:rPr lang="pl-PL" sz="1700" dirty="0">
                <a:solidFill>
                  <a:srgbClr val="002060"/>
                </a:solidFill>
                <a:effectLst/>
                <a:latin typeface="+mj-lt"/>
                <a:ea typeface="Times New Roman" panose="02020603050405020304" pitchFamily="18" charset="0"/>
                <a:cs typeface="Calibri" panose="020F0502020204030204" pitchFamily="34" charset="0"/>
              </a:rPr>
              <a:t>Kulminacyjnym punktem programu ww. przedsięwzięcia był  15-minutowy konkurs wiedzy o zdrowiu zorganizowany i przeprowadzony przez Państwowego Powiatowego Inspektora Sanitarnego w Brodnicy i zespół pracowników PSSE w Brodnicy na plenerowej scenie dla publiczności poprzedzony krótkim wystąpieniem PPIS w Brodnicy Pani Danuty </a:t>
            </a:r>
            <a:r>
              <a:rPr lang="pl-PL" sz="1700" dirty="0" err="1">
                <a:solidFill>
                  <a:srgbClr val="002060"/>
                </a:solidFill>
                <a:effectLst/>
                <a:latin typeface="+mj-lt"/>
                <a:ea typeface="Times New Roman" panose="02020603050405020304" pitchFamily="18" charset="0"/>
                <a:cs typeface="Calibri" panose="020F0502020204030204" pitchFamily="34" charset="0"/>
              </a:rPr>
              <a:t>Kowalkowskiej-Szramki</a:t>
            </a:r>
            <a:r>
              <a:rPr lang="pl-PL" sz="1700" dirty="0">
                <a:solidFill>
                  <a:srgbClr val="002060"/>
                </a:solidFill>
                <a:effectLst/>
                <a:latin typeface="+mj-lt"/>
                <a:ea typeface="Times New Roman" panose="02020603050405020304" pitchFamily="18" charset="0"/>
                <a:cs typeface="Calibri" panose="020F0502020204030204" pitchFamily="34" charset="0"/>
              </a:rPr>
              <a:t> na temat współczesnych i przyszłych zagrożeń zdrowia publicznego i środowiskowego oraz roli Państwowej Inspekcji Sanitarnej w ich eliminowaniu, a tym samym umacnianiu zdrowia lokalnej społeczności. W konkursie zrealizowanym w trzech kategoriach wiekowych wzięło udział łącznie 12 osób, w tym w kategorii dzieci młodszych – 2 osoby, dzieci starszych i młodzieży – 9 osób i osób dorosłych – 1 osoba. Wszystkie osoby otrzymały atrakcyjne nagrody.</a:t>
            </a:r>
            <a:endParaRPr lang="pl-PL" sz="1700"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5" name="Obraz 4">
            <a:extLst>
              <a:ext uri="{FF2B5EF4-FFF2-40B4-BE49-F238E27FC236}">
                <a16:creationId xmlns:a16="http://schemas.microsoft.com/office/drawing/2014/main" id="{4F38BE57-13F1-C3A1-EAB4-3080713BB9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098381"/>
            <a:ext cx="5939155" cy="3340735"/>
          </a:xfrm>
          <a:prstGeom prst="rect">
            <a:avLst/>
          </a:prstGeom>
          <a:noFill/>
          <a:ln>
            <a:noFill/>
          </a:ln>
          <a:effectLst>
            <a:softEdge rad="50800"/>
          </a:effectLst>
        </p:spPr>
      </p:pic>
    </p:spTree>
    <p:extLst>
      <p:ext uri="{BB962C8B-B14F-4D97-AF65-F5344CB8AC3E}">
        <p14:creationId xmlns:p14="http://schemas.microsoft.com/office/powerpoint/2010/main" val="390803488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FCE45E46-343D-1139-A845-0403D3940E19}"/>
              </a:ext>
            </a:extLst>
          </p:cNvPr>
          <p:cNvSpPr>
            <a:spLocks noGrp="1"/>
          </p:cNvSpPr>
          <p:nvPr>
            <p:ph type="sldNum" sz="quarter" idx="12"/>
          </p:nvPr>
        </p:nvSpPr>
        <p:spPr/>
        <p:txBody>
          <a:bodyPr/>
          <a:lstStyle/>
          <a:p>
            <a:pPr>
              <a:defRPr/>
            </a:pPr>
            <a:fld id="{E683911C-EC88-49B7-90C9-B74F5A05111C}" type="slidenum">
              <a:rPr lang="pl-PL" smtClean="0"/>
              <a:pPr>
                <a:defRPr/>
              </a:pPr>
              <a:t>212</a:t>
            </a:fld>
            <a:endParaRPr lang="pl-PL"/>
          </a:p>
        </p:txBody>
      </p:sp>
      <p:sp>
        <p:nvSpPr>
          <p:cNvPr id="4" name="pole tekstowe 3">
            <a:extLst>
              <a:ext uri="{FF2B5EF4-FFF2-40B4-BE49-F238E27FC236}">
                <a16:creationId xmlns:a16="http://schemas.microsoft.com/office/drawing/2014/main" id="{6114C401-DC8A-7CD8-21C2-21CFBC70B58C}"/>
              </a:ext>
            </a:extLst>
          </p:cNvPr>
          <p:cNvSpPr txBox="1"/>
          <p:nvPr/>
        </p:nvSpPr>
        <p:spPr>
          <a:xfrm>
            <a:off x="1187624" y="222362"/>
            <a:ext cx="6480720" cy="838691"/>
          </a:xfrm>
          <a:prstGeom prst="rect">
            <a:avLst/>
          </a:prstGeom>
          <a:noFill/>
        </p:spPr>
        <p:txBody>
          <a:bodyPr wrap="square">
            <a:spAutoFit/>
          </a:bodyPr>
          <a:lstStyle/>
          <a:p>
            <a:pPr algn="ctr">
              <a:spcBef>
                <a:spcPts val="500"/>
              </a:spcBef>
              <a:spcAft>
                <a:spcPts val="1000"/>
              </a:spcAft>
            </a:pPr>
            <a:r>
              <a:rPr lang="pl-PL" b="1" dirty="0">
                <a:solidFill>
                  <a:srgbClr val="002060"/>
                </a:solidFill>
                <a:effectLst/>
                <a:latin typeface="+mj-lt"/>
                <a:ea typeface="Times New Roman" panose="02020603050405020304" pitchFamily="18" charset="0"/>
                <a:cs typeface="Calibri" panose="020F0502020204030204" pitchFamily="34" charset="0"/>
              </a:rPr>
              <a:t>17.10.2023 r.</a:t>
            </a:r>
          </a:p>
          <a:p>
            <a:pPr algn="ctr">
              <a:spcBef>
                <a:spcPts val="500"/>
              </a:spcBef>
              <a:spcAft>
                <a:spcPts val="1000"/>
              </a:spcAft>
            </a:pPr>
            <a:r>
              <a:rPr lang="pl-PL" b="1" dirty="0">
                <a:solidFill>
                  <a:srgbClr val="002060"/>
                </a:solidFill>
                <a:effectLst/>
                <a:latin typeface="+mj-lt"/>
                <a:ea typeface="Times New Roman" panose="02020603050405020304" pitchFamily="18" charset="0"/>
                <a:cs typeface="Calibri" panose="020F0502020204030204" pitchFamily="34" charset="0"/>
              </a:rPr>
              <a:t>Profilaktyka raka piersi – działania w Starostwie </a:t>
            </a:r>
            <a:endParaRPr lang="pl-PL"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5" name="Obraz 4" descr="Obraz zawierający ubrania, osoba, Ludzka twarz, tekst&#10;&#10;Opis wygenerowany automatycznie">
            <a:extLst>
              <a:ext uri="{FF2B5EF4-FFF2-40B4-BE49-F238E27FC236}">
                <a16:creationId xmlns:a16="http://schemas.microsoft.com/office/drawing/2014/main" id="{5321D3AB-21A4-4F7C-B2EC-79A8EFFB21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529" y="1094299"/>
            <a:ext cx="3095143" cy="1682113"/>
          </a:xfrm>
          <a:prstGeom prst="rect">
            <a:avLst/>
          </a:prstGeom>
          <a:noFill/>
          <a:ln>
            <a:noFill/>
          </a:ln>
          <a:effectLst>
            <a:softEdge rad="50800"/>
          </a:effectLst>
        </p:spPr>
      </p:pic>
      <p:pic>
        <p:nvPicPr>
          <p:cNvPr id="6" name="Obraz 5" descr="Obraz zawierający ubrania, osoba, Ludzka twarz, ściana&#10;&#10;Opis wygenerowany automatycznie">
            <a:extLst>
              <a:ext uri="{FF2B5EF4-FFF2-40B4-BE49-F238E27FC236}">
                <a16:creationId xmlns:a16="http://schemas.microsoft.com/office/drawing/2014/main" id="{E247B137-3343-10AD-3504-1DBB08F38D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058364"/>
            <a:ext cx="3092408" cy="1728192"/>
          </a:xfrm>
          <a:prstGeom prst="rect">
            <a:avLst/>
          </a:prstGeom>
          <a:noFill/>
          <a:ln>
            <a:noFill/>
          </a:ln>
          <a:effectLst>
            <a:softEdge rad="50800"/>
          </a:effectLst>
        </p:spPr>
      </p:pic>
      <p:sp>
        <p:nvSpPr>
          <p:cNvPr id="7" name="Rectangle 2">
            <a:extLst>
              <a:ext uri="{FF2B5EF4-FFF2-40B4-BE49-F238E27FC236}">
                <a16:creationId xmlns:a16="http://schemas.microsoft.com/office/drawing/2014/main" id="{A6E4C185-75F6-046E-9BF3-E0FB71BA3C12}"/>
              </a:ext>
            </a:extLst>
          </p:cNvPr>
          <p:cNvSpPr>
            <a:spLocks noChangeArrowheads="1"/>
          </p:cNvSpPr>
          <p:nvPr/>
        </p:nvSpPr>
        <p:spPr bwMode="auto">
          <a:xfrm>
            <a:off x="-1260648" y="296109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4097" name="Obraz 15" descr="Obraz zawierający ubrania, osoba, obuwie, kobieta&#10;&#10;Opis wygenerowany automatycznie">
            <a:extLst>
              <a:ext uri="{FF2B5EF4-FFF2-40B4-BE49-F238E27FC236}">
                <a16:creationId xmlns:a16="http://schemas.microsoft.com/office/drawing/2014/main" id="{6E29D06C-102A-90D8-34F3-27E5FDD00A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3" y="4256836"/>
            <a:ext cx="2641570" cy="1981522"/>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F32DFD96-0BDF-02C6-D20C-9871CFBEC825}"/>
              </a:ext>
            </a:extLst>
          </p:cNvPr>
          <p:cNvSpPr>
            <a:spLocks noChangeArrowheads="1"/>
          </p:cNvSpPr>
          <p:nvPr/>
        </p:nvSpPr>
        <p:spPr bwMode="auto">
          <a:xfrm>
            <a:off x="0" y="2978043"/>
            <a:ext cx="884066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l-PL" altLang="pl-PL" b="1" i="0" strike="noStrike" cap="none" normalizeH="0" baseline="0" dirty="0">
                <a:ln>
                  <a:noFill/>
                </a:ln>
                <a:solidFill>
                  <a:srgbClr val="002060"/>
                </a:solidFill>
                <a:effectLst/>
                <a:latin typeface="+mj-lt"/>
                <a:ea typeface="Times New Roman" panose="02020603050405020304" pitchFamily="18" charset="0"/>
                <a:cs typeface="Calibri" panose="020F0502020204030204" pitchFamily="34" charset="0"/>
              </a:rPr>
              <a:t>26.01.2024 r.</a:t>
            </a:r>
          </a:p>
          <a:p>
            <a:pPr marL="0" marR="0" lvl="0" indent="0" algn="ctr" defTabSz="914400" rtl="0" eaLnBrk="0" fontAlgn="base" latinLnBrk="0" hangingPunct="0">
              <a:lnSpc>
                <a:spcPct val="100000"/>
              </a:lnSpc>
              <a:spcBef>
                <a:spcPct val="0"/>
              </a:spcBef>
              <a:spcAft>
                <a:spcPct val="0"/>
              </a:spcAft>
              <a:buClrTx/>
              <a:buSzTx/>
              <a:buFontTx/>
              <a:buNone/>
              <a:tabLst/>
            </a:pPr>
            <a:r>
              <a:rPr kumimoji="0" lang="pl-PL" altLang="pl-PL" b="1" i="0" strike="noStrike" cap="none" normalizeH="0" baseline="0" dirty="0">
                <a:ln>
                  <a:noFill/>
                </a:ln>
                <a:solidFill>
                  <a:srgbClr val="002060"/>
                </a:solidFill>
                <a:effectLst/>
                <a:latin typeface="+mj-lt"/>
                <a:ea typeface="Times New Roman" panose="02020603050405020304" pitchFamily="18" charset="0"/>
                <a:cs typeface="Calibri" panose="020F0502020204030204" pitchFamily="34" charset="0"/>
              </a:rPr>
              <a:t>Europejski Tydzień Profilaktyki Raka Szyjki Macicy – działania informacyjno-edukacyjne w Pasażu pod Bocianią Wieżą</a:t>
            </a:r>
            <a:endParaRPr kumimoji="0" lang="pl-PL" altLang="pl-PL" b="0" i="0" strike="noStrike" cap="none" normalizeH="0" baseline="0" dirty="0">
              <a:ln>
                <a:noFill/>
              </a:ln>
              <a:solidFill>
                <a:srgbClr val="002060"/>
              </a:solidFill>
              <a:effectLst/>
              <a:latin typeface="+mj-lt"/>
            </a:endParaRPr>
          </a:p>
        </p:txBody>
      </p:sp>
      <p:pic>
        <p:nvPicPr>
          <p:cNvPr id="9" name="Obraz 8" descr="Obraz zawierający ubrania, tekst, Ludzka twarz, uśmiech&#10;&#10;Opis wygenerowany automatycznie">
            <a:extLst>
              <a:ext uri="{FF2B5EF4-FFF2-40B4-BE49-F238E27FC236}">
                <a16:creationId xmlns:a16="http://schemas.microsoft.com/office/drawing/2014/main" id="{A82D70DA-DC10-FFD0-CD56-B2144C36967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6740" y="4256836"/>
            <a:ext cx="2766632" cy="2075120"/>
          </a:xfrm>
          <a:prstGeom prst="rect">
            <a:avLst/>
          </a:prstGeom>
          <a:noFill/>
          <a:ln>
            <a:noFill/>
          </a:ln>
          <a:effectLst>
            <a:softEdge rad="50800"/>
          </a:effectLst>
        </p:spPr>
      </p:pic>
      <p:pic>
        <p:nvPicPr>
          <p:cNvPr id="10" name="Obraz 9" descr="Obraz zawierający tekst, Karmin, flaga&#10;&#10;Opis wygenerowany automatycznie">
            <a:extLst>
              <a:ext uri="{FF2B5EF4-FFF2-40B4-BE49-F238E27FC236}">
                <a16:creationId xmlns:a16="http://schemas.microsoft.com/office/drawing/2014/main" id="{3DFC36A1-6449-2C27-E3A6-2C0B5DDF9C2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3088684" y="4434591"/>
            <a:ext cx="2650455" cy="1988080"/>
          </a:xfrm>
          <a:prstGeom prst="rect">
            <a:avLst/>
          </a:prstGeom>
          <a:noFill/>
          <a:ln>
            <a:noFill/>
          </a:ln>
          <a:effectLst>
            <a:softEdge rad="50800"/>
          </a:effectLst>
        </p:spPr>
      </p:pic>
    </p:spTree>
    <p:extLst>
      <p:ext uri="{BB962C8B-B14F-4D97-AF65-F5344CB8AC3E}">
        <p14:creationId xmlns:p14="http://schemas.microsoft.com/office/powerpoint/2010/main" val="101593030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7DC113C3-DA5D-BA1B-C176-74A3AFCD93EB}"/>
              </a:ext>
            </a:extLst>
          </p:cNvPr>
          <p:cNvSpPr>
            <a:spLocks noGrp="1"/>
          </p:cNvSpPr>
          <p:nvPr>
            <p:ph type="sldNum" sz="quarter" idx="12"/>
          </p:nvPr>
        </p:nvSpPr>
        <p:spPr/>
        <p:txBody>
          <a:bodyPr/>
          <a:lstStyle/>
          <a:p>
            <a:pPr>
              <a:defRPr/>
            </a:pPr>
            <a:fld id="{E683911C-EC88-49B7-90C9-B74F5A05111C}" type="slidenum">
              <a:rPr lang="pl-PL" smtClean="0"/>
              <a:pPr>
                <a:defRPr/>
              </a:pPr>
              <a:t>213</a:t>
            </a:fld>
            <a:endParaRPr lang="pl-PL"/>
          </a:p>
        </p:txBody>
      </p:sp>
      <p:sp>
        <p:nvSpPr>
          <p:cNvPr id="6" name="pole tekstowe 5">
            <a:extLst>
              <a:ext uri="{FF2B5EF4-FFF2-40B4-BE49-F238E27FC236}">
                <a16:creationId xmlns:a16="http://schemas.microsoft.com/office/drawing/2014/main" id="{DEE41158-649D-C746-B60C-09C80614ABFF}"/>
              </a:ext>
            </a:extLst>
          </p:cNvPr>
          <p:cNvSpPr txBox="1"/>
          <p:nvPr/>
        </p:nvSpPr>
        <p:spPr>
          <a:xfrm>
            <a:off x="323528" y="404664"/>
            <a:ext cx="8352928" cy="1477328"/>
          </a:xfrm>
          <a:prstGeom prst="rect">
            <a:avLst/>
          </a:prstGeom>
          <a:noFill/>
        </p:spPr>
        <p:txBody>
          <a:bodyPr wrap="square" rtlCol="0">
            <a:spAutoFit/>
          </a:bodyPr>
          <a:lstStyle/>
          <a:p>
            <a:pPr algn="ctr"/>
            <a:r>
              <a:rPr lang="pl-PL" b="1" dirty="0">
                <a:solidFill>
                  <a:srgbClr val="002060"/>
                </a:solidFill>
                <a:latin typeface="+mj-lt"/>
              </a:rPr>
              <a:t>17.03.2024 r.</a:t>
            </a:r>
          </a:p>
          <a:p>
            <a:pPr algn="ctr"/>
            <a:r>
              <a:rPr lang="pl-PL" b="1" dirty="0">
                <a:solidFill>
                  <a:srgbClr val="002060"/>
                </a:solidFill>
                <a:latin typeface="+mj-lt"/>
              </a:rPr>
              <a:t>Działania Państwowej Inspekcji Sanitarnej w Brodnicy z okazji się Światowego Dnia Zdrowia</a:t>
            </a:r>
          </a:p>
          <a:p>
            <a:pPr algn="ctr"/>
            <a:endParaRPr lang="pl-PL" b="1" dirty="0">
              <a:solidFill>
                <a:srgbClr val="002060"/>
              </a:solidFill>
              <a:latin typeface="+mj-lt"/>
            </a:endParaRPr>
          </a:p>
          <a:p>
            <a:pPr algn="ctr"/>
            <a:endParaRPr lang="pl-PL" b="1" dirty="0">
              <a:solidFill>
                <a:srgbClr val="002060"/>
              </a:solidFill>
              <a:latin typeface="+mj-lt"/>
            </a:endParaRPr>
          </a:p>
        </p:txBody>
      </p:sp>
      <p:sp>
        <p:nvSpPr>
          <p:cNvPr id="9" name="pole tekstowe 8">
            <a:extLst>
              <a:ext uri="{FF2B5EF4-FFF2-40B4-BE49-F238E27FC236}">
                <a16:creationId xmlns:a16="http://schemas.microsoft.com/office/drawing/2014/main" id="{CBB48C3F-32F3-620E-B904-94DB927FB221}"/>
              </a:ext>
            </a:extLst>
          </p:cNvPr>
          <p:cNvSpPr txBox="1"/>
          <p:nvPr/>
        </p:nvSpPr>
        <p:spPr>
          <a:xfrm>
            <a:off x="482570" y="2113687"/>
            <a:ext cx="8208912" cy="2862322"/>
          </a:xfrm>
          <a:prstGeom prst="rect">
            <a:avLst/>
          </a:prstGeom>
          <a:noFill/>
        </p:spPr>
        <p:txBody>
          <a:bodyPr wrap="square">
            <a:spAutoFit/>
          </a:bodyPr>
          <a:lstStyle/>
          <a:p>
            <a:pPr algn="just"/>
            <a:r>
              <a:rPr lang="pl-PL" dirty="0">
                <a:solidFill>
                  <a:srgbClr val="002060"/>
                </a:solidFill>
                <a:latin typeface="+mj-lt"/>
              </a:rPr>
              <a:t>Państwowy Powiatowy Inspektor Sanitarny w Brodnicy z okazji zbliżającego się Światowego Dnia Zdrowia w dniu 17.03.2024 r. włączył się w kolejne, ważne przedsięwzięcie prozdrowotne zorganizowane przez Burmistrza Brodnicy umacniające zdrowie publiczne i środowiskowe lokalnej społeczności poprzez wielopłaszczyznowe działania dotyczące profilaktyki zdrowia prezentowane na bardzo dużym stoisku informacyjno-edukacyjnym podzielonym na dwie strefy (zdrowia i zagrożenia), z wykorzystaniem narzędzi informatycznych oraz nowatorskich modeli, sprzętu, a także zajęć ruchowych w ramach zdrowego stylu życia, tj. prawidłowego odżywiania, zwiększenia aktywności fizycznej, zapewnienia odpowiedniej higieny snu i  ograniczenia stresu.</a:t>
            </a:r>
          </a:p>
        </p:txBody>
      </p:sp>
    </p:spTree>
    <p:extLst>
      <p:ext uri="{BB962C8B-B14F-4D97-AF65-F5344CB8AC3E}">
        <p14:creationId xmlns:p14="http://schemas.microsoft.com/office/powerpoint/2010/main" val="369947768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246E3AE6-B9F4-D391-02BE-18ACFC5D3AC4}"/>
              </a:ext>
            </a:extLst>
          </p:cNvPr>
          <p:cNvSpPr>
            <a:spLocks noGrp="1"/>
          </p:cNvSpPr>
          <p:nvPr>
            <p:ph type="sldNum" sz="quarter" idx="12"/>
          </p:nvPr>
        </p:nvSpPr>
        <p:spPr/>
        <p:txBody>
          <a:bodyPr/>
          <a:lstStyle/>
          <a:p>
            <a:pPr>
              <a:defRPr/>
            </a:pPr>
            <a:fld id="{E683911C-EC88-49B7-90C9-B74F5A05111C}" type="slidenum">
              <a:rPr lang="pl-PL" smtClean="0"/>
              <a:pPr>
                <a:defRPr/>
              </a:pPr>
              <a:t>214</a:t>
            </a:fld>
            <a:endParaRPr lang="pl-PL"/>
          </a:p>
        </p:txBody>
      </p:sp>
      <p:pic>
        <p:nvPicPr>
          <p:cNvPr id="4" name="Obraz 3">
            <a:extLst>
              <a:ext uri="{FF2B5EF4-FFF2-40B4-BE49-F238E27FC236}">
                <a16:creationId xmlns:a16="http://schemas.microsoft.com/office/drawing/2014/main" id="{2C71845F-977B-4C27-52B0-49F1CBEEDB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34" y="47675"/>
            <a:ext cx="2880320" cy="2160240"/>
          </a:xfrm>
          <a:prstGeom prst="rect">
            <a:avLst/>
          </a:prstGeom>
        </p:spPr>
      </p:pic>
      <p:pic>
        <p:nvPicPr>
          <p:cNvPr id="6" name="Obraz 5">
            <a:extLst>
              <a:ext uri="{FF2B5EF4-FFF2-40B4-BE49-F238E27FC236}">
                <a16:creationId xmlns:a16="http://schemas.microsoft.com/office/drawing/2014/main" id="{B6AA432F-4B2C-32BA-C03F-FC408AB2FD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6368" y="77058"/>
            <a:ext cx="2843807" cy="2132855"/>
          </a:xfrm>
          <a:prstGeom prst="rect">
            <a:avLst/>
          </a:prstGeom>
        </p:spPr>
      </p:pic>
      <p:pic>
        <p:nvPicPr>
          <p:cNvPr id="8" name="Obraz 7">
            <a:extLst>
              <a:ext uri="{FF2B5EF4-FFF2-40B4-BE49-F238E27FC236}">
                <a16:creationId xmlns:a16="http://schemas.microsoft.com/office/drawing/2014/main" id="{8789CDCE-99DD-0FB7-A6FA-334B710F52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47" y="2278370"/>
            <a:ext cx="1580105" cy="2106808"/>
          </a:xfrm>
          <a:prstGeom prst="rect">
            <a:avLst/>
          </a:prstGeom>
        </p:spPr>
      </p:pic>
      <p:pic>
        <p:nvPicPr>
          <p:cNvPr id="10" name="Obraz 9">
            <a:extLst>
              <a:ext uri="{FF2B5EF4-FFF2-40B4-BE49-F238E27FC236}">
                <a16:creationId xmlns:a16="http://schemas.microsoft.com/office/drawing/2014/main" id="{ABAD7032-C4D5-5EB4-7EBD-54A970E5D8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2021" y="2309634"/>
            <a:ext cx="1633393" cy="2177857"/>
          </a:xfrm>
          <a:prstGeom prst="rect">
            <a:avLst/>
          </a:prstGeom>
        </p:spPr>
      </p:pic>
      <p:pic>
        <p:nvPicPr>
          <p:cNvPr id="12" name="Obraz 11">
            <a:extLst>
              <a:ext uri="{FF2B5EF4-FFF2-40B4-BE49-F238E27FC236}">
                <a16:creationId xmlns:a16="http://schemas.microsoft.com/office/drawing/2014/main" id="{946A8B19-D3FE-458A-8A08-B535C78F93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6640" y="2287780"/>
            <a:ext cx="1633393" cy="2177857"/>
          </a:xfrm>
          <a:prstGeom prst="rect">
            <a:avLst/>
          </a:prstGeom>
        </p:spPr>
      </p:pic>
      <p:pic>
        <p:nvPicPr>
          <p:cNvPr id="14" name="Obraz 13">
            <a:extLst>
              <a:ext uri="{FF2B5EF4-FFF2-40B4-BE49-F238E27FC236}">
                <a16:creationId xmlns:a16="http://schemas.microsoft.com/office/drawing/2014/main" id="{530E49C9-BF75-4566-EFC0-182F12C619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4085" y="2728856"/>
            <a:ext cx="2871234" cy="3828312"/>
          </a:xfrm>
          <a:prstGeom prst="rect">
            <a:avLst/>
          </a:prstGeom>
        </p:spPr>
      </p:pic>
      <p:pic>
        <p:nvPicPr>
          <p:cNvPr id="16" name="Obraz 15">
            <a:extLst>
              <a:ext uri="{FF2B5EF4-FFF2-40B4-BE49-F238E27FC236}">
                <a16:creationId xmlns:a16="http://schemas.microsoft.com/office/drawing/2014/main" id="{682292F1-8188-5C34-3CD1-BEFEAEEB93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057" y="75059"/>
            <a:ext cx="2843808" cy="2132856"/>
          </a:xfrm>
          <a:prstGeom prst="rect">
            <a:avLst/>
          </a:prstGeom>
        </p:spPr>
      </p:pic>
      <p:pic>
        <p:nvPicPr>
          <p:cNvPr id="18" name="Obraz 17">
            <a:extLst>
              <a:ext uri="{FF2B5EF4-FFF2-40B4-BE49-F238E27FC236}">
                <a16:creationId xmlns:a16="http://schemas.microsoft.com/office/drawing/2014/main" id="{9B189B62-E84C-F0B7-79FA-3C8EC17802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1800" y="4608513"/>
            <a:ext cx="2843807" cy="2132855"/>
          </a:xfrm>
          <a:prstGeom prst="rect">
            <a:avLst/>
          </a:prstGeom>
        </p:spPr>
      </p:pic>
      <p:pic>
        <p:nvPicPr>
          <p:cNvPr id="20" name="Obraz 19">
            <a:extLst>
              <a:ext uri="{FF2B5EF4-FFF2-40B4-BE49-F238E27FC236}">
                <a16:creationId xmlns:a16="http://schemas.microsoft.com/office/drawing/2014/main" id="{70D42942-1D66-EBCF-636A-9A7054C40E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6045" y="4545503"/>
            <a:ext cx="1758698" cy="2344931"/>
          </a:xfrm>
          <a:prstGeom prst="rect">
            <a:avLst/>
          </a:prstGeom>
        </p:spPr>
      </p:pic>
    </p:spTree>
    <p:extLst>
      <p:ext uri="{BB962C8B-B14F-4D97-AF65-F5344CB8AC3E}">
        <p14:creationId xmlns:p14="http://schemas.microsoft.com/office/powerpoint/2010/main" val="381451681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FE4DD283-A6CD-8129-347F-810864A0DA08}"/>
              </a:ext>
            </a:extLst>
          </p:cNvPr>
          <p:cNvSpPr>
            <a:spLocks noGrp="1"/>
          </p:cNvSpPr>
          <p:nvPr>
            <p:ph type="sldNum" sz="quarter" idx="12"/>
          </p:nvPr>
        </p:nvSpPr>
        <p:spPr/>
        <p:txBody>
          <a:bodyPr/>
          <a:lstStyle/>
          <a:p>
            <a:pPr>
              <a:defRPr/>
            </a:pPr>
            <a:fld id="{E683911C-EC88-49B7-90C9-B74F5A05111C}" type="slidenum">
              <a:rPr lang="pl-PL" smtClean="0"/>
              <a:pPr>
                <a:defRPr/>
              </a:pPr>
              <a:t>215</a:t>
            </a:fld>
            <a:endParaRPr lang="pl-PL"/>
          </a:p>
        </p:txBody>
      </p:sp>
      <p:sp>
        <p:nvSpPr>
          <p:cNvPr id="4" name="pole tekstowe 3">
            <a:extLst>
              <a:ext uri="{FF2B5EF4-FFF2-40B4-BE49-F238E27FC236}">
                <a16:creationId xmlns:a16="http://schemas.microsoft.com/office/drawing/2014/main" id="{70103C05-DD09-93B9-BBC1-906A80CD8BF8}"/>
              </a:ext>
            </a:extLst>
          </p:cNvPr>
          <p:cNvSpPr txBox="1"/>
          <p:nvPr/>
        </p:nvSpPr>
        <p:spPr>
          <a:xfrm>
            <a:off x="611560" y="260648"/>
            <a:ext cx="8136904" cy="1477328"/>
          </a:xfrm>
          <a:prstGeom prst="rect">
            <a:avLst/>
          </a:prstGeom>
          <a:noFill/>
        </p:spPr>
        <p:txBody>
          <a:bodyPr wrap="square">
            <a:spAutoFit/>
          </a:bodyPr>
          <a:lstStyle/>
          <a:p>
            <a:pPr algn="ctr"/>
            <a:r>
              <a:rPr lang="pl-PL" sz="1800" b="1" dirty="0">
                <a:solidFill>
                  <a:srgbClr val="002060"/>
                </a:solidFill>
                <a:effectLst/>
                <a:latin typeface="+mj-lt"/>
              </a:rPr>
              <a:t>9.04.2024 r.</a:t>
            </a:r>
          </a:p>
          <a:p>
            <a:pPr algn="ctr"/>
            <a:r>
              <a:rPr lang="pl-PL" b="1" dirty="0">
                <a:solidFill>
                  <a:srgbClr val="002060"/>
                </a:solidFill>
                <a:latin typeface="+mj-lt"/>
              </a:rPr>
              <a:t>Happening w ramach kontynuacji obchodów </a:t>
            </a:r>
          </a:p>
          <a:p>
            <a:pPr algn="ctr"/>
            <a:r>
              <a:rPr lang="pl-PL" b="1" dirty="0">
                <a:solidFill>
                  <a:srgbClr val="002060"/>
                </a:solidFill>
                <a:latin typeface="+mj-lt"/>
              </a:rPr>
              <a:t>Światowego Dnia Zdrowia 2024 w Zespole Szkolno-Przedszkolnym Nr 1 w Brodnicy</a:t>
            </a:r>
          </a:p>
          <a:p>
            <a:pPr algn="ctr"/>
            <a:endParaRPr lang="pl-PL" dirty="0">
              <a:solidFill>
                <a:srgbClr val="002060"/>
              </a:solidFill>
              <a:latin typeface="+mj-lt"/>
            </a:endParaRPr>
          </a:p>
        </p:txBody>
      </p:sp>
      <p:sp>
        <p:nvSpPr>
          <p:cNvPr id="6" name="pole tekstowe 5">
            <a:extLst>
              <a:ext uri="{FF2B5EF4-FFF2-40B4-BE49-F238E27FC236}">
                <a16:creationId xmlns:a16="http://schemas.microsoft.com/office/drawing/2014/main" id="{78160477-D403-2C4F-3AC9-7A8F7CB2E5BE}"/>
              </a:ext>
            </a:extLst>
          </p:cNvPr>
          <p:cNvSpPr txBox="1"/>
          <p:nvPr/>
        </p:nvSpPr>
        <p:spPr>
          <a:xfrm>
            <a:off x="123825" y="1763693"/>
            <a:ext cx="8964488" cy="5091074"/>
          </a:xfrm>
          <a:prstGeom prst="rect">
            <a:avLst/>
          </a:prstGeom>
          <a:noFill/>
        </p:spPr>
        <p:txBody>
          <a:bodyPr wrap="square">
            <a:spAutoFit/>
          </a:bodyPr>
          <a:lstStyle/>
          <a:p>
            <a:pPr algn="just"/>
            <a:r>
              <a:rPr lang="pl-PL" sz="1500" dirty="0">
                <a:solidFill>
                  <a:srgbClr val="002060"/>
                </a:solidFill>
                <a:effectLst/>
                <a:latin typeface="+mj-lt"/>
              </a:rPr>
              <a:t>	</a:t>
            </a:r>
            <a:r>
              <a:rPr lang="pl-PL" dirty="0">
                <a:solidFill>
                  <a:srgbClr val="002060"/>
                </a:solidFill>
                <a:effectLst/>
                <a:latin typeface="+mj-lt"/>
              </a:rPr>
              <a:t>Wielopłaszczyznowe działania prozdrowotne w formie happeningu w myśl hasła „</a:t>
            </a:r>
            <a:r>
              <a:rPr lang="pl-PL" b="1" dirty="0">
                <a:solidFill>
                  <a:srgbClr val="002060"/>
                </a:solidFill>
                <a:effectLst/>
                <a:latin typeface="+mj-lt"/>
              </a:rPr>
              <a:t>Twoje zdrowie, twoje prawo</a:t>
            </a:r>
            <a:r>
              <a:rPr lang="pl-PL" b="1" i="1" dirty="0">
                <a:solidFill>
                  <a:srgbClr val="002060"/>
                </a:solidFill>
                <a:effectLst/>
                <a:latin typeface="+mj-lt"/>
              </a:rPr>
              <a:t>”</a:t>
            </a:r>
            <a:r>
              <a:rPr lang="pl-PL" i="1" dirty="0">
                <a:solidFill>
                  <a:srgbClr val="002060"/>
                </a:solidFill>
                <a:effectLst/>
                <a:latin typeface="+mj-lt"/>
              </a:rPr>
              <a:t> </a:t>
            </a:r>
            <a:r>
              <a:rPr lang="pl-PL" dirty="0">
                <a:solidFill>
                  <a:srgbClr val="002060"/>
                </a:solidFill>
                <a:effectLst/>
                <a:latin typeface="+mj-lt"/>
              </a:rPr>
              <a:t>prowadzone przez pracowników Państwowej Inspekcji Sanitarnej w Brodnicy  miały na celu zwiększenie wiedzy i świadomości, która będzie kształtować pożądane postawy sprzyjające ochronie zdrowia wśród dzieci i młodzieży.</a:t>
            </a:r>
          </a:p>
          <a:p>
            <a:pPr algn="just"/>
            <a:r>
              <a:rPr lang="pl-PL" dirty="0">
                <a:solidFill>
                  <a:srgbClr val="002060"/>
                </a:solidFill>
                <a:latin typeface="+mj-lt"/>
              </a:rPr>
              <a:t>	Specjaliści z dziedziny zdrowia publicznego z poszczególnych pionów PSSE w Brodnicy w ramach stoiska informacyjno-edukacyjnego udzielali praktycznych wskazówek i porad z wykorzystaniem nowatorskich, edukacyjnych modeli dydaktycznych oraz sprzętu (m.in. walizki ukazującej konsekwencje prowadzenia nieprawidłowego stylu życia, tj. zaawansowane choroby nowotworowe, metaboliczne, układu krążenia i kostnego, wzornika obrazującego zawartość cukru w napojach, modelu jamy ustnej), odpowiadali również na liczne pytania związane z tematyką zdrowego stylu życia. </a:t>
            </a:r>
          </a:p>
          <a:p>
            <a:pPr algn="just"/>
            <a:r>
              <a:rPr lang="pl-PL" dirty="0">
                <a:solidFill>
                  <a:srgbClr val="002060"/>
                </a:solidFill>
                <a:latin typeface="+mj-lt"/>
              </a:rPr>
              <a:t>	Duże zainteresowanie wśród młodych ludzi wzbudziła edukacyjna gra „Zakręć kołem fortuny i sprawdź swoją wiedzę o zdrowiu”. Uczniowie chętnie odpowiadali na pytania z poszczególnych kategorii dotyczących zdrowia oraz wykonywali różne zadania ruchowe.</a:t>
            </a:r>
          </a:p>
          <a:p>
            <a:pPr>
              <a:lnSpc>
                <a:spcPct val="150000"/>
              </a:lnSpc>
            </a:pPr>
            <a:endParaRPr lang="pl-PL" sz="1400" dirty="0">
              <a:solidFill>
                <a:srgbClr val="002060"/>
              </a:solidFill>
              <a:latin typeface="+mj-lt"/>
            </a:endParaRPr>
          </a:p>
        </p:txBody>
      </p:sp>
    </p:spTree>
    <p:extLst>
      <p:ext uri="{BB962C8B-B14F-4D97-AF65-F5344CB8AC3E}">
        <p14:creationId xmlns:p14="http://schemas.microsoft.com/office/powerpoint/2010/main" val="333724562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B0790E25-C5B0-AF7A-18E1-8CA0C0718A65}"/>
              </a:ext>
            </a:extLst>
          </p:cNvPr>
          <p:cNvSpPr>
            <a:spLocks noGrp="1"/>
          </p:cNvSpPr>
          <p:nvPr>
            <p:ph type="sldNum" sz="quarter" idx="12"/>
          </p:nvPr>
        </p:nvSpPr>
        <p:spPr/>
        <p:txBody>
          <a:bodyPr/>
          <a:lstStyle/>
          <a:p>
            <a:pPr>
              <a:defRPr/>
            </a:pPr>
            <a:fld id="{E683911C-EC88-49B7-90C9-B74F5A05111C}" type="slidenum">
              <a:rPr lang="pl-PL" smtClean="0"/>
              <a:pPr>
                <a:defRPr/>
              </a:pPr>
              <a:t>216</a:t>
            </a:fld>
            <a:endParaRPr lang="pl-PL"/>
          </a:p>
        </p:txBody>
      </p:sp>
      <p:pic>
        <p:nvPicPr>
          <p:cNvPr id="4" name="Obraz 3">
            <a:extLst>
              <a:ext uri="{FF2B5EF4-FFF2-40B4-BE49-F238E27FC236}">
                <a16:creationId xmlns:a16="http://schemas.microsoft.com/office/drawing/2014/main" id="{4B663AA7-536E-5FC4-ECEE-E4228398D3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16632"/>
            <a:ext cx="2355726" cy="3140968"/>
          </a:xfrm>
          <a:prstGeom prst="rect">
            <a:avLst/>
          </a:prstGeom>
        </p:spPr>
      </p:pic>
      <p:pic>
        <p:nvPicPr>
          <p:cNvPr id="6" name="Obraz 5">
            <a:extLst>
              <a:ext uri="{FF2B5EF4-FFF2-40B4-BE49-F238E27FC236}">
                <a16:creationId xmlns:a16="http://schemas.microsoft.com/office/drawing/2014/main" id="{3DF4FE7E-EAD7-8597-950E-236FAAC84D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4137" y="116632"/>
            <a:ext cx="2355726" cy="3140968"/>
          </a:xfrm>
          <a:prstGeom prst="rect">
            <a:avLst/>
          </a:prstGeom>
        </p:spPr>
      </p:pic>
      <p:pic>
        <p:nvPicPr>
          <p:cNvPr id="8" name="Obraz 7">
            <a:extLst>
              <a:ext uri="{FF2B5EF4-FFF2-40B4-BE49-F238E27FC236}">
                <a16:creationId xmlns:a16="http://schemas.microsoft.com/office/drawing/2014/main" id="{DB451D0B-F783-897B-D11F-01BF2D5602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770" y="116632"/>
            <a:ext cx="2355726" cy="3140968"/>
          </a:xfrm>
          <a:prstGeom prst="rect">
            <a:avLst/>
          </a:prstGeom>
        </p:spPr>
      </p:pic>
      <p:pic>
        <p:nvPicPr>
          <p:cNvPr id="10" name="Obraz 9">
            <a:extLst>
              <a:ext uri="{FF2B5EF4-FFF2-40B4-BE49-F238E27FC236}">
                <a16:creationId xmlns:a16="http://schemas.microsoft.com/office/drawing/2014/main" id="{9AE310C0-A4A3-B7D4-8A0B-1D45FB7E85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533398"/>
            <a:ext cx="2355726" cy="3140968"/>
          </a:xfrm>
          <a:prstGeom prst="rect">
            <a:avLst/>
          </a:prstGeom>
        </p:spPr>
      </p:pic>
      <p:pic>
        <p:nvPicPr>
          <p:cNvPr id="12" name="Obraz 11">
            <a:extLst>
              <a:ext uri="{FF2B5EF4-FFF2-40B4-BE49-F238E27FC236}">
                <a16:creationId xmlns:a16="http://schemas.microsoft.com/office/drawing/2014/main" id="{677CF195-143D-686B-C80D-558E7AD297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3808" y="3789040"/>
            <a:ext cx="3456384" cy="2592288"/>
          </a:xfrm>
          <a:prstGeom prst="rect">
            <a:avLst/>
          </a:prstGeom>
        </p:spPr>
      </p:pic>
      <p:pic>
        <p:nvPicPr>
          <p:cNvPr id="14" name="Obraz 13">
            <a:extLst>
              <a:ext uri="{FF2B5EF4-FFF2-40B4-BE49-F238E27FC236}">
                <a16:creationId xmlns:a16="http://schemas.microsoft.com/office/drawing/2014/main" id="{6D4B2304-AA66-5379-DB4E-B0D9FA6C1F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4449" y="3501282"/>
            <a:ext cx="2355726" cy="3140968"/>
          </a:xfrm>
          <a:prstGeom prst="rect">
            <a:avLst/>
          </a:prstGeom>
        </p:spPr>
      </p:pic>
    </p:spTree>
    <p:extLst>
      <p:ext uri="{BB962C8B-B14F-4D97-AF65-F5344CB8AC3E}">
        <p14:creationId xmlns:p14="http://schemas.microsoft.com/office/powerpoint/2010/main" val="312627501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71F4694A-BBC8-1781-5945-243D50F56D84}"/>
              </a:ext>
            </a:extLst>
          </p:cNvPr>
          <p:cNvSpPr>
            <a:spLocks noGrp="1"/>
          </p:cNvSpPr>
          <p:nvPr>
            <p:ph type="sldNum" sz="quarter" idx="12"/>
          </p:nvPr>
        </p:nvSpPr>
        <p:spPr/>
        <p:txBody>
          <a:bodyPr/>
          <a:lstStyle/>
          <a:p>
            <a:pPr>
              <a:defRPr/>
            </a:pPr>
            <a:fld id="{E683911C-EC88-49B7-90C9-B74F5A05111C}" type="slidenum">
              <a:rPr lang="pl-PL" smtClean="0"/>
              <a:pPr>
                <a:defRPr/>
              </a:pPr>
              <a:t>217</a:t>
            </a:fld>
            <a:endParaRPr lang="pl-PL"/>
          </a:p>
        </p:txBody>
      </p:sp>
      <p:sp>
        <p:nvSpPr>
          <p:cNvPr id="4" name="pole tekstowe 3">
            <a:extLst>
              <a:ext uri="{FF2B5EF4-FFF2-40B4-BE49-F238E27FC236}">
                <a16:creationId xmlns:a16="http://schemas.microsoft.com/office/drawing/2014/main" id="{DB68F6EE-0B1D-ED4B-C3F5-2292EB934BF4}"/>
              </a:ext>
            </a:extLst>
          </p:cNvPr>
          <p:cNvSpPr txBox="1"/>
          <p:nvPr/>
        </p:nvSpPr>
        <p:spPr>
          <a:xfrm>
            <a:off x="251520" y="235680"/>
            <a:ext cx="8352928" cy="1477328"/>
          </a:xfrm>
          <a:prstGeom prst="rect">
            <a:avLst/>
          </a:prstGeom>
          <a:noFill/>
        </p:spPr>
        <p:txBody>
          <a:bodyPr wrap="square">
            <a:spAutoFit/>
          </a:bodyPr>
          <a:lstStyle/>
          <a:p>
            <a:pPr algn="ctr"/>
            <a:r>
              <a:rPr lang="pl-PL" b="1" dirty="0">
                <a:solidFill>
                  <a:srgbClr val="002060"/>
                </a:solidFill>
                <a:effectLst/>
                <a:latin typeface="+mj-lt"/>
              </a:rPr>
              <a:t>16 maja 2024 r. w sali Zakładu Aktywności Zawodowej przy ul. Kamionka 24 w Brodnicy odbyła się debata medyczna „Uwierz prawdzie – zaufaj szczepieniom”. Organizatorami debaty byli: Państwowy Wojewódzki Inspektor Sanitarny w Bydgoszczy, Starosta Brodnicki i Państwowy Powiatowy Inspektor Sanitarny w Brodnicy.</a:t>
            </a:r>
            <a:endParaRPr lang="pl-PL" dirty="0">
              <a:solidFill>
                <a:srgbClr val="002060"/>
              </a:solidFill>
              <a:latin typeface="+mj-lt"/>
            </a:endParaRPr>
          </a:p>
        </p:txBody>
      </p:sp>
      <p:sp>
        <p:nvSpPr>
          <p:cNvPr id="6" name="pole tekstowe 5">
            <a:extLst>
              <a:ext uri="{FF2B5EF4-FFF2-40B4-BE49-F238E27FC236}">
                <a16:creationId xmlns:a16="http://schemas.microsoft.com/office/drawing/2014/main" id="{2E8E1D84-5823-1E87-4781-5D83E17F811C}"/>
              </a:ext>
            </a:extLst>
          </p:cNvPr>
          <p:cNvSpPr txBox="1"/>
          <p:nvPr/>
        </p:nvSpPr>
        <p:spPr>
          <a:xfrm>
            <a:off x="564480" y="2420888"/>
            <a:ext cx="8015039" cy="2246769"/>
          </a:xfrm>
          <a:prstGeom prst="rect">
            <a:avLst/>
          </a:prstGeom>
          <a:noFill/>
        </p:spPr>
        <p:txBody>
          <a:bodyPr wrap="square">
            <a:spAutoFit/>
          </a:bodyPr>
          <a:lstStyle/>
          <a:p>
            <a:pPr algn="ctr"/>
            <a:r>
              <a:rPr lang="pl-PL" sz="2000" dirty="0">
                <a:solidFill>
                  <a:srgbClr val="002060"/>
                </a:solidFill>
                <a:effectLst/>
                <a:latin typeface="+mj-lt"/>
              </a:rPr>
              <a:t>Celem debaty było omówienie roli szczepień ochronnych obowiązkowych i zalecanych z uwzględnieniem aktualnej sytuacji epidemiologicznej chorób zakaźnych, aspektów prawnych w realizacji szczepień ochronnych, przedstawienie skutecznych metod komunikacji lekarza z pacjentem oraz zaprezentowanie działań edukacyjno-promocyjnych ukierunkowanych na zwiększenie liczby osób poddających się szczepieniom ochronnym.</a:t>
            </a:r>
            <a:endParaRPr lang="pl-PL" sz="2000" dirty="0">
              <a:solidFill>
                <a:srgbClr val="002060"/>
              </a:solidFill>
              <a:latin typeface="+mj-lt"/>
            </a:endParaRPr>
          </a:p>
        </p:txBody>
      </p:sp>
    </p:spTree>
    <p:extLst>
      <p:ext uri="{BB962C8B-B14F-4D97-AF65-F5344CB8AC3E}">
        <p14:creationId xmlns:p14="http://schemas.microsoft.com/office/powerpoint/2010/main" val="84122419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5226DAA7-DEC6-EB1E-A4D4-E9895B8171A8}"/>
              </a:ext>
            </a:extLst>
          </p:cNvPr>
          <p:cNvSpPr>
            <a:spLocks noGrp="1"/>
          </p:cNvSpPr>
          <p:nvPr>
            <p:ph type="sldNum" sz="quarter" idx="12"/>
          </p:nvPr>
        </p:nvSpPr>
        <p:spPr/>
        <p:txBody>
          <a:bodyPr/>
          <a:lstStyle/>
          <a:p>
            <a:pPr>
              <a:defRPr/>
            </a:pPr>
            <a:fld id="{E683911C-EC88-49B7-90C9-B74F5A05111C}" type="slidenum">
              <a:rPr lang="pl-PL" smtClean="0"/>
              <a:pPr>
                <a:defRPr/>
              </a:pPr>
              <a:t>218</a:t>
            </a:fld>
            <a:endParaRPr lang="pl-PL"/>
          </a:p>
        </p:txBody>
      </p:sp>
      <p:sp>
        <p:nvSpPr>
          <p:cNvPr id="4" name="pole tekstowe 3">
            <a:extLst>
              <a:ext uri="{FF2B5EF4-FFF2-40B4-BE49-F238E27FC236}">
                <a16:creationId xmlns:a16="http://schemas.microsoft.com/office/drawing/2014/main" id="{A67B0787-B761-262E-0FA5-1F42203287FD}"/>
              </a:ext>
            </a:extLst>
          </p:cNvPr>
          <p:cNvSpPr txBox="1"/>
          <p:nvPr/>
        </p:nvSpPr>
        <p:spPr>
          <a:xfrm>
            <a:off x="395536" y="404664"/>
            <a:ext cx="8496944" cy="5909310"/>
          </a:xfrm>
          <a:prstGeom prst="rect">
            <a:avLst/>
          </a:prstGeom>
          <a:noFill/>
        </p:spPr>
        <p:txBody>
          <a:bodyPr wrap="square">
            <a:spAutoFit/>
          </a:bodyPr>
          <a:lstStyle/>
          <a:p>
            <a:pPr algn="just"/>
            <a:r>
              <a:rPr lang="pl-PL" dirty="0">
                <a:solidFill>
                  <a:srgbClr val="002060"/>
                </a:solidFill>
                <a:latin typeface="+mj-lt"/>
              </a:rPr>
              <a:t>	</a:t>
            </a:r>
            <a:r>
              <a:rPr lang="pl-PL" sz="1800" dirty="0">
                <a:solidFill>
                  <a:srgbClr val="002060"/>
                </a:solidFill>
                <a:effectLst/>
                <a:latin typeface="+mj-lt"/>
              </a:rPr>
              <a:t>Zagadnienia dotyczące relacji pomiędzy pacjentem a służbą zdrowia od dawna są przedmiotem zainteresowania Państwowej Inspekcji Sanitarnej,</a:t>
            </a:r>
            <a:r>
              <a:rPr lang="pl-PL" sz="1800" b="1" dirty="0">
                <a:solidFill>
                  <a:srgbClr val="002060"/>
                </a:solidFill>
                <a:effectLst/>
                <a:latin typeface="+mj-lt"/>
              </a:rPr>
              <a:t> </a:t>
            </a:r>
            <a:r>
              <a:rPr lang="pl-PL" sz="1800" dirty="0">
                <a:solidFill>
                  <a:srgbClr val="002060"/>
                </a:solidFill>
                <a:effectLst/>
                <a:latin typeface="+mj-lt"/>
              </a:rPr>
              <a:t>w związku z tym oraz dla lepszego zrozumienia przyczyn odstępowania opiekunów prawnych od szczepień ochronnych dzieci, wykorzystania potencjału pracowników służby zdrowia oraz przedstawienia korzyści i zagrożeń dla całej populacji, zorganizowano  tak ważną i potrzebną debatę medyczną, do udziału w której zaproszono ekspertów zajmujących się tematyką szczepień ochronnych obowiązkowych i zalecanych, aspektami prawnymi w realizacji szczepień ochronnych oraz komunikacją lekarza z pacjentem.</a:t>
            </a:r>
            <a:endParaRPr lang="pl-PL" dirty="0">
              <a:solidFill>
                <a:srgbClr val="002060"/>
              </a:solidFill>
              <a:latin typeface="+mj-lt"/>
            </a:endParaRPr>
          </a:p>
          <a:p>
            <a:pPr algn="just"/>
            <a:r>
              <a:rPr lang="pl-PL" sz="1800" dirty="0">
                <a:solidFill>
                  <a:srgbClr val="002060"/>
                </a:solidFill>
                <a:effectLst/>
                <a:latin typeface="+mj-lt"/>
              </a:rPr>
              <a:t>	Przedsięwzięcie prozdrowotne stało się centrum poszukiwania skutecznych sposobów oraz wymiany poglądów podczas ożywionego panelu dyskusyjnego z udziałem Rzecznika Prasowego NFZ Kujawsko-Pomorskiego Oddziału Wojewódzkiego w Bydgoszczy, ekspertów, lekarzy i zaproszonych gości celem  zwiększenia poziomu </a:t>
            </a:r>
            <a:r>
              <a:rPr lang="pl-PL" sz="1800" dirty="0" err="1">
                <a:solidFill>
                  <a:srgbClr val="002060"/>
                </a:solidFill>
                <a:effectLst/>
                <a:latin typeface="+mj-lt"/>
              </a:rPr>
              <a:t>wyszczepialności</a:t>
            </a:r>
            <a:r>
              <a:rPr lang="pl-PL" sz="1800" dirty="0">
                <a:solidFill>
                  <a:srgbClr val="002060"/>
                </a:solidFill>
                <a:effectLst/>
                <a:latin typeface="+mj-lt"/>
              </a:rPr>
              <a:t> na terenie powiatu brodnickiego. Debata, biorąc pod uwagę szerokie spectrum podejmowanych tematów była drogowskazem dla pracowników medycznych  zainteresowanych ochroną zdrowia publicznego w aspekcie szczepień ochronnych.</a:t>
            </a:r>
            <a:endParaRPr lang="pl-PL" dirty="0">
              <a:solidFill>
                <a:srgbClr val="002060"/>
              </a:solidFill>
              <a:latin typeface="+mj-lt"/>
            </a:endParaRPr>
          </a:p>
          <a:p>
            <a:pPr algn="just"/>
            <a:r>
              <a:rPr lang="pl-PL" sz="1800" dirty="0">
                <a:solidFill>
                  <a:srgbClr val="002060"/>
                </a:solidFill>
                <a:effectLst/>
                <a:latin typeface="+mj-lt"/>
              </a:rPr>
              <a:t>	Podczas trwania debaty można było skorzystać z ciekawie zaprezentowanych stoisk informacyjno-edukacyjnych, które zostały przygotowane przez przedstawicieli NFZ Kujawsko-Pomorskiego Oddziału Wojewódzkiego w Bydgoszczy Delegatury w Toruniu oraz Państwowej Inspekcji Sanitarnej w Brodnicy.</a:t>
            </a:r>
            <a:endParaRPr lang="pl-PL" dirty="0">
              <a:solidFill>
                <a:srgbClr val="002060"/>
              </a:solidFill>
              <a:latin typeface="+mj-lt"/>
            </a:endParaRPr>
          </a:p>
        </p:txBody>
      </p:sp>
    </p:spTree>
    <p:extLst>
      <p:ext uri="{BB962C8B-B14F-4D97-AF65-F5344CB8AC3E}">
        <p14:creationId xmlns:p14="http://schemas.microsoft.com/office/powerpoint/2010/main" val="319539910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E8467D30-048E-7971-6574-C3A675007362}"/>
              </a:ext>
            </a:extLst>
          </p:cNvPr>
          <p:cNvSpPr>
            <a:spLocks noGrp="1"/>
          </p:cNvSpPr>
          <p:nvPr>
            <p:ph type="sldNum" sz="quarter" idx="12"/>
          </p:nvPr>
        </p:nvSpPr>
        <p:spPr/>
        <p:txBody>
          <a:bodyPr/>
          <a:lstStyle/>
          <a:p>
            <a:pPr>
              <a:defRPr/>
            </a:pPr>
            <a:fld id="{8E7CD2DA-8185-4507-8A2F-B572FDECFAC1}" type="slidenum">
              <a:rPr lang="pl-PL" smtClean="0"/>
              <a:pPr>
                <a:defRPr/>
              </a:pPr>
              <a:t>219</a:t>
            </a:fld>
            <a:endParaRPr lang="pl-PL"/>
          </a:p>
        </p:txBody>
      </p:sp>
      <p:sp>
        <p:nvSpPr>
          <p:cNvPr id="8" name="pole tekstowe 7">
            <a:extLst>
              <a:ext uri="{FF2B5EF4-FFF2-40B4-BE49-F238E27FC236}">
                <a16:creationId xmlns:a16="http://schemas.microsoft.com/office/drawing/2014/main" id="{09F2101E-9493-D98B-0DA2-17E8305BA617}"/>
              </a:ext>
            </a:extLst>
          </p:cNvPr>
          <p:cNvSpPr txBox="1"/>
          <p:nvPr/>
        </p:nvSpPr>
        <p:spPr>
          <a:xfrm>
            <a:off x="124562" y="116632"/>
            <a:ext cx="8912671" cy="6309420"/>
          </a:xfrm>
          <a:prstGeom prst="rect">
            <a:avLst/>
          </a:prstGeom>
          <a:noFill/>
        </p:spPr>
        <p:txBody>
          <a:bodyPr wrap="square">
            <a:spAutoFit/>
          </a:bodyPr>
          <a:lstStyle/>
          <a:p>
            <a:pPr algn="ctr"/>
            <a:r>
              <a:rPr lang="pl-PL" sz="1600" b="1" dirty="0">
                <a:solidFill>
                  <a:srgbClr val="002060"/>
                </a:solidFill>
                <a:effectLst/>
                <a:latin typeface="+mj-lt"/>
              </a:rPr>
              <a:t>Debata zakończyła się sformułowaniem wniosków płynących z wystąpień ekspertów i doświadczeń lekarzy, które zostały wypracowane w czasie jej trwania. </a:t>
            </a:r>
          </a:p>
          <a:p>
            <a:endParaRPr lang="pl-PL" sz="1600" b="1" dirty="0">
              <a:solidFill>
                <a:srgbClr val="002060"/>
              </a:solidFill>
              <a:latin typeface="+mj-lt"/>
            </a:endParaRPr>
          </a:p>
          <a:p>
            <a:endParaRPr lang="pl-PL" sz="1600" b="1" dirty="0">
              <a:solidFill>
                <a:srgbClr val="002060"/>
              </a:solidFill>
              <a:latin typeface="+mj-lt"/>
            </a:endParaRPr>
          </a:p>
          <a:p>
            <a:endParaRPr lang="pl-PL" sz="1600" b="1" dirty="0">
              <a:solidFill>
                <a:srgbClr val="002060"/>
              </a:solidFill>
              <a:latin typeface="+mj-lt"/>
            </a:endParaRPr>
          </a:p>
          <a:p>
            <a:pPr marL="342900" indent="-342900" algn="just">
              <a:buFont typeface="Wingdings" panose="05000000000000000000" pitchFamily="2" charset="2"/>
              <a:buChar char="§"/>
            </a:pPr>
            <a:r>
              <a:rPr lang="pl-PL" dirty="0">
                <a:solidFill>
                  <a:srgbClr val="002060"/>
                </a:solidFill>
                <a:effectLst/>
                <a:latin typeface="+mj-lt"/>
              </a:rPr>
              <a:t>Globalizacja, trwające konflikty zbrojne powodują migrację ludności z terenów o różnym poziomie zaszczepienia i miejsc endemicznego występowania chorób zakaźnych. Niski odsetek zaszczepienia uchodźców z Ukrainy (ok. 30%) wpływa na występowanie zakażeń chorobami zakaźnymi i jej rozprzestrzenianiem. </a:t>
            </a:r>
            <a:endParaRPr lang="pl-PL" dirty="0">
              <a:solidFill>
                <a:srgbClr val="002060"/>
              </a:solidFill>
              <a:latin typeface="+mj-lt"/>
            </a:endParaRPr>
          </a:p>
          <a:p>
            <a:pPr marL="342900" indent="-342900" algn="just">
              <a:buFont typeface="Wingdings" panose="05000000000000000000" pitchFamily="2" charset="2"/>
              <a:buChar char="§"/>
            </a:pPr>
            <a:r>
              <a:rPr lang="pl-PL" dirty="0">
                <a:solidFill>
                  <a:srgbClr val="002060"/>
                </a:solidFill>
                <a:effectLst/>
                <a:latin typeface="+mj-lt"/>
              </a:rPr>
              <a:t>Szczepienie jest najskuteczniejszym sposobem zapobiegania </a:t>
            </a:r>
            <a:r>
              <a:rPr lang="pl-PL" dirty="0" err="1">
                <a:solidFill>
                  <a:srgbClr val="002060"/>
                </a:solidFill>
                <a:effectLst/>
                <a:latin typeface="+mj-lt"/>
              </a:rPr>
              <a:t>zachorowaniom</a:t>
            </a:r>
            <a:r>
              <a:rPr lang="pl-PL" dirty="0">
                <a:solidFill>
                  <a:srgbClr val="002060"/>
                </a:solidFill>
                <a:effectLst/>
                <a:latin typeface="+mj-lt"/>
              </a:rPr>
              <a:t> na choroby zakaźne, dla których istnieją szczepionki. W przypadku kontaktu osoby w pełni zaszczepionej (posiadającej pełen cykl szczepień przeciwko danej chorobie) z osobą chorą istnieje niskie ryzyko zakażenia, co tym samym skutkuje zahamowaniem rozprzestrzeniania się choroby oraz powstawania ognisk zachorowań.</a:t>
            </a:r>
            <a:endParaRPr lang="pl-PL" dirty="0">
              <a:solidFill>
                <a:srgbClr val="002060"/>
              </a:solidFill>
              <a:latin typeface="+mj-lt"/>
            </a:endParaRPr>
          </a:p>
          <a:p>
            <a:pPr marL="342900" indent="-342900" algn="just">
              <a:buFont typeface="Wingdings" panose="05000000000000000000" pitchFamily="2" charset="2"/>
              <a:buChar char="§"/>
            </a:pPr>
            <a:r>
              <a:rPr lang="pl-PL" dirty="0">
                <a:solidFill>
                  <a:srgbClr val="002060"/>
                </a:solidFill>
                <a:effectLst/>
                <a:latin typeface="+mj-lt"/>
              </a:rPr>
              <a:t>Promowanie zalecanych szczepień, np. przeciwko HPV, grypie, COVID-19, pneumokokom, błonicy, tężcowi, krztuścowi, odrze, </a:t>
            </a:r>
            <a:r>
              <a:rPr lang="pl-PL" dirty="0" err="1">
                <a:solidFill>
                  <a:srgbClr val="002060"/>
                </a:solidFill>
                <a:effectLst/>
                <a:latin typeface="+mj-lt"/>
              </a:rPr>
              <a:t>wzw</a:t>
            </a:r>
            <a:r>
              <a:rPr lang="pl-PL" dirty="0">
                <a:solidFill>
                  <a:srgbClr val="002060"/>
                </a:solidFill>
                <a:effectLst/>
                <a:latin typeface="+mj-lt"/>
              </a:rPr>
              <a:t> typu A, ospie wietrznej, półpaścowi.</a:t>
            </a:r>
            <a:endParaRPr lang="pl-PL" dirty="0">
              <a:solidFill>
                <a:srgbClr val="002060"/>
              </a:solidFill>
              <a:latin typeface="+mj-lt"/>
            </a:endParaRPr>
          </a:p>
          <a:p>
            <a:pPr marL="342900" indent="-342900" algn="just">
              <a:buFont typeface="Wingdings" panose="05000000000000000000" pitchFamily="2" charset="2"/>
              <a:buChar char="§"/>
            </a:pPr>
            <a:r>
              <a:rPr lang="pl-PL" dirty="0">
                <a:solidFill>
                  <a:srgbClr val="002060"/>
                </a:solidFill>
                <a:effectLst/>
                <a:latin typeface="+mj-lt"/>
              </a:rPr>
              <a:t>Co 8-10 lat powinniśmy powtarzać szczepienia p/błonicy, tężcowi, krztuścowi, odrze. Osoby &gt; 40 r.ż., które były w przeszłości zaszczepione 1 dawką mogły stracić odporność. </a:t>
            </a:r>
            <a:endParaRPr lang="pl-PL" dirty="0">
              <a:solidFill>
                <a:srgbClr val="002060"/>
              </a:solidFill>
              <a:latin typeface="+mj-lt"/>
            </a:endParaRPr>
          </a:p>
          <a:p>
            <a:pPr marL="342900" indent="-342900" algn="just">
              <a:buFont typeface="Wingdings" panose="05000000000000000000" pitchFamily="2" charset="2"/>
              <a:buChar char="§"/>
            </a:pPr>
            <a:r>
              <a:rPr lang="pl-PL" dirty="0">
                <a:solidFill>
                  <a:srgbClr val="002060"/>
                </a:solidFill>
                <a:effectLst/>
                <a:latin typeface="+mj-lt"/>
              </a:rPr>
              <a:t>Bardzo ważne jest upowszechnianie wiedzy o szczepieniach zalecanych, nie tylko wśród dzieci i młodzieży, ale również wśród populacji  osób dorosłych, szczególnie wśród osób z grup ryzyka i seniorów.</a:t>
            </a:r>
            <a:endParaRPr lang="pl-PL" dirty="0">
              <a:solidFill>
                <a:srgbClr val="002060"/>
              </a:solidFill>
              <a:latin typeface="+mj-lt"/>
            </a:endParaRPr>
          </a:p>
        </p:txBody>
      </p:sp>
    </p:spTree>
    <p:extLst>
      <p:ext uri="{BB962C8B-B14F-4D97-AF65-F5344CB8AC3E}">
        <p14:creationId xmlns:p14="http://schemas.microsoft.com/office/powerpoint/2010/main" val="399183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462898" y="1197620"/>
            <a:ext cx="8135938" cy="4462760"/>
          </a:xfrm>
          <a:prstGeom prst="rect">
            <a:avLst/>
          </a:prstGeom>
          <a:noFill/>
          <a:ln w="9525">
            <a:noFill/>
            <a:miter lim="800000"/>
            <a:headEnd/>
            <a:tailEnd/>
          </a:ln>
        </p:spPr>
        <p:txBody>
          <a:bodyPr anchor="ctr">
            <a:spAutoFit/>
          </a:bodyPr>
          <a:lstStyle/>
          <a:p>
            <a:endParaRPr lang="pl-PL" sz="2800" dirty="0">
              <a:solidFill>
                <a:srgbClr val="002060"/>
              </a:solidFill>
              <a:latin typeface="Constantia" pitchFamily="18" charset="0"/>
              <a:ea typeface="Calibri" pitchFamily="34" charset="0"/>
              <a:cs typeface="Times New Roman" pitchFamily="18" charset="0"/>
            </a:endParaRPr>
          </a:p>
          <a:p>
            <a:pPr algn="just"/>
            <a:endParaRPr lang="pl-PL" sz="2800" i="1" dirty="0">
              <a:solidFill>
                <a:srgbClr val="002060"/>
              </a:solidFill>
              <a:latin typeface="Constantia" pitchFamily="18" charset="0"/>
              <a:ea typeface="Calibri" pitchFamily="34" charset="0"/>
              <a:cs typeface="Times New Roman" pitchFamily="18" charset="0"/>
            </a:endParaRPr>
          </a:p>
          <a:p>
            <a:pPr algn="just" eaLnBrk="0" hangingPunct="0"/>
            <a:r>
              <a:rPr lang="pl-PL" sz="1400" i="1" dirty="0">
                <a:solidFill>
                  <a:srgbClr val="002060"/>
                </a:solidFill>
                <a:latin typeface="Constantia" pitchFamily="18" charset="0"/>
                <a:ea typeface="Times New Roman" pitchFamily="18" charset="0"/>
                <a:cs typeface="Calibri Light" pitchFamily="34" charset="0"/>
              </a:rPr>
              <a:t>	</a:t>
            </a:r>
            <a:r>
              <a:rPr lang="pl-PL" sz="1900" dirty="0">
                <a:solidFill>
                  <a:srgbClr val="002060"/>
                </a:solidFill>
                <a:latin typeface="Constantia" pitchFamily="18" charset="0"/>
                <a:ea typeface="Times New Roman" pitchFamily="18" charset="0"/>
                <a:cs typeface="Calibri Light" pitchFamily="34" charset="0"/>
              </a:rPr>
              <a:t>15 sierpnia 1920 roku w wyniku kontrofensywy wojsk bolszewickich Brodnica zostaje zdobyta. Przez trzy sierpniowe dni miasto pozostaje pod ich okupacją. 18 sierpnia dochodzi do bitwy pod Brodnicą, w wyniku której dzięki poświeceniu żołnierzy wielkopolskich i pomorskich dowodzonych przez płk. Witolda Aleksandrowicza i rtm. Ignacego Mielżyńskiego miasto zostaje wyzwolone, a wojska 12 Dywizji Strzeleckiej okupujących miasto pokonane. </a:t>
            </a:r>
          </a:p>
          <a:p>
            <a:pPr algn="just" eaLnBrk="0" hangingPunct="0"/>
            <a:endParaRPr lang="pl-PL" sz="1900" dirty="0">
              <a:solidFill>
                <a:srgbClr val="002060"/>
              </a:solidFill>
              <a:latin typeface="Constantia" pitchFamily="18" charset="0"/>
            </a:endParaRPr>
          </a:p>
          <a:p>
            <a:pPr algn="just" eaLnBrk="0" hangingPunct="0"/>
            <a:r>
              <a:rPr lang="pl-PL" sz="1900" dirty="0">
                <a:solidFill>
                  <a:srgbClr val="002060"/>
                </a:solidFill>
                <a:latin typeface="Constantia" pitchFamily="18" charset="0"/>
                <a:cs typeface="Times New Roman" pitchFamily="18" charset="0"/>
              </a:rPr>
              <a:t>	We wrześniu 1921 miasto liczyło 11 903 mieszkańców. W XX-</a:t>
            </a:r>
            <a:r>
              <a:rPr lang="pl-PL" sz="1900" dirty="0" err="1">
                <a:solidFill>
                  <a:srgbClr val="002060"/>
                </a:solidFill>
                <a:latin typeface="Constantia" pitchFamily="18" charset="0"/>
                <a:cs typeface="Times New Roman" pitchFamily="18" charset="0"/>
              </a:rPr>
              <a:t>leciu</a:t>
            </a:r>
            <a:r>
              <a:rPr lang="pl-PL" sz="1900" dirty="0">
                <a:solidFill>
                  <a:srgbClr val="002060"/>
                </a:solidFill>
                <a:latin typeface="Constantia" pitchFamily="18" charset="0"/>
                <a:cs typeface="Times New Roman" pitchFamily="18" charset="0"/>
              </a:rPr>
              <a:t> międzywojennym Brodnica zostaje miastem garnizonowym, na terenie którego stacjonuje 67 Pułk Piechoty. Z powodu bliskości granicy z Niemcami staje się także miastem pogranicza. </a:t>
            </a:r>
            <a:endParaRPr lang="pl-PL" sz="1900" dirty="0">
              <a:solidFill>
                <a:srgbClr val="002060"/>
              </a:solidFill>
              <a:latin typeface="Constantia" pitchFamily="18" charset="0"/>
            </a:endParaRPr>
          </a:p>
        </p:txBody>
      </p:sp>
      <p:sp>
        <p:nvSpPr>
          <p:cNvPr id="2" name="Symbol zastępczy numeru slajdu 1">
            <a:extLst>
              <a:ext uri="{FF2B5EF4-FFF2-40B4-BE49-F238E27FC236}">
                <a16:creationId xmlns:a16="http://schemas.microsoft.com/office/drawing/2014/main" id="{D1BBF485-F356-4471-8C68-FBF16D893284}"/>
              </a:ext>
            </a:extLst>
          </p:cNvPr>
          <p:cNvSpPr>
            <a:spLocks noGrp="1"/>
          </p:cNvSpPr>
          <p:nvPr>
            <p:ph type="sldNum" sz="quarter" idx="12"/>
          </p:nvPr>
        </p:nvSpPr>
        <p:spPr/>
        <p:txBody>
          <a:bodyPr/>
          <a:lstStyle/>
          <a:p>
            <a:pPr>
              <a:defRPr/>
            </a:pPr>
            <a:fld id="{8E7CD2DA-8185-4507-8A2F-B572FDECFAC1}" type="slidenum">
              <a:rPr lang="pl-PL" smtClean="0"/>
              <a:pPr>
                <a:defRPr/>
              </a:pPr>
              <a:t>22</a:t>
            </a:fld>
            <a:endParaRPr lang="pl-PL"/>
          </a:p>
        </p:txBody>
      </p:sp>
      <p:sp>
        <p:nvSpPr>
          <p:cNvPr id="3" name="pole tekstowe 2">
            <a:extLst>
              <a:ext uri="{FF2B5EF4-FFF2-40B4-BE49-F238E27FC236}">
                <a16:creationId xmlns:a16="http://schemas.microsoft.com/office/drawing/2014/main" id="{42D6A19D-0D3A-3D10-F485-08A2F987AFA5}"/>
              </a:ext>
            </a:extLst>
          </p:cNvPr>
          <p:cNvSpPr txBox="1"/>
          <p:nvPr/>
        </p:nvSpPr>
        <p:spPr>
          <a:xfrm>
            <a:off x="467544" y="332656"/>
            <a:ext cx="8424936" cy="830997"/>
          </a:xfrm>
          <a:prstGeom prst="rect">
            <a:avLst/>
          </a:prstGeom>
          <a:noFill/>
        </p:spPr>
        <p:txBody>
          <a:bodyPr wrap="square" rtlCol="0">
            <a:spAutoFit/>
          </a:bodyPr>
          <a:lstStyle/>
          <a:p>
            <a:r>
              <a:rPr lang="pl-PL" sz="2400" b="1" dirty="0">
                <a:solidFill>
                  <a:srgbClr val="002060"/>
                </a:solidFill>
                <a:latin typeface="Constantia" pitchFamily="18" charset="0"/>
                <a:ea typeface="Calibri" pitchFamily="34" charset="0"/>
                <a:cs typeface="Times New Roman" pitchFamily="18" charset="0"/>
              </a:rPr>
              <a:t>II. Służby sanitarne w latach II Rzeczypospolitej </a:t>
            </a:r>
          </a:p>
          <a:p>
            <a:r>
              <a:rPr lang="pl-PL" sz="2400" b="1" dirty="0">
                <a:solidFill>
                  <a:srgbClr val="002060"/>
                </a:solidFill>
                <a:latin typeface="Constantia" pitchFamily="18" charset="0"/>
                <a:ea typeface="Calibri" pitchFamily="34" charset="0"/>
                <a:cs typeface="Times New Roman" pitchFamily="18" charset="0"/>
              </a:rPr>
              <a:t>     (lata 1918 – 1939)</a:t>
            </a:r>
          </a:p>
        </p:txBody>
      </p:sp>
      <p:cxnSp>
        <p:nvCxnSpPr>
          <p:cNvPr id="4" name="Łącznik prosty 3">
            <a:extLst>
              <a:ext uri="{FF2B5EF4-FFF2-40B4-BE49-F238E27FC236}">
                <a16:creationId xmlns:a16="http://schemas.microsoft.com/office/drawing/2014/main" id="{60AE99FC-F06C-F7A4-61CC-9CA2F2D84193}"/>
              </a:ext>
            </a:extLst>
          </p:cNvPr>
          <p:cNvCxnSpPr>
            <a:cxnSpLocks/>
          </p:cNvCxnSpPr>
          <p:nvPr/>
        </p:nvCxnSpPr>
        <p:spPr>
          <a:xfrm>
            <a:off x="467544" y="1160041"/>
            <a:ext cx="820891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F55D76A9-AAE2-11E8-E8A3-1E493CFD37E5}"/>
              </a:ext>
            </a:extLst>
          </p:cNvPr>
          <p:cNvSpPr>
            <a:spLocks noGrp="1"/>
          </p:cNvSpPr>
          <p:nvPr>
            <p:ph type="sldNum" sz="quarter" idx="12"/>
          </p:nvPr>
        </p:nvSpPr>
        <p:spPr/>
        <p:txBody>
          <a:bodyPr/>
          <a:lstStyle/>
          <a:p>
            <a:pPr>
              <a:defRPr/>
            </a:pPr>
            <a:fld id="{E683911C-EC88-49B7-90C9-B74F5A05111C}" type="slidenum">
              <a:rPr lang="pl-PL" smtClean="0"/>
              <a:pPr>
                <a:defRPr/>
              </a:pPr>
              <a:t>220</a:t>
            </a:fld>
            <a:endParaRPr lang="pl-PL"/>
          </a:p>
        </p:txBody>
      </p:sp>
      <p:sp>
        <p:nvSpPr>
          <p:cNvPr id="8" name="pole tekstowe 7">
            <a:extLst>
              <a:ext uri="{FF2B5EF4-FFF2-40B4-BE49-F238E27FC236}">
                <a16:creationId xmlns:a16="http://schemas.microsoft.com/office/drawing/2014/main" id="{73CBD54A-4F61-5EDB-2D2E-403FD49B0305}"/>
              </a:ext>
            </a:extLst>
          </p:cNvPr>
          <p:cNvSpPr txBox="1"/>
          <p:nvPr/>
        </p:nvSpPr>
        <p:spPr>
          <a:xfrm>
            <a:off x="323528" y="-17608058"/>
            <a:ext cx="7848872" cy="12557284"/>
          </a:xfrm>
          <a:prstGeom prst="rect">
            <a:avLst/>
          </a:prstGeom>
          <a:noFill/>
        </p:spPr>
        <p:txBody>
          <a:bodyPr wrap="square">
            <a:spAutoFit/>
          </a:bodyPr>
          <a:lstStyle/>
          <a:p>
            <a:r>
              <a:rPr lang="pl-PL" sz="1800" b="1" dirty="0">
                <a:effectLst/>
              </a:rPr>
              <a:t>Debata zakończyła się sformułowaniem wniosków płynących z wystąpień ekspertów i doświadczeń lekarzy, które zostały wypracowane w czasie jej trwania. </a:t>
            </a:r>
            <a:endParaRPr lang="pl-PL" dirty="0"/>
          </a:p>
          <a:p>
            <a:pPr>
              <a:buFont typeface="+mj-lt"/>
              <a:buAutoNum type="arabicPeriod"/>
            </a:pPr>
            <a:r>
              <a:rPr lang="pl-PL" sz="1800" dirty="0">
                <a:effectLst/>
              </a:rPr>
              <a:t>Globalizacja, trwające konflikty zbrojne powodują migrację ludności z terenów o różnym poziomie zaszczepienia i miejsc endemicznego występowania chorób zakaźnych. Niski odsetek zaszczepienia uchodźców z Ukrainy (ok. 30%) wpływa na występowanie zakażeń chorobami zakaźnymi i jej rozprzestrzenianiem. </a:t>
            </a:r>
            <a:endParaRPr lang="pl-PL" dirty="0"/>
          </a:p>
          <a:p>
            <a:pPr>
              <a:buFont typeface="+mj-lt"/>
              <a:buAutoNum type="arabicPeriod"/>
            </a:pPr>
            <a:r>
              <a:rPr lang="pl-PL" sz="1800" dirty="0">
                <a:effectLst/>
              </a:rPr>
              <a:t>Szczepienie jest najskuteczniejszym sposobem zapobiegania </a:t>
            </a:r>
            <a:r>
              <a:rPr lang="pl-PL" sz="1800" dirty="0" err="1">
                <a:effectLst/>
              </a:rPr>
              <a:t>zachorowaniom</a:t>
            </a:r>
            <a:r>
              <a:rPr lang="pl-PL" sz="1800" dirty="0">
                <a:effectLst/>
              </a:rPr>
              <a:t> na choroby zakaźne, dla których istnieją szczepionki. W przypadku kontaktu osoby w pełni zaszczepionej (posiadającej pełen cykl szczepień przeciwko danej chorobie) z osobą chorą istnieje niskie ryzyko zakażenia, co tym samym skutkuje zahamowaniem rozprzestrzeniania się choroby oraz powstawania ognisk zachorowań.</a:t>
            </a:r>
            <a:endParaRPr lang="pl-PL" dirty="0"/>
          </a:p>
          <a:p>
            <a:pPr>
              <a:buFont typeface="+mj-lt"/>
              <a:buAutoNum type="arabicPeriod"/>
            </a:pPr>
            <a:r>
              <a:rPr lang="pl-PL" sz="1800" dirty="0">
                <a:effectLst/>
              </a:rPr>
              <a:t>Promowanie zalecanych szczepień, np. przeciwko HPV, grypie, COVID-19, pneumokokom, błonicy, tężcowi, krztuścowi, odrze, </a:t>
            </a:r>
            <a:r>
              <a:rPr lang="pl-PL" sz="1800" dirty="0" err="1">
                <a:effectLst/>
              </a:rPr>
              <a:t>wzw</a:t>
            </a:r>
            <a:r>
              <a:rPr lang="pl-PL" sz="1800" dirty="0">
                <a:effectLst/>
              </a:rPr>
              <a:t> typu A, ospie wietrznej, półpaścowi.</a:t>
            </a:r>
            <a:endParaRPr lang="pl-PL" dirty="0"/>
          </a:p>
          <a:p>
            <a:pPr>
              <a:buFont typeface="+mj-lt"/>
              <a:buAutoNum type="arabicPeriod"/>
            </a:pPr>
            <a:r>
              <a:rPr lang="pl-PL" sz="1800" dirty="0">
                <a:effectLst/>
              </a:rPr>
              <a:t>Co 8-10 lat powinniśmy powtarzać szczepienia p/błonicy, tężcowi, krztuścowi, odrze. Osoby &gt; 40 r.ż., które były w przeszłości zaszczepione 1 dawką mogły stracić odporność. </a:t>
            </a:r>
            <a:endParaRPr lang="pl-PL" dirty="0"/>
          </a:p>
          <a:p>
            <a:pPr>
              <a:buFont typeface="+mj-lt"/>
              <a:buAutoNum type="arabicPeriod"/>
            </a:pPr>
            <a:r>
              <a:rPr lang="pl-PL" sz="1800" dirty="0">
                <a:effectLst/>
              </a:rPr>
              <a:t>Bardzo ważne jest upowszechnianie wiedzy o szczepieniach zalecanych, nie tylko wśród dzieci i młodzieży, ale również wśród populacji  osób dorosłych, szczególnie wśród osób z grup ryzyka i seniorów.</a:t>
            </a:r>
            <a:endParaRPr lang="pl-PL" dirty="0"/>
          </a:p>
          <a:p>
            <a:pPr>
              <a:buFont typeface="+mj-lt"/>
              <a:buAutoNum type="arabicPeriod"/>
            </a:pPr>
            <a:r>
              <a:rPr lang="pl-PL" sz="1800" dirty="0">
                <a:effectLst/>
              </a:rPr>
              <a:t>Niski odsetek szczepień preparatami zalecanymi jest spowodowany problemami finansowymi, czyli brakiem środków na indywidualny zakup szczepionek zalecanych (nie zawsze refundowanych).</a:t>
            </a:r>
            <a:endParaRPr lang="pl-PL" dirty="0"/>
          </a:p>
          <a:p>
            <a:pPr>
              <a:buFont typeface="+mj-lt"/>
              <a:buAutoNum type="arabicPeriod"/>
            </a:pPr>
            <a:r>
              <a:rPr lang="pl-PL" sz="1800" dirty="0">
                <a:effectLst/>
              </a:rPr>
              <a:t>Istotną rolę w odbudowaniu zaufania do szczepień odgrywa właściwa rozmowa lekarz, pielęgniarka, położna, farmaceuta – pacjent, prowadzona w sposób wrażliwy, troskliwy, i nieoceniający, otwarty, pełna empatii, ukierunkowana na konkretną osobę (rozmówcę, dzieci rozmówcy) z zastosowaniem przekazu werbalnego i niewerbalnego, która jest jednym z podstawowych elementów </a:t>
            </a:r>
            <a:r>
              <a:rPr lang="pl-PL" sz="1800" dirty="0" err="1">
                <a:effectLst/>
              </a:rPr>
              <a:t>rawnie</a:t>
            </a:r>
            <a:r>
              <a:rPr lang="pl-PL" sz="1800" dirty="0">
                <a:effectLst/>
              </a:rPr>
              <a:t> realizowanej polityki zdrowotnej. Istotny jest również odpowiedni czas poświęcony przez lekarza na rozmowy dotyczące problemów profilaktyki chorób zakaźnych. </a:t>
            </a:r>
            <a:endParaRPr lang="pl-PL" dirty="0"/>
          </a:p>
          <a:p>
            <a:pPr>
              <a:buFont typeface="+mj-lt"/>
              <a:buAutoNum type="arabicPeriod"/>
            </a:pPr>
            <a:r>
              <a:rPr lang="pl-PL" sz="1800" dirty="0">
                <a:effectLst/>
              </a:rPr>
              <a:t>W celu efektywnego promowania szczepień zalecanych należy wykorzystywać potencjał farmaceutów w aptekach.</a:t>
            </a:r>
            <a:endParaRPr lang="pl-PL" dirty="0"/>
          </a:p>
          <a:p>
            <a:pPr>
              <a:buFont typeface="+mj-lt"/>
              <a:buAutoNum type="arabicPeriod"/>
            </a:pPr>
            <a:r>
              <a:rPr lang="pl-PL" sz="1800" dirty="0">
                <a:effectLst/>
              </a:rPr>
              <a:t>Konieczne jest wykorzystywanie mediów (tradycyjnych, internetowych) na szeroką skalę, celem skutecznego dotarcia do pacjentów z wiarygodną, rzetelną, potwierdzoną naukowo wiedzą i wyeliminowania dezinformacji oraz krążących nieprawdziwych informacji na temat szczepień. </a:t>
            </a:r>
            <a:endParaRPr lang="pl-PL" dirty="0"/>
          </a:p>
          <a:p>
            <a:pPr>
              <a:buFont typeface="+mj-lt"/>
              <a:buAutoNum type="arabicPeriod"/>
            </a:pPr>
            <a:r>
              <a:rPr lang="pl-PL" sz="1800" dirty="0">
                <a:effectLst/>
              </a:rPr>
              <a:t>Ważne jest docieranie do osób niezdecydowanych na wykonanie szczepień wielotorowo. Nie tylko przez rozmowę w gabinecie, ale poprzez wykorzystanie innych kanałów komunikacji (strona internetowa, </a:t>
            </a:r>
            <a:r>
              <a:rPr lang="pl-PL" sz="1800" dirty="0" err="1">
                <a:effectLst/>
              </a:rPr>
              <a:t>social</a:t>
            </a:r>
            <a:r>
              <a:rPr lang="pl-PL" sz="1800" dirty="0">
                <a:effectLst/>
              </a:rPr>
              <a:t> media, e-mail, poświęcenie czasu ww. zagadnieniom na sesjach Rady Powiatu).</a:t>
            </a:r>
            <a:endParaRPr lang="pl-PL" dirty="0"/>
          </a:p>
        </p:txBody>
      </p:sp>
      <p:sp>
        <p:nvSpPr>
          <p:cNvPr id="9" name="pole tekstowe 8">
            <a:extLst>
              <a:ext uri="{FF2B5EF4-FFF2-40B4-BE49-F238E27FC236}">
                <a16:creationId xmlns:a16="http://schemas.microsoft.com/office/drawing/2014/main" id="{A667D1DF-4619-E4CC-F9E1-1724342977F3}"/>
              </a:ext>
            </a:extLst>
          </p:cNvPr>
          <p:cNvSpPr txBox="1"/>
          <p:nvPr/>
        </p:nvSpPr>
        <p:spPr>
          <a:xfrm>
            <a:off x="0" y="-7558623"/>
            <a:ext cx="8748464" cy="3939540"/>
          </a:xfrm>
          <a:prstGeom prst="rect">
            <a:avLst/>
          </a:prstGeom>
          <a:noFill/>
        </p:spPr>
        <p:txBody>
          <a:bodyPr wrap="square">
            <a:spAutoFit/>
          </a:bodyPr>
          <a:lstStyle/>
          <a:p>
            <a:r>
              <a:rPr lang="pl-PL" sz="1000" b="1" dirty="0">
                <a:solidFill>
                  <a:srgbClr val="002060"/>
                </a:solidFill>
                <a:effectLst/>
              </a:rPr>
              <a:t>Debata zakończyła się sformułowaniem wniosków płynących z wystąpień ekspertów i doświadczeń lekarzy, które zostały wypracowane w czasie jej trwania. </a:t>
            </a:r>
            <a:endParaRPr lang="pl-PL" sz="1000" dirty="0">
              <a:solidFill>
                <a:srgbClr val="002060"/>
              </a:solidFill>
            </a:endParaRPr>
          </a:p>
          <a:p>
            <a:pPr>
              <a:buFont typeface="+mj-lt"/>
              <a:buAutoNum type="arabicPeriod"/>
            </a:pPr>
            <a:r>
              <a:rPr lang="pl-PL" sz="1000" dirty="0">
                <a:solidFill>
                  <a:srgbClr val="002060"/>
                </a:solidFill>
                <a:effectLst/>
              </a:rPr>
              <a:t>Globalizacja, trwające konflikty zbrojne powodują migrację ludności z terenów o różnym poziomie zaszczepienia i miejsc endemicznego występowania chorób zakaźnych. Niski odsetek zaszczepienia uchodźców z Ukrainy (ok. 30%) wpływa na występowanie zakażeń chorobami zakaźnymi i jej rozprzestrzenianiem. </a:t>
            </a:r>
            <a:endParaRPr lang="pl-PL" sz="1000" dirty="0">
              <a:solidFill>
                <a:srgbClr val="002060"/>
              </a:solidFill>
            </a:endParaRPr>
          </a:p>
          <a:p>
            <a:pPr>
              <a:buFont typeface="+mj-lt"/>
              <a:buAutoNum type="arabicPeriod"/>
            </a:pPr>
            <a:r>
              <a:rPr lang="pl-PL" sz="1000" dirty="0">
                <a:solidFill>
                  <a:srgbClr val="002060"/>
                </a:solidFill>
                <a:effectLst/>
              </a:rPr>
              <a:t>Szczepienie jest najskuteczniejszym sposobem zapobiegania </a:t>
            </a:r>
            <a:r>
              <a:rPr lang="pl-PL" sz="1000" dirty="0" err="1">
                <a:solidFill>
                  <a:srgbClr val="002060"/>
                </a:solidFill>
                <a:effectLst/>
              </a:rPr>
              <a:t>zachorowaniom</a:t>
            </a:r>
            <a:r>
              <a:rPr lang="pl-PL" sz="1000" dirty="0">
                <a:solidFill>
                  <a:srgbClr val="002060"/>
                </a:solidFill>
                <a:effectLst/>
              </a:rPr>
              <a:t> na choroby zakaźne, dla których istnieją szczepionki. W przypadku kontaktu osoby w pełni zaszczepionej (posiadającej pełen cykl szczepień przeciwko danej chorobie) z osobą chorą istnieje niskie ryzyko zakażenia, co tym samym skutkuje zahamowaniem rozprzestrzeniania się choroby oraz powstawania ognisk zachorowań.</a:t>
            </a:r>
            <a:endParaRPr lang="pl-PL" sz="1000" dirty="0">
              <a:solidFill>
                <a:srgbClr val="002060"/>
              </a:solidFill>
            </a:endParaRPr>
          </a:p>
          <a:p>
            <a:pPr>
              <a:buFont typeface="+mj-lt"/>
              <a:buAutoNum type="arabicPeriod"/>
            </a:pPr>
            <a:r>
              <a:rPr lang="pl-PL" sz="1000" dirty="0">
                <a:solidFill>
                  <a:srgbClr val="002060"/>
                </a:solidFill>
                <a:effectLst/>
              </a:rPr>
              <a:t>Promowanie zalecanych szczepień, np. przeciwko HPV, grypie, COVID-19, pneumokokom, błonicy, tężcowi, krztuścowi, odrze, </a:t>
            </a:r>
            <a:r>
              <a:rPr lang="pl-PL" sz="1000" dirty="0" err="1">
                <a:solidFill>
                  <a:srgbClr val="002060"/>
                </a:solidFill>
                <a:effectLst/>
              </a:rPr>
              <a:t>wzw</a:t>
            </a:r>
            <a:r>
              <a:rPr lang="pl-PL" sz="1000" dirty="0">
                <a:solidFill>
                  <a:srgbClr val="002060"/>
                </a:solidFill>
                <a:effectLst/>
              </a:rPr>
              <a:t> typu A, ospie wietrznej, półpaścowi.</a:t>
            </a:r>
            <a:endParaRPr lang="pl-PL" sz="1000" dirty="0">
              <a:solidFill>
                <a:srgbClr val="002060"/>
              </a:solidFill>
            </a:endParaRPr>
          </a:p>
          <a:p>
            <a:pPr>
              <a:buFont typeface="+mj-lt"/>
              <a:buAutoNum type="arabicPeriod"/>
            </a:pPr>
            <a:r>
              <a:rPr lang="pl-PL" sz="1000" dirty="0">
                <a:solidFill>
                  <a:srgbClr val="002060"/>
                </a:solidFill>
                <a:effectLst/>
              </a:rPr>
              <a:t>Co 8-10 lat powinniśmy powtarzać szczepienia p/błonicy, tężcowi, krztuścowi, odrze. Osoby &gt; 40 r.ż., które były w przeszłości zaszczepione 1 dawką mogły stracić odporność. </a:t>
            </a:r>
            <a:endParaRPr lang="pl-PL" sz="1000" dirty="0">
              <a:solidFill>
                <a:srgbClr val="002060"/>
              </a:solidFill>
            </a:endParaRPr>
          </a:p>
          <a:p>
            <a:pPr>
              <a:buFont typeface="+mj-lt"/>
              <a:buAutoNum type="arabicPeriod"/>
            </a:pPr>
            <a:r>
              <a:rPr lang="pl-PL" sz="1000" dirty="0">
                <a:solidFill>
                  <a:srgbClr val="002060"/>
                </a:solidFill>
                <a:effectLst/>
              </a:rPr>
              <a:t>Bardzo ważne jest upowszechnianie wiedzy o szczepieniach zalecanych, nie tylko wśród dzieci i młodzieży, ale również wśród populacji  osób dorosłych, szczególnie wśród osób z grup ryzyka i seniorów.</a:t>
            </a:r>
            <a:endParaRPr lang="pl-PL" sz="1000" dirty="0">
              <a:solidFill>
                <a:srgbClr val="002060"/>
              </a:solidFill>
            </a:endParaRPr>
          </a:p>
          <a:p>
            <a:pPr>
              <a:buFont typeface="+mj-lt"/>
              <a:buAutoNum type="arabicPeriod"/>
            </a:pPr>
            <a:r>
              <a:rPr lang="pl-PL" sz="1000" dirty="0">
                <a:solidFill>
                  <a:srgbClr val="002060"/>
                </a:solidFill>
                <a:effectLst/>
              </a:rPr>
              <a:t>Niski odsetek szczepień preparatami zalecanymi jest spowodowany problemami finansowymi, czyli brakiem środków na indywidualny zakup szczepionek zalecanych (nie zawsze refundowanych).</a:t>
            </a:r>
            <a:endParaRPr lang="pl-PL" sz="1000" dirty="0">
              <a:solidFill>
                <a:srgbClr val="002060"/>
              </a:solidFill>
            </a:endParaRPr>
          </a:p>
          <a:p>
            <a:pPr>
              <a:buFont typeface="+mj-lt"/>
              <a:buAutoNum type="arabicPeriod"/>
            </a:pPr>
            <a:r>
              <a:rPr lang="pl-PL" sz="1000" dirty="0">
                <a:solidFill>
                  <a:srgbClr val="002060"/>
                </a:solidFill>
                <a:effectLst/>
              </a:rPr>
              <a:t>Istotną rolę w odbudowaniu zaufania do szczepień odgrywa właściwa rozmowa lekarz, pielęgniarka, położna, farmaceuta – pacjent, prowadzona w sposób wrażliwy, troskliwy, i nieoceniający, otwarty, pełna empatii, ukierunkowana na konkretną osobę (rozmówcę, dzieci rozmówcy) z zastosowaniem przekazu werbalnego i niewerbalnego, która jest jednym z podstawowych elementów poprawnie realizowanej polityki zdrowotnej. Istotny jest również odpowiedni czas poświęcony przez lekarza na rozmowy dotyczące problemów profilaktyki chorób zakaźnych. </a:t>
            </a:r>
            <a:endParaRPr lang="pl-PL" sz="1000" dirty="0">
              <a:solidFill>
                <a:srgbClr val="002060"/>
              </a:solidFill>
            </a:endParaRPr>
          </a:p>
          <a:p>
            <a:pPr>
              <a:buFont typeface="+mj-lt"/>
              <a:buAutoNum type="arabicPeriod"/>
            </a:pPr>
            <a:r>
              <a:rPr lang="pl-PL" sz="1000" dirty="0">
                <a:solidFill>
                  <a:srgbClr val="002060"/>
                </a:solidFill>
                <a:effectLst/>
              </a:rPr>
              <a:t>W celu efektywnego promowania szczepień zalecanych należy wykorzystywać potencjał farmaceutów w aptekach.</a:t>
            </a:r>
            <a:endParaRPr lang="pl-PL" sz="1000" dirty="0">
              <a:solidFill>
                <a:srgbClr val="002060"/>
              </a:solidFill>
            </a:endParaRPr>
          </a:p>
          <a:p>
            <a:pPr>
              <a:buFont typeface="+mj-lt"/>
              <a:buAutoNum type="arabicPeriod"/>
            </a:pPr>
            <a:r>
              <a:rPr lang="pl-PL" sz="1000" dirty="0">
                <a:solidFill>
                  <a:srgbClr val="002060"/>
                </a:solidFill>
                <a:effectLst/>
              </a:rPr>
              <a:t>Konieczne jest wykorzystywanie mediów (tradycyjnych, internetowych) na szeroką skalę, celem skutecznego dotarcia do pacjentów z wiarygodną, rzetelną, potwierdzoną naukowo wiedzą i wyeliminowania dezinformacji oraz krążących nieprawdziwych informacji na temat szczepień. </a:t>
            </a:r>
            <a:endParaRPr lang="pl-PL" sz="1000" dirty="0">
              <a:solidFill>
                <a:srgbClr val="002060"/>
              </a:solidFill>
            </a:endParaRPr>
          </a:p>
          <a:p>
            <a:pPr>
              <a:buFont typeface="+mj-lt"/>
              <a:buAutoNum type="arabicPeriod"/>
            </a:pPr>
            <a:r>
              <a:rPr lang="pl-PL" sz="1000" dirty="0">
                <a:solidFill>
                  <a:srgbClr val="002060"/>
                </a:solidFill>
                <a:effectLst/>
              </a:rPr>
              <a:t>Ważne jest docieranie do osób niezdecydowanych na wykonanie szczepień wielotorowo. Nie tylko przez rozmowę w gabinecie, ale poprzez wykorzystanie innych kanałów komunikacji (strona internetowa, </a:t>
            </a:r>
            <a:r>
              <a:rPr lang="pl-PL" sz="1000" dirty="0" err="1">
                <a:solidFill>
                  <a:srgbClr val="002060"/>
                </a:solidFill>
                <a:effectLst/>
              </a:rPr>
              <a:t>social</a:t>
            </a:r>
            <a:r>
              <a:rPr lang="pl-PL" sz="1000" dirty="0">
                <a:solidFill>
                  <a:srgbClr val="002060"/>
                </a:solidFill>
                <a:effectLst/>
              </a:rPr>
              <a:t> media, e-mail, poświęcenie czasu ww. zagadnieniom na sesjach Rady Powiatu).</a:t>
            </a:r>
            <a:endParaRPr lang="pl-PL" sz="1000" dirty="0">
              <a:solidFill>
                <a:srgbClr val="002060"/>
              </a:solidFill>
            </a:endParaRPr>
          </a:p>
        </p:txBody>
      </p:sp>
      <p:sp>
        <p:nvSpPr>
          <p:cNvPr id="16" name="pole tekstowe 15">
            <a:extLst>
              <a:ext uri="{FF2B5EF4-FFF2-40B4-BE49-F238E27FC236}">
                <a16:creationId xmlns:a16="http://schemas.microsoft.com/office/drawing/2014/main" id="{F19F7598-6FB0-6065-0937-05CF4EEFD5EB}"/>
              </a:ext>
            </a:extLst>
          </p:cNvPr>
          <p:cNvSpPr txBox="1"/>
          <p:nvPr/>
        </p:nvSpPr>
        <p:spPr>
          <a:xfrm>
            <a:off x="338264" y="620688"/>
            <a:ext cx="8280920" cy="5909310"/>
          </a:xfrm>
          <a:prstGeom prst="rect">
            <a:avLst/>
          </a:prstGeom>
          <a:noFill/>
        </p:spPr>
        <p:txBody>
          <a:bodyPr wrap="square" rtlCol="0">
            <a:spAutoFit/>
          </a:bodyPr>
          <a:lstStyle/>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b="0" i="0" u="none" strike="noStrike" cap="none" normalizeH="0" baseline="0" dirty="0">
                <a:ln>
                  <a:noFill/>
                </a:ln>
                <a:solidFill>
                  <a:srgbClr val="002060"/>
                </a:solidFill>
                <a:effectLst/>
                <a:latin typeface="+mj-lt"/>
              </a:rPr>
              <a:t>Niski odsetek szczepień preparatami zalecanymi jest spowodowany problemami finansowymi, czyli brakiem środków na indywidualny zakup szczepionek zalecanych (nie zawsze refundowanych).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b="0" i="0" u="none" strike="noStrike" cap="none" normalizeH="0" baseline="0" dirty="0">
                <a:ln>
                  <a:noFill/>
                </a:ln>
                <a:solidFill>
                  <a:srgbClr val="002060"/>
                </a:solidFill>
                <a:effectLst/>
                <a:latin typeface="+mj-lt"/>
              </a:rPr>
              <a:t>Istotną rolę w odbudowaniu zaufania do szczepień odgrywa właściwa rozmowa lekarz, pielęgniarka, położna, farmaceuta – pacjent, prowadzona w sposób wrażliwy, troskliwy, i nieoceniający, otwarty, pełna empatii, ukierunkowana na konkretną osobę (rozmówcę, dzieci rozmówcy) z zastosowaniem przekazu werbalnego i niewerbalnego, która jest jednym z podstawowych elementów poprawnie realizowanej polityki zdrowotnej. Istotny jest również odpowiedni czas poświęcony przez lekarza na rozmowy dotyczące problemów profilaktyki chorób zakaźnych.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b="0" i="0" u="none" strike="noStrike" cap="none" normalizeH="0" baseline="0" dirty="0">
                <a:ln>
                  <a:noFill/>
                </a:ln>
                <a:solidFill>
                  <a:srgbClr val="002060"/>
                </a:solidFill>
                <a:effectLst/>
                <a:latin typeface="+mj-lt"/>
              </a:rPr>
              <a:t>W celu efektywnego promowania szczepień zalecanych należy wykorzystywać potencjał farmaceutów w aptekach.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b="0" i="0" u="none" strike="noStrike" cap="none" normalizeH="0" baseline="0" dirty="0">
                <a:ln>
                  <a:noFill/>
                </a:ln>
                <a:solidFill>
                  <a:srgbClr val="002060"/>
                </a:solidFill>
                <a:effectLst/>
                <a:latin typeface="+mj-lt"/>
              </a:rPr>
              <a:t>Konieczne jest wykorzystywanie mediów (tradycyjnych, internetowych) na szeroką skalę, celem skutecznego dotarcia do pacjentów z wiarygodną, rzetelną, potwierdzoną naukowo wiedzą i wyeliminowania dezinformacji oraz krążących nieprawdziwych informacji na temat szczepień.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b="0" i="0" u="none" strike="noStrike" cap="none" normalizeH="0" baseline="0" dirty="0">
                <a:ln>
                  <a:noFill/>
                </a:ln>
                <a:solidFill>
                  <a:srgbClr val="002060"/>
                </a:solidFill>
                <a:effectLst/>
                <a:latin typeface="+mj-lt"/>
              </a:rPr>
              <a:t>Ważne jest docieranie do osób niezdecydowanych na wykonanie szczepień wielotorowo. Nie tylko przez rozmowę w gabinecie, ale poprzez wykorzystanie innych kanałów komunikacji (strona internetowa, </a:t>
            </a:r>
            <a:r>
              <a:rPr kumimoji="0" lang="pl-PL" altLang="pl-PL" b="0" i="0" u="none" strike="noStrike" cap="none" normalizeH="0" baseline="0" dirty="0" err="1">
                <a:ln>
                  <a:noFill/>
                </a:ln>
                <a:solidFill>
                  <a:srgbClr val="002060"/>
                </a:solidFill>
                <a:effectLst/>
                <a:latin typeface="+mj-lt"/>
              </a:rPr>
              <a:t>social</a:t>
            </a:r>
            <a:r>
              <a:rPr kumimoji="0" lang="pl-PL" altLang="pl-PL" b="0" i="0" u="none" strike="noStrike" cap="none" normalizeH="0" baseline="0" dirty="0">
                <a:ln>
                  <a:noFill/>
                </a:ln>
                <a:solidFill>
                  <a:srgbClr val="002060"/>
                </a:solidFill>
                <a:effectLst/>
                <a:latin typeface="+mj-lt"/>
              </a:rPr>
              <a:t> media, e-mail, poświęcenie czasu ww. zagadnieniom na sesjach Rady Powiatu). </a:t>
            </a:r>
          </a:p>
        </p:txBody>
      </p:sp>
    </p:spTree>
    <p:extLst>
      <p:ext uri="{BB962C8B-B14F-4D97-AF65-F5344CB8AC3E}">
        <p14:creationId xmlns:p14="http://schemas.microsoft.com/office/powerpoint/2010/main" val="147605192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27FBE33A-6347-E185-EDD6-C29C27B7BD53}"/>
              </a:ext>
            </a:extLst>
          </p:cNvPr>
          <p:cNvSpPr>
            <a:spLocks noGrp="1"/>
          </p:cNvSpPr>
          <p:nvPr>
            <p:ph type="sldNum" sz="quarter" idx="12"/>
          </p:nvPr>
        </p:nvSpPr>
        <p:spPr/>
        <p:txBody>
          <a:bodyPr/>
          <a:lstStyle/>
          <a:p>
            <a:pPr>
              <a:defRPr/>
            </a:pPr>
            <a:fld id="{E683911C-EC88-49B7-90C9-B74F5A05111C}" type="slidenum">
              <a:rPr lang="pl-PL" smtClean="0"/>
              <a:pPr>
                <a:defRPr/>
              </a:pPr>
              <a:t>221</a:t>
            </a:fld>
            <a:endParaRPr lang="pl-PL"/>
          </a:p>
        </p:txBody>
      </p:sp>
      <p:sp>
        <p:nvSpPr>
          <p:cNvPr id="3" name="pole tekstowe 2">
            <a:extLst>
              <a:ext uri="{FF2B5EF4-FFF2-40B4-BE49-F238E27FC236}">
                <a16:creationId xmlns:a16="http://schemas.microsoft.com/office/drawing/2014/main" id="{D7FCCC51-937C-F6B9-F0F4-31E5C97C31ED}"/>
              </a:ext>
            </a:extLst>
          </p:cNvPr>
          <p:cNvSpPr txBox="1"/>
          <p:nvPr/>
        </p:nvSpPr>
        <p:spPr>
          <a:xfrm>
            <a:off x="395536" y="404664"/>
            <a:ext cx="8352928" cy="369332"/>
          </a:xfrm>
          <a:prstGeom prst="rect">
            <a:avLst/>
          </a:prstGeom>
          <a:noFill/>
        </p:spPr>
        <p:txBody>
          <a:bodyPr wrap="square" rtlCol="0">
            <a:spAutoFit/>
          </a:bodyPr>
          <a:lstStyle/>
          <a:p>
            <a:pPr algn="just"/>
            <a:endParaRPr lang="pl-PL" dirty="0"/>
          </a:p>
        </p:txBody>
      </p:sp>
      <p:sp>
        <p:nvSpPr>
          <p:cNvPr id="5" name="Rectangle 2">
            <a:extLst>
              <a:ext uri="{FF2B5EF4-FFF2-40B4-BE49-F238E27FC236}">
                <a16:creationId xmlns:a16="http://schemas.microsoft.com/office/drawing/2014/main" id="{C3DC1B8B-8D91-8427-7C3C-3F08E9A1DC49}"/>
              </a:ext>
            </a:extLst>
          </p:cNvPr>
          <p:cNvSpPr>
            <a:spLocks noChangeArrowheads="1"/>
          </p:cNvSpPr>
          <p:nvPr/>
        </p:nvSpPr>
        <p:spPr bwMode="auto">
          <a:xfrm>
            <a:off x="539552" y="1121136"/>
            <a:ext cx="8208912"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b="0" i="0" u="none" strike="noStrike" cap="none" normalizeH="0" baseline="0" dirty="0">
                <a:ln>
                  <a:noFill/>
                </a:ln>
                <a:solidFill>
                  <a:srgbClr val="002060"/>
                </a:solidFill>
                <a:effectLst/>
                <a:latin typeface="+mj-lt"/>
              </a:rPr>
              <a:t>Zwiększenie akcji przypominających o możliwości szczepienia, choćby poprzez wysyłanie wiadomości sms, e-maili (np. przez POZ).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b="0" i="0" u="none" strike="noStrike" cap="none" normalizeH="0" baseline="0" dirty="0">
                <a:ln>
                  <a:noFill/>
                </a:ln>
                <a:solidFill>
                  <a:srgbClr val="002060"/>
                </a:solidFill>
                <a:effectLst/>
                <a:latin typeface="+mj-lt"/>
              </a:rPr>
              <a:t>Dobrym pomysłem jest też dawanie przykładu ze strony osób publicznych, znanych, popularnych, którzy w świetle fleszów szczepią siebie i swoje rodziny.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b="0" i="0" u="none" strike="noStrike" cap="none" normalizeH="0" baseline="0" dirty="0">
                <a:ln>
                  <a:noFill/>
                </a:ln>
                <a:solidFill>
                  <a:srgbClr val="002060"/>
                </a:solidFill>
                <a:effectLst/>
                <a:latin typeface="+mj-lt"/>
              </a:rPr>
              <a:t>Nie do przecenienia jest rola psychologów, pedagogów, rodziców, opiekunów, jednostek samorządu terytorialnego, kościołów, instytucji, stowarzyszeń, kół emerytów, organizacji </a:t>
            </a:r>
            <a:r>
              <a:rPr kumimoji="0" lang="pl-PL" altLang="pl-PL" b="0" i="0" u="none" strike="noStrike" cap="none" normalizeH="0" baseline="0" dirty="0" err="1">
                <a:ln>
                  <a:noFill/>
                </a:ln>
                <a:solidFill>
                  <a:srgbClr val="002060"/>
                </a:solidFill>
                <a:effectLst/>
                <a:latin typeface="+mj-lt"/>
              </a:rPr>
              <a:t>pacjenckich</a:t>
            </a:r>
            <a:r>
              <a:rPr kumimoji="0" lang="pl-PL" altLang="pl-PL" b="0" i="0" u="none" strike="noStrike" cap="none" normalizeH="0" baseline="0" dirty="0">
                <a:ln>
                  <a:noFill/>
                </a:ln>
                <a:solidFill>
                  <a:srgbClr val="002060"/>
                </a:solidFill>
                <a:effectLst/>
                <a:latin typeface="+mj-lt"/>
              </a:rPr>
              <a:t> w edukacji dotyczącej korzyści wynikających ze szczepień oraz ryzyku związanym ze spadkiem liczby osób zaszczepionych (organizowanie kampanii, akcji prozdrowotnych, debat, warsztatów, konferencji, szkoleń, spotkań, prelekcji, wykładów).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b="0" i="0" u="none" strike="noStrike" cap="none" normalizeH="0" baseline="0" dirty="0">
                <a:ln>
                  <a:noFill/>
                </a:ln>
                <a:solidFill>
                  <a:srgbClr val="002060"/>
                </a:solidFill>
                <a:effectLst/>
                <a:latin typeface="+mj-lt"/>
              </a:rPr>
              <a:t>Istotnym jest zwiększenie zajęć z profilaktyki chorób </a:t>
            </a:r>
            <a:r>
              <a:rPr kumimoji="0" lang="pl-PL" altLang="pl-PL" b="0" i="0" u="none" strike="noStrike" cap="none" normalizeH="0" baseline="0" dirty="0" err="1">
                <a:ln>
                  <a:noFill/>
                </a:ln>
                <a:solidFill>
                  <a:srgbClr val="002060"/>
                </a:solidFill>
                <a:effectLst/>
                <a:latin typeface="+mj-lt"/>
              </a:rPr>
              <a:t>zakaźych</a:t>
            </a:r>
            <a:r>
              <a:rPr kumimoji="0" lang="pl-PL" altLang="pl-PL" b="0" i="0" u="none" strike="noStrike" cap="none" normalizeH="0" baseline="0" dirty="0">
                <a:ln>
                  <a:noFill/>
                </a:ln>
                <a:solidFill>
                  <a:srgbClr val="002060"/>
                </a:solidFill>
                <a:effectLst/>
                <a:latin typeface="+mj-lt"/>
              </a:rPr>
              <a:t> z ukierunkowaniem na szczepienia w żłobkach, przedszkolach, szkołach, uczelniach (organizowanie prozdrowotnych zabaw edukacyjnych, olimpiad, konkursów, turniejów, warsztatów, szkoleń itp.).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b="0" i="0" u="none" strike="noStrike" cap="none" normalizeH="0" baseline="0" dirty="0">
                <a:ln>
                  <a:noFill/>
                </a:ln>
                <a:solidFill>
                  <a:srgbClr val="002060"/>
                </a:solidFill>
                <a:effectLst/>
                <a:latin typeface="+mj-lt"/>
              </a:rPr>
              <a:t>Dobrym krokiem było wprowadzenie szczepień w aptekach, np. przeciwko COVID-19, grypie, pneumokokom, co zdecydowanie ułatwia wykonywanie szczepień. </a:t>
            </a:r>
          </a:p>
        </p:txBody>
      </p:sp>
    </p:spTree>
    <p:extLst>
      <p:ext uri="{BB962C8B-B14F-4D97-AF65-F5344CB8AC3E}">
        <p14:creationId xmlns:p14="http://schemas.microsoft.com/office/powerpoint/2010/main" val="290358625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26C1C185-6B7D-5D72-94E5-11E09849D2FD}"/>
              </a:ext>
            </a:extLst>
          </p:cNvPr>
          <p:cNvSpPr>
            <a:spLocks noGrp="1"/>
          </p:cNvSpPr>
          <p:nvPr>
            <p:ph type="sldNum" sz="quarter" idx="12"/>
          </p:nvPr>
        </p:nvSpPr>
        <p:spPr/>
        <p:txBody>
          <a:bodyPr/>
          <a:lstStyle/>
          <a:p>
            <a:pPr>
              <a:defRPr/>
            </a:pPr>
            <a:fld id="{E683911C-EC88-49B7-90C9-B74F5A05111C}" type="slidenum">
              <a:rPr lang="pl-PL" smtClean="0"/>
              <a:pPr>
                <a:defRPr/>
              </a:pPr>
              <a:t>222</a:t>
            </a:fld>
            <a:endParaRPr lang="pl-PL"/>
          </a:p>
        </p:txBody>
      </p:sp>
      <p:sp>
        <p:nvSpPr>
          <p:cNvPr id="5" name="pole tekstowe 4">
            <a:extLst>
              <a:ext uri="{FF2B5EF4-FFF2-40B4-BE49-F238E27FC236}">
                <a16:creationId xmlns:a16="http://schemas.microsoft.com/office/drawing/2014/main" id="{866DA7EB-6EC9-AB88-CD06-6EC120CFE797}"/>
              </a:ext>
            </a:extLst>
          </p:cNvPr>
          <p:cNvSpPr txBox="1"/>
          <p:nvPr/>
        </p:nvSpPr>
        <p:spPr>
          <a:xfrm>
            <a:off x="575556" y="303755"/>
            <a:ext cx="7992888" cy="5909310"/>
          </a:xfrm>
          <a:prstGeom prst="rect">
            <a:avLst/>
          </a:prstGeom>
          <a:noFill/>
        </p:spPr>
        <p:txBody>
          <a:bodyPr wrap="square">
            <a:spAutoFit/>
          </a:bodyPr>
          <a:lstStyle/>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b="0" i="0" u="none" strike="noStrike" cap="none" normalizeH="0" baseline="0" dirty="0">
                <a:ln>
                  <a:noFill/>
                </a:ln>
                <a:solidFill>
                  <a:srgbClr val="002060"/>
                </a:solidFill>
                <a:effectLst/>
                <a:latin typeface="+mj-lt"/>
              </a:rPr>
              <a:t>Ważną rolę w edukacji odgrywa udział personelu medycznego w organizowanych konferencjach/debatach z udziałem ekspertów, zarówno w formie stacjonarnej,  jak  i online.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b="0" i="0" u="none" strike="noStrike" cap="none" normalizeH="0" baseline="0" dirty="0">
                <a:ln>
                  <a:noFill/>
                </a:ln>
                <a:solidFill>
                  <a:srgbClr val="002060"/>
                </a:solidFill>
                <a:effectLst/>
                <a:latin typeface="+mj-lt"/>
              </a:rPr>
              <a:t>Edukacja pacjentów jest wpisana w zawód lekarza (a obecnie bardzo trudno jest pozyskać ekspertów w dziedzinie szczepień podczas organizacji konferencji w mniejszych miastach).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b="0" i="0" u="none" strike="noStrike" cap="none" normalizeH="0" baseline="0" dirty="0">
                <a:ln>
                  <a:noFill/>
                </a:ln>
                <a:solidFill>
                  <a:srgbClr val="002060"/>
                </a:solidFill>
                <a:effectLst/>
                <a:latin typeface="+mj-lt"/>
              </a:rPr>
              <a:t>W obliczu narastających wątpliwości związanych z poddawaniem się szczepieniom, rola lekarzy jest absolutnie kluczowa. To lekarz odgrywa ważną rolę w kształtowaniu właściwych postaw rodziców wobec szczepień. To lekarz ma budować zaufanie i dobrą komunikację z pacjentem w zakresie obowiązkowych szczepień ochronnych.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b="0" i="0" u="none" strike="noStrike" cap="none" normalizeH="0" baseline="0" dirty="0">
                <a:ln>
                  <a:noFill/>
                </a:ln>
                <a:solidFill>
                  <a:srgbClr val="002060"/>
                </a:solidFill>
                <a:effectLst/>
                <a:latin typeface="+mj-lt"/>
              </a:rPr>
              <a:t>Prawny obowiązek przekazywania rzetelnej wiedzy na temat szczepień nie może obciążać wyłącznie lekarzy POZ. Do koalicji na rzecz czynnej profilaktyki chorób zakaźnych należy instytucjonalnie włączyć także położne i pielęgniarki, a ponadto zapewnić wsparcie ze strony lekarzy innych specjalności mających codzienny kontakt z niemowlętami i małymi dziećmi oraz ich rodzicami.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b="0" i="0" u="none" strike="noStrike" cap="none" normalizeH="0" baseline="0" dirty="0">
                <a:ln>
                  <a:noFill/>
                </a:ln>
                <a:solidFill>
                  <a:srgbClr val="002060"/>
                </a:solidFill>
                <a:effectLst/>
                <a:latin typeface="+mj-lt"/>
              </a:rPr>
              <a:t>Należy uwrażliwić personel medyczny (lekarzy, pielęgniarki, położne, farmaceutów) na korzystanie z mediów społecznościowych i uaktywnienie w działaniach na rzecz szczepień (dodarcie do dużej liczby odbiorców, młodych ludzi). </a:t>
            </a:r>
          </a:p>
        </p:txBody>
      </p:sp>
    </p:spTree>
    <p:extLst>
      <p:ext uri="{BB962C8B-B14F-4D97-AF65-F5344CB8AC3E}">
        <p14:creationId xmlns:p14="http://schemas.microsoft.com/office/powerpoint/2010/main" val="385446107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52495869-207F-427B-6761-CDE319F04C65}"/>
              </a:ext>
            </a:extLst>
          </p:cNvPr>
          <p:cNvSpPr>
            <a:spLocks noGrp="1"/>
          </p:cNvSpPr>
          <p:nvPr>
            <p:ph type="sldNum" sz="quarter" idx="12"/>
          </p:nvPr>
        </p:nvSpPr>
        <p:spPr/>
        <p:txBody>
          <a:bodyPr/>
          <a:lstStyle/>
          <a:p>
            <a:pPr>
              <a:defRPr/>
            </a:pPr>
            <a:fld id="{E683911C-EC88-49B7-90C9-B74F5A05111C}" type="slidenum">
              <a:rPr lang="pl-PL" smtClean="0"/>
              <a:pPr>
                <a:defRPr/>
              </a:pPr>
              <a:t>223</a:t>
            </a:fld>
            <a:endParaRPr lang="pl-PL"/>
          </a:p>
        </p:txBody>
      </p:sp>
      <p:sp>
        <p:nvSpPr>
          <p:cNvPr id="5" name="pole tekstowe 4">
            <a:extLst>
              <a:ext uri="{FF2B5EF4-FFF2-40B4-BE49-F238E27FC236}">
                <a16:creationId xmlns:a16="http://schemas.microsoft.com/office/drawing/2014/main" id="{342C9E63-C7FB-0375-5A9A-3670B3BD652F}"/>
              </a:ext>
            </a:extLst>
          </p:cNvPr>
          <p:cNvSpPr txBox="1"/>
          <p:nvPr/>
        </p:nvSpPr>
        <p:spPr>
          <a:xfrm>
            <a:off x="179512" y="332656"/>
            <a:ext cx="8839440" cy="5909310"/>
          </a:xfrm>
          <a:prstGeom prst="rect">
            <a:avLst/>
          </a:prstGeom>
          <a:noFill/>
        </p:spPr>
        <p:txBody>
          <a:bodyPr wrap="square">
            <a:spAutoFit/>
          </a:bodyPr>
          <a:lstStyle/>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sz="1400" b="0" i="0" u="none" strike="noStrike" cap="none" normalizeH="0" baseline="0" dirty="0">
                <a:ln>
                  <a:noFill/>
                </a:ln>
                <a:solidFill>
                  <a:srgbClr val="002060"/>
                </a:solidFill>
                <a:effectLst/>
                <a:latin typeface="+mj-lt"/>
              </a:rPr>
              <a:t>Wskazane jest poszerzenie programu kształcenia o problematykę szczepień ochronnych już na poziomie studiów medycznych wszystkich kierunków, których absolwenci mogą mieć w przyszłości wpływ na podejmowane w tym zakresie decyzje indywidualne rodziców lub opiekunów dzieci objętych Programem Szczepień Ochronnych.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sz="1400" b="0" i="0" u="none" strike="noStrike" cap="none" normalizeH="0" baseline="0" dirty="0">
                <a:ln>
                  <a:noFill/>
                </a:ln>
                <a:solidFill>
                  <a:srgbClr val="002060"/>
                </a:solidFill>
                <a:effectLst/>
                <a:latin typeface="+mj-lt"/>
              </a:rPr>
              <a:t>Oceniając nasz system szczepień ochronnych w aspekcie prawnym należy zgodzić się z opinią, że obowiązujące przepisy powinny być doprecyzowane celem zwiększenia ich przejrzystości, szczególnie pod kątem zapewnienia zarówno korzyści indywidualnych, jak i zbiorowych z realizacji Programu Szczepień Ochronnych. Wymagają szczególnie dopracowania zasady odpowiedzialności indywidualnej rodziców i opiekunów dzieci za uchylanie się od obowiązkowych szczepień ochronnych. Naruszanie tych przepisów spotyka się bowiem coraz częściej z dezaprobatą większości poddającej swoje dzieci szczepieniom obowiązkowym i zalecanym.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sz="1400" b="0" i="0" u="none" strike="noStrike" cap="none" normalizeH="0" baseline="0" dirty="0">
                <a:ln>
                  <a:noFill/>
                </a:ln>
                <a:solidFill>
                  <a:srgbClr val="002060"/>
                </a:solidFill>
                <a:effectLst/>
                <a:latin typeface="+mj-lt"/>
              </a:rPr>
              <a:t>Mimo, że stan zaszczepienia na poziomie ogólnokrajowym przeciw chorobom znajdującym się w Kalendarzu Szczepień utrzymuje się na poziomie zapewniającym utrzymanie odporności zbiorowiskowej musimy wdrożyć działania, aby nie tylko utrzymać ten poziom, ale zwiększyć </a:t>
            </a:r>
            <a:r>
              <a:rPr kumimoji="0" lang="pl-PL" altLang="pl-PL" sz="1400" b="0" i="0" u="none" strike="noStrike" cap="none" normalizeH="0" baseline="0" dirty="0" err="1">
                <a:ln>
                  <a:noFill/>
                </a:ln>
                <a:solidFill>
                  <a:srgbClr val="002060"/>
                </a:solidFill>
                <a:effectLst/>
                <a:latin typeface="+mj-lt"/>
              </a:rPr>
              <a:t>wyszczepialność</a:t>
            </a:r>
            <a:r>
              <a:rPr kumimoji="0" lang="pl-PL" altLang="pl-PL" sz="1400" b="0" i="0" u="none" strike="noStrike" cap="none" normalizeH="0" baseline="0" dirty="0">
                <a:ln>
                  <a:noFill/>
                </a:ln>
                <a:solidFill>
                  <a:srgbClr val="002060"/>
                </a:solidFill>
                <a:effectLst/>
                <a:latin typeface="+mj-lt"/>
              </a:rPr>
              <a:t> populacji, aby nie dopuścić do nawrotu groźnych, śmiertelnych chorób zakaźnych mogących wywoływać epidemie/pandemie.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sz="1400" b="0" i="0" u="none" strike="noStrike" cap="none" normalizeH="0" baseline="0" dirty="0">
                <a:ln>
                  <a:noFill/>
                </a:ln>
                <a:solidFill>
                  <a:srgbClr val="002060"/>
                </a:solidFill>
                <a:effectLst/>
                <a:latin typeface="+mj-lt"/>
              </a:rPr>
              <a:t>Niestety nadal zwiększa się liczba osób uchylających się od szczepień. Należy zwrócić uwagę na konieczność podejmowania bardziej zdecydowanej reakcji na krążące wokół nas, negatywne doniesienia medialne, pogłoski lub pozbawione podstaw naukowych opinie na temat szczepień, np. poprzez opracowanie nowej, pełniejszej strategii polityki informacyjnej na temat szczepień ochronnych uwzględniającej, m.in. przyczyny negatywnego stosunku do szczepień ochronnych ze strony rodziców/opiekunów dzieci.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sz="1400" b="0" i="0" u="none" strike="noStrike" cap="none" normalizeH="0" baseline="0" dirty="0">
                <a:ln>
                  <a:noFill/>
                </a:ln>
                <a:solidFill>
                  <a:srgbClr val="002060"/>
                </a:solidFill>
                <a:effectLst/>
                <a:latin typeface="+mj-lt"/>
              </a:rPr>
              <a:t>Zintensyfikowanie działań edukacyjno-promocyjnych dla personelu medycznego oraz grup populacyjnych (m.in. rodziców, opiekunów, dzieci i młodzieży, pracowników) w zakresie profilaktyki chorób zakaźnych ukierunkowanej przede wszystkim na szczepienia, jest obecnie najważniejszym zadaniem.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pl-PL" altLang="pl-PL" sz="1400" b="0" i="0" u="none" strike="noStrike" cap="none" normalizeH="0" baseline="0" dirty="0">
                <a:ln>
                  <a:noFill/>
                </a:ln>
                <a:solidFill>
                  <a:srgbClr val="002060"/>
                </a:solidFill>
                <a:effectLst/>
                <a:latin typeface="+mj-lt"/>
              </a:rPr>
              <a:t>Niepoddawanie dziecka szczepieniom ochronnym narusza dobro dziecka, gdyż naraża je na zachorowanie lub utratę zdrowia w związku z powikłaniami chorób zakaźnych. Jest sprzeczne z interesem społecznym wyrażanym w dążeniu władz publicznych do zwalczania chorób zakaźnych w drodze uodparniania populacji i tym samym zapobiegania społecznym skutkom występowania chorób zakaźnych.  </a:t>
            </a:r>
          </a:p>
        </p:txBody>
      </p:sp>
    </p:spTree>
    <p:extLst>
      <p:ext uri="{BB962C8B-B14F-4D97-AF65-F5344CB8AC3E}">
        <p14:creationId xmlns:p14="http://schemas.microsoft.com/office/powerpoint/2010/main" val="341680171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8136D35B-15B5-3EFE-C2FA-C01F4F86CC35}"/>
              </a:ext>
            </a:extLst>
          </p:cNvPr>
          <p:cNvSpPr>
            <a:spLocks noGrp="1"/>
          </p:cNvSpPr>
          <p:nvPr>
            <p:ph type="sldNum" sz="quarter" idx="12"/>
          </p:nvPr>
        </p:nvSpPr>
        <p:spPr/>
        <p:txBody>
          <a:bodyPr/>
          <a:lstStyle/>
          <a:p>
            <a:pPr>
              <a:defRPr/>
            </a:pPr>
            <a:fld id="{E683911C-EC88-49B7-90C9-B74F5A05111C}" type="slidenum">
              <a:rPr lang="pl-PL" smtClean="0"/>
              <a:pPr>
                <a:defRPr/>
              </a:pPr>
              <a:t>224</a:t>
            </a:fld>
            <a:endParaRPr lang="pl-PL"/>
          </a:p>
        </p:txBody>
      </p:sp>
      <p:pic>
        <p:nvPicPr>
          <p:cNvPr id="4" name="Obraz 3">
            <a:extLst>
              <a:ext uri="{FF2B5EF4-FFF2-40B4-BE49-F238E27FC236}">
                <a16:creationId xmlns:a16="http://schemas.microsoft.com/office/drawing/2014/main" id="{203E87E5-D6C8-A3D9-0BA0-BCEA102727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96011"/>
            <a:ext cx="2499742" cy="3332989"/>
          </a:xfrm>
          <a:prstGeom prst="rect">
            <a:avLst/>
          </a:prstGeom>
          <a:effectLst>
            <a:softEdge rad="50800"/>
          </a:effectLst>
        </p:spPr>
      </p:pic>
      <p:pic>
        <p:nvPicPr>
          <p:cNvPr id="6" name="Obraz 5">
            <a:extLst>
              <a:ext uri="{FF2B5EF4-FFF2-40B4-BE49-F238E27FC236}">
                <a16:creationId xmlns:a16="http://schemas.microsoft.com/office/drawing/2014/main" id="{1081E5A3-6CAC-2842-9193-86D2331EB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7722" y="476672"/>
            <a:ext cx="3611893" cy="2708920"/>
          </a:xfrm>
          <a:prstGeom prst="rect">
            <a:avLst/>
          </a:prstGeom>
          <a:effectLst>
            <a:softEdge rad="50800"/>
          </a:effectLst>
        </p:spPr>
      </p:pic>
      <p:pic>
        <p:nvPicPr>
          <p:cNvPr id="8" name="Obraz 7">
            <a:extLst>
              <a:ext uri="{FF2B5EF4-FFF2-40B4-BE49-F238E27FC236}">
                <a16:creationId xmlns:a16="http://schemas.microsoft.com/office/drawing/2014/main" id="{FEAEACEE-CBF1-9228-B4B1-B2FDA6202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27643" y="87173"/>
            <a:ext cx="2668388" cy="3557851"/>
          </a:xfrm>
          <a:prstGeom prst="rect">
            <a:avLst/>
          </a:prstGeom>
          <a:effectLst>
            <a:softEdge rad="50800"/>
          </a:effectLst>
        </p:spPr>
      </p:pic>
      <p:pic>
        <p:nvPicPr>
          <p:cNvPr id="10" name="Obraz 9">
            <a:extLst>
              <a:ext uri="{FF2B5EF4-FFF2-40B4-BE49-F238E27FC236}">
                <a16:creationId xmlns:a16="http://schemas.microsoft.com/office/drawing/2014/main" id="{9EA3558B-05FA-F3EE-44E9-CE7A32E55E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780" y="3645024"/>
            <a:ext cx="2233190" cy="2977587"/>
          </a:xfrm>
          <a:prstGeom prst="rect">
            <a:avLst/>
          </a:prstGeom>
          <a:effectLst>
            <a:softEdge rad="50800"/>
          </a:effectLst>
        </p:spPr>
      </p:pic>
      <p:pic>
        <p:nvPicPr>
          <p:cNvPr id="12" name="Obraz 11">
            <a:extLst>
              <a:ext uri="{FF2B5EF4-FFF2-40B4-BE49-F238E27FC236}">
                <a16:creationId xmlns:a16="http://schemas.microsoft.com/office/drawing/2014/main" id="{24BF9B5E-AAD4-695F-308E-9F4D0EC571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935" y="3861048"/>
            <a:ext cx="5864554" cy="2708920"/>
          </a:xfrm>
          <a:prstGeom prst="rect">
            <a:avLst/>
          </a:prstGeom>
          <a:effectLst>
            <a:softEdge rad="63500"/>
          </a:effectLst>
        </p:spPr>
      </p:pic>
    </p:spTree>
    <p:extLst>
      <p:ext uri="{BB962C8B-B14F-4D97-AF65-F5344CB8AC3E}">
        <p14:creationId xmlns:p14="http://schemas.microsoft.com/office/powerpoint/2010/main" val="350158316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086BF4C9-E5F0-241A-EF10-89B7FAC77E2F}"/>
              </a:ext>
            </a:extLst>
          </p:cNvPr>
          <p:cNvSpPr>
            <a:spLocks noGrp="1"/>
          </p:cNvSpPr>
          <p:nvPr>
            <p:ph type="sldNum" sz="quarter" idx="12"/>
          </p:nvPr>
        </p:nvSpPr>
        <p:spPr/>
        <p:txBody>
          <a:bodyPr/>
          <a:lstStyle/>
          <a:p>
            <a:pPr>
              <a:defRPr/>
            </a:pPr>
            <a:fld id="{E683911C-EC88-49B7-90C9-B74F5A05111C}" type="slidenum">
              <a:rPr lang="pl-PL" smtClean="0"/>
              <a:pPr>
                <a:defRPr/>
              </a:pPr>
              <a:t>225</a:t>
            </a:fld>
            <a:endParaRPr lang="pl-PL"/>
          </a:p>
        </p:txBody>
      </p:sp>
      <p:sp>
        <p:nvSpPr>
          <p:cNvPr id="4" name="pole tekstowe 3">
            <a:extLst>
              <a:ext uri="{FF2B5EF4-FFF2-40B4-BE49-F238E27FC236}">
                <a16:creationId xmlns:a16="http://schemas.microsoft.com/office/drawing/2014/main" id="{E3B7256F-EAF8-40F1-E6DE-3EFDB2F0DA47}"/>
              </a:ext>
            </a:extLst>
          </p:cNvPr>
          <p:cNvSpPr txBox="1"/>
          <p:nvPr/>
        </p:nvSpPr>
        <p:spPr>
          <a:xfrm>
            <a:off x="218431" y="44624"/>
            <a:ext cx="8496944" cy="1254189"/>
          </a:xfrm>
          <a:prstGeom prst="rect">
            <a:avLst/>
          </a:prstGeom>
          <a:noFill/>
        </p:spPr>
        <p:txBody>
          <a:bodyPr wrap="square">
            <a:spAutoFit/>
          </a:bodyPr>
          <a:lstStyle/>
          <a:p>
            <a:pPr algn="ctr">
              <a:lnSpc>
                <a:spcPct val="150000"/>
              </a:lnSpc>
              <a:spcBef>
                <a:spcPts val="500"/>
              </a:spcBef>
              <a:spcAft>
                <a:spcPts val="1000"/>
              </a:spcAft>
            </a:pPr>
            <a:r>
              <a:rPr lang="pl-PL" b="1" dirty="0">
                <a:solidFill>
                  <a:srgbClr val="002060"/>
                </a:solidFill>
                <a:effectLst/>
                <a:latin typeface="+mj-lt"/>
                <a:ea typeface="Times New Roman" panose="02020603050405020304" pitchFamily="18" charset="0"/>
                <a:cs typeface="Calibri" panose="020F0502020204030204" pitchFamily="34" charset="0"/>
              </a:rPr>
              <a:t>21.07.2024 r.</a:t>
            </a:r>
          </a:p>
          <a:p>
            <a:pPr algn="ctr">
              <a:spcBef>
                <a:spcPts val="500"/>
              </a:spcBef>
              <a:spcAft>
                <a:spcPts val="1000"/>
              </a:spcAft>
            </a:pPr>
            <a:r>
              <a:rPr lang="pl-PL" b="1" dirty="0">
                <a:solidFill>
                  <a:srgbClr val="002060"/>
                </a:solidFill>
                <a:effectLst/>
                <a:latin typeface="+mj-lt"/>
                <a:ea typeface="Times New Roman" panose="02020603050405020304" pitchFamily="18" charset="0"/>
                <a:cs typeface="Calibri" panose="020F0502020204030204" pitchFamily="34" charset="0"/>
              </a:rPr>
              <a:t>Udział w XVII Międzynarodowym Jarmarku Ekologicznym z królewną Anną w Brodnicy, który odbył się na Przedzamczu przy ul. Zamkowej 1 </a:t>
            </a:r>
            <a:endParaRPr lang="pl-PL" dirty="0">
              <a:solidFill>
                <a:srgbClr val="002060"/>
              </a:solidFill>
              <a:effectLst/>
              <a:latin typeface="+mj-lt"/>
              <a:ea typeface="Times New Roman" panose="02020603050405020304" pitchFamily="18" charset="0"/>
              <a:cs typeface="Times New Roman" panose="02020603050405020304" pitchFamily="18" charset="0"/>
            </a:endParaRPr>
          </a:p>
        </p:txBody>
      </p:sp>
      <p:sp>
        <p:nvSpPr>
          <p:cNvPr id="6" name="pole tekstowe 5">
            <a:extLst>
              <a:ext uri="{FF2B5EF4-FFF2-40B4-BE49-F238E27FC236}">
                <a16:creationId xmlns:a16="http://schemas.microsoft.com/office/drawing/2014/main" id="{505A6AB5-CF36-1CD2-1D42-DB0BC2E2E4BF}"/>
              </a:ext>
            </a:extLst>
          </p:cNvPr>
          <p:cNvSpPr txBox="1"/>
          <p:nvPr/>
        </p:nvSpPr>
        <p:spPr>
          <a:xfrm>
            <a:off x="539552" y="2252144"/>
            <a:ext cx="8064896" cy="3693319"/>
          </a:xfrm>
          <a:prstGeom prst="rect">
            <a:avLst/>
          </a:prstGeom>
          <a:noFill/>
        </p:spPr>
        <p:txBody>
          <a:bodyPr wrap="square">
            <a:spAutoFit/>
          </a:bodyPr>
          <a:lstStyle/>
          <a:p>
            <a:pPr algn="just"/>
            <a:r>
              <a:rPr lang="pl-PL" dirty="0">
                <a:solidFill>
                  <a:srgbClr val="002060"/>
                </a:solidFill>
                <a:effectLst/>
                <a:latin typeface="+mj-lt"/>
              </a:rPr>
              <a:t>	Celem wydarzenia było umacnianie zdrowia publicznego i środowiskowego lokalnej społeczności. Hasło przewodnie Powiatowej Stacji Sanitarno-Epidemiologicznej w Brodnicy brzmiało: „Żyj zdrowo i bezpiecznie”.</a:t>
            </a:r>
            <a:endParaRPr lang="pl-PL" dirty="0">
              <a:solidFill>
                <a:srgbClr val="002060"/>
              </a:solidFill>
              <a:latin typeface="+mj-lt"/>
            </a:endParaRPr>
          </a:p>
          <a:p>
            <a:pPr algn="just"/>
            <a:r>
              <a:rPr lang="pl-PL" dirty="0">
                <a:solidFill>
                  <a:srgbClr val="002060"/>
                </a:solidFill>
                <a:effectLst/>
                <a:latin typeface="+mj-lt"/>
              </a:rPr>
              <a:t>	W ramach tego prozdrowotnego wydarzenia w godzinach od 10.00 do 18.00 Powiatowa Stacja Sanitarno-Epidemiologiczna w Brodnicy zaprezentowała się jako instytucja stojąca na straży zdrowia publicznego i środowiskowego lokalnej społeczności. Stanowisko informacyjno-edukacyjne PSSE w Brodnicy prezentujące bogate, różnorodne treści prozdrowotne usytuowane było na terenie „Miasteczka Zdrowia”. </a:t>
            </a:r>
            <a:endParaRPr lang="pl-PL" dirty="0">
              <a:solidFill>
                <a:srgbClr val="002060"/>
              </a:solidFill>
              <a:latin typeface="+mj-lt"/>
            </a:endParaRPr>
          </a:p>
          <a:p>
            <a:pPr algn="just"/>
            <a:r>
              <a:rPr lang="pl-PL" dirty="0">
                <a:solidFill>
                  <a:srgbClr val="002060"/>
                </a:solidFill>
                <a:effectLst/>
                <a:latin typeface="+mj-lt"/>
              </a:rPr>
              <a:t>	W ramach akcji edukacyjnej pracownicy PSSE w Brodnicy prowadzili wielopłaszczyznowe działania dotyczące profilaktyki zdrowia poprzez zastosowanie różnorodnych, niekonwencjonalnych oraz praktycznych form przekazu z wykorzystaniem sprzętu badawczego i pomiarowego. </a:t>
            </a:r>
            <a:endParaRPr lang="pl-PL" dirty="0">
              <a:solidFill>
                <a:srgbClr val="002060"/>
              </a:solidFill>
              <a:latin typeface="+mj-lt"/>
            </a:endParaRPr>
          </a:p>
        </p:txBody>
      </p:sp>
    </p:spTree>
    <p:extLst>
      <p:ext uri="{BB962C8B-B14F-4D97-AF65-F5344CB8AC3E}">
        <p14:creationId xmlns:p14="http://schemas.microsoft.com/office/powerpoint/2010/main" val="11010478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0801BCEB-AE3A-F911-394B-37C780E351AC}"/>
              </a:ext>
            </a:extLst>
          </p:cNvPr>
          <p:cNvSpPr>
            <a:spLocks noGrp="1"/>
          </p:cNvSpPr>
          <p:nvPr>
            <p:ph type="sldNum" sz="quarter" idx="12"/>
          </p:nvPr>
        </p:nvSpPr>
        <p:spPr/>
        <p:txBody>
          <a:bodyPr/>
          <a:lstStyle/>
          <a:p>
            <a:pPr>
              <a:defRPr/>
            </a:pPr>
            <a:fld id="{E683911C-EC88-49B7-90C9-B74F5A05111C}" type="slidenum">
              <a:rPr lang="pl-PL" smtClean="0"/>
              <a:pPr>
                <a:defRPr/>
              </a:pPr>
              <a:t>226</a:t>
            </a:fld>
            <a:endParaRPr lang="pl-PL"/>
          </a:p>
        </p:txBody>
      </p:sp>
      <p:pic>
        <p:nvPicPr>
          <p:cNvPr id="4" name="Obraz 3">
            <a:extLst>
              <a:ext uri="{FF2B5EF4-FFF2-40B4-BE49-F238E27FC236}">
                <a16:creationId xmlns:a16="http://schemas.microsoft.com/office/drawing/2014/main" id="{11F3E1AC-D96B-9474-4946-16515055C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16632"/>
            <a:ext cx="2733768" cy="3645024"/>
          </a:xfrm>
          <a:prstGeom prst="rect">
            <a:avLst/>
          </a:prstGeom>
          <a:effectLst>
            <a:softEdge rad="50800"/>
          </a:effectLst>
        </p:spPr>
      </p:pic>
      <p:pic>
        <p:nvPicPr>
          <p:cNvPr id="6" name="Obraz 5">
            <a:extLst>
              <a:ext uri="{FF2B5EF4-FFF2-40B4-BE49-F238E27FC236}">
                <a16:creationId xmlns:a16="http://schemas.microsoft.com/office/drawing/2014/main" id="{D5BEBD24-1EBB-3F56-7FC7-92EF45AF7D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8714" y="116632"/>
            <a:ext cx="2733768" cy="3645024"/>
          </a:xfrm>
          <a:prstGeom prst="rect">
            <a:avLst/>
          </a:prstGeom>
          <a:effectLst>
            <a:softEdge rad="50800"/>
          </a:effectLst>
        </p:spPr>
      </p:pic>
      <p:pic>
        <p:nvPicPr>
          <p:cNvPr id="8" name="Obraz 7">
            <a:extLst>
              <a:ext uri="{FF2B5EF4-FFF2-40B4-BE49-F238E27FC236}">
                <a16:creationId xmlns:a16="http://schemas.microsoft.com/office/drawing/2014/main" id="{41F4CD99-5A92-3F59-205A-7B73C98C6F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8069" y="836712"/>
            <a:ext cx="3203848" cy="2402886"/>
          </a:xfrm>
          <a:prstGeom prst="rect">
            <a:avLst/>
          </a:prstGeom>
          <a:effectLst>
            <a:softEdge rad="50800"/>
          </a:effectLst>
        </p:spPr>
      </p:pic>
      <p:pic>
        <p:nvPicPr>
          <p:cNvPr id="10" name="Obraz 9">
            <a:extLst>
              <a:ext uri="{FF2B5EF4-FFF2-40B4-BE49-F238E27FC236}">
                <a16:creationId xmlns:a16="http://schemas.microsoft.com/office/drawing/2014/main" id="{B46014B1-2470-225E-A985-532254DDF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0387" y="3239598"/>
            <a:ext cx="2931790" cy="3909053"/>
          </a:xfrm>
          <a:prstGeom prst="rect">
            <a:avLst/>
          </a:prstGeom>
          <a:effectLst>
            <a:softEdge rad="50800"/>
          </a:effectLst>
        </p:spPr>
      </p:pic>
      <p:pic>
        <p:nvPicPr>
          <p:cNvPr id="12" name="Obraz 11">
            <a:extLst>
              <a:ext uri="{FF2B5EF4-FFF2-40B4-BE49-F238E27FC236}">
                <a16:creationId xmlns:a16="http://schemas.microsoft.com/office/drawing/2014/main" id="{50389E17-6B0F-C560-F5A3-335E557005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9832" y="3225607"/>
            <a:ext cx="2787774" cy="3717032"/>
          </a:xfrm>
          <a:prstGeom prst="rect">
            <a:avLst/>
          </a:prstGeom>
          <a:effectLst>
            <a:softEdge rad="50800"/>
          </a:effectLst>
        </p:spPr>
      </p:pic>
      <p:pic>
        <p:nvPicPr>
          <p:cNvPr id="14" name="Obraz 13">
            <a:extLst>
              <a:ext uri="{FF2B5EF4-FFF2-40B4-BE49-F238E27FC236}">
                <a16:creationId xmlns:a16="http://schemas.microsoft.com/office/drawing/2014/main" id="{4E885507-1795-E2BB-4D65-12A7E732D8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708" y="3225607"/>
            <a:ext cx="2787774" cy="3717032"/>
          </a:xfrm>
          <a:prstGeom prst="rect">
            <a:avLst/>
          </a:prstGeom>
          <a:effectLst>
            <a:softEdge rad="50800"/>
          </a:effectLst>
        </p:spPr>
      </p:pic>
    </p:spTree>
    <p:extLst>
      <p:ext uri="{BB962C8B-B14F-4D97-AF65-F5344CB8AC3E}">
        <p14:creationId xmlns:p14="http://schemas.microsoft.com/office/powerpoint/2010/main" val="21154586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89EF7704-3E94-D46B-0B24-F5CD89D99894}"/>
              </a:ext>
            </a:extLst>
          </p:cNvPr>
          <p:cNvSpPr>
            <a:spLocks noGrp="1"/>
          </p:cNvSpPr>
          <p:nvPr>
            <p:ph type="sldNum" sz="quarter" idx="12"/>
          </p:nvPr>
        </p:nvSpPr>
        <p:spPr/>
        <p:txBody>
          <a:bodyPr/>
          <a:lstStyle/>
          <a:p>
            <a:pPr>
              <a:defRPr/>
            </a:pPr>
            <a:fld id="{E683911C-EC88-49B7-90C9-B74F5A05111C}" type="slidenum">
              <a:rPr lang="pl-PL" smtClean="0"/>
              <a:pPr>
                <a:defRPr/>
              </a:pPr>
              <a:t>227</a:t>
            </a:fld>
            <a:endParaRPr lang="pl-PL"/>
          </a:p>
        </p:txBody>
      </p:sp>
      <p:sp>
        <p:nvSpPr>
          <p:cNvPr id="4" name="pole tekstowe 3">
            <a:extLst>
              <a:ext uri="{FF2B5EF4-FFF2-40B4-BE49-F238E27FC236}">
                <a16:creationId xmlns:a16="http://schemas.microsoft.com/office/drawing/2014/main" id="{5DE414CE-D8FC-192E-495F-81884C2FD4F9}"/>
              </a:ext>
            </a:extLst>
          </p:cNvPr>
          <p:cNvSpPr txBox="1"/>
          <p:nvPr/>
        </p:nvSpPr>
        <p:spPr>
          <a:xfrm>
            <a:off x="217814" y="332656"/>
            <a:ext cx="8784976" cy="2862322"/>
          </a:xfrm>
          <a:prstGeom prst="rect">
            <a:avLst/>
          </a:prstGeom>
          <a:noFill/>
        </p:spPr>
        <p:txBody>
          <a:bodyPr wrap="square">
            <a:spAutoFit/>
          </a:bodyPr>
          <a:lstStyle/>
          <a:p>
            <a:pPr algn="just"/>
            <a:r>
              <a:rPr lang="pl-PL" dirty="0">
                <a:solidFill>
                  <a:srgbClr val="002060"/>
                </a:solidFill>
                <a:effectLst/>
                <a:latin typeface="+mj-lt"/>
              </a:rPr>
              <a:t>  	Kulminacyjnym punktem programu ww. przedsięwzięcia był  20-minutowy konkurs wiedzy o zdrowiu zorganizowany i przeprowadzony przez Państwowego Powiatowego Inspektora Sanitarnego w Brodnicy i zespół pracowników PSSE w Brodnicy na plenerowej, dużej scenie dla publiczności poprzedzony krótkim wystąpieniem PPIS w Brodnicy Pani Danuty </a:t>
            </a:r>
            <a:r>
              <a:rPr lang="pl-PL" dirty="0" err="1">
                <a:solidFill>
                  <a:srgbClr val="002060"/>
                </a:solidFill>
                <a:effectLst/>
                <a:latin typeface="+mj-lt"/>
              </a:rPr>
              <a:t>Kowalkowskiej-Szramki</a:t>
            </a:r>
            <a:r>
              <a:rPr lang="pl-PL" dirty="0">
                <a:solidFill>
                  <a:srgbClr val="002060"/>
                </a:solidFill>
                <a:effectLst/>
                <a:latin typeface="+mj-lt"/>
              </a:rPr>
              <a:t> na temat współczesnych zagrożeń zdrowia publicznego i środowiskowego oraz roli Państwowej Inspekcji Sanitarnej w ich eliminowaniu, a tym samym umacnianiu zdrowia lokalnej społeczności. </a:t>
            </a:r>
          </a:p>
          <a:p>
            <a:pPr algn="just"/>
            <a:r>
              <a:rPr lang="pl-PL" dirty="0">
                <a:solidFill>
                  <a:srgbClr val="002060"/>
                </a:solidFill>
                <a:effectLst/>
                <a:latin typeface="+mj-lt"/>
              </a:rPr>
              <a:t>	W konkursie zrealizowanym w trzech kategoriach wiekowych wzięły udział osoby dorosłe, młodzież i dzieci. Wszystkie osoby otrzymały atrakcyjne nagrody.</a:t>
            </a:r>
            <a:endParaRPr lang="pl-PL" dirty="0">
              <a:solidFill>
                <a:srgbClr val="002060"/>
              </a:solidFill>
              <a:latin typeface="+mj-lt"/>
            </a:endParaRPr>
          </a:p>
        </p:txBody>
      </p:sp>
      <p:pic>
        <p:nvPicPr>
          <p:cNvPr id="6" name="Obraz 5">
            <a:extLst>
              <a:ext uri="{FF2B5EF4-FFF2-40B4-BE49-F238E27FC236}">
                <a16:creationId xmlns:a16="http://schemas.microsoft.com/office/drawing/2014/main" id="{70F9E2DB-7AAF-C637-647E-4937B2AB7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178" y="3235884"/>
            <a:ext cx="7345643" cy="3388178"/>
          </a:xfrm>
          <a:prstGeom prst="rect">
            <a:avLst/>
          </a:prstGeom>
          <a:effectLst>
            <a:softEdge rad="50800"/>
          </a:effectLst>
        </p:spPr>
      </p:pic>
    </p:spTree>
    <p:extLst>
      <p:ext uri="{BB962C8B-B14F-4D97-AF65-F5344CB8AC3E}">
        <p14:creationId xmlns:p14="http://schemas.microsoft.com/office/powerpoint/2010/main" val="327715595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5CD0FDEC-7158-9BDA-2263-902F509E469C}"/>
              </a:ext>
            </a:extLst>
          </p:cNvPr>
          <p:cNvSpPr>
            <a:spLocks noGrp="1"/>
          </p:cNvSpPr>
          <p:nvPr>
            <p:ph type="sldNum" sz="quarter" idx="12"/>
          </p:nvPr>
        </p:nvSpPr>
        <p:spPr/>
        <p:txBody>
          <a:bodyPr/>
          <a:lstStyle/>
          <a:p>
            <a:pPr>
              <a:defRPr/>
            </a:pPr>
            <a:fld id="{E683911C-EC88-49B7-90C9-B74F5A05111C}" type="slidenum">
              <a:rPr lang="pl-PL" smtClean="0"/>
              <a:pPr>
                <a:defRPr/>
              </a:pPr>
              <a:t>228</a:t>
            </a:fld>
            <a:endParaRPr lang="pl-PL"/>
          </a:p>
        </p:txBody>
      </p:sp>
      <p:sp>
        <p:nvSpPr>
          <p:cNvPr id="4" name="pole tekstowe 3">
            <a:extLst>
              <a:ext uri="{FF2B5EF4-FFF2-40B4-BE49-F238E27FC236}">
                <a16:creationId xmlns:a16="http://schemas.microsoft.com/office/drawing/2014/main" id="{BF79F4D6-EF7A-80C9-D959-32F8FE701CDC}"/>
              </a:ext>
            </a:extLst>
          </p:cNvPr>
          <p:cNvSpPr txBox="1"/>
          <p:nvPr/>
        </p:nvSpPr>
        <p:spPr>
          <a:xfrm>
            <a:off x="290439" y="332656"/>
            <a:ext cx="8424936" cy="2031325"/>
          </a:xfrm>
          <a:prstGeom prst="rect">
            <a:avLst/>
          </a:prstGeom>
          <a:noFill/>
        </p:spPr>
        <p:txBody>
          <a:bodyPr wrap="square">
            <a:spAutoFit/>
          </a:bodyPr>
          <a:lstStyle/>
          <a:p>
            <a:pPr algn="ctr"/>
            <a:r>
              <a:rPr lang="pl-PL" b="1" u="sng" dirty="0">
                <a:solidFill>
                  <a:srgbClr val="FF0000"/>
                </a:solidFill>
                <a:latin typeface="+mn-lt"/>
              </a:rPr>
              <a:t>Udział PPIS w Brodnicy w Kongresie Zdrowia Publicznego z okazji Jubileuszu 70-lecia Państwowej Inspekcji Sanitarnej w Polsce</a:t>
            </a:r>
          </a:p>
          <a:p>
            <a:pPr algn="ctr"/>
            <a:endParaRPr lang="pl-PL" b="1" u="sng" dirty="0">
              <a:solidFill>
                <a:srgbClr val="FF0000"/>
              </a:solidFill>
              <a:latin typeface="+mn-lt"/>
            </a:endParaRPr>
          </a:p>
          <a:p>
            <a:pPr algn="ctr"/>
            <a:r>
              <a:rPr lang="pl-PL" b="1" dirty="0">
                <a:solidFill>
                  <a:srgbClr val="002060"/>
                </a:solidFill>
                <a:latin typeface="+mn-lt"/>
              </a:rPr>
              <a:t>Uroczystość podsumowująca 70-lecie powstania Państwowej Inspekcji Sanitarnej odbyła się 6 listopada 2024 r. w Muzeum Historii Polski                               w Warszawie</a:t>
            </a:r>
          </a:p>
          <a:p>
            <a:pPr algn="ctr"/>
            <a:endParaRPr lang="pl-PL" b="1" u="sng" dirty="0">
              <a:solidFill>
                <a:srgbClr val="FF0000"/>
              </a:solidFill>
              <a:latin typeface="+mn-lt"/>
            </a:endParaRPr>
          </a:p>
        </p:txBody>
      </p:sp>
      <p:pic>
        <p:nvPicPr>
          <p:cNvPr id="6" name="Obraz 5">
            <a:extLst>
              <a:ext uri="{FF2B5EF4-FFF2-40B4-BE49-F238E27FC236}">
                <a16:creationId xmlns:a16="http://schemas.microsoft.com/office/drawing/2014/main" id="{9AB64F00-3CC2-2CF8-BC14-F82D2D3C98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374" y="2492896"/>
            <a:ext cx="6995066" cy="2951342"/>
          </a:xfrm>
          <a:prstGeom prst="rect">
            <a:avLst/>
          </a:prstGeom>
          <a:effectLst>
            <a:softEdge rad="50800"/>
          </a:effectLst>
        </p:spPr>
      </p:pic>
    </p:spTree>
    <p:extLst>
      <p:ext uri="{BB962C8B-B14F-4D97-AF65-F5344CB8AC3E}">
        <p14:creationId xmlns:p14="http://schemas.microsoft.com/office/powerpoint/2010/main" val="24929672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229</a:t>
            </a:fld>
            <a:endParaRPr lang="pl-PL"/>
          </a:p>
        </p:txBody>
      </p:sp>
      <p:pic>
        <p:nvPicPr>
          <p:cNvPr id="3" name="Obraz 2"/>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84788" y="2688481"/>
            <a:ext cx="3143250" cy="1767840"/>
          </a:xfrm>
          <a:prstGeom prst="rect">
            <a:avLst/>
          </a:prstGeom>
          <a:noFill/>
          <a:ln>
            <a:noFill/>
          </a:ln>
        </p:spPr>
      </p:pic>
      <p:sp>
        <p:nvSpPr>
          <p:cNvPr id="4" name="pole tekstowe 3"/>
          <p:cNvSpPr txBox="1"/>
          <p:nvPr/>
        </p:nvSpPr>
        <p:spPr>
          <a:xfrm>
            <a:off x="1827535" y="476672"/>
            <a:ext cx="5688632" cy="477054"/>
          </a:xfrm>
          <a:prstGeom prst="rect">
            <a:avLst/>
          </a:prstGeom>
          <a:noFill/>
        </p:spPr>
        <p:txBody>
          <a:bodyPr wrap="square" rtlCol="0">
            <a:spAutoFit/>
          </a:bodyPr>
          <a:lstStyle/>
          <a:p>
            <a:pPr algn="ctr"/>
            <a:r>
              <a:rPr lang="pl-PL" sz="2500" b="1" dirty="0">
                <a:solidFill>
                  <a:srgbClr val="002060"/>
                </a:solidFill>
                <a:latin typeface="+mj-lt"/>
              </a:rPr>
              <a:t>Nasze działania charytatywne</a:t>
            </a:r>
          </a:p>
        </p:txBody>
      </p:sp>
      <p:pic>
        <p:nvPicPr>
          <p:cNvPr id="5121" name="Obraz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683" y="2000776"/>
            <a:ext cx="1768475" cy="31464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Obraz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1442" y="2018838"/>
            <a:ext cx="2311183" cy="31400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16298" y="11144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b="1" i="0" u="none" strike="noStrike" cap="none" normalizeH="0" baseline="0">
              <a:ln>
                <a:noFill/>
              </a:ln>
              <a:solidFill>
                <a:srgbClr val="002060"/>
              </a:solidFill>
              <a:effectLst/>
              <a:latin typeface="+mj-lt"/>
            </a:endParaRPr>
          </a:p>
        </p:txBody>
      </p:sp>
      <p:sp>
        <p:nvSpPr>
          <p:cNvPr id="6" name="Rectangle 4"/>
          <p:cNvSpPr>
            <a:spLocks noChangeArrowheads="1"/>
          </p:cNvSpPr>
          <p:nvPr/>
        </p:nvSpPr>
        <p:spPr bwMode="auto">
          <a:xfrm>
            <a:off x="323528" y="1406536"/>
            <a:ext cx="86966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l-PL" altLang="pl-PL" b="1" i="0" u="sng" strike="noStrike" cap="none" normalizeH="0" baseline="0" dirty="0">
                <a:ln>
                  <a:noFill/>
                </a:ln>
                <a:solidFill>
                  <a:srgbClr val="002060"/>
                </a:solidFill>
                <a:effectLst/>
                <a:latin typeface="+mj-lt"/>
                <a:ea typeface="Times New Roman" panose="02020603050405020304" pitchFamily="18" charset="0"/>
                <a:cs typeface="Calibri" panose="020F0502020204030204" pitchFamily="34" charset="0"/>
              </a:rPr>
              <a:t>08.03.2022 – wspieramy Ukrainę</a:t>
            </a:r>
            <a:endParaRPr kumimoji="0" lang="pl-PL" altLang="pl-PL" b="1" i="0" u="sng" strike="noStrike" cap="none" normalizeH="0" baseline="0" dirty="0">
              <a:ln>
                <a:noFill/>
              </a:ln>
              <a:solidFill>
                <a:srgbClr val="002060"/>
              </a:solidFill>
              <a:effectLst/>
              <a:latin typeface="+mj-lt"/>
            </a:endParaRPr>
          </a:p>
        </p:txBody>
      </p:sp>
    </p:spTree>
    <p:extLst>
      <p:ext uri="{BB962C8B-B14F-4D97-AF65-F5344CB8AC3E}">
        <p14:creationId xmlns:p14="http://schemas.microsoft.com/office/powerpoint/2010/main" val="4073594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a:extLst>
              <a:ext uri="{FF2B5EF4-FFF2-40B4-BE49-F238E27FC236}">
                <a16:creationId xmlns:a16="http://schemas.microsoft.com/office/drawing/2014/main" id="{4A16EB7C-FCAE-0E69-7123-E6FFBBB149AE}"/>
              </a:ext>
            </a:extLst>
          </p:cNvPr>
          <p:cNvSpPr>
            <a:spLocks noGrp="1"/>
          </p:cNvSpPr>
          <p:nvPr>
            <p:ph idx="1"/>
          </p:nvPr>
        </p:nvSpPr>
        <p:spPr>
          <a:xfrm>
            <a:off x="302840" y="863051"/>
            <a:ext cx="8229600" cy="4572000"/>
          </a:xfrm>
        </p:spPr>
        <p:txBody>
          <a:bodyPr/>
          <a:lstStyle/>
          <a:p>
            <a:pPr algn="just"/>
            <a:r>
              <a:rPr lang="pl-PL" sz="1600" b="1" dirty="0">
                <a:solidFill>
                  <a:srgbClr val="FF0000"/>
                </a:solidFill>
                <a:latin typeface="Constantia" pitchFamily="18" charset="0"/>
              </a:rPr>
              <a:t>Państwowa Zasadnicza Ustawa Sanitarna z dnia 8 lutego 1919r. wydana Dekretem Naczelnika Państwa Józefa Piłsudskiego, powołująca do życia Ministerstwo Zdrowia Publicznego</a:t>
            </a:r>
          </a:p>
          <a:p>
            <a:pPr algn="just"/>
            <a:r>
              <a:rPr lang="pl-PL" sz="1600" b="1" dirty="0">
                <a:solidFill>
                  <a:srgbClr val="FF0000"/>
                </a:solidFill>
                <a:latin typeface="Constantia" pitchFamily="18" charset="0"/>
                <a:ea typeface="Calibri" pitchFamily="34" charset="0"/>
                <a:cs typeface="Times New Roman" pitchFamily="18" charset="0"/>
              </a:rPr>
              <a:t>19 lipca 1919 roku wydano ustawę pod nazwą Zasadnicza Ustawa Sanitarna (Dz.U. Nr 63, poz. 37)</a:t>
            </a:r>
          </a:p>
          <a:p>
            <a:pPr algn="just"/>
            <a:r>
              <a:rPr lang="pl-PL" sz="1600" b="1" dirty="0">
                <a:solidFill>
                  <a:srgbClr val="002060"/>
                </a:solidFill>
                <a:latin typeface="Constantia" pitchFamily="18" charset="0"/>
                <a:ea typeface="Calibri" pitchFamily="34" charset="0"/>
                <a:cs typeface="Times New Roman" pitchFamily="18" charset="0"/>
              </a:rPr>
              <a:t>1 października 1918 roku rząd polski utworzył Instytut Epidemiologiczny w ramach Zakładu Mikrobiologii Lekarskiej Uniwersytetu Warszawskiego  </a:t>
            </a:r>
          </a:p>
          <a:p>
            <a:pPr algn="just"/>
            <a:r>
              <a:rPr lang="pl-PL" sz="1600" b="1" dirty="0">
                <a:solidFill>
                  <a:srgbClr val="002060"/>
                </a:solidFill>
                <a:latin typeface="Constantia" pitchFamily="18" charset="0"/>
                <a:ea typeface="Calibri" pitchFamily="34" charset="0"/>
                <a:cs typeface="Times New Roman" pitchFamily="18" charset="0"/>
              </a:rPr>
              <a:t>29 marca 1919r. na bazie Instytutu utworzono </a:t>
            </a:r>
            <a:r>
              <a:rPr lang="pl-PL" sz="1600" b="1" u="sng" dirty="0">
                <a:solidFill>
                  <a:srgbClr val="002060"/>
                </a:solidFill>
                <a:latin typeface="Constantia" pitchFamily="18" charset="0"/>
                <a:ea typeface="Calibri" pitchFamily="34" charset="0"/>
                <a:cs typeface="Times New Roman" pitchFamily="18" charset="0"/>
              </a:rPr>
              <a:t>Państwowy Centralny </a:t>
            </a:r>
            <a:r>
              <a:rPr lang="pl-PL" sz="1600" b="1" u="sng" dirty="0">
                <a:solidFill>
                  <a:srgbClr val="002060"/>
                </a:solidFill>
                <a:latin typeface="+mj-lt"/>
                <a:ea typeface="Calibri" pitchFamily="34" charset="0"/>
                <a:cs typeface="Times New Roman" pitchFamily="18" charset="0"/>
              </a:rPr>
              <a:t>Zakład Epidemiologiczny (PCZE) w Warszawie</a:t>
            </a:r>
            <a:r>
              <a:rPr lang="pl-PL" sz="1600" b="1" dirty="0">
                <a:solidFill>
                  <a:srgbClr val="002060"/>
                </a:solidFill>
                <a:latin typeface="+mj-lt"/>
                <a:ea typeface="Calibri" pitchFamily="34" charset="0"/>
                <a:cs typeface="Times New Roman" pitchFamily="18" charset="0"/>
              </a:rPr>
              <a:t>, którego celem działalności miało być początkowo zwalczanie chorób zakaźnych (głównie dyfterytu, gruźlicy, duru brzusznego i czerwonki). W 1923 r. jego nazwa została zmieniona na </a:t>
            </a:r>
            <a:r>
              <a:rPr lang="pl-PL" sz="1600" b="1" u="sng" dirty="0">
                <a:solidFill>
                  <a:srgbClr val="002060"/>
                </a:solidFill>
                <a:latin typeface="+mj-lt"/>
                <a:ea typeface="Calibri" pitchFamily="34" charset="0"/>
                <a:cs typeface="Times New Roman" pitchFamily="18" charset="0"/>
              </a:rPr>
              <a:t>Państwowy Zakład Higieny (PZH)</a:t>
            </a:r>
            <a:r>
              <a:rPr lang="pl-PL" sz="1600" b="1" dirty="0">
                <a:solidFill>
                  <a:srgbClr val="002060"/>
                </a:solidFill>
                <a:latin typeface="+mj-lt"/>
                <a:ea typeface="Calibri" pitchFamily="34" charset="0"/>
                <a:cs typeface="Times New Roman" pitchFamily="18" charset="0"/>
              </a:rPr>
              <a:t>. Zakład produkował surowice i szczepionki i rozwijano metody zwalczania chorób w terenie. W kolejnych latach powstawały: Zakład Badania Żywności, Zakład Higieny Komunalnej</a:t>
            </a:r>
          </a:p>
          <a:p>
            <a:pPr algn="just"/>
            <a:r>
              <a:rPr lang="pl-PL" sz="1600" b="1" dirty="0">
                <a:solidFill>
                  <a:srgbClr val="002060"/>
                </a:solidFill>
                <a:latin typeface="+mj-lt"/>
                <a:ea typeface="Calibri" pitchFamily="34" charset="0"/>
                <a:cs typeface="Times New Roman" pitchFamily="18" charset="0"/>
              </a:rPr>
              <a:t>ustawa z dnia 14 lipca 1920 roku o </a:t>
            </a:r>
            <a:r>
              <a:rPr lang="pl-PL" sz="1600" b="1" dirty="0">
                <a:solidFill>
                  <a:srgbClr val="FF0000"/>
                </a:solidFill>
                <a:latin typeface="+mj-lt"/>
                <a:ea typeface="Calibri" pitchFamily="34" charset="0"/>
                <a:cs typeface="Times New Roman" pitchFamily="18" charset="0"/>
              </a:rPr>
              <a:t>utworzeniu Urzędu Naczelnego Nadzwyczajnego Komisarza do walki z epidemiami</a:t>
            </a:r>
            <a:r>
              <a:rPr lang="pl-PL" sz="1600" b="1" dirty="0">
                <a:solidFill>
                  <a:srgbClr val="002060"/>
                </a:solidFill>
                <a:latin typeface="+mj-lt"/>
                <a:ea typeface="Calibri" pitchFamily="34" charset="0"/>
                <a:cs typeface="Times New Roman" pitchFamily="18" charset="0"/>
              </a:rPr>
              <a:t>. Powołano pięciu Nadzwyczajnych Komisarzy dla pięciu okręgów. W 1923 roku PCZE  został przemianowany na Państwowy Zakład Higieny (PZH)</a:t>
            </a:r>
          </a:p>
          <a:p>
            <a:pPr algn="just"/>
            <a:r>
              <a:rPr lang="pl-PL" sz="1600" b="1" dirty="0">
                <a:solidFill>
                  <a:srgbClr val="002060"/>
                </a:solidFill>
              </a:rPr>
              <a:t>Początki służb sanitarnych działających na terenie powiatu brodnickiego datuje się już na okres przed II wojną światową. Zagadnieniami sanitarnymi od 1919 roku do 1939 roku zajmowali się lekarze powiatowi:  dr med. </a:t>
            </a:r>
            <a:r>
              <a:rPr lang="pl-PL" sz="1600" b="1" dirty="0">
                <a:solidFill>
                  <a:srgbClr val="FF0000"/>
                </a:solidFill>
              </a:rPr>
              <a:t>Marian Karwat,                   dr med. Rajmund Kamiński</a:t>
            </a:r>
            <a:endParaRPr lang="pl-PL" sz="1600" b="1" dirty="0">
              <a:solidFill>
                <a:srgbClr val="002060"/>
              </a:solidFill>
            </a:endParaRPr>
          </a:p>
          <a:p>
            <a:pPr marL="0" indent="0" algn="just">
              <a:buNone/>
            </a:pPr>
            <a:endParaRPr lang="pl-PL" sz="1600" b="1" dirty="0">
              <a:solidFill>
                <a:srgbClr val="002060"/>
              </a:solidFill>
              <a:latin typeface="+mj-lt"/>
              <a:ea typeface="Calibri" pitchFamily="34" charset="0"/>
              <a:cs typeface="Times New Roman" pitchFamily="18" charset="0"/>
            </a:endParaRPr>
          </a:p>
          <a:p>
            <a:pPr algn="just"/>
            <a:endParaRPr lang="pl-PL" sz="1600" b="1" dirty="0">
              <a:solidFill>
                <a:srgbClr val="002060"/>
              </a:solidFill>
              <a:latin typeface="Constantia" pitchFamily="18" charset="0"/>
              <a:ea typeface="Calibri" pitchFamily="34" charset="0"/>
              <a:cs typeface="Times New Roman" pitchFamily="18" charset="0"/>
            </a:endParaRPr>
          </a:p>
          <a:p>
            <a:pPr algn="just"/>
            <a:endParaRPr lang="pl-PL" sz="1600" b="1" dirty="0">
              <a:solidFill>
                <a:srgbClr val="002060"/>
              </a:solidFill>
              <a:latin typeface="Constantia" pitchFamily="18" charset="0"/>
            </a:endParaRPr>
          </a:p>
          <a:p>
            <a:pPr algn="just"/>
            <a:endParaRPr lang="pl-PL" sz="1600" b="1" dirty="0"/>
          </a:p>
        </p:txBody>
      </p:sp>
      <p:sp>
        <p:nvSpPr>
          <p:cNvPr id="4" name="Symbol zastępczy numeru slajdu 3">
            <a:extLst>
              <a:ext uri="{FF2B5EF4-FFF2-40B4-BE49-F238E27FC236}">
                <a16:creationId xmlns:a16="http://schemas.microsoft.com/office/drawing/2014/main" id="{647A33DB-7E21-9317-BE85-9FA7F983B0AF}"/>
              </a:ext>
            </a:extLst>
          </p:cNvPr>
          <p:cNvSpPr>
            <a:spLocks noGrp="1"/>
          </p:cNvSpPr>
          <p:nvPr>
            <p:ph type="sldNum" sz="quarter" idx="12"/>
          </p:nvPr>
        </p:nvSpPr>
        <p:spPr/>
        <p:txBody>
          <a:bodyPr/>
          <a:lstStyle/>
          <a:p>
            <a:pPr>
              <a:defRPr/>
            </a:pPr>
            <a:fld id="{8E7CD2DA-8185-4507-8A2F-B572FDECFAC1}" type="slidenum">
              <a:rPr lang="pl-PL" smtClean="0"/>
              <a:pPr>
                <a:defRPr/>
              </a:pPr>
              <a:t>23</a:t>
            </a:fld>
            <a:endParaRPr lang="pl-PL" dirty="0"/>
          </a:p>
        </p:txBody>
      </p:sp>
      <p:sp>
        <p:nvSpPr>
          <p:cNvPr id="5" name="pole tekstowe 4">
            <a:extLst>
              <a:ext uri="{FF2B5EF4-FFF2-40B4-BE49-F238E27FC236}">
                <a16:creationId xmlns:a16="http://schemas.microsoft.com/office/drawing/2014/main" id="{CE1E3167-C381-573F-98F2-63151798F127}"/>
              </a:ext>
            </a:extLst>
          </p:cNvPr>
          <p:cNvSpPr txBox="1"/>
          <p:nvPr/>
        </p:nvSpPr>
        <p:spPr>
          <a:xfrm>
            <a:off x="395536" y="404664"/>
            <a:ext cx="8136904" cy="430887"/>
          </a:xfrm>
          <a:prstGeom prst="rect">
            <a:avLst/>
          </a:prstGeom>
          <a:noFill/>
        </p:spPr>
        <p:txBody>
          <a:bodyPr wrap="square">
            <a:spAutoFit/>
          </a:bodyPr>
          <a:lstStyle/>
          <a:p>
            <a:pPr algn="ctr"/>
            <a:r>
              <a:rPr lang="pl-PL" sz="2200" b="1" dirty="0">
                <a:solidFill>
                  <a:srgbClr val="002060"/>
                </a:solidFill>
                <a:latin typeface="+mj-lt"/>
              </a:rPr>
              <a:t>Najważniejsze wydarzenia w latach II Rzeczypospolitej </a:t>
            </a:r>
          </a:p>
        </p:txBody>
      </p:sp>
    </p:spTree>
    <p:extLst>
      <p:ext uri="{BB962C8B-B14F-4D97-AF65-F5344CB8AC3E}">
        <p14:creationId xmlns:p14="http://schemas.microsoft.com/office/powerpoint/2010/main" val="427124831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230</a:t>
            </a:fld>
            <a:endParaRPr lang="pl-PL"/>
          </a:p>
        </p:txBody>
      </p:sp>
      <p:sp>
        <p:nvSpPr>
          <p:cNvPr id="3" name="Prostokąt 2"/>
          <p:cNvSpPr/>
          <p:nvPr/>
        </p:nvSpPr>
        <p:spPr>
          <a:xfrm>
            <a:off x="2459977" y="908720"/>
            <a:ext cx="3688189" cy="464871"/>
          </a:xfrm>
          <a:prstGeom prst="rect">
            <a:avLst/>
          </a:prstGeom>
        </p:spPr>
        <p:txBody>
          <a:bodyPr wrap="none">
            <a:spAutoFit/>
          </a:bodyPr>
          <a:lstStyle/>
          <a:p>
            <a:pPr lvl="0" algn="just">
              <a:lnSpc>
                <a:spcPct val="150000"/>
              </a:lnSpc>
              <a:spcBef>
                <a:spcPts val="500"/>
              </a:spcBef>
              <a:spcAft>
                <a:spcPts val="0"/>
              </a:spcAft>
            </a:pPr>
            <a:r>
              <a:rPr lang="pl-PL" b="1" u="sng" dirty="0">
                <a:solidFill>
                  <a:srgbClr val="002060"/>
                </a:solidFill>
                <a:latin typeface="+mj-lt"/>
                <a:ea typeface="Times New Roman" panose="02020603050405020304" pitchFamily="18" charset="0"/>
                <a:cs typeface="Calibri" panose="020F0502020204030204" pitchFamily="34" charset="0"/>
              </a:rPr>
              <a:t>15.12.2022 r. – zbieramy nakrętki</a:t>
            </a:r>
            <a:endParaRPr lang="pl-PL" sz="1200" b="1" u="sng"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4" name="Obraz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2132856"/>
            <a:ext cx="2582545" cy="3444240"/>
          </a:xfrm>
          <a:prstGeom prst="rect">
            <a:avLst/>
          </a:prstGeom>
          <a:noFill/>
          <a:ln>
            <a:noFill/>
          </a:ln>
        </p:spPr>
      </p:pic>
      <p:pic>
        <p:nvPicPr>
          <p:cNvPr id="5" name="Obraz 4"/>
          <p:cNvPicPr/>
          <p:nvPr/>
        </p:nvPicPr>
        <p:blipFill>
          <a:blip r:embed="rId3">
            <a:extLst>
              <a:ext uri="{28A0092B-C50C-407E-A947-70E740481C1C}">
                <a14:useLocalDpi xmlns:a14="http://schemas.microsoft.com/office/drawing/2010/main" val="0"/>
              </a:ext>
            </a:extLst>
          </a:blip>
          <a:srcRect/>
          <a:stretch>
            <a:fillRect/>
          </a:stretch>
        </p:blipFill>
        <p:spPr bwMode="auto">
          <a:xfrm>
            <a:off x="4970452" y="2117616"/>
            <a:ext cx="2595880" cy="3459480"/>
          </a:xfrm>
          <a:prstGeom prst="rect">
            <a:avLst/>
          </a:prstGeom>
          <a:noFill/>
          <a:ln>
            <a:noFill/>
          </a:ln>
        </p:spPr>
      </p:pic>
    </p:spTree>
    <p:extLst>
      <p:ext uri="{BB962C8B-B14F-4D97-AF65-F5344CB8AC3E}">
        <p14:creationId xmlns:p14="http://schemas.microsoft.com/office/powerpoint/2010/main" val="193715503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231</a:t>
            </a:fld>
            <a:endParaRPr lang="pl-PL"/>
          </a:p>
        </p:txBody>
      </p:sp>
      <p:sp>
        <p:nvSpPr>
          <p:cNvPr id="3" name="Prostokąt 2"/>
          <p:cNvSpPr/>
          <p:nvPr/>
        </p:nvSpPr>
        <p:spPr>
          <a:xfrm>
            <a:off x="539552" y="692696"/>
            <a:ext cx="7871023" cy="507831"/>
          </a:xfrm>
          <a:prstGeom prst="rect">
            <a:avLst/>
          </a:prstGeom>
        </p:spPr>
        <p:txBody>
          <a:bodyPr wrap="square">
            <a:spAutoFit/>
          </a:bodyPr>
          <a:lstStyle/>
          <a:p>
            <a:pPr lvl="0" algn="just">
              <a:lnSpc>
                <a:spcPct val="150000"/>
              </a:lnSpc>
              <a:spcBef>
                <a:spcPts val="500"/>
              </a:spcBef>
              <a:spcAft>
                <a:spcPts val="0"/>
              </a:spcAft>
            </a:pPr>
            <a:r>
              <a:rPr lang="pl-PL" b="1" u="sng" dirty="0">
                <a:solidFill>
                  <a:srgbClr val="002060"/>
                </a:solidFill>
                <a:latin typeface="+mj-lt"/>
                <a:ea typeface="Times New Roman" panose="02020603050405020304" pitchFamily="18" charset="0"/>
                <a:cs typeface="Calibri" panose="020F0502020204030204" pitchFamily="34" charset="0"/>
              </a:rPr>
              <a:t>Wpieramy naszych emerytów w okresie Świąt Bożego Narodzenia 2023 r.</a:t>
            </a:r>
            <a:endParaRPr lang="pl-PL" sz="1200" u="sng"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4" name="Obraz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619729"/>
            <a:ext cx="2503170" cy="3337560"/>
          </a:xfrm>
          <a:prstGeom prst="rect">
            <a:avLst/>
          </a:prstGeom>
          <a:noFill/>
          <a:ln>
            <a:noFill/>
          </a:ln>
        </p:spPr>
      </p:pic>
      <p:pic>
        <p:nvPicPr>
          <p:cNvPr id="5" name="Obraz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585128"/>
            <a:ext cx="2508885" cy="3345815"/>
          </a:xfrm>
          <a:prstGeom prst="rect">
            <a:avLst/>
          </a:prstGeom>
          <a:noFill/>
          <a:ln>
            <a:noFill/>
          </a:ln>
        </p:spPr>
      </p:pic>
    </p:spTree>
    <p:extLst>
      <p:ext uri="{BB962C8B-B14F-4D97-AF65-F5344CB8AC3E}">
        <p14:creationId xmlns:p14="http://schemas.microsoft.com/office/powerpoint/2010/main" val="103321840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232</a:t>
            </a:fld>
            <a:endParaRPr lang="pl-PL"/>
          </a:p>
        </p:txBody>
      </p:sp>
      <p:sp>
        <p:nvSpPr>
          <p:cNvPr id="3" name="Prostokąt 2"/>
          <p:cNvSpPr/>
          <p:nvPr/>
        </p:nvSpPr>
        <p:spPr>
          <a:xfrm>
            <a:off x="539552" y="476672"/>
            <a:ext cx="8064896" cy="880369"/>
          </a:xfrm>
          <a:prstGeom prst="rect">
            <a:avLst/>
          </a:prstGeom>
        </p:spPr>
        <p:txBody>
          <a:bodyPr wrap="square">
            <a:spAutoFit/>
          </a:bodyPr>
          <a:lstStyle/>
          <a:p>
            <a:pPr lvl="0" algn="ctr">
              <a:lnSpc>
                <a:spcPct val="150000"/>
              </a:lnSpc>
              <a:spcBef>
                <a:spcPts val="500"/>
              </a:spcBef>
              <a:spcAft>
                <a:spcPts val="0"/>
              </a:spcAft>
            </a:pPr>
            <a:r>
              <a:rPr lang="pl-PL" b="1" u="sng" dirty="0">
                <a:solidFill>
                  <a:srgbClr val="002060"/>
                </a:solidFill>
                <a:latin typeface="+mj-lt"/>
                <a:ea typeface="Times New Roman" panose="02020603050405020304" pitchFamily="18" charset="0"/>
                <a:cs typeface="Calibri" panose="020F0502020204030204" pitchFamily="34" charset="0"/>
              </a:rPr>
              <a:t>Gramy z Wielką Orkiestrą Świątecznej Pomocy - Płuca po pandemii. Gramy dla dzieci i dorosłych - 28.01.2024 r.</a:t>
            </a:r>
            <a:endParaRPr lang="pl-PL" sz="1200" u="sng" dirty="0">
              <a:solidFill>
                <a:srgbClr val="002060"/>
              </a:solidFill>
              <a:effectLst/>
              <a:latin typeface="+mj-lt"/>
              <a:ea typeface="Times New Roman" panose="02020603050405020304" pitchFamily="18" charset="0"/>
              <a:cs typeface="Times New Roman" panose="02020603050405020304" pitchFamily="18" charset="0"/>
            </a:endParaRPr>
          </a:p>
        </p:txBody>
      </p:sp>
      <p:pic>
        <p:nvPicPr>
          <p:cNvPr id="4" name="Obraz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7664" y="1484784"/>
            <a:ext cx="2376264" cy="3140075"/>
          </a:xfrm>
          <a:prstGeom prst="rect">
            <a:avLst/>
          </a:prstGeom>
          <a:noFill/>
          <a:ln>
            <a:noFill/>
          </a:ln>
        </p:spPr>
      </p:pic>
      <p:pic>
        <p:nvPicPr>
          <p:cNvPr id="5" name="Obraz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9267" y="1484783"/>
            <a:ext cx="2354580" cy="3140075"/>
          </a:xfrm>
          <a:prstGeom prst="rect">
            <a:avLst/>
          </a:prstGeom>
          <a:noFill/>
          <a:ln>
            <a:noFill/>
          </a:ln>
        </p:spPr>
      </p:pic>
      <p:pic>
        <p:nvPicPr>
          <p:cNvPr id="6" name="Obraz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0346" y="3705507"/>
            <a:ext cx="2331085" cy="3108960"/>
          </a:xfrm>
          <a:prstGeom prst="rect">
            <a:avLst/>
          </a:prstGeom>
          <a:noFill/>
          <a:ln>
            <a:noFill/>
          </a:ln>
        </p:spPr>
      </p:pic>
      <p:pic>
        <p:nvPicPr>
          <p:cNvPr id="7" name="Obraz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1764" y="3690267"/>
            <a:ext cx="2353945" cy="3139440"/>
          </a:xfrm>
          <a:prstGeom prst="rect">
            <a:avLst/>
          </a:prstGeom>
          <a:noFill/>
          <a:ln>
            <a:noFill/>
          </a:ln>
        </p:spPr>
      </p:pic>
    </p:spTree>
    <p:extLst>
      <p:ext uri="{BB962C8B-B14F-4D97-AF65-F5344CB8AC3E}">
        <p14:creationId xmlns:p14="http://schemas.microsoft.com/office/powerpoint/2010/main" val="396243330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4BECA9EC-C25B-0684-B4AA-8847BC5E643B}"/>
              </a:ext>
            </a:extLst>
          </p:cNvPr>
          <p:cNvSpPr>
            <a:spLocks noGrp="1"/>
          </p:cNvSpPr>
          <p:nvPr>
            <p:ph type="sldNum" sz="quarter" idx="12"/>
          </p:nvPr>
        </p:nvSpPr>
        <p:spPr/>
        <p:txBody>
          <a:bodyPr/>
          <a:lstStyle/>
          <a:p>
            <a:pPr>
              <a:defRPr/>
            </a:pPr>
            <a:fld id="{E683911C-EC88-49B7-90C9-B74F5A05111C}" type="slidenum">
              <a:rPr lang="pl-PL" smtClean="0"/>
              <a:pPr>
                <a:defRPr/>
              </a:pPr>
              <a:t>233</a:t>
            </a:fld>
            <a:endParaRPr lang="pl-PL"/>
          </a:p>
        </p:txBody>
      </p:sp>
      <p:sp>
        <p:nvSpPr>
          <p:cNvPr id="4" name="pole tekstowe 3">
            <a:extLst>
              <a:ext uri="{FF2B5EF4-FFF2-40B4-BE49-F238E27FC236}">
                <a16:creationId xmlns:a16="http://schemas.microsoft.com/office/drawing/2014/main" id="{A0DD143F-A6BD-4D09-5605-9E5BC1E5ADAB}"/>
              </a:ext>
            </a:extLst>
          </p:cNvPr>
          <p:cNvSpPr txBox="1"/>
          <p:nvPr/>
        </p:nvSpPr>
        <p:spPr>
          <a:xfrm>
            <a:off x="672492" y="908720"/>
            <a:ext cx="7799015" cy="4755148"/>
          </a:xfrm>
          <a:prstGeom prst="rect">
            <a:avLst/>
          </a:prstGeom>
          <a:noFill/>
        </p:spPr>
        <p:txBody>
          <a:bodyPr wrap="square">
            <a:spAutoFit/>
          </a:bodyPr>
          <a:lstStyle/>
          <a:p>
            <a:pPr indent="449263" algn="ctr">
              <a:lnSpc>
                <a:spcPct val="200000"/>
              </a:lnSpc>
            </a:pPr>
            <a:r>
              <a:rPr lang="pl-PL" sz="1900" b="1" dirty="0">
                <a:solidFill>
                  <a:srgbClr val="002060"/>
                </a:solidFill>
                <a:latin typeface="Constantia" pitchFamily="18" charset="0"/>
                <a:ea typeface="Times New Roman" pitchFamily="18" charset="0"/>
                <a:cs typeface="Calibri" pitchFamily="34" charset="0"/>
              </a:rPr>
              <a:t>Dane statystyczne </a:t>
            </a:r>
          </a:p>
          <a:p>
            <a:pPr marL="342900" indent="-342900">
              <a:lnSpc>
                <a:spcPct val="200000"/>
              </a:lnSpc>
              <a:buFont typeface="Wingdings" panose="05000000000000000000" pitchFamily="2" charset="2"/>
              <a:buChar char="q"/>
            </a:pPr>
            <a:r>
              <a:rPr lang="pl-PL" sz="1900" dirty="0">
                <a:solidFill>
                  <a:srgbClr val="002060"/>
                </a:solidFill>
                <a:latin typeface="Constantia" pitchFamily="18" charset="0"/>
                <a:ea typeface="Times New Roman" pitchFamily="18" charset="0"/>
                <a:cs typeface="Calibri" pitchFamily="34" charset="0"/>
              </a:rPr>
              <a:t>W powiecie brodnickim w 2023 r. zamieszkiwały </a:t>
            </a:r>
            <a:r>
              <a:rPr lang="pl-PL" sz="1900" b="1" dirty="0">
                <a:solidFill>
                  <a:srgbClr val="002060"/>
                </a:solidFill>
                <a:latin typeface="Constantia" pitchFamily="18" charset="0"/>
                <a:ea typeface="Times New Roman" pitchFamily="18" charset="0"/>
                <a:cs typeface="Calibri" pitchFamily="34" charset="0"/>
              </a:rPr>
              <a:t>77 964 </a:t>
            </a:r>
            <a:r>
              <a:rPr lang="pl-PL" sz="1900" dirty="0">
                <a:solidFill>
                  <a:srgbClr val="002060"/>
                </a:solidFill>
                <a:latin typeface="Constantia" pitchFamily="18" charset="0"/>
                <a:ea typeface="Times New Roman" pitchFamily="18" charset="0"/>
                <a:cs typeface="Calibri" pitchFamily="34" charset="0"/>
              </a:rPr>
              <a:t>osoby </a:t>
            </a:r>
          </a:p>
          <a:p>
            <a:pPr marL="285750" indent="-285750" algn="just">
              <a:lnSpc>
                <a:spcPct val="200000"/>
              </a:lnSpc>
              <a:buFont typeface="Wingdings" panose="05000000000000000000" pitchFamily="2" charset="2"/>
              <a:buChar char="q"/>
            </a:pPr>
            <a:r>
              <a:rPr lang="pl-PL" sz="1900" dirty="0">
                <a:solidFill>
                  <a:srgbClr val="002060"/>
                </a:solidFill>
                <a:latin typeface="Constantia" pitchFamily="18" charset="0"/>
                <a:ea typeface="Times New Roman" pitchFamily="18" charset="0"/>
                <a:cs typeface="Calibri" pitchFamily="34" charset="0"/>
              </a:rPr>
              <a:t>Liczba obiektów w ewidencji PSSE w Brodnicy – </a:t>
            </a:r>
            <a:r>
              <a:rPr lang="pl-PL" sz="1900" b="1" dirty="0">
                <a:solidFill>
                  <a:srgbClr val="002060"/>
                </a:solidFill>
                <a:latin typeface="Constantia" pitchFamily="18" charset="0"/>
                <a:ea typeface="Times New Roman" pitchFamily="18" charset="0"/>
                <a:cs typeface="Calibri" pitchFamily="34" charset="0"/>
              </a:rPr>
              <a:t>2223</a:t>
            </a:r>
          </a:p>
          <a:p>
            <a:pPr marL="285750" indent="-285750" algn="just">
              <a:lnSpc>
                <a:spcPct val="200000"/>
              </a:lnSpc>
              <a:buFont typeface="Wingdings" panose="05000000000000000000" pitchFamily="2" charset="2"/>
              <a:buChar char="q"/>
            </a:pPr>
            <a:r>
              <a:rPr lang="pl-PL" sz="1900" dirty="0">
                <a:solidFill>
                  <a:srgbClr val="002060"/>
                </a:solidFill>
                <a:latin typeface="Constantia" pitchFamily="18" charset="0"/>
                <a:ea typeface="Times New Roman" pitchFamily="18" charset="0"/>
                <a:cs typeface="Calibri" pitchFamily="34" charset="0"/>
              </a:rPr>
              <a:t>Liczba osób zatrudnionych w PSSE w Brodnicy </a:t>
            </a:r>
            <a:r>
              <a:rPr lang="pl-PL" sz="1900" b="1" dirty="0">
                <a:solidFill>
                  <a:srgbClr val="002060"/>
                </a:solidFill>
                <a:latin typeface="Constantia" pitchFamily="18" charset="0"/>
                <a:ea typeface="Times New Roman" pitchFamily="18" charset="0"/>
                <a:cs typeface="Calibri" pitchFamily="34" charset="0"/>
              </a:rPr>
              <a:t>– 22</a:t>
            </a:r>
          </a:p>
          <a:p>
            <a:pPr marL="742950" lvl="1" indent="-285750" algn="just">
              <a:lnSpc>
                <a:spcPct val="200000"/>
              </a:lnSpc>
              <a:buFont typeface="Wingdings" panose="05000000000000000000" pitchFamily="2" charset="2"/>
              <a:buChar char="ü"/>
            </a:pPr>
            <a:r>
              <a:rPr lang="pl-PL" sz="1900" dirty="0">
                <a:solidFill>
                  <a:srgbClr val="002060"/>
                </a:solidFill>
                <a:latin typeface="Constantia" pitchFamily="18" charset="0"/>
                <a:ea typeface="Times New Roman" pitchFamily="18" charset="0"/>
                <a:cs typeface="Calibri" pitchFamily="34" charset="0"/>
              </a:rPr>
              <a:t>w nadzorze – </a:t>
            </a:r>
            <a:r>
              <a:rPr lang="pl-PL" sz="1900" b="1" dirty="0">
                <a:solidFill>
                  <a:srgbClr val="002060"/>
                </a:solidFill>
                <a:latin typeface="Constantia" pitchFamily="18" charset="0"/>
                <a:ea typeface="Times New Roman" pitchFamily="18" charset="0"/>
                <a:cs typeface="Calibri" pitchFamily="34" charset="0"/>
              </a:rPr>
              <a:t> 17</a:t>
            </a:r>
          </a:p>
          <a:p>
            <a:pPr marL="742950" lvl="1" indent="-285750" algn="just">
              <a:lnSpc>
                <a:spcPct val="200000"/>
              </a:lnSpc>
              <a:buFont typeface="Wingdings" panose="05000000000000000000" pitchFamily="2" charset="2"/>
              <a:buChar char="ü"/>
            </a:pPr>
            <a:r>
              <a:rPr lang="pl-PL" sz="1900" dirty="0">
                <a:solidFill>
                  <a:srgbClr val="002060"/>
                </a:solidFill>
                <a:latin typeface="Constantia" pitchFamily="18" charset="0"/>
                <a:ea typeface="Times New Roman" pitchFamily="18" charset="0"/>
                <a:cs typeface="Calibri" pitchFamily="34" charset="0"/>
              </a:rPr>
              <a:t>w administracji – </a:t>
            </a:r>
            <a:r>
              <a:rPr lang="pl-PL" sz="1900" b="1" dirty="0">
                <a:solidFill>
                  <a:srgbClr val="002060"/>
                </a:solidFill>
                <a:latin typeface="Constantia" pitchFamily="18" charset="0"/>
                <a:ea typeface="Times New Roman" pitchFamily="18" charset="0"/>
                <a:cs typeface="Calibri" pitchFamily="34" charset="0"/>
              </a:rPr>
              <a:t>5</a:t>
            </a:r>
          </a:p>
          <a:p>
            <a:pPr lvl="1" algn="just"/>
            <a:r>
              <a:rPr lang="pl-PL" sz="1900" b="1" dirty="0">
                <a:solidFill>
                  <a:srgbClr val="002060"/>
                </a:solidFill>
                <a:latin typeface="Constantia" pitchFamily="18" charset="0"/>
                <a:ea typeface="Times New Roman" pitchFamily="18" charset="0"/>
                <a:cs typeface="Calibri" pitchFamily="34" charset="0"/>
              </a:rPr>
              <a:t>Wszyscy pracownicy merytoryczni posiadają odpowiednie kompetencje (wyższe wykształcenie i ukończone studia podyplomowe).</a:t>
            </a:r>
          </a:p>
          <a:p>
            <a:pPr indent="449263" algn="just"/>
            <a:endParaRPr lang="pl-PL" dirty="0">
              <a:solidFill>
                <a:srgbClr val="002060"/>
              </a:solidFill>
              <a:highlight>
                <a:srgbClr val="FFFF00"/>
              </a:highlight>
              <a:latin typeface="Constantia" pitchFamily="18" charset="0"/>
              <a:ea typeface="Times New Roman" pitchFamily="18" charset="0"/>
              <a:cs typeface="Calibri" pitchFamily="34" charset="0"/>
            </a:endParaRPr>
          </a:p>
        </p:txBody>
      </p:sp>
    </p:spTree>
    <p:extLst>
      <p:ext uri="{BB962C8B-B14F-4D97-AF65-F5344CB8AC3E}">
        <p14:creationId xmlns:p14="http://schemas.microsoft.com/office/powerpoint/2010/main" val="190420920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323850" y="90688"/>
            <a:ext cx="8280400" cy="6394058"/>
          </a:xfrm>
          <a:prstGeom prst="rect">
            <a:avLst/>
          </a:prstGeom>
          <a:noFill/>
          <a:ln w="9525">
            <a:noFill/>
            <a:miter lim="800000"/>
            <a:headEnd/>
            <a:tailEnd/>
          </a:ln>
        </p:spPr>
        <p:txBody>
          <a:bodyPr anchor="ctr">
            <a:spAutoFit/>
          </a:bodyPr>
          <a:lstStyle/>
          <a:p>
            <a:pPr indent="449263" algn="ctr"/>
            <a:r>
              <a:rPr lang="pl-PL" b="1" dirty="0">
                <a:solidFill>
                  <a:srgbClr val="002060"/>
                </a:solidFill>
                <a:latin typeface="Constantia" pitchFamily="18" charset="0"/>
                <a:ea typeface="Times New Roman" pitchFamily="18" charset="0"/>
                <a:cs typeface="Calibri" pitchFamily="34" charset="0"/>
              </a:rPr>
              <a:t>Dane liczbowe dotyczące działań </a:t>
            </a:r>
            <a:r>
              <a:rPr lang="pl-PL" b="1" dirty="0" err="1">
                <a:solidFill>
                  <a:srgbClr val="002060"/>
                </a:solidFill>
                <a:latin typeface="Constantia" pitchFamily="18" charset="0"/>
                <a:ea typeface="Times New Roman" pitchFamily="18" charset="0"/>
                <a:cs typeface="Calibri" pitchFamily="34" charset="0"/>
              </a:rPr>
              <a:t>nadzorowych</a:t>
            </a:r>
            <a:r>
              <a:rPr lang="pl-PL" b="1" dirty="0">
                <a:solidFill>
                  <a:srgbClr val="002060"/>
                </a:solidFill>
                <a:latin typeface="Constantia" pitchFamily="18" charset="0"/>
                <a:ea typeface="Times New Roman" pitchFamily="18" charset="0"/>
                <a:cs typeface="Calibri" pitchFamily="34" charset="0"/>
              </a:rPr>
              <a:t> </a:t>
            </a:r>
          </a:p>
          <a:p>
            <a:pPr indent="449263" algn="ctr"/>
            <a:r>
              <a:rPr lang="pl-PL" b="1" dirty="0">
                <a:solidFill>
                  <a:srgbClr val="002060"/>
                </a:solidFill>
                <a:latin typeface="Constantia" pitchFamily="18" charset="0"/>
                <a:ea typeface="Times New Roman" pitchFamily="18" charset="0"/>
                <a:cs typeface="Calibri" pitchFamily="34" charset="0"/>
              </a:rPr>
              <a:t>Państwowej Inspekcji Sanitarnej w Brodnicy za 2023 rok</a:t>
            </a:r>
          </a:p>
          <a:p>
            <a:pPr indent="449263" algn="ctr"/>
            <a:endParaRPr lang="pl-PL" b="1" dirty="0">
              <a:solidFill>
                <a:srgbClr val="002060"/>
              </a:solidFill>
              <a:latin typeface="Constantia" pitchFamily="18" charset="0"/>
              <a:ea typeface="Times New Roman" pitchFamily="18" charset="0"/>
              <a:cs typeface="Calibri" pitchFamily="34" charset="0"/>
            </a:endParaRPr>
          </a:p>
          <a:p>
            <a:pPr marL="285750" indent="-285750">
              <a:lnSpc>
                <a:spcPct val="125000"/>
              </a:lnSpc>
              <a:buFont typeface="Wingdings" panose="05000000000000000000" pitchFamily="2" charset="2"/>
              <a:buChar char="q"/>
            </a:pPr>
            <a:r>
              <a:rPr lang="pl-PL" dirty="0">
                <a:solidFill>
                  <a:srgbClr val="002060"/>
                </a:solidFill>
                <a:latin typeface="Constantia" pitchFamily="18" charset="0"/>
                <a:ea typeface="Times New Roman" pitchFamily="18" charset="0"/>
                <a:cs typeface="Calibri" pitchFamily="34" charset="0"/>
              </a:rPr>
              <a:t>przeprowadzono </a:t>
            </a:r>
            <a:r>
              <a:rPr lang="pl-PL" b="1" dirty="0">
                <a:solidFill>
                  <a:srgbClr val="FF0000"/>
                </a:solidFill>
                <a:latin typeface="Constantia" pitchFamily="18" charset="0"/>
                <a:ea typeface="Times New Roman" pitchFamily="18" charset="0"/>
                <a:cs typeface="Calibri" pitchFamily="34" charset="0"/>
              </a:rPr>
              <a:t>2604 </a:t>
            </a:r>
            <a:r>
              <a:rPr lang="pl-PL" dirty="0">
                <a:solidFill>
                  <a:srgbClr val="002060"/>
                </a:solidFill>
                <a:latin typeface="Constantia" pitchFamily="18" charset="0"/>
                <a:ea typeface="Times New Roman" pitchFamily="18" charset="0"/>
                <a:cs typeface="Calibri" pitchFamily="34" charset="0"/>
              </a:rPr>
              <a:t>kontrole</a:t>
            </a:r>
          </a:p>
          <a:p>
            <a:pPr marL="285750" indent="-285750">
              <a:lnSpc>
                <a:spcPct val="125000"/>
              </a:lnSpc>
              <a:buFont typeface="Wingdings" panose="05000000000000000000" pitchFamily="2" charset="2"/>
              <a:buChar char="q"/>
            </a:pPr>
            <a:r>
              <a:rPr lang="pl-PL" dirty="0">
                <a:solidFill>
                  <a:srgbClr val="002060"/>
                </a:solidFill>
                <a:latin typeface="Constantia" pitchFamily="18" charset="0"/>
                <a:ea typeface="Times New Roman" pitchFamily="18" charset="0"/>
                <a:cs typeface="Calibri" pitchFamily="34" charset="0"/>
              </a:rPr>
              <a:t>wydano </a:t>
            </a:r>
            <a:r>
              <a:rPr lang="pl-PL" b="1" dirty="0">
                <a:solidFill>
                  <a:srgbClr val="FF0000"/>
                </a:solidFill>
                <a:latin typeface="Constantia" pitchFamily="18" charset="0"/>
                <a:ea typeface="Times New Roman" pitchFamily="18" charset="0"/>
                <a:cs typeface="Calibri" pitchFamily="34" charset="0"/>
              </a:rPr>
              <a:t>253</a:t>
            </a:r>
            <a:r>
              <a:rPr lang="pl-PL" dirty="0">
                <a:solidFill>
                  <a:srgbClr val="002060"/>
                </a:solidFill>
                <a:latin typeface="Constantia" pitchFamily="18" charset="0"/>
                <a:ea typeface="Times New Roman" pitchFamily="18" charset="0"/>
                <a:cs typeface="Calibri" pitchFamily="34" charset="0"/>
              </a:rPr>
              <a:t> decyzji, w tym:</a:t>
            </a:r>
          </a:p>
          <a:p>
            <a:pPr marL="742950" lvl="1" indent="-285750">
              <a:lnSpc>
                <a:spcPct val="125000"/>
              </a:lnSpc>
              <a:buFont typeface="Wingdings" panose="05000000000000000000" pitchFamily="2" charset="2"/>
              <a:buChar char="ü"/>
            </a:pPr>
            <a:r>
              <a:rPr lang="pl-PL" b="1" dirty="0">
                <a:solidFill>
                  <a:srgbClr val="FF0000"/>
                </a:solidFill>
                <a:latin typeface="Constantia" pitchFamily="18" charset="0"/>
                <a:ea typeface="Times New Roman" pitchFamily="18" charset="0"/>
                <a:cs typeface="Calibri" pitchFamily="34" charset="0"/>
              </a:rPr>
              <a:t>90</a:t>
            </a:r>
            <a:r>
              <a:rPr lang="pl-PL" dirty="0">
                <a:solidFill>
                  <a:srgbClr val="002060"/>
                </a:solidFill>
                <a:latin typeface="Constantia" pitchFamily="18" charset="0"/>
                <a:ea typeface="Times New Roman" pitchFamily="18" charset="0"/>
                <a:cs typeface="Calibri" pitchFamily="34" charset="0"/>
              </a:rPr>
              <a:t> decyzji merytorycznych (m.in. nakazujących usunięcie stwierdzonych nieprawidłowości),</a:t>
            </a:r>
          </a:p>
          <a:p>
            <a:pPr marL="742950" lvl="1" indent="-285750">
              <a:lnSpc>
                <a:spcPct val="125000"/>
              </a:lnSpc>
              <a:buFont typeface="Wingdings" panose="05000000000000000000" pitchFamily="2" charset="2"/>
              <a:buChar char="ü"/>
            </a:pPr>
            <a:r>
              <a:rPr lang="pl-PL" b="1" dirty="0">
                <a:solidFill>
                  <a:srgbClr val="FF0000"/>
                </a:solidFill>
                <a:latin typeface="Constantia" pitchFamily="18" charset="0"/>
                <a:ea typeface="Times New Roman" pitchFamily="18" charset="0"/>
                <a:cs typeface="Calibri" pitchFamily="34" charset="0"/>
              </a:rPr>
              <a:t>163</a:t>
            </a:r>
            <a:r>
              <a:rPr lang="pl-PL" dirty="0">
                <a:solidFill>
                  <a:srgbClr val="002060"/>
                </a:solidFill>
                <a:latin typeface="Constantia" pitchFamily="18" charset="0"/>
                <a:ea typeface="Times New Roman" pitchFamily="18" charset="0"/>
                <a:cs typeface="Calibri" pitchFamily="34" charset="0"/>
              </a:rPr>
              <a:t> decyzji ustalających opłatę za czynności kontrolne,</a:t>
            </a:r>
          </a:p>
          <a:p>
            <a:pPr marL="285750" indent="-285750">
              <a:lnSpc>
                <a:spcPct val="125000"/>
              </a:lnSpc>
              <a:buFont typeface="Wingdings" panose="05000000000000000000" pitchFamily="2" charset="2"/>
              <a:buChar char="q"/>
            </a:pPr>
            <a:r>
              <a:rPr lang="pl-PL" dirty="0">
                <a:solidFill>
                  <a:srgbClr val="002060"/>
                </a:solidFill>
                <a:latin typeface="Constantia" pitchFamily="18" charset="0"/>
                <a:ea typeface="Times New Roman" pitchFamily="18" charset="0"/>
                <a:cs typeface="Calibri" pitchFamily="34" charset="0"/>
              </a:rPr>
              <a:t>nałożono </a:t>
            </a:r>
            <a:r>
              <a:rPr lang="pl-PL" b="1" dirty="0">
                <a:solidFill>
                  <a:srgbClr val="FF0000"/>
                </a:solidFill>
                <a:latin typeface="Constantia" pitchFamily="18" charset="0"/>
                <a:ea typeface="Times New Roman" pitchFamily="18" charset="0"/>
                <a:cs typeface="Calibri" pitchFamily="34" charset="0"/>
              </a:rPr>
              <a:t>2</a:t>
            </a:r>
            <a:r>
              <a:rPr lang="pl-PL" dirty="0">
                <a:solidFill>
                  <a:srgbClr val="002060"/>
                </a:solidFill>
                <a:latin typeface="Constantia" pitchFamily="18" charset="0"/>
                <a:ea typeface="Times New Roman" pitchFamily="18" charset="0"/>
                <a:cs typeface="Calibri" pitchFamily="34" charset="0"/>
              </a:rPr>
              <a:t>  mandaty,</a:t>
            </a:r>
          </a:p>
          <a:p>
            <a:pPr marL="285750" indent="-285750">
              <a:lnSpc>
                <a:spcPct val="125000"/>
              </a:lnSpc>
              <a:buFont typeface="Wingdings" panose="05000000000000000000" pitchFamily="2" charset="2"/>
              <a:buChar char="q"/>
            </a:pPr>
            <a:r>
              <a:rPr lang="pl-PL" dirty="0">
                <a:solidFill>
                  <a:srgbClr val="002060"/>
                </a:solidFill>
                <a:latin typeface="Constantia" pitchFamily="18" charset="0"/>
                <a:ea typeface="Times New Roman" pitchFamily="18" charset="0"/>
                <a:cs typeface="Calibri" pitchFamily="34" charset="0"/>
              </a:rPr>
              <a:t>nałożono </a:t>
            </a:r>
            <a:r>
              <a:rPr lang="pl-PL" b="1" dirty="0">
                <a:solidFill>
                  <a:srgbClr val="FF0000"/>
                </a:solidFill>
                <a:latin typeface="Constantia" pitchFamily="18" charset="0"/>
                <a:ea typeface="Times New Roman" pitchFamily="18" charset="0"/>
                <a:cs typeface="Calibri" pitchFamily="34" charset="0"/>
              </a:rPr>
              <a:t>1</a:t>
            </a:r>
            <a:r>
              <a:rPr lang="pl-PL" dirty="0">
                <a:solidFill>
                  <a:srgbClr val="002060"/>
                </a:solidFill>
                <a:latin typeface="Constantia" pitchFamily="18" charset="0"/>
                <a:ea typeface="Times New Roman" pitchFamily="18" charset="0"/>
                <a:cs typeface="Calibri" pitchFamily="34" charset="0"/>
              </a:rPr>
              <a:t> karę pieniężna,</a:t>
            </a:r>
          </a:p>
          <a:p>
            <a:pPr marL="285750" indent="-285750">
              <a:lnSpc>
                <a:spcPct val="125000"/>
              </a:lnSpc>
              <a:buFont typeface="Wingdings" panose="05000000000000000000" pitchFamily="2" charset="2"/>
              <a:buChar char="q"/>
            </a:pPr>
            <a:r>
              <a:rPr lang="pl-PL" dirty="0">
                <a:solidFill>
                  <a:srgbClr val="002060"/>
                </a:solidFill>
                <a:latin typeface="Constantia" pitchFamily="18" charset="0"/>
                <a:ea typeface="Times New Roman" pitchFamily="18" charset="0"/>
                <a:cs typeface="Calibri" pitchFamily="34" charset="0"/>
              </a:rPr>
              <a:t>wydano </a:t>
            </a:r>
            <a:r>
              <a:rPr lang="pl-PL" b="1" dirty="0">
                <a:solidFill>
                  <a:srgbClr val="FF0000"/>
                </a:solidFill>
                <a:latin typeface="Constantia" pitchFamily="18" charset="0"/>
                <a:ea typeface="Times New Roman" pitchFamily="18" charset="0"/>
                <a:cs typeface="Calibri" pitchFamily="34" charset="0"/>
              </a:rPr>
              <a:t>233</a:t>
            </a:r>
            <a:r>
              <a:rPr lang="pl-PL" dirty="0">
                <a:solidFill>
                  <a:srgbClr val="002060"/>
                </a:solidFill>
                <a:latin typeface="Constantia" pitchFamily="18" charset="0"/>
                <a:ea typeface="Times New Roman" pitchFamily="18" charset="0"/>
                <a:cs typeface="Calibri" pitchFamily="34" charset="0"/>
              </a:rPr>
              <a:t> postanowienia,</a:t>
            </a:r>
          </a:p>
          <a:p>
            <a:pPr marL="285750" indent="-285750">
              <a:lnSpc>
                <a:spcPct val="125000"/>
              </a:lnSpc>
              <a:buFont typeface="Wingdings" panose="05000000000000000000" pitchFamily="2" charset="2"/>
              <a:buChar char="q"/>
            </a:pPr>
            <a:r>
              <a:rPr lang="pl-PL" dirty="0">
                <a:solidFill>
                  <a:srgbClr val="002060"/>
                </a:solidFill>
                <a:latin typeface="Constantia" pitchFamily="18" charset="0"/>
                <a:ea typeface="Times New Roman" pitchFamily="18" charset="0"/>
                <a:cs typeface="Calibri" pitchFamily="34" charset="0"/>
              </a:rPr>
              <a:t>wydano </a:t>
            </a:r>
            <a:r>
              <a:rPr lang="pl-PL" b="1" dirty="0">
                <a:solidFill>
                  <a:srgbClr val="FF0000"/>
                </a:solidFill>
                <a:latin typeface="Constantia" pitchFamily="18" charset="0"/>
                <a:ea typeface="Times New Roman" pitchFamily="18" charset="0"/>
                <a:cs typeface="Calibri" pitchFamily="34" charset="0"/>
              </a:rPr>
              <a:t>22</a:t>
            </a:r>
            <a:r>
              <a:rPr lang="pl-PL" dirty="0">
                <a:solidFill>
                  <a:srgbClr val="002060"/>
                </a:solidFill>
                <a:latin typeface="Constantia" pitchFamily="18" charset="0"/>
                <a:ea typeface="Times New Roman" pitchFamily="18" charset="0"/>
                <a:cs typeface="Calibri" pitchFamily="34" charset="0"/>
              </a:rPr>
              <a:t> tytuły wykonawcze,</a:t>
            </a:r>
          </a:p>
          <a:p>
            <a:pPr marL="285750" indent="-285750">
              <a:lnSpc>
                <a:spcPct val="125000"/>
              </a:lnSpc>
              <a:buFont typeface="Wingdings" panose="05000000000000000000" pitchFamily="2" charset="2"/>
              <a:buChar char="q"/>
            </a:pPr>
            <a:r>
              <a:rPr lang="pl-PL" dirty="0">
                <a:solidFill>
                  <a:srgbClr val="002060"/>
                </a:solidFill>
                <a:latin typeface="Constantia" pitchFamily="18" charset="0"/>
                <a:ea typeface="Times New Roman" pitchFamily="18" charset="0"/>
                <a:cs typeface="Calibri" pitchFamily="34" charset="0"/>
              </a:rPr>
              <a:t>pobrano </a:t>
            </a:r>
            <a:r>
              <a:rPr lang="pl-PL" b="1" dirty="0">
                <a:solidFill>
                  <a:srgbClr val="FF0000"/>
                </a:solidFill>
                <a:latin typeface="Constantia" pitchFamily="18" charset="0"/>
                <a:ea typeface="Times New Roman" pitchFamily="18" charset="0"/>
                <a:cs typeface="Calibri" pitchFamily="34" charset="0"/>
              </a:rPr>
              <a:t>284 </a:t>
            </a:r>
            <a:r>
              <a:rPr lang="pl-PL" dirty="0">
                <a:solidFill>
                  <a:srgbClr val="002060"/>
                </a:solidFill>
                <a:latin typeface="Constantia" pitchFamily="18" charset="0"/>
                <a:ea typeface="Times New Roman" pitchFamily="18" charset="0"/>
                <a:cs typeface="Calibri" pitchFamily="34" charset="0"/>
              </a:rPr>
              <a:t>próbki wody, żywności i przedmiotów użytku  do badań laboratoryjnych,</a:t>
            </a:r>
          </a:p>
          <a:p>
            <a:pPr marL="285750" indent="-285750">
              <a:lnSpc>
                <a:spcPct val="125000"/>
              </a:lnSpc>
              <a:buFont typeface="Wingdings" panose="05000000000000000000" pitchFamily="2" charset="2"/>
              <a:buChar char="q"/>
            </a:pPr>
            <a:r>
              <a:rPr lang="pl-PL" dirty="0">
                <a:solidFill>
                  <a:srgbClr val="002060"/>
                </a:solidFill>
                <a:latin typeface="Constantia" pitchFamily="18" charset="0"/>
                <a:ea typeface="Times New Roman" pitchFamily="18" charset="0"/>
                <a:cs typeface="Calibri" pitchFamily="34" charset="0"/>
              </a:rPr>
              <a:t>w związku ze zgłoszeniem chorób zakaźnych przeprowadzono </a:t>
            </a:r>
            <a:r>
              <a:rPr lang="pl-PL" b="1" dirty="0">
                <a:solidFill>
                  <a:srgbClr val="FF0000"/>
                </a:solidFill>
                <a:latin typeface="Constantia" pitchFamily="18" charset="0"/>
                <a:ea typeface="Times New Roman" pitchFamily="18" charset="0"/>
                <a:cs typeface="Calibri" pitchFamily="34" charset="0"/>
              </a:rPr>
              <a:t>1286</a:t>
            </a:r>
            <a:r>
              <a:rPr lang="pl-PL" dirty="0">
                <a:solidFill>
                  <a:srgbClr val="002060"/>
                </a:solidFill>
                <a:latin typeface="Constantia" pitchFamily="18" charset="0"/>
                <a:ea typeface="Times New Roman" pitchFamily="18" charset="0"/>
                <a:cs typeface="Calibri" pitchFamily="34" charset="0"/>
              </a:rPr>
              <a:t> wywiadów epidemiologicznych,</a:t>
            </a:r>
          </a:p>
          <a:p>
            <a:pPr marL="285750" indent="-285750">
              <a:lnSpc>
                <a:spcPct val="125000"/>
              </a:lnSpc>
              <a:buFont typeface="Wingdings" panose="05000000000000000000" pitchFamily="2" charset="2"/>
              <a:buChar char="q"/>
            </a:pPr>
            <a:r>
              <a:rPr lang="pl-PL" dirty="0">
                <a:solidFill>
                  <a:srgbClr val="002060"/>
                </a:solidFill>
                <a:latin typeface="Constantia" pitchFamily="18" charset="0"/>
                <a:ea typeface="Times New Roman" pitchFamily="18" charset="0"/>
                <a:cs typeface="Calibri" pitchFamily="34" charset="0"/>
              </a:rPr>
              <a:t>przeprowadzono </a:t>
            </a:r>
            <a:r>
              <a:rPr lang="pl-PL" b="1" dirty="0">
                <a:solidFill>
                  <a:srgbClr val="FF0000"/>
                </a:solidFill>
                <a:latin typeface="Constantia" pitchFamily="18" charset="0"/>
                <a:ea typeface="Times New Roman" pitchFamily="18" charset="0"/>
                <a:cs typeface="Calibri" pitchFamily="34" charset="0"/>
              </a:rPr>
              <a:t>8</a:t>
            </a:r>
            <a:r>
              <a:rPr lang="pl-PL" dirty="0">
                <a:solidFill>
                  <a:srgbClr val="002060"/>
                </a:solidFill>
                <a:latin typeface="Constantia" pitchFamily="18" charset="0"/>
                <a:ea typeface="Times New Roman" pitchFamily="18" charset="0"/>
                <a:cs typeface="Calibri" pitchFamily="34" charset="0"/>
              </a:rPr>
              <a:t> ocen narażenia zawodowego w przypadkach podejrzeń chorób zawodowych.</a:t>
            </a:r>
          </a:p>
          <a:p>
            <a:endParaRPr lang="pl-PL" dirty="0">
              <a:solidFill>
                <a:srgbClr val="002060"/>
              </a:solidFill>
              <a:latin typeface="Constantia" pitchFamily="18" charset="0"/>
              <a:ea typeface="Times New Roman" pitchFamily="18" charset="0"/>
              <a:cs typeface="Calibri" pitchFamily="34" charset="0"/>
            </a:endParaRPr>
          </a:p>
        </p:txBody>
      </p:sp>
      <p:sp>
        <p:nvSpPr>
          <p:cNvPr id="2" name="Symbol zastępczy numeru slajdu 1">
            <a:extLst>
              <a:ext uri="{FF2B5EF4-FFF2-40B4-BE49-F238E27FC236}">
                <a16:creationId xmlns:a16="http://schemas.microsoft.com/office/drawing/2014/main" id="{F6CE8CD1-B937-455C-A79F-79A2F75D6B24}"/>
              </a:ext>
            </a:extLst>
          </p:cNvPr>
          <p:cNvSpPr>
            <a:spLocks noGrp="1"/>
          </p:cNvSpPr>
          <p:nvPr>
            <p:ph type="sldNum" sz="quarter" idx="12"/>
          </p:nvPr>
        </p:nvSpPr>
        <p:spPr/>
        <p:txBody>
          <a:bodyPr/>
          <a:lstStyle/>
          <a:p>
            <a:pPr>
              <a:defRPr/>
            </a:pPr>
            <a:fld id="{8E7CD2DA-8185-4507-8A2F-B572FDECFAC1}" type="slidenum">
              <a:rPr lang="pl-PL" smtClean="0"/>
              <a:pPr>
                <a:defRPr/>
              </a:pPr>
              <a:t>234</a:t>
            </a:fld>
            <a:endParaRPr lang="pl-PL"/>
          </a:p>
        </p:txBody>
      </p:sp>
    </p:spTree>
    <p:extLst>
      <p:ext uri="{BB962C8B-B14F-4D97-AF65-F5344CB8AC3E}">
        <p14:creationId xmlns:p14="http://schemas.microsoft.com/office/powerpoint/2010/main" val="132606306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a:extLst>
              <a:ext uri="{FF2B5EF4-FFF2-40B4-BE49-F238E27FC236}">
                <a16:creationId xmlns:a16="http://schemas.microsoft.com/office/drawing/2014/main" id="{94468C8B-1BA9-0BB4-F4B5-460C1A1FA2BB}"/>
              </a:ext>
            </a:extLst>
          </p:cNvPr>
          <p:cNvSpPr>
            <a:spLocks noGrp="1"/>
          </p:cNvSpPr>
          <p:nvPr>
            <p:ph idx="1"/>
          </p:nvPr>
        </p:nvSpPr>
        <p:spPr>
          <a:xfrm>
            <a:off x="457200" y="198332"/>
            <a:ext cx="8229600" cy="4572000"/>
          </a:xfrm>
        </p:spPr>
        <p:txBody>
          <a:bodyPr/>
          <a:lstStyle/>
          <a:p>
            <a:pPr marL="0" marR="11430" lvl="0" indent="0" algn="just">
              <a:lnSpc>
                <a:spcPct val="115000"/>
              </a:lnSpc>
              <a:buNone/>
            </a:pPr>
            <a:r>
              <a:rPr lang="pl-PL" sz="1800" dirty="0">
                <a:solidFill>
                  <a:srgbClr val="002060"/>
                </a:solidFill>
                <a:latin typeface="+mj-lt"/>
              </a:rPr>
              <a:t>	Oprócz działań </a:t>
            </a:r>
            <a:r>
              <a:rPr lang="pl-PL" sz="1800" dirty="0" err="1">
                <a:solidFill>
                  <a:srgbClr val="002060"/>
                </a:solidFill>
                <a:latin typeface="+mj-lt"/>
              </a:rPr>
              <a:t>nadzorowych</a:t>
            </a:r>
            <a:r>
              <a:rPr lang="pl-PL" sz="1800" dirty="0">
                <a:solidFill>
                  <a:srgbClr val="002060"/>
                </a:solidFill>
                <a:latin typeface="+mj-lt"/>
              </a:rPr>
              <a:t> bardzo ważnym ogniwem jest działalność  </a:t>
            </a:r>
            <a:r>
              <a:rPr lang="pl-PL" sz="1800" b="1" dirty="0">
                <a:solidFill>
                  <a:srgbClr val="002060"/>
                </a:solidFill>
                <a:effectLst/>
                <a:latin typeface="+mj-lt"/>
                <a:ea typeface="Times New Roman" panose="02020603050405020304" pitchFamily="18" charset="0"/>
              </a:rPr>
              <a:t>oświatowo-zdrowotna i profilaktyka zdrowotna. </a:t>
            </a:r>
          </a:p>
          <a:p>
            <a:pPr marL="0" marR="11430" lvl="0" indent="0">
              <a:lnSpc>
                <a:spcPct val="115000"/>
              </a:lnSpc>
              <a:buNone/>
            </a:pPr>
            <a:r>
              <a:rPr lang="pl-PL" sz="1800" dirty="0">
                <a:solidFill>
                  <a:srgbClr val="002060"/>
                </a:solidFill>
                <a:effectLst/>
                <a:latin typeface="+mj-lt"/>
                <a:ea typeface="Times New Roman" panose="02020603050405020304" pitchFamily="18" charset="0"/>
              </a:rPr>
              <a:t>	W 2023 r.:</a:t>
            </a:r>
            <a:endParaRPr lang="pl-PL" sz="1800" b="1" dirty="0">
              <a:solidFill>
                <a:srgbClr val="002060"/>
              </a:solidFill>
              <a:effectLst/>
              <a:latin typeface="+mj-lt"/>
              <a:ea typeface="Times New Roman" panose="02020603050405020304" pitchFamily="18" charset="0"/>
            </a:endParaRPr>
          </a:p>
          <a:p>
            <a:pPr marR="11430" lvl="0" algn="just">
              <a:lnSpc>
                <a:spcPct val="115000"/>
              </a:lnSpc>
              <a:buFont typeface="Wingdings" panose="05000000000000000000" pitchFamily="2" charset="2"/>
              <a:buChar char="q"/>
            </a:pPr>
            <a:r>
              <a:rPr lang="pl-PL" sz="1800" dirty="0">
                <a:solidFill>
                  <a:srgbClr val="002060"/>
                </a:solidFill>
                <a:latin typeface="+mj-lt"/>
                <a:ea typeface="Times New Roman" panose="02020603050405020304" pitchFamily="18" charset="0"/>
              </a:rPr>
              <a:t>p</a:t>
            </a:r>
            <a:r>
              <a:rPr lang="pl-PL" sz="1800" dirty="0">
                <a:solidFill>
                  <a:srgbClr val="002060"/>
                </a:solidFill>
                <a:effectLst/>
                <a:latin typeface="+mj-lt"/>
                <a:ea typeface="Times New Roman" panose="02020603050405020304" pitchFamily="18" charset="0"/>
              </a:rPr>
              <a:t>rzeprowadzono </a:t>
            </a:r>
            <a:r>
              <a:rPr lang="pl-PL" sz="1800" b="1" dirty="0">
                <a:solidFill>
                  <a:srgbClr val="002060"/>
                </a:solidFill>
                <a:effectLst/>
                <a:latin typeface="+mj-lt"/>
                <a:ea typeface="Times New Roman" panose="02020603050405020304" pitchFamily="18" charset="0"/>
              </a:rPr>
              <a:t>85 </a:t>
            </a:r>
            <a:r>
              <a:rPr lang="pl-PL" sz="1800" dirty="0">
                <a:solidFill>
                  <a:srgbClr val="002060"/>
                </a:solidFill>
                <a:effectLst/>
                <a:latin typeface="+mj-lt"/>
                <a:ea typeface="Times New Roman" panose="02020603050405020304" pitchFamily="18" charset="0"/>
              </a:rPr>
              <a:t>wizytacji z realizacji </a:t>
            </a:r>
            <a:r>
              <a:rPr lang="pl-PL" sz="1800" b="1" dirty="0">
                <a:solidFill>
                  <a:srgbClr val="002060"/>
                </a:solidFill>
                <a:effectLst/>
                <a:latin typeface="+mj-lt"/>
                <a:ea typeface="Times New Roman" panose="02020603050405020304" pitchFamily="18" charset="0"/>
              </a:rPr>
              <a:t>12</a:t>
            </a:r>
            <a:r>
              <a:rPr lang="pl-PL" sz="1800" dirty="0">
                <a:solidFill>
                  <a:srgbClr val="002060"/>
                </a:solidFill>
                <a:effectLst/>
                <a:latin typeface="+mj-lt"/>
                <a:ea typeface="Times New Roman" panose="02020603050405020304" pitchFamily="18" charset="0"/>
              </a:rPr>
              <a:t> programów realizowanych</a:t>
            </a:r>
            <a:r>
              <a:rPr lang="pl-PL" sz="1800" dirty="0">
                <a:solidFill>
                  <a:srgbClr val="002060"/>
                </a:solidFill>
                <a:latin typeface="+mj-lt"/>
                <a:ea typeface="Times New Roman" panose="02020603050405020304" pitchFamily="18" charset="0"/>
              </a:rPr>
              <a:t> w</a:t>
            </a:r>
            <a:r>
              <a:rPr lang="pl-PL" sz="1800" dirty="0">
                <a:solidFill>
                  <a:srgbClr val="002060"/>
                </a:solidFill>
                <a:effectLst/>
                <a:latin typeface="+mj-lt"/>
                <a:ea typeface="Times New Roman" panose="02020603050405020304" pitchFamily="18" charset="0"/>
              </a:rPr>
              <a:t> przedszkolach, szkołach podstawowych oraz szkołach ponadpodstawowych,</a:t>
            </a:r>
          </a:p>
          <a:p>
            <a:pPr marR="11430">
              <a:lnSpc>
                <a:spcPct val="115000"/>
              </a:lnSpc>
              <a:buFont typeface="Wingdings" panose="05000000000000000000" pitchFamily="2" charset="2"/>
              <a:buChar char="q"/>
            </a:pPr>
            <a:r>
              <a:rPr lang="pl-PL" sz="1900" dirty="0">
                <a:solidFill>
                  <a:srgbClr val="002060"/>
                </a:solidFill>
                <a:latin typeface="+mj-lt"/>
                <a:ea typeface="Times New Roman" panose="02020603050405020304" pitchFamily="18" charset="0"/>
              </a:rPr>
              <a:t>realizowano </a:t>
            </a:r>
            <a:r>
              <a:rPr lang="pl-PL" sz="1900" b="1" dirty="0">
                <a:solidFill>
                  <a:srgbClr val="002060"/>
                </a:solidFill>
                <a:latin typeface="+mj-lt"/>
                <a:ea typeface="Times New Roman" panose="02020603050405020304" pitchFamily="18" charset="0"/>
              </a:rPr>
              <a:t>21</a:t>
            </a:r>
            <a:r>
              <a:rPr lang="pl-PL" sz="1900" dirty="0">
                <a:solidFill>
                  <a:srgbClr val="002060"/>
                </a:solidFill>
                <a:latin typeface="+mj-lt"/>
                <a:ea typeface="Times New Roman" panose="02020603050405020304" pitchFamily="18" charset="0"/>
              </a:rPr>
              <a:t> interwencji nieprogramowych.</a:t>
            </a:r>
          </a:p>
          <a:p>
            <a:pPr marR="11430">
              <a:lnSpc>
                <a:spcPct val="115000"/>
              </a:lnSpc>
              <a:buFont typeface="Wingdings" panose="05000000000000000000" pitchFamily="2" charset="2"/>
              <a:buChar char="q"/>
            </a:pPr>
            <a:r>
              <a:rPr lang="pl-PL" sz="1900" dirty="0">
                <a:solidFill>
                  <a:srgbClr val="002060"/>
                </a:solidFill>
                <a:effectLst/>
                <a:latin typeface="+mj-lt"/>
                <a:ea typeface="Times New Roman" panose="02020603050405020304" pitchFamily="18" charset="0"/>
              </a:rPr>
              <a:t>Główna tematyka:</a:t>
            </a:r>
          </a:p>
          <a:p>
            <a:pPr marR="11430" lvl="1">
              <a:lnSpc>
                <a:spcPct val="115000"/>
              </a:lnSpc>
              <a:buFont typeface="Wingdings" panose="05000000000000000000" pitchFamily="2" charset="2"/>
              <a:buChar char="ü"/>
            </a:pPr>
            <a:r>
              <a:rPr lang="pl-PL" sz="1900" dirty="0">
                <a:solidFill>
                  <a:srgbClr val="002060"/>
                </a:solidFill>
                <a:effectLst/>
                <a:latin typeface="+mj-lt"/>
                <a:ea typeface="Times New Roman" panose="02020603050405020304" pitchFamily="18" charset="0"/>
              </a:rPr>
              <a:t>profilaktyka antytytoniowa</a:t>
            </a:r>
            <a:endParaRPr lang="pl-PL" sz="1900" dirty="0">
              <a:solidFill>
                <a:srgbClr val="002060"/>
              </a:solidFill>
              <a:latin typeface="+mj-lt"/>
              <a:ea typeface="Times New Roman" panose="02020603050405020304" pitchFamily="18" charset="0"/>
            </a:endParaRPr>
          </a:p>
          <a:p>
            <a:pPr marR="11430" lvl="1">
              <a:lnSpc>
                <a:spcPct val="115000"/>
              </a:lnSpc>
              <a:buFont typeface="Wingdings" panose="05000000000000000000" pitchFamily="2" charset="2"/>
              <a:buChar char="ü"/>
            </a:pPr>
            <a:r>
              <a:rPr lang="pl-PL" sz="1900" dirty="0">
                <a:solidFill>
                  <a:srgbClr val="002060"/>
                </a:solidFill>
                <a:effectLst/>
                <a:latin typeface="+mj-lt"/>
                <a:ea typeface="Times New Roman" panose="02020603050405020304" pitchFamily="18" charset="0"/>
              </a:rPr>
              <a:t>profilaktyka nadwagi i otyłości</a:t>
            </a:r>
          </a:p>
          <a:p>
            <a:pPr lvl="1">
              <a:buFont typeface="Wingdings" panose="05000000000000000000" pitchFamily="2" charset="2"/>
              <a:buChar char="ü"/>
            </a:pPr>
            <a:r>
              <a:rPr lang="pl-PL" sz="1900" dirty="0">
                <a:solidFill>
                  <a:srgbClr val="002060"/>
                </a:solidFill>
                <a:effectLst/>
                <a:latin typeface="+mj-lt"/>
                <a:ea typeface="Times New Roman" panose="02020603050405020304" pitchFamily="18" charset="0"/>
              </a:rPr>
              <a:t>profilaktyka chorób nowotworowych</a:t>
            </a:r>
          </a:p>
          <a:p>
            <a:pPr lvl="1">
              <a:buFont typeface="Wingdings" panose="05000000000000000000" pitchFamily="2" charset="2"/>
              <a:buChar char="ü"/>
            </a:pPr>
            <a:r>
              <a:rPr lang="pl-PL" sz="1900" dirty="0">
                <a:solidFill>
                  <a:srgbClr val="002060"/>
                </a:solidFill>
                <a:effectLst/>
                <a:latin typeface="+mj-lt"/>
                <a:ea typeface="Times New Roman" panose="02020603050405020304" pitchFamily="18" charset="0"/>
              </a:rPr>
              <a:t>profilaktyka HIV/AIDS          </a:t>
            </a:r>
          </a:p>
          <a:p>
            <a:pPr lvl="1">
              <a:buFont typeface="Wingdings" panose="05000000000000000000" pitchFamily="2" charset="2"/>
              <a:buChar char="ü"/>
            </a:pPr>
            <a:r>
              <a:rPr lang="pl-PL" sz="1900" dirty="0">
                <a:solidFill>
                  <a:srgbClr val="002060"/>
                </a:solidFill>
                <a:effectLst/>
                <a:latin typeface="+mj-lt"/>
                <a:ea typeface="Times New Roman" panose="02020603050405020304" pitchFamily="18" charset="0"/>
              </a:rPr>
              <a:t>profilaktyka uzależnień</a:t>
            </a:r>
            <a:endParaRPr lang="pl-PL" sz="1900" dirty="0">
              <a:solidFill>
                <a:srgbClr val="002060"/>
              </a:solidFill>
              <a:latin typeface="+mj-lt"/>
              <a:ea typeface="Times New Roman" panose="02020603050405020304" pitchFamily="18" charset="0"/>
            </a:endParaRPr>
          </a:p>
          <a:p>
            <a:pPr lvl="1">
              <a:buFont typeface="Wingdings" panose="05000000000000000000" pitchFamily="2" charset="2"/>
              <a:buChar char="ü"/>
            </a:pPr>
            <a:r>
              <a:rPr lang="pl-PL" sz="1900" dirty="0">
                <a:solidFill>
                  <a:srgbClr val="002060"/>
                </a:solidFill>
                <a:effectLst/>
                <a:latin typeface="+mj-lt"/>
                <a:ea typeface="Times New Roman" panose="02020603050405020304" pitchFamily="18" charset="0"/>
              </a:rPr>
              <a:t>profilaktyka chorób zakaźnych</a:t>
            </a:r>
          </a:p>
          <a:p>
            <a:pPr lvl="1">
              <a:buFont typeface="Wingdings" panose="05000000000000000000" pitchFamily="2" charset="2"/>
              <a:buChar char="ü"/>
            </a:pPr>
            <a:r>
              <a:rPr lang="pl-PL" sz="1900" dirty="0">
                <a:solidFill>
                  <a:srgbClr val="002060"/>
                </a:solidFill>
                <a:effectLst/>
                <a:latin typeface="+mj-lt"/>
                <a:ea typeface="Times New Roman" panose="02020603050405020304" pitchFamily="18" charset="0"/>
              </a:rPr>
              <a:t>promocja zdrowia psychicznego</a:t>
            </a:r>
          </a:p>
          <a:p>
            <a:pPr marL="366713" lvl="1" indent="0">
              <a:buNone/>
            </a:pPr>
            <a:endParaRPr lang="pl-PL" sz="1900" dirty="0">
              <a:solidFill>
                <a:srgbClr val="002060"/>
              </a:solidFill>
              <a:latin typeface="+mj-lt"/>
              <a:ea typeface="Times New Roman" panose="02020603050405020304" pitchFamily="18" charset="0"/>
            </a:endParaRPr>
          </a:p>
          <a:p>
            <a:pPr marL="366713" lvl="1" indent="0">
              <a:buNone/>
            </a:pPr>
            <a:r>
              <a:rPr lang="pl-PL" sz="1900" dirty="0">
                <a:solidFill>
                  <a:srgbClr val="002060"/>
                </a:solidFill>
                <a:effectLst/>
                <a:latin typeface="+mj-lt"/>
                <a:ea typeface="Times New Roman" panose="02020603050405020304" pitchFamily="18" charset="0"/>
              </a:rPr>
              <a:t>Szeroko zakrojona działalność informacyjno-edukacyjna prowadzona jest co roku dla tysięcy odbiorców</a:t>
            </a:r>
            <a:r>
              <a:rPr lang="pl-PL" sz="1900" dirty="0">
                <a:solidFill>
                  <a:srgbClr val="002060"/>
                </a:solidFill>
                <a:latin typeface="+mj-lt"/>
                <a:ea typeface="Times New Roman" panose="02020603050405020304" pitchFamily="18" charset="0"/>
              </a:rPr>
              <a:t> powiatu brodnickiego.</a:t>
            </a:r>
            <a:endParaRPr lang="pl-PL" sz="1900" dirty="0">
              <a:solidFill>
                <a:srgbClr val="002060"/>
              </a:solidFill>
              <a:effectLst/>
              <a:latin typeface="+mj-lt"/>
              <a:ea typeface="Times New Roman" panose="02020603050405020304" pitchFamily="18" charset="0"/>
            </a:endParaRPr>
          </a:p>
          <a:p>
            <a:pPr marL="366713" lvl="1" indent="0">
              <a:buNone/>
            </a:pPr>
            <a:endParaRPr lang="pl-PL" sz="1900" dirty="0">
              <a:solidFill>
                <a:srgbClr val="002060"/>
              </a:solidFill>
              <a:effectLst/>
              <a:latin typeface="+mj-lt"/>
              <a:ea typeface="Times New Roman" panose="02020603050405020304" pitchFamily="18" charset="0"/>
            </a:endParaRPr>
          </a:p>
          <a:p>
            <a:pPr marL="366713" lvl="1" indent="0">
              <a:buNone/>
            </a:pPr>
            <a:endParaRPr lang="pl-PL" sz="1600" dirty="0">
              <a:solidFill>
                <a:srgbClr val="002060"/>
              </a:solidFill>
              <a:latin typeface="+mj-lt"/>
              <a:ea typeface="Times New Roman" panose="02020603050405020304" pitchFamily="18" charset="0"/>
            </a:endParaRPr>
          </a:p>
          <a:p>
            <a:pPr marL="0" indent="0">
              <a:buNone/>
            </a:pPr>
            <a:endParaRPr lang="pl-PL" sz="1800" dirty="0">
              <a:solidFill>
                <a:srgbClr val="002060"/>
              </a:solidFill>
              <a:effectLst/>
              <a:latin typeface="+mj-lt"/>
              <a:ea typeface="Times New Roman" panose="02020603050405020304" pitchFamily="18" charset="0"/>
            </a:endParaRPr>
          </a:p>
          <a:p>
            <a:pPr marL="0" indent="0">
              <a:buNone/>
            </a:pPr>
            <a:endParaRPr lang="pl-PL" dirty="0">
              <a:solidFill>
                <a:schemeClr val="bg1"/>
              </a:solidFill>
            </a:endParaRPr>
          </a:p>
        </p:txBody>
      </p:sp>
      <p:sp>
        <p:nvSpPr>
          <p:cNvPr id="4" name="Symbol zastępczy numeru slajdu 3">
            <a:extLst>
              <a:ext uri="{FF2B5EF4-FFF2-40B4-BE49-F238E27FC236}">
                <a16:creationId xmlns:a16="http://schemas.microsoft.com/office/drawing/2014/main" id="{62362E1C-4CB2-8574-FC74-72D4726039E0}"/>
              </a:ext>
            </a:extLst>
          </p:cNvPr>
          <p:cNvSpPr>
            <a:spLocks noGrp="1"/>
          </p:cNvSpPr>
          <p:nvPr>
            <p:ph type="sldNum" sz="quarter" idx="12"/>
          </p:nvPr>
        </p:nvSpPr>
        <p:spPr/>
        <p:txBody>
          <a:bodyPr/>
          <a:lstStyle/>
          <a:p>
            <a:pPr>
              <a:defRPr/>
            </a:pPr>
            <a:fld id="{8E7CD2DA-8185-4507-8A2F-B572FDECFAC1}" type="slidenum">
              <a:rPr lang="pl-PL" smtClean="0"/>
              <a:pPr>
                <a:defRPr/>
              </a:pPr>
              <a:t>235</a:t>
            </a:fld>
            <a:endParaRPr lang="pl-PL"/>
          </a:p>
        </p:txBody>
      </p:sp>
    </p:spTree>
    <p:extLst>
      <p:ext uri="{BB962C8B-B14F-4D97-AF65-F5344CB8AC3E}">
        <p14:creationId xmlns:p14="http://schemas.microsoft.com/office/powerpoint/2010/main" val="145438646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B3DFA854-CCAC-D25A-7D53-70CDDC7ADCB8}"/>
              </a:ext>
            </a:extLst>
          </p:cNvPr>
          <p:cNvSpPr>
            <a:spLocks noGrp="1"/>
          </p:cNvSpPr>
          <p:nvPr>
            <p:ph type="sldNum" sz="quarter" idx="12"/>
          </p:nvPr>
        </p:nvSpPr>
        <p:spPr/>
        <p:txBody>
          <a:bodyPr/>
          <a:lstStyle/>
          <a:p>
            <a:pPr>
              <a:defRPr/>
            </a:pPr>
            <a:fld id="{E683911C-EC88-49B7-90C9-B74F5A05111C}" type="slidenum">
              <a:rPr lang="pl-PL" smtClean="0"/>
              <a:pPr>
                <a:defRPr/>
              </a:pPr>
              <a:t>236</a:t>
            </a:fld>
            <a:endParaRPr lang="pl-PL"/>
          </a:p>
        </p:txBody>
      </p:sp>
      <p:sp>
        <p:nvSpPr>
          <p:cNvPr id="4" name="pole tekstowe 3">
            <a:extLst>
              <a:ext uri="{FF2B5EF4-FFF2-40B4-BE49-F238E27FC236}">
                <a16:creationId xmlns:a16="http://schemas.microsoft.com/office/drawing/2014/main" id="{18270D4F-5349-8D7F-3925-20B35740AA67}"/>
              </a:ext>
            </a:extLst>
          </p:cNvPr>
          <p:cNvSpPr txBox="1"/>
          <p:nvPr/>
        </p:nvSpPr>
        <p:spPr>
          <a:xfrm>
            <a:off x="254956" y="496104"/>
            <a:ext cx="8558277" cy="6258380"/>
          </a:xfrm>
          <a:prstGeom prst="rect">
            <a:avLst/>
          </a:prstGeom>
          <a:noFill/>
        </p:spPr>
        <p:txBody>
          <a:bodyPr wrap="square">
            <a:spAutoFit/>
          </a:bodyPr>
          <a:lstStyle/>
          <a:p>
            <a:pPr algn="ctr">
              <a:lnSpc>
                <a:spcPct val="107000"/>
              </a:lnSpc>
              <a:spcAft>
                <a:spcPts val="800"/>
              </a:spcAft>
            </a:pPr>
            <a:r>
              <a:rPr lang="pl-PL" sz="20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Drobnoustroje nie znają granic międzypaństwowych ani międzygatunkowych (migracja ludności i gatunków, globalizacja)</a:t>
            </a:r>
          </a:p>
          <a:p>
            <a:pPr algn="ctr">
              <a:lnSpc>
                <a:spcPct val="107000"/>
              </a:lnSpc>
              <a:spcAft>
                <a:spcPts val="800"/>
              </a:spcAft>
            </a:pPr>
            <a:endParaRPr lang="pl-PL" sz="6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200150" lvl="2" indent="-285750">
              <a:lnSpc>
                <a:spcPct val="150000"/>
              </a:lnSpc>
              <a:spcAft>
                <a:spcPts val="800"/>
              </a:spcAft>
              <a:buFont typeface="Wingdings" panose="05000000000000000000" pitchFamily="2" charset="2"/>
              <a:buChar char="q"/>
            </a:pPr>
            <a:r>
              <a:rPr lang="pl-PL"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Wirus </a:t>
            </a:r>
            <a:r>
              <a:rPr lang="pl-PL"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Ebola</a:t>
            </a:r>
            <a:endParaRPr lang="pl-PL"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1200150" lvl="2" indent="-285750">
              <a:lnSpc>
                <a:spcPct val="150000"/>
              </a:lnSpc>
              <a:spcAft>
                <a:spcPts val="800"/>
              </a:spcAft>
              <a:buFont typeface="Wingdings" panose="05000000000000000000" pitchFamily="2" charset="2"/>
              <a:buChar char="q"/>
            </a:pPr>
            <a:r>
              <a:rPr lang="pl-PL"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Nipah</a:t>
            </a:r>
            <a:endParaRPr lang="pl-PL"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1200150" lvl="2" indent="-285750">
              <a:lnSpc>
                <a:spcPct val="150000"/>
              </a:lnSpc>
              <a:spcAft>
                <a:spcPts val="800"/>
              </a:spcAft>
              <a:buFont typeface="Wingdings" panose="05000000000000000000" pitchFamily="2" charset="2"/>
              <a:buChar char="q"/>
            </a:pPr>
            <a:r>
              <a:rPr lang="pl-PL"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Grypa ptasia</a:t>
            </a:r>
          </a:p>
          <a:p>
            <a:pPr marL="1200150" lvl="2" indent="-285750">
              <a:lnSpc>
                <a:spcPct val="150000"/>
              </a:lnSpc>
              <a:spcAft>
                <a:spcPts val="800"/>
              </a:spcAft>
              <a:buFont typeface="Wingdings" panose="05000000000000000000" pitchFamily="2" charset="2"/>
              <a:buChar char="q"/>
            </a:pPr>
            <a:r>
              <a:rPr lang="pl-PL"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Lassa </a:t>
            </a:r>
          </a:p>
          <a:p>
            <a:pPr marL="1200150" lvl="2" indent="-285750">
              <a:lnSpc>
                <a:spcPct val="150000"/>
              </a:lnSpc>
              <a:spcAft>
                <a:spcPts val="800"/>
              </a:spcAft>
              <a:buFont typeface="Wingdings" panose="05000000000000000000" pitchFamily="2" charset="2"/>
              <a:buChar char="q"/>
            </a:pPr>
            <a:r>
              <a:rPr lang="pl-PL"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Małpia ospa</a:t>
            </a:r>
          </a:p>
          <a:p>
            <a:pPr marL="1200150" lvl="2" indent="-285750">
              <a:lnSpc>
                <a:spcPct val="150000"/>
              </a:lnSpc>
              <a:spcAft>
                <a:spcPts val="800"/>
              </a:spcAft>
              <a:buFont typeface="Wingdings" panose="05000000000000000000" pitchFamily="2" charset="2"/>
              <a:buChar char="q"/>
            </a:pPr>
            <a:r>
              <a:rPr lang="pl-PL"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Nowe patogeny o potencjale epidemicznym i pandemicznym (nowe wirusy: grypy, MERS-</a:t>
            </a:r>
            <a:r>
              <a:rPr lang="pl-PL"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CoV</a:t>
            </a:r>
            <a:r>
              <a:rPr lang="pl-PL"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SARS-</a:t>
            </a:r>
            <a:r>
              <a:rPr lang="pl-PL"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CoV</a:t>
            </a:r>
            <a:r>
              <a:rPr lang="pl-PL"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 SARS CoV-2)</a:t>
            </a:r>
            <a:endParaRPr lang="pl-PL"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kern="100" dirty="0">
                <a:solidFill>
                  <a:srgbClr val="002060"/>
                </a:solidFill>
                <a:latin typeface="+mj-lt"/>
                <a:ea typeface="Calibri" panose="020F0502020204030204" pitchFamily="34" charset="0"/>
                <a:cs typeface="Times New Roman" panose="02020603050405020304" pitchFamily="18" charset="0"/>
              </a:rPr>
              <a:t>Zmiany klimatyczne, które powodują ocieplanie się klimatu skutkują pojawianiem się na północy Europy chorób dawniej uznawanych za tropikalne i występujących w Europie Południowej, przenoszonych przez komary: </a:t>
            </a:r>
            <a:r>
              <a:rPr lang="pl-PL" b="1" kern="100" dirty="0">
                <a:solidFill>
                  <a:srgbClr val="002060"/>
                </a:solidFill>
                <a:latin typeface="+mj-lt"/>
                <a:ea typeface="Calibri" panose="020F0502020204030204" pitchFamily="34" charset="0"/>
                <a:cs typeface="Times New Roman" panose="02020603050405020304" pitchFamily="18" charset="0"/>
              </a:rPr>
              <a:t>gorączka Denga </a:t>
            </a:r>
            <a:r>
              <a:rPr lang="pl-PL" kern="100" dirty="0">
                <a:solidFill>
                  <a:srgbClr val="002060"/>
                </a:solidFill>
                <a:latin typeface="+mj-lt"/>
                <a:ea typeface="Calibri" panose="020F0502020204030204" pitchFamily="34" charset="0"/>
                <a:cs typeface="Times New Roman" panose="02020603050405020304" pitchFamily="18" charset="0"/>
              </a:rPr>
              <a:t>(przenoszona przez azjatyckiego komara tygrysiego), </a:t>
            </a:r>
            <a:r>
              <a:rPr lang="pl-PL" b="1" kern="100" dirty="0" err="1">
                <a:solidFill>
                  <a:srgbClr val="002060"/>
                </a:solidFill>
                <a:latin typeface="+mj-lt"/>
                <a:ea typeface="Calibri" panose="020F0502020204030204" pitchFamily="34" charset="0"/>
                <a:cs typeface="Times New Roman" panose="02020603050405020304" pitchFamily="18" charset="0"/>
              </a:rPr>
              <a:t>chiqungunya</a:t>
            </a:r>
            <a:r>
              <a:rPr lang="pl-PL" kern="100" dirty="0">
                <a:solidFill>
                  <a:srgbClr val="002060"/>
                </a:solidFill>
                <a:latin typeface="+mj-lt"/>
                <a:ea typeface="Calibri" panose="020F0502020204030204" pitchFamily="34" charset="0"/>
                <a:cs typeface="Times New Roman" panose="02020603050405020304" pitchFamily="18" charset="0"/>
              </a:rPr>
              <a:t>, </a:t>
            </a:r>
            <a:r>
              <a:rPr lang="pl-PL" b="1" kern="100" dirty="0">
                <a:solidFill>
                  <a:srgbClr val="002060"/>
                </a:solidFill>
                <a:latin typeface="+mj-lt"/>
                <a:ea typeface="Calibri" panose="020F0502020204030204" pitchFamily="34" charset="0"/>
                <a:cs typeface="Times New Roman" panose="02020603050405020304" pitchFamily="18" charset="0"/>
              </a:rPr>
              <a:t>malaria </a:t>
            </a:r>
            <a:r>
              <a:rPr lang="pl-PL" kern="100" dirty="0">
                <a:solidFill>
                  <a:srgbClr val="002060"/>
                </a:solidFill>
                <a:latin typeface="+mj-lt"/>
                <a:ea typeface="Calibri" panose="020F0502020204030204" pitchFamily="34" charset="0"/>
                <a:cs typeface="Times New Roman" panose="02020603050405020304" pitchFamily="18" charset="0"/>
              </a:rPr>
              <a:t>(w tym </a:t>
            </a:r>
            <a:r>
              <a:rPr lang="pl-PL" kern="100" dirty="0" err="1">
                <a:solidFill>
                  <a:srgbClr val="002060"/>
                </a:solidFill>
                <a:latin typeface="+mj-lt"/>
                <a:ea typeface="Calibri" panose="020F0502020204030204" pitchFamily="34" charset="0"/>
                <a:cs typeface="Times New Roman" panose="02020603050405020304" pitchFamily="18" charset="0"/>
              </a:rPr>
              <a:t>Airport</a:t>
            </a:r>
            <a:r>
              <a:rPr lang="pl-PL" kern="100" dirty="0">
                <a:solidFill>
                  <a:srgbClr val="002060"/>
                </a:solidFill>
                <a:latin typeface="+mj-lt"/>
                <a:ea typeface="Calibri" panose="020F0502020204030204" pitchFamily="34" charset="0"/>
                <a:cs typeface="Times New Roman" panose="02020603050405020304" pitchFamily="18" charset="0"/>
              </a:rPr>
              <a:t> malaria – malaria lotniskowa).</a:t>
            </a:r>
          </a:p>
        </p:txBody>
      </p:sp>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411" y="1412776"/>
            <a:ext cx="2098572" cy="1124724"/>
          </a:xfrm>
          <a:prstGeom prst="rect">
            <a:avLst/>
          </a:prstGeom>
          <a:effectLst>
            <a:softEdge rad="63500"/>
          </a:effectLst>
        </p:spPr>
      </p:pic>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453" y="2132856"/>
            <a:ext cx="1596958" cy="1202342"/>
          </a:xfrm>
          <a:prstGeom prst="rect">
            <a:avLst/>
          </a:prstGeom>
          <a:effectLst>
            <a:softEdge rad="63500"/>
          </a:effec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7141" y="2636912"/>
            <a:ext cx="2055842" cy="1152128"/>
          </a:xfrm>
          <a:prstGeom prst="rect">
            <a:avLst/>
          </a:prstGeom>
          <a:effectLst>
            <a:softEdge rad="76200"/>
          </a:effectLst>
        </p:spPr>
      </p:pic>
    </p:spTree>
    <p:extLst>
      <p:ext uri="{BB962C8B-B14F-4D97-AF65-F5344CB8AC3E}">
        <p14:creationId xmlns:p14="http://schemas.microsoft.com/office/powerpoint/2010/main" val="315591178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D5A28A95-4B3A-54DE-524C-B8966991D2C7}"/>
              </a:ext>
            </a:extLst>
          </p:cNvPr>
          <p:cNvSpPr>
            <a:spLocks noGrp="1"/>
          </p:cNvSpPr>
          <p:nvPr>
            <p:ph type="sldNum" sz="quarter" idx="12"/>
          </p:nvPr>
        </p:nvSpPr>
        <p:spPr/>
        <p:txBody>
          <a:bodyPr/>
          <a:lstStyle/>
          <a:p>
            <a:pPr>
              <a:defRPr/>
            </a:pPr>
            <a:fld id="{E683911C-EC88-49B7-90C9-B74F5A05111C}" type="slidenum">
              <a:rPr lang="pl-PL" smtClean="0"/>
              <a:pPr>
                <a:defRPr/>
              </a:pPr>
              <a:t>237</a:t>
            </a:fld>
            <a:endParaRPr lang="pl-PL"/>
          </a:p>
        </p:txBody>
      </p:sp>
      <p:sp>
        <p:nvSpPr>
          <p:cNvPr id="4" name="pole tekstowe 3">
            <a:extLst>
              <a:ext uri="{FF2B5EF4-FFF2-40B4-BE49-F238E27FC236}">
                <a16:creationId xmlns:a16="http://schemas.microsoft.com/office/drawing/2014/main" id="{D2272148-5F23-9C0B-C262-034926C097AD}"/>
              </a:ext>
            </a:extLst>
          </p:cNvPr>
          <p:cNvSpPr txBox="1"/>
          <p:nvPr/>
        </p:nvSpPr>
        <p:spPr>
          <a:xfrm>
            <a:off x="467544" y="334611"/>
            <a:ext cx="8424936" cy="6327373"/>
          </a:xfrm>
          <a:prstGeom prst="rect">
            <a:avLst/>
          </a:prstGeom>
          <a:noFill/>
        </p:spPr>
        <p:txBody>
          <a:bodyPr wrap="square">
            <a:spAutoFit/>
          </a:bodyPr>
          <a:lstStyle/>
          <a:p>
            <a:pPr algn="ctr">
              <a:lnSpc>
                <a:spcPct val="107000"/>
              </a:lnSpc>
              <a:spcAft>
                <a:spcPts val="800"/>
              </a:spcAft>
            </a:pPr>
            <a:r>
              <a:rPr lang="pl-PL" b="1" kern="100" dirty="0">
                <a:solidFill>
                  <a:srgbClr val="002060"/>
                </a:solidFill>
                <a:effectLst/>
                <a:latin typeface="+mj-lt"/>
                <a:ea typeface="Calibri" panose="020F0502020204030204" pitchFamily="34" charset="0"/>
                <a:cs typeface="Times New Roman" panose="02020603050405020304" pitchFamily="18" charset="0"/>
              </a:rPr>
              <a:t>Perspektywy rozwoju Inspekcji Sanitarnej</a:t>
            </a:r>
          </a:p>
          <a:p>
            <a:pPr algn="ctr">
              <a:lnSpc>
                <a:spcPct val="107000"/>
              </a:lnSpc>
              <a:spcAft>
                <a:spcPts val="800"/>
              </a:spcAft>
            </a:pPr>
            <a:r>
              <a:rPr lang="pl-PL" b="1" kern="100" dirty="0">
                <a:solidFill>
                  <a:srgbClr val="002060"/>
                </a:solidFill>
                <a:latin typeface="+mj-lt"/>
                <a:ea typeface="Calibri" panose="020F0502020204030204" pitchFamily="34" charset="0"/>
                <a:cs typeface="Times New Roman" panose="02020603050405020304" pitchFamily="18" charset="0"/>
              </a:rPr>
              <a:t>(dane Głównego Inspektora Sanitarnego)</a:t>
            </a:r>
            <a:r>
              <a:rPr lang="pl-PL" b="1" kern="100" dirty="0">
                <a:solidFill>
                  <a:srgbClr val="002060"/>
                </a:solidFill>
                <a:effectLst/>
                <a:latin typeface="+mj-lt"/>
                <a:ea typeface="Calibri" panose="020F0502020204030204" pitchFamily="34" charset="0"/>
                <a:cs typeface="Times New Roman" panose="02020603050405020304" pitchFamily="18" charset="0"/>
              </a:rPr>
              <a:t> </a:t>
            </a:r>
          </a:p>
          <a:p>
            <a:pPr algn="ctr">
              <a:lnSpc>
                <a:spcPct val="107000"/>
              </a:lnSpc>
              <a:spcAft>
                <a:spcPts val="800"/>
              </a:spcAft>
            </a:pPr>
            <a:endParaRPr lang="pl-PL" sz="1100" b="1"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q"/>
            </a:pPr>
            <a:r>
              <a:rPr lang="pl-PL" kern="100" dirty="0">
                <a:solidFill>
                  <a:srgbClr val="002060"/>
                </a:solidFill>
                <a:effectLst/>
                <a:latin typeface="+mj-lt"/>
                <a:ea typeface="Calibri" panose="020F0502020204030204" pitchFamily="34" charset="0"/>
                <a:cs typeface="Times New Roman" panose="02020603050405020304" pitchFamily="18" charset="0"/>
              </a:rPr>
              <a:t>Państwowa Inspekcja Sanitarna to </a:t>
            </a:r>
            <a:r>
              <a:rPr lang="pl-PL" b="1" kern="100" dirty="0">
                <a:solidFill>
                  <a:srgbClr val="002060"/>
                </a:solidFill>
                <a:effectLst/>
                <a:latin typeface="+mj-lt"/>
                <a:ea typeface="Calibri" panose="020F0502020204030204" pitchFamily="34" charset="0"/>
                <a:cs typeface="Times New Roman" panose="02020603050405020304" pitchFamily="18" charset="0"/>
              </a:rPr>
              <a:t>16 stacji wojewódzkich</a:t>
            </a:r>
            <a:r>
              <a:rPr lang="pl-PL" kern="100" dirty="0">
                <a:solidFill>
                  <a:srgbClr val="002060"/>
                </a:solidFill>
                <a:effectLst/>
                <a:latin typeface="+mj-lt"/>
                <a:ea typeface="Calibri" panose="020F0502020204030204" pitchFamily="34" charset="0"/>
                <a:cs typeface="Times New Roman" panose="02020603050405020304" pitchFamily="18" charset="0"/>
              </a:rPr>
              <a:t>, </a:t>
            </a:r>
            <a:r>
              <a:rPr lang="pl-PL" b="1" kern="100" dirty="0">
                <a:solidFill>
                  <a:srgbClr val="002060"/>
                </a:solidFill>
                <a:effectLst/>
                <a:latin typeface="+mj-lt"/>
                <a:ea typeface="Calibri" panose="020F0502020204030204" pitchFamily="34" charset="0"/>
                <a:cs typeface="Times New Roman" panose="02020603050405020304" pitchFamily="18" charset="0"/>
              </a:rPr>
              <a:t>318 stacji powiatowych i 9 stacji granicznych </a:t>
            </a:r>
            <a:r>
              <a:rPr lang="pl-PL" kern="100" dirty="0">
                <a:solidFill>
                  <a:srgbClr val="002060"/>
                </a:solidFill>
                <a:effectLst/>
                <a:latin typeface="+mj-lt"/>
                <a:ea typeface="Calibri" panose="020F0502020204030204" pitchFamily="34" charset="0"/>
                <a:cs typeface="Times New Roman" panose="02020603050405020304" pitchFamily="18" charset="0"/>
              </a:rPr>
              <a:t>– ok. </a:t>
            </a:r>
            <a:r>
              <a:rPr lang="pl-PL" b="1" kern="100" dirty="0">
                <a:solidFill>
                  <a:srgbClr val="002060"/>
                </a:solidFill>
                <a:effectLst/>
                <a:latin typeface="+mj-lt"/>
                <a:ea typeface="Calibri" panose="020F0502020204030204" pitchFamily="34" charset="0"/>
                <a:cs typeface="Times New Roman" panose="02020603050405020304" pitchFamily="18" charset="0"/>
              </a:rPr>
              <a:t>17 tys</a:t>
            </a:r>
            <a:r>
              <a:rPr lang="pl-PL" kern="100" dirty="0">
                <a:solidFill>
                  <a:srgbClr val="002060"/>
                </a:solidFill>
                <a:effectLst/>
                <a:latin typeface="+mj-lt"/>
                <a:ea typeface="Calibri" panose="020F0502020204030204" pitchFamily="34" charset="0"/>
                <a:cs typeface="Times New Roman" panose="02020603050405020304" pitchFamily="18" charset="0"/>
              </a:rPr>
              <a:t>. pracowników,</a:t>
            </a:r>
          </a:p>
          <a:p>
            <a:pPr marL="342900" lvl="0" indent="-342900" algn="just">
              <a:lnSpc>
                <a:spcPct val="107000"/>
              </a:lnSpc>
              <a:buFont typeface="Wingdings" panose="05000000000000000000" pitchFamily="2" charset="2"/>
              <a:buChar char="q"/>
            </a:pPr>
            <a:r>
              <a:rPr lang="pl-PL" kern="100" dirty="0">
                <a:solidFill>
                  <a:srgbClr val="002060"/>
                </a:solidFill>
                <a:latin typeface="+mj-lt"/>
                <a:ea typeface="Calibri" panose="020F0502020204030204" pitchFamily="34" charset="0"/>
                <a:cs typeface="Times New Roman" panose="02020603050405020304" pitchFamily="18" charset="0"/>
              </a:rPr>
              <a:t>n</a:t>
            </a:r>
            <a:r>
              <a:rPr lang="pl-PL" kern="100" dirty="0">
                <a:solidFill>
                  <a:srgbClr val="002060"/>
                </a:solidFill>
                <a:effectLst/>
                <a:latin typeface="+mj-lt"/>
                <a:ea typeface="Calibri" panose="020F0502020204030204" pitchFamily="34" charset="0"/>
                <a:cs typeface="Times New Roman" panose="02020603050405020304" pitchFamily="18" charset="0"/>
              </a:rPr>
              <a:t>adzoruje, m.in. bezpieczeństwo żywności, żywienia, wody pitnej, warunki zamieszkania, pracy, wypoczynku i rekreacji, nauki i wychowania, opieki zdrowotnej, bezpieczeństwo środowiska, stosowanie substancji chemicznych i niebezpiecznych, produktów kosmetycznych, biobójczych, monitorowanie chorób zakaźnych i zakażeń, szczepienia higieny radiacyjnej, ochrona sanitarna granic i inne,</a:t>
            </a:r>
          </a:p>
          <a:p>
            <a:pPr marL="342900" lvl="0" indent="-342900" algn="just">
              <a:lnSpc>
                <a:spcPct val="107000"/>
              </a:lnSpc>
              <a:buFont typeface="Wingdings" panose="05000000000000000000" pitchFamily="2" charset="2"/>
              <a:buChar char="q"/>
            </a:pPr>
            <a:r>
              <a:rPr lang="pl-PL" kern="100" dirty="0">
                <a:solidFill>
                  <a:srgbClr val="002060"/>
                </a:solidFill>
                <a:latin typeface="+mj-lt"/>
                <a:ea typeface="Calibri" panose="020F0502020204030204" pitchFamily="34" charset="0"/>
                <a:cs typeface="Times New Roman" panose="02020603050405020304" pitchFamily="18" charset="0"/>
              </a:rPr>
              <a:t>g</a:t>
            </a:r>
            <a:r>
              <a:rPr lang="pl-PL" kern="100" dirty="0">
                <a:solidFill>
                  <a:srgbClr val="002060"/>
                </a:solidFill>
                <a:effectLst/>
                <a:latin typeface="+mj-lt"/>
                <a:ea typeface="Calibri" panose="020F0502020204030204" pitchFamily="34" charset="0"/>
                <a:cs typeface="Times New Roman" panose="02020603050405020304" pitchFamily="18" charset="0"/>
              </a:rPr>
              <a:t>romadzimy wiele danych, które muszą sprawnie wpływać do systemu, być analizowane na bieżąco, a wnioski z tych analiz muszą być używane do konkretnych interwencji i działań,</a:t>
            </a:r>
          </a:p>
          <a:p>
            <a:pPr marL="342900" lvl="0" indent="-342900" algn="just">
              <a:lnSpc>
                <a:spcPct val="107000"/>
              </a:lnSpc>
              <a:buFont typeface="Wingdings" panose="05000000000000000000" pitchFamily="2" charset="2"/>
              <a:buChar char="q"/>
            </a:pPr>
            <a:r>
              <a:rPr lang="pl-PL" kern="100" dirty="0">
                <a:solidFill>
                  <a:srgbClr val="002060"/>
                </a:solidFill>
                <a:latin typeface="+mj-lt"/>
                <a:ea typeface="Calibri" panose="020F0502020204030204" pitchFamily="34" charset="0"/>
                <a:cs typeface="Times New Roman" panose="02020603050405020304" pitchFamily="18" charset="0"/>
              </a:rPr>
              <a:t>m</a:t>
            </a:r>
            <a:r>
              <a:rPr lang="pl-PL" kern="100" dirty="0">
                <a:solidFill>
                  <a:srgbClr val="002060"/>
                </a:solidFill>
                <a:effectLst/>
                <a:latin typeface="+mj-lt"/>
                <a:ea typeface="Calibri" panose="020F0502020204030204" pitchFamily="34" charset="0"/>
                <a:cs typeface="Times New Roman" panose="02020603050405020304" pitchFamily="18" charset="0"/>
              </a:rPr>
              <a:t>usimy analizować i komunikować na bieżąco społeczeństwu i profesjonalistom medycznym istotne zdarzenia i zjawiska dla zdrowia publicznego,</a:t>
            </a:r>
          </a:p>
          <a:p>
            <a:pPr marL="342900" lvl="0" indent="-342900" algn="just">
              <a:lnSpc>
                <a:spcPct val="107000"/>
              </a:lnSpc>
              <a:spcAft>
                <a:spcPts val="800"/>
              </a:spcAft>
              <a:buFont typeface="Wingdings" panose="05000000000000000000" pitchFamily="2" charset="2"/>
              <a:buChar char="q"/>
            </a:pPr>
            <a:r>
              <a:rPr lang="pl-PL" kern="100" dirty="0">
                <a:solidFill>
                  <a:srgbClr val="002060"/>
                </a:solidFill>
                <a:latin typeface="+mj-lt"/>
                <a:ea typeface="Calibri" panose="020F0502020204030204" pitchFamily="34" charset="0"/>
                <a:cs typeface="Times New Roman" panose="02020603050405020304" pitchFamily="18" charset="0"/>
              </a:rPr>
              <a:t>n</a:t>
            </a:r>
            <a:r>
              <a:rPr lang="pl-PL" kern="100" dirty="0">
                <a:solidFill>
                  <a:srgbClr val="002060"/>
                </a:solidFill>
                <a:effectLst/>
                <a:latin typeface="+mj-lt"/>
                <a:ea typeface="Calibri" panose="020F0502020204030204" pitchFamily="34" charset="0"/>
                <a:cs typeface="Times New Roman" panose="02020603050405020304" pitchFamily="18" charset="0"/>
              </a:rPr>
              <a:t>a podstawie analiz budowanie interdyscyplinarnych wytycznych, zaleceń, rekomendacji, czyli miękkich form wspomagania decyzji diagnostycznych, leczniczych i prewencyjnych opartych na aktualnej wiedzy medycznej i opiniach eksperckich,</a:t>
            </a:r>
          </a:p>
        </p:txBody>
      </p:sp>
    </p:spTree>
    <p:extLst>
      <p:ext uri="{BB962C8B-B14F-4D97-AF65-F5344CB8AC3E}">
        <p14:creationId xmlns:p14="http://schemas.microsoft.com/office/powerpoint/2010/main" val="307225447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5CE2760C-92C8-E2F2-1F95-DF50A480404A}"/>
              </a:ext>
            </a:extLst>
          </p:cNvPr>
          <p:cNvSpPr>
            <a:spLocks noGrp="1"/>
          </p:cNvSpPr>
          <p:nvPr>
            <p:ph type="sldNum" sz="quarter" idx="12"/>
          </p:nvPr>
        </p:nvSpPr>
        <p:spPr/>
        <p:txBody>
          <a:bodyPr/>
          <a:lstStyle/>
          <a:p>
            <a:pPr>
              <a:defRPr/>
            </a:pPr>
            <a:fld id="{E683911C-EC88-49B7-90C9-B74F5A05111C}" type="slidenum">
              <a:rPr lang="pl-PL" smtClean="0"/>
              <a:pPr>
                <a:defRPr/>
              </a:pPr>
              <a:t>238</a:t>
            </a:fld>
            <a:endParaRPr lang="pl-PL"/>
          </a:p>
        </p:txBody>
      </p:sp>
      <p:sp>
        <p:nvSpPr>
          <p:cNvPr id="4" name="pole tekstowe 3">
            <a:extLst>
              <a:ext uri="{FF2B5EF4-FFF2-40B4-BE49-F238E27FC236}">
                <a16:creationId xmlns:a16="http://schemas.microsoft.com/office/drawing/2014/main" id="{C458EE6D-4983-50A1-1257-8E604C04C97A}"/>
              </a:ext>
            </a:extLst>
          </p:cNvPr>
          <p:cNvSpPr txBox="1"/>
          <p:nvPr/>
        </p:nvSpPr>
        <p:spPr>
          <a:xfrm>
            <a:off x="539552" y="476672"/>
            <a:ext cx="8064896" cy="5442772"/>
          </a:xfrm>
          <a:prstGeom prst="rect">
            <a:avLst/>
          </a:prstGeom>
          <a:noFill/>
        </p:spPr>
        <p:txBody>
          <a:bodyPr wrap="square">
            <a:spAutoFit/>
          </a:bodyPr>
          <a:lstStyle/>
          <a:p>
            <a:pPr marL="342900" lvl="0" indent="-342900" algn="just">
              <a:lnSpc>
                <a:spcPct val="114000"/>
              </a:lnSpc>
              <a:buFont typeface="Wingdings" panose="05000000000000000000" pitchFamily="2" charset="2"/>
              <a:buChar char="q"/>
            </a:pPr>
            <a:r>
              <a:rPr lang="pl-PL" sz="1800" kern="100" dirty="0">
                <a:solidFill>
                  <a:srgbClr val="002060"/>
                </a:solidFill>
                <a:effectLst/>
                <a:latin typeface="+mj-lt"/>
                <a:ea typeface="Calibri" panose="020F0502020204030204" pitchFamily="34" charset="0"/>
                <a:cs typeface="Times New Roman" panose="02020603050405020304" pitchFamily="18" charset="0"/>
              </a:rPr>
              <a:t>Państwowa Inspekcja Sanitarna dziś nie kojarzy się z restrykcjami i mandatami („policją sanitarną”), ale dziś jest wysoce wyspecjalizowaną służbą państwową  dysponującą nowoczesnymi technologiami,</a:t>
            </a:r>
            <a:r>
              <a:rPr lang="pl-PL" sz="1600" kern="100" dirty="0">
                <a:solidFill>
                  <a:srgbClr val="002060"/>
                </a:solidFill>
                <a:latin typeface="+mj-lt"/>
                <a:ea typeface="Calibri" panose="020F0502020204030204" pitchFamily="34" charset="0"/>
                <a:cs typeface="Times New Roman" panose="02020603050405020304" pitchFamily="18" charset="0"/>
              </a:rPr>
              <a:t> </a:t>
            </a:r>
            <a:r>
              <a:rPr lang="pl-PL" sz="1800" kern="100" dirty="0">
                <a:solidFill>
                  <a:srgbClr val="002060"/>
                </a:solidFill>
                <a:effectLst/>
                <a:latin typeface="+mj-lt"/>
                <a:ea typeface="Calibri" panose="020F0502020204030204" pitchFamily="34" charset="0"/>
                <a:cs typeface="Times New Roman" panose="02020603050405020304" pitchFamily="18" charset="0"/>
              </a:rPr>
              <a:t>wspierającą obywateli tak, aby mogli jak najdłużej utrzymać zdrowie i dobrą kondycję,</a:t>
            </a: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14000"/>
              </a:lnSpc>
              <a:buFont typeface="Wingdings" panose="05000000000000000000" pitchFamily="2" charset="2"/>
              <a:buChar char="q"/>
            </a:pPr>
            <a:r>
              <a:rPr lang="pl-PL" kern="100" dirty="0">
                <a:solidFill>
                  <a:srgbClr val="002060"/>
                </a:solidFill>
                <a:latin typeface="+mj-lt"/>
                <a:ea typeface="Calibri" panose="020F0502020204030204" pitchFamily="34" charset="0"/>
                <a:cs typeface="Times New Roman" panose="02020603050405020304" pitchFamily="18" charset="0"/>
              </a:rPr>
              <a:t>p</a:t>
            </a:r>
            <a:r>
              <a:rPr lang="pl-PL" sz="1800" kern="100" dirty="0">
                <a:solidFill>
                  <a:srgbClr val="002060"/>
                </a:solidFill>
                <a:effectLst/>
                <a:latin typeface="+mj-lt"/>
                <a:ea typeface="Calibri" panose="020F0502020204030204" pitchFamily="34" charset="0"/>
                <a:cs typeface="Times New Roman" panose="02020603050405020304" pitchFamily="18" charset="0"/>
              </a:rPr>
              <a:t>romocja zdrowia, oświata i edukacja zdrowotna mają ogromny wpływ na zdrowie publiczne,</a:t>
            </a: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14000"/>
              </a:lnSpc>
              <a:buFont typeface="Wingdings" panose="05000000000000000000" pitchFamily="2" charset="2"/>
              <a:buChar char="q"/>
            </a:pPr>
            <a:r>
              <a:rPr lang="pl-PL" kern="100" dirty="0">
                <a:solidFill>
                  <a:srgbClr val="002060"/>
                </a:solidFill>
                <a:latin typeface="+mj-lt"/>
                <a:ea typeface="Calibri" panose="020F0502020204030204" pitchFamily="34" charset="0"/>
                <a:cs typeface="Times New Roman" panose="02020603050405020304" pitchFamily="18" charset="0"/>
              </a:rPr>
              <a:t>d</a:t>
            </a:r>
            <a:r>
              <a:rPr lang="pl-PL" sz="1800" kern="100" dirty="0">
                <a:solidFill>
                  <a:srgbClr val="002060"/>
                </a:solidFill>
                <a:effectLst/>
                <a:latin typeface="+mj-lt"/>
                <a:ea typeface="Calibri" panose="020F0502020204030204" pitchFamily="34" charset="0"/>
                <a:cs typeface="Times New Roman" panose="02020603050405020304" pitchFamily="18" charset="0"/>
              </a:rPr>
              <a:t>oskonalenie kadr inspekcji sanitarnej – system regularnych szkoleń i budowane ścieżki kariery,</a:t>
            </a: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14000"/>
              </a:lnSpc>
              <a:buFont typeface="Wingdings" panose="05000000000000000000" pitchFamily="2" charset="2"/>
              <a:buChar char="q"/>
            </a:pPr>
            <a:r>
              <a:rPr lang="pl-PL" kern="100" dirty="0">
                <a:solidFill>
                  <a:srgbClr val="002060"/>
                </a:solidFill>
                <a:latin typeface="+mj-lt"/>
                <a:ea typeface="Calibri" panose="020F0502020204030204" pitchFamily="34" charset="0"/>
                <a:cs typeface="Times New Roman" panose="02020603050405020304" pitchFamily="18" charset="0"/>
              </a:rPr>
              <a:t>e</a:t>
            </a:r>
            <a:r>
              <a:rPr lang="pl-PL" sz="1800" kern="100" dirty="0">
                <a:solidFill>
                  <a:srgbClr val="002060"/>
                </a:solidFill>
                <a:effectLst/>
                <a:latin typeface="+mj-lt"/>
                <a:ea typeface="Calibri" panose="020F0502020204030204" pitchFamily="34" charset="0"/>
                <a:cs typeface="Times New Roman" panose="02020603050405020304" pitchFamily="18" charset="0"/>
              </a:rPr>
              <a:t>dukacja to jeden z najważniejszych czynników rozwoju każdej instytucji,</a:t>
            </a:r>
          </a:p>
          <a:p>
            <a:pPr marL="342900" lvl="0" indent="-342900" algn="just">
              <a:lnSpc>
                <a:spcPct val="114000"/>
              </a:lnSpc>
              <a:spcAft>
                <a:spcPts val="0"/>
              </a:spcAft>
              <a:buFont typeface="Wingdings" panose="05000000000000000000" pitchFamily="2" charset="2"/>
              <a:buChar char="q"/>
            </a:pPr>
            <a:r>
              <a:rPr lang="pl-PL" kern="100" dirty="0">
                <a:solidFill>
                  <a:srgbClr val="002060"/>
                </a:solidFill>
                <a:latin typeface="+mj-lt"/>
                <a:ea typeface="Calibri" panose="020F0502020204030204" pitchFamily="34" charset="0"/>
                <a:cs typeface="Times New Roman" panose="02020603050405020304" pitchFamily="18" charset="0"/>
              </a:rPr>
              <a:t>p</a:t>
            </a:r>
            <a:r>
              <a:rPr lang="pl-PL" sz="1800" kern="100" dirty="0">
                <a:solidFill>
                  <a:srgbClr val="002060"/>
                </a:solidFill>
                <a:effectLst/>
                <a:latin typeface="+mj-lt"/>
                <a:ea typeface="Calibri" panose="020F0502020204030204" pitchFamily="34" charset="0"/>
                <a:cs typeface="Times New Roman" panose="02020603050405020304" pitchFamily="18" charset="0"/>
              </a:rPr>
              <a:t>rofesjonalizm pracowników inspekcji sanitarnej  musi być jak najwyższy, by bo zakres działań jest szeroki i ma bardzo duży wpływ na gospodarkę,</a:t>
            </a: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14000"/>
              </a:lnSpc>
              <a:spcAft>
                <a:spcPts val="0"/>
              </a:spcAft>
              <a:buFont typeface="Wingdings" panose="05000000000000000000" pitchFamily="2" charset="2"/>
              <a:buChar char="q"/>
            </a:pPr>
            <a:r>
              <a:rPr lang="pl-PL" kern="100" dirty="0">
                <a:solidFill>
                  <a:srgbClr val="002060"/>
                </a:solidFill>
                <a:latin typeface="+mj-lt"/>
                <a:ea typeface="Calibri" panose="020F0502020204030204" pitchFamily="34" charset="0"/>
                <a:cs typeface="Times New Roman" panose="02020603050405020304" pitchFamily="18" charset="0"/>
              </a:rPr>
              <a:t>u</a:t>
            </a:r>
            <a:r>
              <a:rPr lang="pl-PL" sz="1800" kern="100" dirty="0">
                <a:solidFill>
                  <a:srgbClr val="002060"/>
                </a:solidFill>
                <a:effectLst/>
                <a:latin typeface="+mj-lt"/>
                <a:ea typeface="Calibri" panose="020F0502020204030204" pitchFamily="34" charset="0"/>
                <a:cs typeface="Times New Roman" panose="02020603050405020304" pitchFamily="18" charset="0"/>
              </a:rPr>
              <a:t>jednolicenie procedur nadzoru inspekcji sanitarnej, sprawna komunikacja pomiędzy poszczególnymi szczeblami Inspekcji Sanitarnej,</a:t>
            </a: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14000"/>
              </a:lnSpc>
              <a:spcAft>
                <a:spcPts val="0"/>
              </a:spcAft>
              <a:buFont typeface="Wingdings" panose="05000000000000000000" pitchFamily="2" charset="2"/>
              <a:buChar char="q"/>
            </a:pPr>
            <a:r>
              <a:rPr lang="pl-PL" kern="100" dirty="0">
                <a:solidFill>
                  <a:srgbClr val="002060"/>
                </a:solidFill>
                <a:latin typeface="+mj-lt"/>
                <a:ea typeface="Calibri" panose="020F0502020204030204" pitchFamily="34" charset="0"/>
                <a:cs typeface="Times New Roman" panose="02020603050405020304" pitchFamily="18" charset="0"/>
              </a:rPr>
              <a:t>b</a:t>
            </a:r>
            <a:r>
              <a:rPr lang="pl-PL" sz="1800" kern="100" dirty="0">
                <a:solidFill>
                  <a:srgbClr val="002060"/>
                </a:solidFill>
                <a:effectLst/>
                <a:latin typeface="+mj-lt"/>
                <a:ea typeface="Calibri" panose="020F0502020204030204" pitchFamily="34" charset="0"/>
                <a:cs typeface="Times New Roman" panose="02020603050405020304" pitchFamily="18" charset="0"/>
              </a:rPr>
              <a:t>udowanie rzeczywistej pionizacji </a:t>
            </a:r>
            <a:r>
              <a:rPr lang="pl-PL" kern="100" dirty="0">
                <a:solidFill>
                  <a:srgbClr val="002060"/>
                </a:solidFill>
                <a:latin typeface="+mj-lt"/>
                <a:ea typeface="Calibri" panose="020F0502020204030204" pitchFamily="34" charset="0"/>
                <a:cs typeface="Times New Roman" panose="02020603050405020304" pitchFamily="18" charset="0"/>
              </a:rPr>
              <a:t>przy współpracy </a:t>
            </a:r>
            <a:r>
              <a:rPr lang="pl-PL" sz="1800" kern="100" dirty="0">
                <a:solidFill>
                  <a:srgbClr val="002060"/>
                </a:solidFill>
                <a:effectLst/>
                <a:latin typeface="+mj-lt"/>
                <a:ea typeface="Calibri" panose="020F0502020204030204" pitchFamily="34" charset="0"/>
                <a:cs typeface="Times New Roman" panose="02020603050405020304" pitchFamily="18" charset="0"/>
              </a:rPr>
              <a:t>władz lokalnych,</a:t>
            </a:r>
            <a:endParaRPr lang="pl-PL" sz="1600" kern="100" dirty="0">
              <a:solidFill>
                <a:srgbClr val="002060"/>
              </a:solidFill>
              <a:latin typeface="+mj-lt"/>
              <a:ea typeface="Calibri" panose="020F0502020204030204" pitchFamily="34" charset="0"/>
              <a:cs typeface="Times New Roman" panose="02020603050405020304" pitchFamily="18" charset="0"/>
            </a:endParaRPr>
          </a:p>
          <a:p>
            <a:pPr marL="342900" lvl="0" indent="-342900" algn="just">
              <a:lnSpc>
                <a:spcPct val="114000"/>
              </a:lnSpc>
              <a:spcAft>
                <a:spcPts val="0"/>
              </a:spcAft>
              <a:buFont typeface="Wingdings" panose="05000000000000000000" pitchFamily="2" charset="2"/>
              <a:buChar char="q"/>
            </a:pPr>
            <a:r>
              <a:rPr lang="pl-PL" dirty="0">
                <a:solidFill>
                  <a:srgbClr val="002060"/>
                </a:solidFill>
                <a:latin typeface="+mj-lt"/>
                <a:ea typeface="Calibri" panose="020F0502020204030204" pitchFamily="34" charset="0"/>
              </a:rPr>
              <a:t>w</a:t>
            </a:r>
            <a:r>
              <a:rPr lang="pl-PL" sz="1800" dirty="0">
                <a:solidFill>
                  <a:srgbClr val="002060"/>
                </a:solidFill>
                <a:effectLst/>
                <a:latin typeface="+mj-lt"/>
                <a:ea typeface="Calibri" panose="020F0502020204030204" pitchFamily="34" charset="0"/>
              </a:rPr>
              <a:t>zmocnienie finansowania i rozwój działalności inspekcji w zakresie diagnostyki laboratoryjnej, promocji zdrowia, inwestycji w nowe technologie, w tym cyfryzacji.</a:t>
            </a:r>
            <a:endParaRPr lang="pl-PL" dirty="0">
              <a:solidFill>
                <a:srgbClr val="002060"/>
              </a:solidFill>
              <a:latin typeface="+mj-lt"/>
            </a:endParaRPr>
          </a:p>
        </p:txBody>
      </p:sp>
    </p:spTree>
    <p:extLst>
      <p:ext uri="{BB962C8B-B14F-4D97-AF65-F5344CB8AC3E}">
        <p14:creationId xmlns:p14="http://schemas.microsoft.com/office/powerpoint/2010/main" val="133275336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493718AD-79E6-9703-3E99-DDB47E3E847E}"/>
              </a:ext>
            </a:extLst>
          </p:cNvPr>
          <p:cNvSpPr>
            <a:spLocks noGrp="1"/>
          </p:cNvSpPr>
          <p:nvPr>
            <p:ph type="sldNum" sz="quarter" idx="12"/>
          </p:nvPr>
        </p:nvSpPr>
        <p:spPr/>
        <p:txBody>
          <a:bodyPr/>
          <a:lstStyle/>
          <a:p>
            <a:pPr>
              <a:defRPr/>
            </a:pPr>
            <a:fld id="{E683911C-EC88-49B7-90C9-B74F5A05111C}" type="slidenum">
              <a:rPr lang="pl-PL" smtClean="0"/>
              <a:pPr>
                <a:defRPr/>
              </a:pPr>
              <a:t>239</a:t>
            </a:fld>
            <a:endParaRPr lang="pl-PL"/>
          </a:p>
        </p:txBody>
      </p:sp>
      <p:sp>
        <p:nvSpPr>
          <p:cNvPr id="3" name="pole tekstowe 2">
            <a:extLst>
              <a:ext uri="{FF2B5EF4-FFF2-40B4-BE49-F238E27FC236}">
                <a16:creationId xmlns:a16="http://schemas.microsoft.com/office/drawing/2014/main" id="{A0C7F2D3-732A-1071-3529-0EC7CABEBF69}"/>
              </a:ext>
            </a:extLst>
          </p:cNvPr>
          <p:cNvSpPr txBox="1"/>
          <p:nvPr/>
        </p:nvSpPr>
        <p:spPr>
          <a:xfrm>
            <a:off x="107504" y="116632"/>
            <a:ext cx="8912671" cy="7048083"/>
          </a:xfrm>
          <a:prstGeom prst="rect">
            <a:avLst/>
          </a:prstGeom>
          <a:noFill/>
        </p:spPr>
        <p:txBody>
          <a:bodyPr wrap="square" rtlCol="0">
            <a:spAutoFit/>
          </a:bodyPr>
          <a:lstStyle/>
          <a:p>
            <a:pPr algn="ctr"/>
            <a:r>
              <a:rPr lang="pl-PL" sz="2000" b="1" u="sng" dirty="0">
                <a:solidFill>
                  <a:srgbClr val="002060"/>
                </a:solidFill>
                <a:latin typeface="+mj-lt"/>
              </a:rPr>
              <a:t>Obecne zagrożenia dla zdrowia publicznego</a:t>
            </a:r>
          </a:p>
          <a:p>
            <a:pPr algn="ctr"/>
            <a:endParaRPr lang="pl-PL" sz="2000" b="1" dirty="0">
              <a:solidFill>
                <a:srgbClr val="002060"/>
              </a:solidFill>
              <a:latin typeface="+mj-lt"/>
            </a:endParaRPr>
          </a:p>
          <a:p>
            <a:pPr algn="ctr"/>
            <a:r>
              <a:rPr lang="pl-PL" b="1" u="sng" dirty="0">
                <a:solidFill>
                  <a:srgbClr val="002060"/>
                </a:solidFill>
                <a:latin typeface="+mj-lt"/>
              </a:rPr>
              <a:t>Muchomor czerwony</a:t>
            </a:r>
          </a:p>
          <a:p>
            <a:endParaRPr lang="pl-PL" sz="1600" dirty="0">
              <a:solidFill>
                <a:srgbClr val="002060"/>
              </a:solidFill>
              <a:latin typeface="+mj-lt"/>
            </a:endParaRPr>
          </a:p>
          <a:p>
            <a:pPr algn="just"/>
            <a:r>
              <a:rPr lang="pl-PL" sz="1600" dirty="0">
                <a:solidFill>
                  <a:srgbClr val="002060"/>
                </a:solidFill>
                <a:latin typeface="+mj-lt"/>
              </a:rPr>
              <a:t>Podczas posiedzenia 7.11.2024 Zespół ds. oceny ryzyka zagrożeń dla zdrowia lub życia ludzi związanych z używaniem nowych substancji psychoaktywnych jednogłośnie przyjął uchwałę, w myśl której zarekomendowano umieszczenie dwóch substancji – </a:t>
            </a:r>
            <a:r>
              <a:rPr lang="pl-PL" sz="1600" b="1" dirty="0" err="1">
                <a:solidFill>
                  <a:srgbClr val="002060"/>
                </a:solidFill>
                <a:latin typeface="+mj-lt"/>
              </a:rPr>
              <a:t>muscymolu</a:t>
            </a:r>
            <a:r>
              <a:rPr lang="pl-PL" sz="1600" b="1" dirty="0">
                <a:solidFill>
                  <a:srgbClr val="002060"/>
                </a:solidFill>
                <a:latin typeface="+mj-lt"/>
              </a:rPr>
              <a:t> i kwasu </a:t>
            </a:r>
            <a:r>
              <a:rPr lang="pl-PL" sz="1600" b="1" dirty="0" err="1">
                <a:solidFill>
                  <a:srgbClr val="002060"/>
                </a:solidFill>
                <a:latin typeface="+mj-lt"/>
              </a:rPr>
              <a:t>ibotenowego</a:t>
            </a:r>
            <a:r>
              <a:rPr lang="pl-PL" sz="1600" b="1" dirty="0">
                <a:solidFill>
                  <a:srgbClr val="002060"/>
                </a:solidFill>
                <a:latin typeface="+mj-lt"/>
              </a:rPr>
              <a:t>, jako substancji stwarzających zagrożenie dla zdrowia </a:t>
            </a:r>
            <a:r>
              <a:rPr lang="pl-PL" sz="1600" dirty="0">
                <a:solidFill>
                  <a:srgbClr val="002060"/>
                </a:solidFill>
                <a:latin typeface="+mj-lt"/>
              </a:rPr>
              <a:t>– w załączniku nr 3 do rozporządzenia Ministra Zdrowia z dnia 17 sierpnia 2018 r. w sprawie wykazu substancji psychotropowych, środków odurzających oraz nowych substancji psychoaktywnych stanowiącym wykaz nowych substancji psychoaktywnych. </a:t>
            </a:r>
          </a:p>
          <a:p>
            <a:endParaRPr lang="pl-PL" sz="1600" dirty="0">
              <a:solidFill>
                <a:srgbClr val="002060"/>
              </a:solidFill>
              <a:latin typeface="+mj-lt"/>
            </a:endParaRPr>
          </a:p>
          <a:p>
            <a:pPr algn="just"/>
            <a:r>
              <a:rPr lang="pl-PL" sz="1600" dirty="0">
                <a:solidFill>
                  <a:srgbClr val="002060"/>
                </a:solidFill>
                <a:latin typeface="+mj-lt"/>
              </a:rPr>
              <a:t>Uchwała zostanie teraz przekazana Ministrowi Zdrowia, który na jej podstawie może dokonać zmiany w rozporządzeniu. </a:t>
            </a:r>
            <a:r>
              <a:rPr lang="pl-PL" sz="1600" b="1" dirty="0">
                <a:solidFill>
                  <a:srgbClr val="002060"/>
                </a:solidFill>
                <a:latin typeface="+mj-lt"/>
              </a:rPr>
              <a:t>Jeżeli Minister Zdrowia podejmie decyzję o wpisaniu tych substancji do rozporządzenia, to obrót zawierającymi je produktami będzie podlegać przepisom ustawy o przeciwdziałaniu narkomanii i będzie ścigany przez policję.</a:t>
            </a:r>
          </a:p>
          <a:p>
            <a:endParaRPr lang="pl-PL" sz="1600" dirty="0">
              <a:solidFill>
                <a:srgbClr val="002060"/>
              </a:solidFill>
              <a:latin typeface="+mj-lt"/>
            </a:endParaRPr>
          </a:p>
          <a:p>
            <a:pPr algn="just"/>
            <a:r>
              <a:rPr lang="pl-PL" sz="1600" b="1" dirty="0">
                <a:solidFill>
                  <a:srgbClr val="002060"/>
                </a:solidFill>
                <a:latin typeface="+mj-lt"/>
              </a:rPr>
              <a:t>Do tego czasu produkty zawierające kwas </a:t>
            </a:r>
            <a:r>
              <a:rPr lang="pl-PL" sz="1600" b="1" dirty="0" err="1">
                <a:solidFill>
                  <a:srgbClr val="002060"/>
                </a:solidFill>
                <a:latin typeface="+mj-lt"/>
              </a:rPr>
              <a:t>ibotenowy</a:t>
            </a:r>
            <a:r>
              <a:rPr lang="pl-PL" sz="1600" b="1" dirty="0">
                <a:solidFill>
                  <a:srgbClr val="002060"/>
                </a:solidFill>
                <a:latin typeface="+mj-lt"/>
              </a:rPr>
              <a:t> lub </a:t>
            </a:r>
            <a:r>
              <a:rPr lang="pl-PL" sz="1600" b="1" dirty="0" err="1">
                <a:solidFill>
                  <a:srgbClr val="002060"/>
                </a:solidFill>
                <a:latin typeface="+mj-lt"/>
              </a:rPr>
              <a:t>muscymol</a:t>
            </a:r>
            <a:r>
              <a:rPr lang="pl-PL" sz="1600" b="1" dirty="0">
                <a:solidFill>
                  <a:srgbClr val="002060"/>
                </a:solidFill>
                <a:latin typeface="+mj-lt"/>
              </a:rPr>
              <a:t>, które mogą zostać użyte w takich samych celach jak środek odurzający, substancja psychotropowa lub nowa substancja psychoaktywna stanowią środki zastępcze w rozumieniu przepisów o przeciwdziałaniu narkomanii </a:t>
            </a:r>
            <a:r>
              <a:rPr lang="pl-PL" sz="1600" dirty="0">
                <a:solidFill>
                  <a:srgbClr val="002060"/>
                </a:solidFill>
                <a:latin typeface="+mj-lt"/>
              </a:rPr>
              <a:t>– dodał Główny Inspektor Sanitarny. - Oznacza to, że handel muchomorem, wyciągami, wywarami z niego i innymi formami, jest w Polsce zabroniony i został objęty nadzorem Państwowej Inspekcji Sanitarnej. Wytwarzanie i obrót takimi produktami są zakazane i podlegają karze pieniężnej w wysokości od 20 000 do 1 000 000 zł.</a:t>
            </a:r>
          </a:p>
          <a:p>
            <a:endParaRPr lang="pl-PL" sz="1400" i="1" dirty="0">
              <a:solidFill>
                <a:srgbClr val="002060"/>
              </a:solidFill>
              <a:latin typeface="+mj-lt"/>
            </a:endParaRPr>
          </a:p>
          <a:p>
            <a:r>
              <a:rPr lang="pl-PL" sz="1400" i="1" dirty="0">
                <a:solidFill>
                  <a:srgbClr val="002060"/>
                </a:solidFill>
                <a:latin typeface="+mj-lt"/>
              </a:rPr>
              <a:t>(https://www.gov.pl/web/gis/biezace-zagrozenia-dla-zdrowia-publicznego-grzyby-niejadalne-zatrucia-chemikaliami-choroby-zakazne-i-antybiotykoopornosc)</a:t>
            </a:r>
          </a:p>
          <a:p>
            <a:endParaRPr lang="pl-PL" sz="1600" dirty="0">
              <a:solidFill>
                <a:srgbClr val="002060"/>
              </a:solidFill>
              <a:latin typeface="+mj-lt"/>
            </a:endParaRPr>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128" y="533683"/>
            <a:ext cx="1134134" cy="674245"/>
          </a:xfrm>
          <a:prstGeom prst="rect">
            <a:avLst/>
          </a:prstGeom>
          <a:effectLst>
            <a:softEdge rad="63500"/>
          </a:effectLst>
        </p:spPr>
      </p:pic>
      <p:pic>
        <p:nvPicPr>
          <p:cNvPr id="9" name="Obraz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7830" y="616687"/>
            <a:ext cx="994515" cy="591241"/>
          </a:xfrm>
          <a:prstGeom prst="rect">
            <a:avLst/>
          </a:prstGeom>
          <a:effectLst>
            <a:softEdge rad="63500"/>
          </a:effectLst>
        </p:spPr>
      </p:pic>
    </p:spTree>
    <p:extLst>
      <p:ext uri="{BB962C8B-B14F-4D97-AF65-F5344CB8AC3E}">
        <p14:creationId xmlns:p14="http://schemas.microsoft.com/office/powerpoint/2010/main" val="1893878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ymbol zastępczy zawartości 6">
            <a:extLst>
              <a:ext uri="{FF2B5EF4-FFF2-40B4-BE49-F238E27FC236}">
                <a16:creationId xmlns:a16="http://schemas.microsoft.com/office/drawing/2014/main" id="{D33B2664-5962-9EDD-EC66-E59E4DF08833}"/>
              </a:ext>
            </a:extLst>
          </p:cNvPr>
          <p:cNvGraphicFramePr>
            <a:graphicFrameLocks noGrp="1"/>
          </p:cNvGraphicFramePr>
          <p:nvPr>
            <p:ph idx="1"/>
            <p:extLst>
              <p:ext uri="{D42A27DB-BD31-4B8C-83A1-F6EECF244321}">
                <p14:modId xmlns:p14="http://schemas.microsoft.com/office/powerpoint/2010/main" val="1958527659"/>
              </p:ext>
            </p:extLst>
          </p:nvPr>
        </p:nvGraphicFramePr>
        <p:xfrm>
          <a:off x="457200" y="1524000"/>
          <a:ext cx="8229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numeru slajdu 3">
            <a:extLst>
              <a:ext uri="{FF2B5EF4-FFF2-40B4-BE49-F238E27FC236}">
                <a16:creationId xmlns:a16="http://schemas.microsoft.com/office/drawing/2014/main" id="{5682497B-1B58-76BC-4D88-8B5DE1FAB65D}"/>
              </a:ext>
            </a:extLst>
          </p:cNvPr>
          <p:cNvSpPr>
            <a:spLocks noGrp="1"/>
          </p:cNvSpPr>
          <p:nvPr>
            <p:ph type="sldNum" sz="quarter" idx="12"/>
          </p:nvPr>
        </p:nvSpPr>
        <p:spPr/>
        <p:txBody>
          <a:bodyPr/>
          <a:lstStyle/>
          <a:p>
            <a:pPr>
              <a:defRPr/>
            </a:pPr>
            <a:fld id="{8E7CD2DA-8185-4507-8A2F-B572FDECFAC1}" type="slidenum">
              <a:rPr lang="pl-PL" smtClean="0"/>
              <a:pPr>
                <a:defRPr/>
              </a:pPr>
              <a:t>24</a:t>
            </a:fld>
            <a:endParaRPr lang="pl-PL"/>
          </a:p>
        </p:txBody>
      </p:sp>
      <p:sp>
        <p:nvSpPr>
          <p:cNvPr id="2" name="pole tekstowe 1">
            <a:extLst>
              <a:ext uri="{FF2B5EF4-FFF2-40B4-BE49-F238E27FC236}">
                <a16:creationId xmlns:a16="http://schemas.microsoft.com/office/drawing/2014/main" id="{AB7602C7-308D-AE81-C0C9-19BB9712A80C}"/>
              </a:ext>
            </a:extLst>
          </p:cNvPr>
          <p:cNvSpPr txBox="1"/>
          <p:nvPr/>
        </p:nvSpPr>
        <p:spPr>
          <a:xfrm>
            <a:off x="1099295" y="404664"/>
            <a:ext cx="7920880" cy="430887"/>
          </a:xfrm>
          <a:prstGeom prst="rect">
            <a:avLst/>
          </a:prstGeom>
          <a:noFill/>
        </p:spPr>
        <p:txBody>
          <a:bodyPr wrap="square">
            <a:spAutoFit/>
          </a:bodyPr>
          <a:lstStyle/>
          <a:p>
            <a:r>
              <a:rPr lang="pl-PL" sz="2200" dirty="0">
                <a:solidFill>
                  <a:srgbClr val="002060"/>
                </a:solidFill>
                <a:latin typeface="+mj-lt"/>
              </a:rPr>
              <a:t>Najważniejsze zagrożenia zdrowotne w latach 1918-1939</a:t>
            </a:r>
            <a:endParaRPr lang="pl-PL" sz="2200" dirty="0">
              <a:latin typeface="+mj-lt"/>
            </a:endParaRPr>
          </a:p>
        </p:txBody>
      </p:sp>
    </p:spTree>
    <p:extLst>
      <p:ext uri="{BB962C8B-B14F-4D97-AF65-F5344CB8AC3E}">
        <p14:creationId xmlns:p14="http://schemas.microsoft.com/office/powerpoint/2010/main" val="285155525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240</a:t>
            </a:fld>
            <a:endParaRPr lang="pl-PL"/>
          </a:p>
        </p:txBody>
      </p:sp>
      <p:sp>
        <p:nvSpPr>
          <p:cNvPr id="3" name="Prostokąt 2"/>
          <p:cNvSpPr/>
          <p:nvPr/>
        </p:nvSpPr>
        <p:spPr>
          <a:xfrm>
            <a:off x="1807041" y="188640"/>
            <a:ext cx="5463740" cy="400110"/>
          </a:xfrm>
          <a:prstGeom prst="rect">
            <a:avLst/>
          </a:prstGeom>
        </p:spPr>
        <p:txBody>
          <a:bodyPr wrap="none">
            <a:spAutoFit/>
          </a:bodyPr>
          <a:lstStyle/>
          <a:p>
            <a:pPr algn="ctr"/>
            <a:r>
              <a:rPr lang="pl-PL" sz="2000" b="1" u="sng" dirty="0">
                <a:solidFill>
                  <a:srgbClr val="002060"/>
                </a:solidFill>
                <a:latin typeface="+mj-lt"/>
              </a:rPr>
              <a:t>Obecne zagrożenia dla zdrowia publicznego</a:t>
            </a:r>
          </a:p>
        </p:txBody>
      </p:sp>
      <p:sp>
        <p:nvSpPr>
          <p:cNvPr id="5" name="Prostokąt 4"/>
          <p:cNvSpPr/>
          <p:nvPr/>
        </p:nvSpPr>
        <p:spPr>
          <a:xfrm>
            <a:off x="362447" y="773620"/>
            <a:ext cx="8352928" cy="6247864"/>
          </a:xfrm>
          <a:prstGeom prst="rect">
            <a:avLst/>
          </a:prstGeom>
        </p:spPr>
        <p:txBody>
          <a:bodyPr wrap="square">
            <a:spAutoFit/>
          </a:bodyPr>
          <a:lstStyle/>
          <a:p>
            <a:pPr algn="ctr"/>
            <a:r>
              <a:rPr lang="pl-PL" b="1" dirty="0">
                <a:solidFill>
                  <a:srgbClr val="002060"/>
                </a:solidFill>
                <a:latin typeface="+mj-lt"/>
              </a:rPr>
              <a:t>Zatrucia środkami chemicznymi</a:t>
            </a:r>
          </a:p>
          <a:p>
            <a:pPr algn="just"/>
            <a:endParaRPr lang="pl-PL" sz="600" dirty="0">
              <a:solidFill>
                <a:srgbClr val="002060"/>
              </a:solidFill>
              <a:latin typeface="+mj-lt"/>
            </a:endParaRPr>
          </a:p>
          <a:p>
            <a:pPr marL="285750" indent="-285750" algn="just">
              <a:buFont typeface="Wingdings" panose="05000000000000000000" pitchFamily="2" charset="2"/>
              <a:buChar char="q"/>
            </a:pPr>
            <a:r>
              <a:rPr lang="pl-PL" dirty="0">
                <a:solidFill>
                  <a:srgbClr val="002060"/>
                </a:solidFill>
                <a:latin typeface="+mj-lt"/>
              </a:rPr>
              <a:t>Substancje chemiczne zawarte w środkach ochrony roślin czy produktach biobójczych mogą zawierać składniki wysoce szkodliwe dla zdrowia i życia ludzi – podkreślił Główny Inspektor Sanitarny dr n. med. Paweł Grzesiowski.</a:t>
            </a:r>
          </a:p>
          <a:p>
            <a:pPr marL="285750" indent="-285750" algn="just">
              <a:buFont typeface="Wingdings" panose="05000000000000000000" pitchFamily="2" charset="2"/>
              <a:buChar char="q"/>
            </a:pPr>
            <a:endParaRPr lang="pl-PL" dirty="0">
              <a:solidFill>
                <a:srgbClr val="002060"/>
              </a:solidFill>
              <a:latin typeface="+mj-lt"/>
            </a:endParaRPr>
          </a:p>
          <a:p>
            <a:pPr marL="285750" indent="-285750" algn="just">
              <a:buFont typeface="Wingdings" panose="05000000000000000000" pitchFamily="2" charset="2"/>
              <a:buChar char="q"/>
            </a:pPr>
            <a:r>
              <a:rPr lang="pl-PL" dirty="0">
                <a:solidFill>
                  <a:srgbClr val="002060"/>
                </a:solidFill>
                <a:latin typeface="+mj-lt"/>
              </a:rPr>
              <a:t>Dodał także, że </a:t>
            </a:r>
            <a:r>
              <a:rPr lang="pl-PL" b="1" dirty="0">
                <a:solidFill>
                  <a:srgbClr val="002060"/>
                </a:solidFill>
                <a:latin typeface="+mj-lt"/>
              </a:rPr>
              <a:t>produkty chemiczne muszą być używane zgodnie z przeznaczeniem określonym przez producenta i wyłącznie w sposób zgodny z umieszczonymi na etykiecie instrukcjami i zaleceniami. Przed zastosowaniem tych środków należy przeczytać instrukcję użycia i ściśle się do niej stosować</a:t>
            </a:r>
            <a:r>
              <a:rPr lang="pl-PL" dirty="0">
                <a:solidFill>
                  <a:srgbClr val="002060"/>
                </a:solidFill>
                <a:latin typeface="+mj-lt"/>
              </a:rPr>
              <a:t>.</a:t>
            </a:r>
          </a:p>
          <a:p>
            <a:pPr marL="285750" indent="-285750" algn="just">
              <a:buFont typeface="Wingdings" panose="05000000000000000000" pitchFamily="2" charset="2"/>
              <a:buChar char="q"/>
            </a:pPr>
            <a:endParaRPr lang="pl-PL" dirty="0">
              <a:solidFill>
                <a:srgbClr val="002060"/>
              </a:solidFill>
              <a:latin typeface="+mj-lt"/>
            </a:endParaRPr>
          </a:p>
          <a:p>
            <a:pPr marL="285750" indent="-285750" algn="just">
              <a:buFont typeface="Wingdings" panose="05000000000000000000" pitchFamily="2" charset="2"/>
              <a:buChar char="q"/>
            </a:pPr>
            <a:r>
              <a:rPr lang="pl-PL" dirty="0">
                <a:solidFill>
                  <a:srgbClr val="002060"/>
                </a:solidFill>
                <a:latin typeface="+mj-lt"/>
              </a:rPr>
              <a:t>Korzystanie z produktów chemicznych jest bezpieczne tylko wtedy, gdy stosowane są </a:t>
            </a:r>
            <a:r>
              <a:rPr lang="pl-PL" b="1" dirty="0">
                <a:solidFill>
                  <a:srgbClr val="002060"/>
                </a:solidFill>
                <a:latin typeface="+mj-lt"/>
              </a:rPr>
              <a:t>zgodnie z przeznaczeniem</a:t>
            </a:r>
            <a:r>
              <a:rPr lang="pl-PL" dirty="0">
                <a:solidFill>
                  <a:srgbClr val="002060"/>
                </a:solidFill>
                <a:latin typeface="+mj-lt"/>
              </a:rPr>
              <a:t>, w sposób określony w </a:t>
            </a:r>
            <a:r>
              <a:rPr lang="pl-PL" b="1" dirty="0">
                <a:solidFill>
                  <a:srgbClr val="002060"/>
                </a:solidFill>
                <a:latin typeface="+mj-lt"/>
              </a:rPr>
              <a:t>instrukcji</a:t>
            </a:r>
            <a:r>
              <a:rPr lang="pl-PL" dirty="0">
                <a:solidFill>
                  <a:srgbClr val="002060"/>
                </a:solidFill>
                <a:latin typeface="+mj-lt"/>
              </a:rPr>
              <a:t>.</a:t>
            </a:r>
          </a:p>
          <a:p>
            <a:pPr marL="285750" indent="-285750" algn="just">
              <a:buFont typeface="Wingdings" panose="05000000000000000000" pitchFamily="2" charset="2"/>
              <a:buChar char="q"/>
            </a:pPr>
            <a:endParaRPr lang="pl-PL" dirty="0">
              <a:solidFill>
                <a:srgbClr val="002060"/>
              </a:solidFill>
              <a:latin typeface="+mj-lt"/>
            </a:endParaRPr>
          </a:p>
          <a:p>
            <a:pPr marL="285750" indent="-285750" algn="just">
              <a:buFont typeface="Wingdings" panose="05000000000000000000" pitchFamily="2" charset="2"/>
              <a:buChar char="q"/>
            </a:pPr>
            <a:r>
              <a:rPr lang="pl-PL" dirty="0">
                <a:solidFill>
                  <a:srgbClr val="002060"/>
                </a:solidFill>
                <a:latin typeface="+mj-lt"/>
              </a:rPr>
              <a:t>Wiele produktów z tej grupy jest przeznaczonych wyłącznie do użycia przez osoby posiadające </a:t>
            </a:r>
            <a:r>
              <a:rPr lang="pl-PL" b="1" dirty="0">
                <a:solidFill>
                  <a:srgbClr val="002060"/>
                </a:solidFill>
                <a:latin typeface="+mj-lt"/>
              </a:rPr>
              <a:t>specjalne uprawnienia</a:t>
            </a:r>
            <a:r>
              <a:rPr lang="pl-PL" dirty="0">
                <a:solidFill>
                  <a:srgbClr val="002060"/>
                </a:solidFill>
                <a:latin typeface="+mj-lt"/>
              </a:rPr>
              <a:t>. Informacja o takich wymaganiach znajduje się na etykiecie produktu. </a:t>
            </a:r>
            <a:r>
              <a:rPr lang="pl-PL" b="1" dirty="0">
                <a:solidFill>
                  <a:srgbClr val="002060"/>
                </a:solidFill>
                <a:latin typeface="+mj-lt"/>
              </a:rPr>
              <a:t>Używanie tych środków przez osoby nieprzeszkolone, bez zabezpieczenia w środki ochrony indywidualnej, jest nielegalne i może stwarzać poważne zagrożenie dla zdrowia lub życia. </a:t>
            </a:r>
          </a:p>
          <a:p>
            <a:pPr algn="just"/>
            <a:endParaRPr lang="pl-PL" sz="600" dirty="0">
              <a:solidFill>
                <a:srgbClr val="002060"/>
              </a:solidFill>
              <a:latin typeface="+mj-lt"/>
            </a:endParaRPr>
          </a:p>
          <a:p>
            <a:pPr algn="just"/>
            <a:r>
              <a:rPr lang="pl-PL" sz="1400" i="1" dirty="0">
                <a:solidFill>
                  <a:srgbClr val="002060"/>
                </a:solidFill>
                <a:latin typeface="+mj-lt"/>
              </a:rPr>
              <a:t>(https://www.gov.pl/web/gis/biezace-zagrozenia-dla-zdrowia-publicznego-grzyby-niejadalne-zatrucia-chemikaliami-choroby-zakazne-i-antybiotykoopornosc)</a:t>
            </a:r>
          </a:p>
          <a:p>
            <a:pPr algn="just"/>
            <a:endParaRPr lang="pl-PL" dirty="0">
              <a:solidFill>
                <a:srgbClr val="002060"/>
              </a:solidFill>
              <a:latin typeface="+mj-lt"/>
            </a:endParaRPr>
          </a:p>
        </p:txBody>
      </p:sp>
    </p:spTree>
    <p:extLst>
      <p:ext uri="{BB962C8B-B14F-4D97-AF65-F5344CB8AC3E}">
        <p14:creationId xmlns:p14="http://schemas.microsoft.com/office/powerpoint/2010/main" val="362829084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241</a:t>
            </a:fld>
            <a:endParaRPr lang="pl-PL"/>
          </a:p>
        </p:txBody>
      </p:sp>
      <p:sp>
        <p:nvSpPr>
          <p:cNvPr id="4" name="Prostokąt 3"/>
          <p:cNvSpPr/>
          <p:nvPr/>
        </p:nvSpPr>
        <p:spPr>
          <a:xfrm>
            <a:off x="1807041" y="188640"/>
            <a:ext cx="5463740" cy="984885"/>
          </a:xfrm>
          <a:prstGeom prst="rect">
            <a:avLst/>
          </a:prstGeom>
        </p:spPr>
        <p:txBody>
          <a:bodyPr wrap="none">
            <a:spAutoFit/>
          </a:bodyPr>
          <a:lstStyle/>
          <a:p>
            <a:pPr algn="ctr"/>
            <a:r>
              <a:rPr lang="pl-PL" sz="2000" b="1" u="sng" dirty="0">
                <a:solidFill>
                  <a:srgbClr val="002060"/>
                </a:solidFill>
                <a:latin typeface="+mj-lt"/>
              </a:rPr>
              <a:t>Obecne zagrożenia dla zdrowia publicznego</a:t>
            </a:r>
          </a:p>
          <a:p>
            <a:pPr algn="ctr"/>
            <a:endParaRPr lang="pl-PL" sz="2000" b="1" u="sng" dirty="0">
              <a:solidFill>
                <a:srgbClr val="002060"/>
              </a:solidFill>
              <a:latin typeface="+mj-lt"/>
            </a:endParaRPr>
          </a:p>
          <a:p>
            <a:pPr algn="ctr"/>
            <a:r>
              <a:rPr lang="pl-PL" b="1" dirty="0">
                <a:solidFill>
                  <a:srgbClr val="002060"/>
                </a:solidFill>
                <a:latin typeface="+mj-lt"/>
              </a:rPr>
              <a:t>Choroby zakaźne</a:t>
            </a:r>
          </a:p>
        </p:txBody>
      </p:sp>
      <p:sp>
        <p:nvSpPr>
          <p:cNvPr id="12" name="Prostokąt 11"/>
          <p:cNvSpPr/>
          <p:nvPr/>
        </p:nvSpPr>
        <p:spPr>
          <a:xfrm>
            <a:off x="467544" y="1443841"/>
            <a:ext cx="8064896" cy="5324535"/>
          </a:xfrm>
          <a:prstGeom prst="rect">
            <a:avLst/>
          </a:prstGeom>
        </p:spPr>
        <p:txBody>
          <a:bodyPr wrap="square">
            <a:spAutoFit/>
          </a:bodyPr>
          <a:lstStyle/>
          <a:p>
            <a:pPr algn="just"/>
            <a:r>
              <a:rPr lang="pl-PL" sz="1900" i="1" dirty="0">
                <a:solidFill>
                  <a:srgbClr val="002060"/>
                </a:solidFill>
                <a:latin typeface="+mj-lt"/>
              </a:rPr>
              <a:t>Od 2002 r. Europa jest wolna od zakażeń wywołanych dzikim wirusem </a:t>
            </a:r>
            <a:r>
              <a:rPr lang="pl-PL" sz="1900" i="1" dirty="0" err="1">
                <a:solidFill>
                  <a:srgbClr val="002060"/>
                </a:solidFill>
                <a:latin typeface="+mj-lt"/>
              </a:rPr>
              <a:t>poliomyelitis</a:t>
            </a:r>
            <a:r>
              <a:rPr lang="pl-PL" sz="1900" i="1" dirty="0">
                <a:solidFill>
                  <a:srgbClr val="002060"/>
                </a:solidFill>
                <a:latin typeface="+mj-lt"/>
              </a:rPr>
              <a:t> (choroba Heinego-Medina), ostatnie dwa zachorowania w Polsce odnotowano w 1982 r. i 1984 r. Jednak ze względu na występowanie przypadków tej choroby w Azji i Afryce, prowadzony jest ciągły nadzór nad przypadkami porażeń wiotkich oraz badania ścieków komunalnych pod kątem występowania wirusów </a:t>
            </a:r>
            <a:r>
              <a:rPr lang="pl-PL" sz="1900" i="1" dirty="0" err="1">
                <a:solidFill>
                  <a:srgbClr val="002060"/>
                </a:solidFill>
                <a:latin typeface="+mj-lt"/>
              </a:rPr>
              <a:t>poliomyelitis</a:t>
            </a:r>
            <a:r>
              <a:rPr lang="pl-PL" sz="1900" i="1" dirty="0">
                <a:solidFill>
                  <a:srgbClr val="002060"/>
                </a:solidFill>
                <a:latin typeface="+mj-lt"/>
              </a:rPr>
              <a:t> </a:t>
            </a:r>
            <a:r>
              <a:rPr lang="pl-PL" sz="1900" dirty="0">
                <a:solidFill>
                  <a:srgbClr val="002060"/>
                </a:solidFill>
                <a:latin typeface="+mj-lt"/>
              </a:rPr>
              <a:t>– mówiła prof. Iwona Paradowska Stankiewicz z Narodowego Instytutu Zdrowia Publicznego – Państwowego Zakładu Higieny PIB.</a:t>
            </a:r>
          </a:p>
          <a:p>
            <a:pPr algn="just"/>
            <a:endParaRPr lang="pl-PL" sz="1900" dirty="0">
              <a:solidFill>
                <a:srgbClr val="002060"/>
              </a:solidFill>
              <a:latin typeface="+mj-lt"/>
            </a:endParaRPr>
          </a:p>
          <a:p>
            <a:pPr algn="just"/>
            <a:r>
              <a:rPr lang="pl-PL" sz="1900" dirty="0">
                <a:solidFill>
                  <a:srgbClr val="002060"/>
                </a:solidFill>
                <a:latin typeface="+mj-lt"/>
              </a:rPr>
              <a:t>Prof. Magdalena Wieczorek z NIZP-PZH PIB zaznaczyła, że takie  działanie jest elementem Światowego Programu </a:t>
            </a:r>
            <a:r>
              <a:rPr lang="pl-PL" sz="1900" dirty="0" err="1">
                <a:solidFill>
                  <a:srgbClr val="002060"/>
                </a:solidFill>
                <a:latin typeface="+mj-lt"/>
              </a:rPr>
              <a:t>Eradykacji</a:t>
            </a:r>
            <a:r>
              <a:rPr lang="pl-PL" sz="1900" dirty="0">
                <a:solidFill>
                  <a:srgbClr val="002060"/>
                </a:solidFill>
                <a:latin typeface="+mj-lt"/>
              </a:rPr>
              <a:t> Polio wprowadzonego przez Światową Organizację Zdrowia.</a:t>
            </a:r>
          </a:p>
          <a:p>
            <a:pPr algn="just"/>
            <a:endParaRPr lang="pl-PL" sz="1900" dirty="0">
              <a:solidFill>
                <a:srgbClr val="002060"/>
              </a:solidFill>
              <a:latin typeface="+mj-lt"/>
            </a:endParaRPr>
          </a:p>
          <a:p>
            <a:pPr algn="just"/>
            <a:r>
              <a:rPr lang="pl-PL" sz="1900" dirty="0">
                <a:solidFill>
                  <a:srgbClr val="002060"/>
                </a:solidFill>
                <a:latin typeface="+mj-lt"/>
              </a:rPr>
              <a:t>Sporadycznie w toku tych badań wykrywane są zmutowane formy wirusa, które nie stanowią zagrożenia dla osób zaszczepionych, ale mogą być niebezpieczne dla osób nieposiadających odporności poszczepiennej.</a:t>
            </a:r>
          </a:p>
          <a:p>
            <a:pPr algn="just"/>
            <a:endParaRPr lang="pl-PL" dirty="0">
              <a:solidFill>
                <a:srgbClr val="002060"/>
              </a:solidFill>
              <a:latin typeface="+mj-lt"/>
            </a:endParaRPr>
          </a:p>
          <a:p>
            <a:pPr algn="just"/>
            <a:endParaRPr lang="pl-PL" dirty="0">
              <a:solidFill>
                <a:srgbClr val="002060"/>
              </a:solidFill>
              <a:latin typeface="+mj-lt"/>
            </a:endParaRPr>
          </a:p>
        </p:txBody>
      </p:sp>
    </p:spTree>
    <p:extLst>
      <p:ext uri="{BB962C8B-B14F-4D97-AF65-F5344CB8AC3E}">
        <p14:creationId xmlns:p14="http://schemas.microsoft.com/office/powerpoint/2010/main" val="56649351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242</a:t>
            </a:fld>
            <a:endParaRPr lang="pl-PL"/>
          </a:p>
        </p:txBody>
      </p:sp>
      <p:sp>
        <p:nvSpPr>
          <p:cNvPr id="3" name="Prostokąt 2"/>
          <p:cNvSpPr/>
          <p:nvPr/>
        </p:nvSpPr>
        <p:spPr>
          <a:xfrm>
            <a:off x="539552" y="1484784"/>
            <a:ext cx="8064896" cy="4170372"/>
          </a:xfrm>
          <a:prstGeom prst="rect">
            <a:avLst/>
          </a:prstGeom>
        </p:spPr>
        <p:txBody>
          <a:bodyPr wrap="square">
            <a:spAutoFit/>
          </a:bodyPr>
          <a:lstStyle/>
          <a:p>
            <a:pPr algn="just"/>
            <a:r>
              <a:rPr lang="pl-PL" sz="1900" dirty="0">
                <a:solidFill>
                  <a:srgbClr val="002060"/>
                </a:solidFill>
                <a:latin typeface="+mj-lt"/>
              </a:rPr>
              <a:t>W listopadzie 2024 r. </a:t>
            </a:r>
            <a:r>
              <a:rPr lang="pl-PL" sz="1900" b="1" dirty="0">
                <a:solidFill>
                  <a:srgbClr val="002060"/>
                </a:solidFill>
                <a:latin typeface="+mj-lt"/>
              </a:rPr>
              <a:t>w próbce ścieków komunalnych pobranej w Warszawie ujawniono obecność wirusa polio typu 2</a:t>
            </a:r>
            <a:r>
              <a:rPr lang="pl-PL" sz="1900" dirty="0">
                <a:solidFill>
                  <a:srgbClr val="002060"/>
                </a:solidFill>
                <a:latin typeface="+mj-lt"/>
              </a:rPr>
              <a:t>, co nie świadczy o </a:t>
            </a:r>
            <a:r>
              <a:rPr lang="pl-PL" sz="1900" dirty="0" err="1">
                <a:solidFill>
                  <a:srgbClr val="002060"/>
                </a:solidFill>
                <a:latin typeface="+mj-lt"/>
              </a:rPr>
              <a:t>zachorowaniach</a:t>
            </a:r>
            <a:r>
              <a:rPr lang="pl-PL" sz="1900" dirty="0">
                <a:solidFill>
                  <a:srgbClr val="002060"/>
                </a:solidFill>
                <a:latin typeface="+mj-lt"/>
              </a:rPr>
              <a:t> wśród ludzi, ale zgodnie z wytycznymi WHO </a:t>
            </a:r>
            <a:r>
              <a:rPr lang="pl-PL" sz="1900" b="1" dirty="0">
                <a:solidFill>
                  <a:srgbClr val="002060"/>
                </a:solidFill>
                <a:latin typeface="+mj-lt"/>
              </a:rPr>
              <a:t>wskazuje na konieczność podjęcia działań zapobiegawczych</a:t>
            </a:r>
            <a:r>
              <a:rPr lang="pl-PL" sz="1900" dirty="0">
                <a:solidFill>
                  <a:srgbClr val="002060"/>
                </a:solidFill>
                <a:latin typeface="+mj-lt"/>
              </a:rPr>
              <a:t>. Podobne zdarzenia miały miejsce w ostatnim czasie w Hiszpanii oraz Wielkiej Brytanii -­ oświadczył Główny Inspektor Sanitarny.</a:t>
            </a:r>
          </a:p>
          <a:p>
            <a:pPr algn="just"/>
            <a:endParaRPr lang="pl-PL" sz="1900" dirty="0">
              <a:solidFill>
                <a:srgbClr val="002060"/>
              </a:solidFill>
              <a:latin typeface="+mj-lt"/>
            </a:endParaRPr>
          </a:p>
          <a:p>
            <a:pPr algn="just"/>
            <a:r>
              <a:rPr lang="pl-PL" sz="1900" dirty="0">
                <a:solidFill>
                  <a:srgbClr val="002060"/>
                </a:solidFill>
                <a:latin typeface="+mj-lt"/>
              </a:rPr>
              <a:t>Główny Inspektor Sanitarny apeluje do personelu medycznego oraz rodziców i opiekunów dzieci, które nie zostały zaszczepione lub nie ukończyły pełnego cyklu szczepień przeciw </a:t>
            </a:r>
            <a:r>
              <a:rPr lang="pl-PL" sz="1900" dirty="0" err="1">
                <a:solidFill>
                  <a:srgbClr val="002060"/>
                </a:solidFill>
                <a:latin typeface="+mj-lt"/>
              </a:rPr>
              <a:t>poliomyelitis</a:t>
            </a:r>
            <a:r>
              <a:rPr lang="pl-PL" sz="1900" dirty="0">
                <a:solidFill>
                  <a:srgbClr val="002060"/>
                </a:solidFill>
                <a:latin typeface="+mj-lt"/>
              </a:rPr>
              <a:t>, o uzupełnienie brakujących szczepień. Szczepienie jest nieodpłatne dla wszystkich osób do 19. roku życia. Szczepienia wykonywane są przy użyciu szczepionki inaktywowanej (IPV), która jest skuteczna i bezpieczna. </a:t>
            </a:r>
          </a:p>
          <a:p>
            <a:pPr algn="just"/>
            <a:endParaRPr lang="pl-PL" dirty="0">
              <a:solidFill>
                <a:srgbClr val="002060"/>
              </a:solidFill>
              <a:latin typeface="+mj-lt"/>
            </a:endParaRPr>
          </a:p>
        </p:txBody>
      </p:sp>
    </p:spTree>
    <p:extLst>
      <p:ext uri="{BB962C8B-B14F-4D97-AF65-F5344CB8AC3E}">
        <p14:creationId xmlns:p14="http://schemas.microsoft.com/office/powerpoint/2010/main" val="153056904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243</a:t>
            </a:fld>
            <a:endParaRPr lang="pl-PL" dirty="0"/>
          </a:p>
        </p:txBody>
      </p:sp>
      <p:sp>
        <p:nvSpPr>
          <p:cNvPr id="3" name="Prostokąt 2"/>
          <p:cNvSpPr/>
          <p:nvPr/>
        </p:nvSpPr>
        <p:spPr>
          <a:xfrm>
            <a:off x="248046" y="175617"/>
            <a:ext cx="8474793" cy="7171194"/>
          </a:xfrm>
          <a:prstGeom prst="rect">
            <a:avLst/>
          </a:prstGeom>
        </p:spPr>
        <p:txBody>
          <a:bodyPr wrap="square">
            <a:spAutoFit/>
          </a:bodyPr>
          <a:lstStyle/>
          <a:p>
            <a:pPr algn="just"/>
            <a:r>
              <a:rPr lang="pl-PL" dirty="0">
                <a:solidFill>
                  <a:srgbClr val="002060"/>
                </a:solidFill>
                <a:latin typeface="+mj-lt"/>
              </a:rPr>
              <a:t>W związku ze zdarzeniem Państwowa Inspekcja Sanitarna podjęła działania mające na celu zmniejszenie ryzyka rozprzestrzeniania się wirusa polio na terenie Warszawy: </a:t>
            </a:r>
          </a:p>
          <a:p>
            <a:pPr marL="285750" indent="-285750" algn="just">
              <a:buFont typeface="Wingdings" panose="05000000000000000000" pitchFamily="2" charset="2"/>
              <a:buChar char="q"/>
            </a:pPr>
            <a:r>
              <a:rPr lang="pl-PL" dirty="0">
                <a:solidFill>
                  <a:srgbClr val="002060"/>
                </a:solidFill>
                <a:latin typeface="+mj-lt"/>
              </a:rPr>
              <a:t>rozszerzono badania ścieków na terenie Warszawy,</a:t>
            </a:r>
          </a:p>
          <a:p>
            <a:pPr marL="285750" indent="-285750" algn="just">
              <a:buFont typeface="Wingdings" panose="05000000000000000000" pitchFamily="2" charset="2"/>
              <a:buChar char="q"/>
            </a:pPr>
            <a:r>
              <a:rPr lang="pl-PL" dirty="0">
                <a:solidFill>
                  <a:srgbClr val="002060"/>
                </a:solidFill>
                <a:latin typeface="+mj-lt"/>
              </a:rPr>
              <a:t>wzmożono nadzór nad występowaniem ostrych porażeń wiotkich u dzieci do 15 r.ż.,</a:t>
            </a:r>
          </a:p>
          <a:p>
            <a:pPr marL="285750" indent="-285750" algn="just">
              <a:buFont typeface="Wingdings" panose="05000000000000000000" pitchFamily="2" charset="2"/>
              <a:buChar char="q"/>
            </a:pPr>
            <a:r>
              <a:rPr lang="pl-PL" dirty="0">
                <a:solidFill>
                  <a:srgbClr val="002060"/>
                </a:solidFill>
                <a:latin typeface="+mj-lt"/>
              </a:rPr>
              <a:t>oszacowano grupę dzieci niezaszczepionych przeciwko </a:t>
            </a:r>
            <a:r>
              <a:rPr lang="pl-PL" dirty="0" err="1">
                <a:solidFill>
                  <a:srgbClr val="002060"/>
                </a:solidFill>
                <a:latin typeface="+mj-lt"/>
              </a:rPr>
              <a:t>poliomyelitis</a:t>
            </a:r>
            <a:r>
              <a:rPr lang="pl-PL" dirty="0">
                <a:solidFill>
                  <a:srgbClr val="002060"/>
                </a:solidFill>
                <a:latin typeface="+mj-lt"/>
              </a:rPr>
              <a:t> na terenie Warszawy,</a:t>
            </a:r>
          </a:p>
          <a:p>
            <a:pPr marL="285750" indent="-285750" algn="just">
              <a:buFont typeface="Wingdings" panose="05000000000000000000" pitchFamily="2" charset="2"/>
              <a:buChar char="q"/>
            </a:pPr>
            <a:r>
              <a:rPr lang="pl-PL" dirty="0">
                <a:solidFill>
                  <a:srgbClr val="002060"/>
                </a:solidFill>
                <a:latin typeface="+mj-lt"/>
              </a:rPr>
              <a:t>zaktualizowano stany magazynowe szczepionek przeciwko </a:t>
            </a:r>
            <a:r>
              <a:rPr lang="pl-PL" dirty="0" err="1">
                <a:solidFill>
                  <a:srgbClr val="002060"/>
                </a:solidFill>
                <a:latin typeface="+mj-lt"/>
              </a:rPr>
              <a:t>poliomyelitis</a:t>
            </a:r>
            <a:r>
              <a:rPr lang="pl-PL" dirty="0">
                <a:solidFill>
                  <a:srgbClr val="002060"/>
                </a:solidFill>
                <a:latin typeface="+mj-lt"/>
              </a:rPr>
              <a:t>,</a:t>
            </a:r>
          </a:p>
          <a:p>
            <a:pPr marL="285750" indent="-285750" algn="just">
              <a:buFont typeface="Wingdings" panose="05000000000000000000" pitchFamily="2" charset="2"/>
              <a:buChar char="q"/>
            </a:pPr>
            <a:r>
              <a:rPr lang="pl-PL" dirty="0">
                <a:solidFill>
                  <a:srgbClr val="002060"/>
                </a:solidFill>
                <a:latin typeface="+mj-lt"/>
              </a:rPr>
              <a:t>przekazano informację do podmiotów leczniczych na terenie Warszawy o konieczności uzupełnienia szczepień przeciwko polio u dzieci nieszczepionych oraz informację dot. obowiązku zgłaszania chorób zakaźnych i przypadków porażeń wiotkich,</a:t>
            </a:r>
          </a:p>
          <a:p>
            <a:pPr marL="285750" indent="-285750" algn="just">
              <a:buFont typeface="Wingdings" panose="05000000000000000000" pitchFamily="2" charset="2"/>
              <a:buChar char="q"/>
            </a:pPr>
            <a:r>
              <a:rPr lang="pl-PL" dirty="0">
                <a:solidFill>
                  <a:srgbClr val="002060"/>
                </a:solidFill>
                <a:latin typeface="+mj-lt"/>
              </a:rPr>
              <a:t>umieszczono informacje nt. </a:t>
            </a:r>
            <a:r>
              <a:rPr lang="pl-PL" dirty="0" err="1">
                <a:solidFill>
                  <a:srgbClr val="002060"/>
                </a:solidFill>
                <a:latin typeface="+mj-lt"/>
              </a:rPr>
              <a:t>poliomyelitis</a:t>
            </a:r>
            <a:r>
              <a:rPr lang="pl-PL" dirty="0">
                <a:solidFill>
                  <a:srgbClr val="002060"/>
                </a:solidFill>
                <a:latin typeface="+mj-lt"/>
              </a:rPr>
              <a:t> na stronie internetowej oraz w mediach społecznościowych Powiatowej Stacji Sanitarno-Epidemiologicznej w Warszawie,</a:t>
            </a:r>
          </a:p>
          <a:p>
            <a:pPr marL="285750" indent="-285750" algn="just">
              <a:buFont typeface="Wingdings" panose="05000000000000000000" pitchFamily="2" charset="2"/>
              <a:buChar char="q"/>
            </a:pPr>
            <a:r>
              <a:rPr lang="pl-PL" dirty="0">
                <a:solidFill>
                  <a:srgbClr val="002060"/>
                </a:solidFill>
                <a:latin typeface="+mj-lt"/>
              </a:rPr>
              <a:t>szkoły aktywnie włączyły się do akcji informacyjnej, przekazując rodzicom w dziennikach elektronicznych informacje o </a:t>
            </a:r>
            <a:r>
              <a:rPr lang="pl-PL" dirty="0" err="1">
                <a:solidFill>
                  <a:srgbClr val="002060"/>
                </a:solidFill>
                <a:latin typeface="+mj-lt"/>
              </a:rPr>
              <a:t>poliomyelitis</a:t>
            </a:r>
            <a:r>
              <a:rPr lang="pl-PL" dirty="0">
                <a:solidFill>
                  <a:srgbClr val="002060"/>
                </a:solidFill>
                <a:latin typeface="+mj-lt"/>
              </a:rPr>
              <a:t> oraz konieczności uzupełnienia szczepień,</a:t>
            </a:r>
          </a:p>
          <a:p>
            <a:pPr marL="285750" indent="-285750" algn="just">
              <a:buFont typeface="Wingdings" panose="05000000000000000000" pitchFamily="2" charset="2"/>
              <a:buChar char="q"/>
            </a:pPr>
            <a:r>
              <a:rPr lang="pl-PL" dirty="0">
                <a:solidFill>
                  <a:srgbClr val="002060"/>
                </a:solidFill>
                <a:latin typeface="+mj-lt"/>
              </a:rPr>
              <a:t>Główny Inspektor Sanitarny,  Krajowy Konsultant w dziedzinie chorób zakaźnych oraz Krajowy Konsultant w dziedzinie epidemiologii wydali wspólny komunikat w związku z wynikami  monitorowania aktywności wirusa </a:t>
            </a:r>
            <a:r>
              <a:rPr lang="pl-PL" dirty="0" err="1">
                <a:solidFill>
                  <a:srgbClr val="002060"/>
                </a:solidFill>
                <a:latin typeface="+mj-lt"/>
              </a:rPr>
              <a:t>poliomyelitis</a:t>
            </a:r>
            <a:r>
              <a:rPr lang="pl-PL" dirty="0">
                <a:solidFill>
                  <a:srgbClr val="002060"/>
                </a:solidFill>
                <a:latin typeface="+mj-lt"/>
              </a:rPr>
              <a:t> w Polsce.</a:t>
            </a:r>
          </a:p>
          <a:p>
            <a:pPr algn="just"/>
            <a:endParaRPr lang="pl-PL" dirty="0">
              <a:solidFill>
                <a:srgbClr val="002060"/>
              </a:solidFill>
              <a:latin typeface="+mj-lt"/>
            </a:endParaRPr>
          </a:p>
          <a:p>
            <a:pPr algn="just"/>
            <a:r>
              <a:rPr lang="pl-PL" sz="1400" i="1" dirty="0">
                <a:solidFill>
                  <a:srgbClr val="002060"/>
                </a:solidFill>
                <a:latin typeface="+mj-lt"/>
              </a:rPr>
              <a:t>(https://www.gov.pl/web/gis/biezace-zagrozenia-dla-zdrowia-publicznego-grzyby-niejadalne-zatrucia-chemikaliami-choroby-zakazne-i-antybiotykoopornosc)</a:t>
            </a:r>
          </a:p>
          <a:p>
            <a:pPr algn="just"/>
            <a:endParaRPr lang="pl-PL" dirty="0">
              <a:solidFill>
                <a:srgbClr val="002060"/>
              </a:solidFill>
              <a:latin typeface="+mj-lt"/>
            </a:endParaRPr>
          </a:p>
          <a:p>
            <a:pPr marL="285750" indent="-285750" algn="just">
              <a:buFont typeface="Wingdings" panose="05000000000000000000" pitchFamily="2" charset="2"/>
              <a:buChar char="q"/>
            </a:pPr>
            <a:endParaRPr lang="pl-PL" dirty="0">
              <a:solidFill>
                <a:srgbClr val="002060"/>
              </a:solidFill>
              <a:latin typeface="+mj-lt"/>
            </a:endParaRPr>
          </a:p>
        </p:txBody>
      </p:sp>
    </p:spTree>
    <p:extLst>
      <p:ext uri="{BB962C8B-B14F-4D97-AF65-F5344CB8AC3E}">
        <p14:creationId xmlns:p14="http://schemas.microsoft.com/office/powerpoint/2010/main" val="137829139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244</a:t>
            </a:fld>
            <a:endParaRPr lang="pl-PL"/>
          </a:p>
        </p:txBody>
      </p:sp>
      <p:sp>
        <p:nvSpPr>
          <p:cNvPr id="3" name="Prostokąt 2"/>
          <p:cNvSpPr/>
          <p:nvPr/>
        </p:nvSpPr>
        <p:spPr>
          <a:xfrm>
            <a:off x="1807041" y="188640"/>
            <a:ext cx="5463740" cy="984885"/>
          </a:xfrm>
          <a:prstGeom prst="rect">
            <a:avLst/>
          </a:prstGeom>
        </p:spPr>
        <p:txBody>
          <a:bodyPr wrap="none">
            <a:spAutoFit/>
          </a:bodyPr>
          <a:lstStyle/>
          <a:p>
            <a:pPr algn="ctr"/>
            <a:r>
              <a:rPr lang="pl-PL" sz="2000" b="1" u="sng" dirty="0">
                <a:solidFill>
                  <a:srgbClr val="002060"/>
                </a:solidFill>
                <a:latin typeface="+mj-lt"/>
              </a:rPr>
              <a:t>Obecne zagrożenia dla zdrowia publicznego</a:t>
            </a:r>
          </a:p>
          <a:p>
            <a:pPr algn="ctr"/>
            <a:endParaRPr lang="pl-PL" sz="2000" b="1" u="sng" dirty="0">
              <a:solidFill>
                <a:srgbClr val="002060"/>
              </a:solidFill>
              <a:latin typeface="+mj-lt"/>
            </a:endParaRPr>
          </a:p>
          <a:p>
            <a:pPr algn="ctr"/>
            <a:r>
              <a:rPr lang="pl-PL" b="1" dirty="0" err="1">
                <a:solidFill>
                  <a:srgbClr val="002060"/>
                </a:solidFill>
                <a:latin typeface="+mj-lt"/>
              </a:rPr>
              <a:t>Antybiotykooporność</a:t>
            </a:r>
            <a:endParaRPr lang="pl-PL" b="1" dirty="0">
              <a:solidFill>
                <a:srgbClr val="002060"/>
              </a:solidFill>
              <a:latin typeface="+mj-lt"/>
            </a:endParaRPr>
          </a:p>
        </p:txBody>
      </p:sp>
      <p:sp>
        <p:nvSpPr>
          <p:cNvPr id="4" name="Prostokąt 3"/>
          <p:cNvSpPr/>
          <p:nvPr/>
        </p:nvSpPr>
        <p:spPr>
          <a:xfrm>
            <a:off x="398451" y="1412776"/>
            <a:ext cx="8280920" cy="5355312"/>
          </a:xfrm>
          <a:prstGeom prst="rect">
            <a:avLst/>
          </a:prstGeom>
        </p:spPr>
        <p:txBody>
          <a:bodyPr wrap="square">
            <a:spAutoFit/>
          </a:bodyPr>
          <a:lstStyle/>
          <a:p>
            <a:pPr marL="285750" indent="-285750" algn="just">
              <a:buFont typeface="Wingdings" panose="05000000000000000000" pitchFamily="2" charset="2"/>
              <a:buChar char="q"/>
            </a:pPr>
            <a:r>
              <a:rPr lang="pl-PL" dirty="0">
                <a:solidFill>
                  <a:srgbClr val="002060"/>
                </a:solidFill>
                <a:latin typeface="+mj-lt"/>
              </a:rPr>
              <a:t>Oporność na środki przeciwdrobnoustrojowe występuje, gdy </a:t>
            </a:r>
            <a:r>
              <a:rPr lang="pl-PL" b="1" dirty="0">
                <a:solidFill>
                  <a:srgbClr val="002060"/>
                </a:solidFill>
                <a:latin typeface="+mj-lt"/>
              </a:rPr>
              <a:t>bakterie, wirusy, grzyby lub pasożyty nie reagują na te leki</a:t>
            </a:r>
            <a:r>
              <a:rPr lang="pl-PL" dirty="0">
                <a:solidFill>
                  <a:srgbClr val="002060"/>
                </a:solidFill>
                <a:latin typeface="+mj-lt"/>
              </a:rPr>
              <a:t>. W wyniku oporności na antybiotyki i inne środki przeciwdrobnoustrojowe, zakażenia i choroby zakaźne stają się trudne lub niemożliwe do leczenia, co zwiększa ryzyko ciężkich powikłań i śmierci – podkreśla dr n. med. Paweł Grzesiowski, Główny Inspektor Sanitarny. </a:t>
            </a:r>
          </a:p>
          <a:p>
            <a:pPr marL="285750" indent="-285750" algn="just">
              <a:buFont typeface="Wingdings" panose="05000000000000000000" pitchFamily="2" charset="2"/>
              <a:buChar char="q"/>
            </a:pPr>
            <a:r>
              <a:rPr lang="pl-PL" dirty="0">
                <a:solidFill>
                  <a:srgbClr val="002060"/>
                </a:solidFill>
                <a:latin typeface="+mj-lt"/>
              </a:rPr>
              <a:t>Zjawisko lekooporności dotyka kraje we wszystkich regionach, jego konsekwencje są zaostrzone przez ubóstwo i nierówności, a kraje o niskich i średnich dochodach są najbardziej dotknięte.</a:t>
            </a:r>
          </a:p>
          <a:p>
            <a:pPr marL="285750" indent="-285750">
              <a:buFont typeface="Wingdings" panose="05000000000000000000" pitchFamily="2" charset="2"/>
              <a:buChar char="q"/>
            </a:pPr>
            <a:r>
              <a:rPr lang="pl-PL" b="1" dirty="0">
                <a:solidFill>
                  <a:srgbClr val="002060"/>
                </a:solidFill>
                <a:latin typeface="+mj-lt"/>
              </a:rPr>
              <a:t>Antybiotyki są skuteczne w walce z bakteriami, ale nie leczą chorób wirusowych takich jak grypa, RSV czy COVID-19</a:t>
            </a:r>
            <a:r>
              <a:rPr lang="pl-PL" dirty="0">
                <a:solidFill>
                  <a:srgbClr val="002060"/>
                </a:solidFill>
                <a:latin typeface="+mj-lt"/>
              </a:rPr>
              <a:t>. Leki przeciwgrzybicze są skuteczne tylko wobec grzybów, a leki przeciwwirusowe – przeciw wirusom.</a:t>
            </a:r>
          </a:p>
          <a:p>
            <a:pPr marL="285750" indent="-285750">
              <a:buFont typeface="Wingdings" panose="05000000000000000000" pitchFamily="2" charset="2"/>
              <a:buChar char="q"/>
            </a:pPr>
            <a:r>
              <a:rPr lang="pl-PL" b="1" dirty="0">
                <a:solidFill>
                  <a:srgbClr val="002060"/>
                </a:solidFill>
                <a:latin typeface="+mj-lt"/>
              </a:rPr>
              <a:t>Niewłaściwe i nadmierne stosowanie środków przeciwdrobnoustrojowych u ludzi, zwierząt i roślin to główne przyczyny rozwoju patogenów opornych na leki.</a:t>
            </a:r>
          </a:p>
          <a:p>
            <a:pPr marL="285750" indent="-285750" algn="just">
              <a:buFont typeface="Wingdings" panose="05000000000000000000" pitchFamily="2" charset="2"/>
              <a:buChar char="q"/>
            </a:pPr>
            <a:r>
              <a:rPr lang="pl-PL" b="1" dirty="0">
                <a:solidFill>
                  <a:srgbClr val="002060"/>
                </a:solidFill>
                <a:latin typeface="+mj-lt"/>
              </a:rPr>
              <a:t>Państwowa Inspekcja Sanitarna co </a:t>
            </a:r>
            <a:r>
              <a:rPr lang="pl-PL" sz="1900" b="1" dirty="0">
                <a:solidFill>
                  <a:srgbClr val="002060"/>
                </a:solidFill>
                <a:latin typeface="+mj-lt"/>
              </a:rPr>
              <a:t>roku</a:t>
            </a:r>
            <a:r>
              <a:rPr lang="pl-PL" b="1" dirty="0">
                <a:solidFill>
                  <a:srgbClr val="002060"/>
                </a:solidFill>
                <a:latin typeface="+mj-lt"/>
              </a:rPr>
              <a:t> włącza się w kampanię dotyczącą </a:t>
            </a:r>
            <a:r>
              <a:rPr lang="pl-PL" b="1" dirty="0" err="1">
                <a:solidFill>
                  <a:srgbClr val="002060"/>
                </a:solidFill>
                <a:latin typeface="+mj-lt"/>
              </a:rPr>
              <a:t>antybiotykooporności</a:t>
            </a:r>
            <a:r>
              <a:rPr lang="pl-PL" b="1" dirty="0">
                <a:solidFill>
                  <a:srgbClr val="002060"/>
                </a:solidFill>
                <a:latin typeface="+mj-lt"/>
              </a:rPr>
              <a:t>. </a:t>
            </a:r>
          </a:p>
          <a:p>
            <a:pPr algn="just"/>
            <a:endParaRPr lang="pl-PL" sz="800" b="1" dirty="0">
              <a:solidFill>
                <a:srgbClr val="002060"/>
              </a:solidFill>
              <a:latin typeface="+mj-lt"/>
            </a:endParaRPr>
          </a:p>
          <a:p>
            <a:pPr algn="just"/>
            <a:r>
              <a:rPr lang="pl-PL" sz="1400" dirty="0">
                <a:solidFill>
                  <a:srgbClr val="002060"/>
                </a:solidFill>
                <a:latin typeface="+mj-lt"/>
              </a:rPr>
              <a:t>(https://www.gov.pl/web/gis/biezace-zagrozenia-dla-zdrowia-publicznego-grzyby-niejadalne-zatrucia-chemikaliami-choroby-zakazne-i-antybiotykoopornosc)</a:t>
            </a:r>
          </a:p>
        </p:txBody>
      </p:sp>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627664"/>
            <a:ext cx="1192389" cy="785112"/>
          </a:xfrm>
          <a:prstGeom prst="rect">
            <a:avLst/>
          </a:prstGeom>
          <a:effectLst>
            <a:softEdge rad="63500"/>
          </a:effectLst>
        </p:spPr>
      </p:pic>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2" y="696471"/>
            <a:ext cx="1192389" cy="785112"/>
          </a:xfrm>
          <a:prstGeom prst="rect">
            <a:avLst/>
          </a:prstGeom>
          <a:effectLst>
            <a:softEdge rad="63500"/>
          </a:effectLst>
        </p:spPr>
      </p:pic>
    </p:spTree>
    <p:extLst>
      <p:ext uri="{BB962C8B-B14F-4D97-AF65-F5344CB8AC3E}">
        <p14:creationId xmlns:p14="http://schemas.microsoft.com/office/powerpoint/2010/main" val="387299779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245</a:t>
            </a:fld>
            <a:endParaRPr lang="pl-PL"/>
          </a:p>
        </p:txBody>
      </p:sp>
      <p:sp>
        <p:nvSpPr>
          <p:cNvPr id="3" name="Prostokąt 2"/>
          <p:cNvSpPr/>
          <p:nvPr/>
        </p:nvSpPr>
        <p:spPr>
          <a:xfrm>
            <a:off x="1807041" y="188640"/>
            <a:ext cx="5463740" cy="984885"/>
          </a:xfrm>
          <a:prstGeom prst="rect">
            <a:avLst/>
          </a:prstGeom>
        </p:spPr>
        <p:txBody>
          <a:bodyPr wrap="none">
            <a:spAutoFit/>
          </a:bodyPr>
          <a:lstStyle/>
          <a:p>
            <a:pPr algn="ctr"/>
            <a:r>
              <a:rPr lang="pl-PL" sz="2000" b="1" u="sng" dirty="0">
                <a:solidFill>
                  <a:srgbClr val="002060"/>
                </a:solidFill>
                <a:latin typeface="+mj-lt"/>
              </a:rPr>
              <a:t>Obecne zagrożenia dla zdrowia publicznego</a:t>
            </a:r>
          </a:p>
          <a:p>
            <a:pPr algn="ctr"/>
            <a:endParaRPr lang="pl-PL" sz="2000" b="1" u="sng" dirty="0">
              <a:solidFill>
                <a:srgbClr val="002060"/>
              </a:solidFill>
              <a:latin typeface="+mj-lt"/>
            </a:endParaRPr>
          </a:p>
          <a:p>
            <a:pPr algn="ctr"/>
            <a:r>
              <a:rPr lang="pl-PL" b="1" dirty="0" err="1">
                <a:solidFill>
                  <a:srgbClr val="002060"/>
                </a:solidFill>
                <a:latin typeface="+mj-lt"/>
              </a:rPr>
              <a:t>Legionella</a:t>
            </a:r>
            <a:endParaRPr lang="pl-PL" b="1" dirty="0">
              <a:solidFill>
                <a:srgbClr val="002060"/>
              </a:solidFill>
              <a:latin typeface="+mj-lt"/>
            </a:endParaRPr>
          </a:p>
        </p:txBody>
      </p:sp>
      <p:sp>
        <p:nvSpPr>
          <p:cNvPr id="4" name="Prostokąt 3"/>
          <p:cNvSpPr/>
          <p:nvPr/>
        </p:nvSpPr>
        <p:spPr>
          <a:xfrm>
            <a:off x="251520" y="1652945"/>
            <a:ext cx="8640960" cy="5078313"/>
          </a:xfrm>
          <a:prstGeom prst="rect">
            <a:avLst/>
          </a:prstGeom>
        </p:spPr>
        <p:txBody>
          <a:bodyPr wrap="square">
            <a:spAutoFit/>
          </a:bodyPr>
          <a:lstStyle/>
          <a:p>
            <a:pPr algn="just"/>
            <a:r>
              <a:rPr lang="pl-PL" b="1" dirty="0">
                <a:solidFill>
                  <a:srgbClr val="002060"/>
                </a:solidFill>
                <a:latin typeface="+mj-lt"/>
              </a:rPr>
              <a:t>LEGIONELOZA</a:t>
            </a:r>
            <a:r>
              <a:rPr lang="pl-PL" dirty="0">
                <a:solidFill>
                  <a:srgbClr val="002060"/>
                </a:solidFill>
                <a:latin typeface="+mj-lt"/>
              </a:rPr>
              <a:t> - choroba zakaźna wywoływana przez bakterie z rodzaju </a:t>
            </a:r>
            <a:r>
              <a:rPr lang="pl-PL" i="1" dirty="0" err="1">
                <a:solidFill>
                  <a:srgbClr val="002060"/>
                </a:solidFill>
                <a:latin typeface="+mj-lt"/>
              </a:rPr>
              <a:t>Legionella</a:t>
            </a:r>
            <a:endParaRPr lang="pl-PL" dirty="0">
              <a:solidFill>
                <a:srgbClr val="002060"/>
              </a:solidFill>
              <a:latin typeface="+mj-lt"/>
            </a:endParaRPr>
          </a:p>
          <a:p>
            <a:pPr algn="just"/>
            <a:r>
              <a:rPr lang="pl-PL" dirty="0">
                <a:solidFill>
                  <a:srgbClr val="002060"/>
                </a:solidFill>
                <a:latin typeface="+mj-lt"/>
              </a:rPr>
              <a:t> </a:t>
            </a:r>
          </a:p>
          <a:p>
            <a:pPr marL="285750" indent="-285750" algn="just">
              <a:buFont typeface="Wingdings" panose="05000000000000000000" pitchFamily="2" charset="2"/>
              <a:buChar char="q"/>
            </a:pPr>
            <a:r>
              <a:rPr lang="pl-PL" dirty="0">
                <a:solidFill>
                  <a:srgbClr val="002060"/>
                </a:solidFill>
                <a:latin typeface="+mj-lt"/>
              </a:rPr>
              <a:t>Bakterie </a:t>
            </a:r>
            <a:r>
              <a:rPr lang="pl-PL" i="1" dirty="0" err="1">
                <a:solidFill>
                  <a:srgbClr val="002060"/>
                </a:solidFill>
                <a:latin typeface="+mj-lt"/>
              </a:rPr>
              <a:t>Legionella</a:t>
            </a:r>
            <a:r>
              <a:rPr lang="pl-PL" i="1" dirty="0">
                <a:solidFill>
                  <a:srgbClr val="002060"/>
                </a:solidFill>
                <a:latin typeface="+mj-lt"/>
              </a:rPr>
              <a:t> </a:t>
            </a:r>
            <a:r>
              <a:rPr lang="pl-PL" dirty="0">
                <a:solidFill>
                  <a:srgbClr val="002060"/>
                </a:solidFill>
                <a:latin typeface="+mj-lt"/>
              </a:rPr>
              <a:t>występują na całym świecie i są szeroko rozpowszechnione w środowisku. Rezerwuarem są płynące i stojące wody powierzchniowe, śródlądowe i gruntowe, ścieki, kałuże po opadach deszczu, mokra gleba, kompost czy rozkładająca się kora i trociny. </a:t>
            </a:r>
          </a:p>
          <a:p>
            <a:pPr marL="285750" indent="-285750" algn="just">
              <a:buFont typeface="Wingdings" panose="05000000000000000000" pitchFamily="2" charset="2"/>
              <a:buChar char="q"/>
            </a:pPr>
            <a:r>
              <a:rPr lang="pl-PL" dirty="0">
                <a:solidFill>
                  <a:srgbClr val="002060"/>
                </a:solidFill>
                <a:latin typeface="+mj-lt"/>
              </a:rPr>
              <a:t>Bakterie wykrywane są też w składzie </a:t>
            </a:r>
            <a:r>
              <a:rPr lang="pl-PL" dirty="0" err="1">
                <a:solidFill>
                  <a:srgbClr val="002060"/>
                </a:solidFill>
                <a:latin typeface="+mj-lt"/>
              </a:rPr>
              <a:t>biofilmu</a:t>
            </a:r>
            <a:r>
              <a:rPr lang="pl-PL" dirty="0">
                <a:solidFill>
                  <a:srgbClr val="002060"/>
                </a:solidFill>
                <a:latin typeface="+mj-lt"/>
              </a:rPr>
              <a:t> tworzącego się na powierzchniach kontaktujących się z wodą - w sprzyjających warunkach mogą przedostawać się z naturalnych źródeł za pomocą sieci wodociągowej i w wyniku namnażania kolonizować sztuczne rezerwuary wodne, a także zasiedlać kolejne instalacje, urządzenia i systemy, jak: </a:t>
            </a:r>
          </a:p>
          <a:p>
            <a:pPr marL="742950" lvl="1" indent="-285750" algn="just">
              <a:buFont typeface="Wingdings" panose="05000000000000000000" pitchFamily="2" charset="2"/>
              <a:buChar char="ü"/>
            </a:pPr>
            <a:r>
              <a:rPr lang="pl-PL" dirty="0">
                <a:solidFill>
                  <a:srgbClr val="002060"/>
                </a:solidFill>
                <a:latin typeface="+mj-lt"/>
              </a:rPr>
              <a:t>systemy dystrybucji wody ciepłej użytkowej (np. w hotelach, miejscach zamieszkania zbiorowego, szpitalach),</a:t>
            </a:r>
          </a:p>
          <a:p>
            <a:pPr marL="742950" lvl="1" indent="-285750" algn="just">
              <a:buFont typeface="Wingdings" panose="05000000000000000000" pitchFamily="2" charset="2"/>
              <a:buChar char="ü"/>
            </a:pPr>
            <a:r>
              <a:rPr lang="pl-PL" dirty="0">
                <a:solidFill>
                  <a:srgbClr val="002060"/>
                </a:solidFill>
                <a:latin typeface="+mj-lt"/>
              </a:rPr>
              <a:t>aparatura wykorzystywana w podmiotach leczniczych (np. respiratory, inhalatory, nawilżacze powietrza),</a:t>
            </a:r>
          </a:p>
          <a:p>
            <a:pPr marL="742950" lvl="1" indent="-285750" algn="just">
              <a:buFont typeface="Wingdings" panose="05000000000000000000" pitchFamily="2" charset="2"/>
              <a:buChar char="ü"/>
            </a:pPr>
            <a:r>
              <a:rPr lang="pl-PL" dirty="0">
                <a:solidFill>
                  <a:srgbClr val="002060"/>
                </a:solidFill>
                <a:latin typeface="+mj-lt"/>
              </a:rPr>
              <a:t>obiekty rekreacji wodnej (np. baseny, fontanny, zraszacze ogrodowe), </a:t>
            </a:r>
          </a:p>
          <a:p>
            <a:pPr marL="742950" lvl="1" indent="-285750" algn="just">
              <a:buFont typeface="Wingdings" panose="05000000000000000000" pitchFamily="2" charset="2"/>
              <a:buChar char="ü"/>
            </a:pPr>
            <a:r>
              <a:rPr lang="pl-PL" dirty="0">
                <a:solidFill>
                  <a:srgbClr val="002060"/>
                </a:solidFill>
                <a:latin typeface="+mj-lt"/>
              </a:rPr>
              <a:t>wieże chłodnicze, klimatyzatory, </a:t>
            </a:r>
          </a:p>
          <a:p>
            <a:pPr marL="742950" lvl="1" indent="-285750" algn="just">
              <a:buFont typeface="Wingdings" panose="05000000000000000000" pitchFamily="2" charset="2"/>
              <a:buChar char="ü"/>
            </a:pPr>
            <a:r>
              <a:rPr lang="pl-PL" dirty="0">
                <a:solidFill>
                  <a:srgbClr val="002060"/>
                </a:solidFill>
                <a:latin typeface="+mj-lt"/>
              </a:rPr>
              <a:t>myjnie samochodowe, spryskiwacze samochodowe itd. </a:t>
            </a:r>
            <a:endParaRPr lang="pl-PL" dirty="0">
              <a:solidFill>
                <a:srgbClr val="002060"/>
              </a:solidFill>
              <a:effectLst/>
              <a:latin typeface="+mj-lt"/>
            </a:endParaRPr>
          </a:p>
        </p:txBody>
      </p:sp>
    </p:spTree>
    <p:extLst>
      <p:ext uri="{BB962C8B-B14F-4D97-AF65-F5344CB8AC3E}">
        <p14:creationId xmlns:p14="http://schemas.microsoft.com/office/powerpoint/2010/main" val="133830402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246</a:t>
            </a:fld>
            <a:endParaRPr lang="pl-PL"/>
          </a:p>
        </p:txBody>
      </p:sp>
      <p:sp>
        <p:nvSpPr>
          <p:cNvPr id="3" name="Prostokąt 2"/>
          <p:cNvSpPr/>
          <p:nvPr/>
        </p:nvSpPr>
        <p:spPr>
          <a:xfrm>
            <a:off x="395536" y="778014"/>
            <a:ext cx="8424936" cy="5909310"/>
          </a:xfrm>
          <a:prstGeom prst="rect">
            <a:avLst/>
          </a:prstGeom>
        </p:spPr>
        <p:txBody>
          <a:bodyPr wrap="square">
            <a:spAutoFit/>
          </a:bodyPr>
          <a:lstStyle/>
          <a:p>
            <a:pPr marL="285750" indent="-285750" algn="just">
              <a:buFont typeface="Wingdings" panose="05000000000000000000" pitchFamily="2" charset="2"/>
              <a:buChar char="q"/>
            </a:pPr>
            <a:r>
              <a:rPr lang="pl-PL" dirty="0">
                <a:solidFill>
                  <a:srgbClr val="002060"/>
                </a:solidFill>
                <a:latin typeface="+mj-lt"/>
              </a:rPr>
              <a:t>Aby proces zasiedlania instalacji bakteriami nastąpił muszą wystąpić warunki sprzyjające tj. np. </a:t>
            </a:r>
            <a:r>
              <a:rPr lang="pl-PL" b="1" dirty="0">
                <a:solidFill>
                  <a:srgbClr val="002060"/>
                </a:solidFill>
                <a:latin typeface="+mj-lt"/>
              </a:rPr>
              <a:t>niewłaściwie </a:t>
            </a:r>
            <a:r>
              <a:rPr lang="pl-PL" dirty="0">
                <a:solidFill>
                  <a:srgbClr val="002060"/>
                </a:solidFill>
                <a:latin typeface="+mj-lt"/>
              </a:rPr>
              <a:t>utrzymywane, eksploatowane systemy. Optymalna temperatura wzrostu bakterii </a:t>
            </a:r>
            <a:r>
              <a:rPr lang="pl-PL" i="1" dirty="0" err="1">
                <a:solidFill>
                  <a:srgbClr val="002060"/>
                </a:solidFill>
                <a:latin typeface="+mj-lt"/>
              </a:rPr>
              <a:t>Legionella</a:t>
            </a:r>
            <a:r>
              <a:rPr lang="pl-PL" dirty="0">
                <a:solidFill>
                  <a:srgbClr val="002060"/>
                </a:solidFill>
                <a:latin typeface="+mj-lt"/>
              </a:rPr>
              <a:t> to 20-50°C.</a:t>
            </a:r>
          </a:p>
          <a:p>
            <a:pPr marL="285750" indent="-285750" algn="just">
              <a:buFont typeface="Wingdings" panose="05000000000000000000" pitchFamily="2" charset="2"/>
              <a:buChar char="q"/>
            </a:pPr>
            <a:r>
              <a:rPr lang="pl-PL" dirty="0">
                <a:solidFill>
                  <a:srgbClr val="002060"/>
                </a:solidFill>
                <a:latin typeface="+mj-lt"/>
              </a:rPr>
              <a:t>Ze względu na ww. właściwości bakterii </a:t>
            </a:r>
            <a:r>
              <a:rPr lang="pl-PL" i="1" dirty="0" err="1">
                <a:solidFill>
                  <a:srgbClr val="002060"/>
                </a:solidFill>
                <a:latin typeface="+mj-lt"/>
              </a:rPr>
              <a:t>Legionella</a:t>
            </a:r>
            <a:r>
              <a:rPr lang="pl-PL" dirty="0">
                <a:solidFill>
                  <a:srgbClr val="002060"/>
                </a:solidFill>
                <a:latin typeface="+mj-lt"/>
              </a:rPr>
              <a:t> </a:t>
            </a:r>
            <a:r>
              <a:rPr lang="pl-PL" b="1" dirty="0">
                <a:solidFill>
                  <a:srgbClr val="002060"/>
                </a:solidFill>
                <a:latin typeface="+mj-lt"/>
              </a:rPr>
              <a:t>w miesiącach letnich</a:t>
            </a:r>
            <a:r>
              <a:rPr lang="pl-PL" dirty="0">
                <a:solidFill>
                  <a:srgbClr val="002060"/>
                </a:solidFill>
                <a:latin typeface="+mj-lt"/>
              </a:rPr>
              <a:t> często obserwowany jest wzrost liczby zakażeń u ludzi.  Szczyt </a:t>
            </a:r>
            <a:r>
              <a:rPr lang="pl-PL" dirty="0" err="1">
                <a:solidFill>
                  <a:srgbClr val="002060"/>
                </a:solidFill>
                <a:latin typeface="+mj-lt"/>
              </a:rPr>
              <a:t>zachorowań</a:t>
            </a:r>
            <a:r>
              <a:rPr lang="pl-PL" dirty="0">
                <a:solidFill>
                  <a:srgbClr val="002060"/>
                </a:solidFill>
                <a:latin typeface="+mj-lt"/>
              </a:rPr>
              <a:t> przypada w okresie letnim (zwykle od czerwca do września), co jest ściśle związane zarówno z warunkami pogodowymi (wzrost temperatury i wilgotności powietrza), jak również intensyfikacją turystyki i rekreacji. </a:t>
            </a:r>
          </a:p>
          <a:p>
            <a:pPr marL="285750" indent="-285750" algn="just">
              <a:buFont typeface="Wingdings" panose="05000000000000000000" pitchFamily="2" charset="2"/>
              <a:buChar char="q"/>
            </a:pPr>
            <a:r>
              <a:rPr lang="pl-PL" dirty="0">
                <a:solidFill>
                  <a:srgbClr val="002060"/>
                </a:solidFill>
                <a:latin typeface="+mj-lt"/>
              </a:rPr>
              <a:t>Głównym źródłem zakażenia jest woda zaciągnięta do układu oddechowego lub zainhalowana w postaci aerozolu wodno-powietrznego zawierającego bakterie z rodzaju </a:t>
            </a:r>
            <a:r>
              <a:rPr lang="pl-PL" i="1" dirty="0" err="1">
                <a:solidFill>
                  <a:srgbClr val="002060"/>
                </a:solidFill>
                <a:latin typeface="+mj-lt"/>
              </a:rPr>
              <a:t>Legionella</a:t>
            </a:r>
            <a:r>
              <a:rPr lang="pl-PL" dirty="0">
                <a:solidFill>
                  <a:srgbClr val="002060"/>
                </a:solidFill>
                <a:latin typeface="+mj-lt"/>
              </a:rPr>
              <a:t>. Aerozol wodno-powietrzny bywa wytwarzany przez urządzenia sanitarne (np. prysznice), medyczne (np. unity stomatologiczne, respiratory), rekreacyjne (urządzenia instalowane na basenach, wanny z hydromasażem), klimatyzację, czy też urządzenia takie jak fontanny, zraszacze lub kurtyny wodne. </a:t>
            </a:r>
          </a:p>
          <a:p>
            <a:pPr marL="285750" indent="-285750" algn="just">
              <a:buFont typeface="Wingdings" panose="05000000000000000000" pitchFamily="2" charset="2"/>
              <a:buChar char="q"/>
            </a:pPr>
            <a:r>
              <a:rPr lang="pl-PL" b="1" dirty="0">
                <a:solidFill>
                  <a:srgbClr val="002060"/>
                </a:solidFill>
                <a:latin typeface="+mj-lt"/>
              </a:rPr>
              <a:t>Nie odnotowano zakażenia ludzi w wyniku picia wody skażonej </a:t>
            </a:r>
            <a:r>
              <a:rPr lang="pl-PL" b="1" i="1" dirty="0" err="1">
                <a:solidFill>
                  <a:srgbClr val="002060"/>
                </a:solidFill>
                <a:latin typeface="+mj-lt"/>
              </a:rPr>
              <a:t>Legionella</a:t>
            </a:r>
            <a:r>
              <a:rPr lang="pl-PL" b="1" dirty="0">
                <a:solidFill>
                  <a:srgbClr val="002060"/>
                </a:solidFill>
                <a:latin typeface="+mj-lt"/>
              </a:rPr>
              <a:t>. </a:t>
            </a:r>
            <a:endParaRPr lang="pl-PL" dirty="0">
              <a:solidFill>
                <a:srgbClr val="002060"/>
              </a:solidFill>
              <a:latin typeface="+mj-lt"/>
            </a:endParaRPr>
          </a:p>
          <a:p>
            <a:pPr marL="285750" indent="-285750" algn="just">
              <a:buFont typeface="Wingdings" panose="05000000000000000000" pitchFamily="2" charset="2"/>
              <a:buChar char="q"/>
            </a:pPr>
            <a:r>
              <a:rPr lang="pl-PL" b="1" dirty="0">
                <a:solidFill>
                  <a:srgbClr val="002060"/>
                </a:solidFill>
                <a:latin typeface="+mj-lt"/>
              </a:rPr>
              <a:t>Nie odnotowano zakażenia się człowieka od innej chorej osoby.</a:t>
            </a:r>
            <a:endParaRPr lang="pl-PL" dirty="0">
              <a:solidFill>
                <a:srgbClr val="002060"/>
              </a:solidFill>
              <a:latin typeface="+mj-lt"/>
            </a:endParaRPr>
          </a:p>
          <a:p>
            <a:pPr marL="285750" indent="-285750" algn="just">
              <a:buFont typeface="Wingdings" panose="05000000000000000000" pitchFamily="2" charset="2"/>
              <a:buChar char="q"/>
            </a:pPr>
            <a:r>
              <a:rPr lang="pl-PL" dirty="0">
                <a:solidFill>
                  <a:srgbClr val="002060"/>
                </a:solidFill>
                <a:latin typeface="+mj-lt"/>
              </a:rPr>
              <a:t>W większości przypadków </a:t>
            </a:r>
            <a:r>
              <a:rPr lang="pl-PL" dirty="0" err="1">
                <a:solidFill>
                  <a:srgbClr val="002060"/>
                </a:solidFill>
                <a:latin typeface="+mj-lt"/>
              </a:rPr>
              <a:t>legioneloza</a:t>
            </a:r>
            <a:r>
              <a:rPr lang="pl-PL" dirty="0">
                <a:solidFill>
                  <a:srgbClr val="002060"/>
                </a:solidFill>
                <a:latin typeface="+mj-lt"/>
              </a:rPr>
              <a:t> jest wyleczalna przy użyciu antybiotyków.</a:t>
            </a:r>
          </a:p>
          <a:p>
            <a:pPr marL="285750" indent="-285750" algn="just">
              <a:buFont typeface="Wingdings" panose="05000000000000000000" pitchFamily="2" charset="2"/>
              <a:buChar char="q"/>
            </a:pPr>
            <a:r>
              <a:rPr lang="pl-PL" dirty="0">
                <a:solidFill>
                  <a:srgbClr val="002060"/>
                </a:solidFill>
                <a:latin typeface="+mj-lt"/>
              </a:rPr>
              <a:t>Do zgonów najczęściej dochodzi u osób starszych i u osób z obniżoną odpornością.</a:t>
            </a:r>
          </a:p>
        </p:txBody>
      </p:sp>
    </p:spTree>
    <p:extLst>
      <p:ext uri="{BB962C8B-B14F-4D97-AF65-F5344CB8AC3E}">
        <p14:creationId xmlns:p14="http://schemas.microsoft.com/office/powerpoint/2010/main" val="198509182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pPr>
              <a:defRPr/>
            </a:pPr>
            <a:fld id="{E683911C-EC88-49B7-90C9-B74F5A05111C}" type="slidenum">
              <a:rPr lang="pl-PL" smtClean="0"/>
              <a:pPr>
                <a:defRPr/>
              </a:pPr>
              <a:t>247</a:t>
            </a:fld>
            <a:endParaRPr lang="pl-PL"/>
          </a:p>
        </p:txBody>
      </p:sp>
      <p:sp>
        <p:nvSpPr>
          <p:cNvPr id="3" name="Prostokąt 2"/>
          <p:cNvSpPr/>
          <p:nvPr/>
        </p:nvSpPr>
        <p:spPr>
          <a:xfrm>
            <a:off x="611559" y="1124744"/>
            <a:ext cx="7992889" cy="5078313"/>
          </a:xfrm>
          <a:prstGeom prst="rect">
            <a:avLst/>
          </a:prstGeom>
        </p:spPr>
        <p:txBody>
          <a:bodyPr wrap="square">
            <a:spAutoFit/>
          </a:bodyPr>
          <a:lstStyle/>
          <a:p>
            <a:pPr marL="285750" indent="-285750" algn="just">
              <a:buFont typeface="Wingdings" panose="05000000000000000000" pitchFamily="2" charset="2"/>
              <a:buChar char="q"/>
            </a:pPr>
            <a:r>
              <a:rPr lang="pl-PL" dirty="0">
                <a:solidFill>
                  <a:srgbClr val="002060"/>
                </a:solidFill>
                <a:latin typeface="+mj-lt"/>
              </a:rPr>
              <a:t>wzmocnienie nadzoru nad przestrzeganiem zasad bezpieczeństwa zdrowotnego wody przez zarządzających wodociągami i instalacjami wodnymi,</a:t>
            </a:r>
          </a:p>
          <a:p>
            <a:pPr marL="285750" indent="-285750" algn="just">
              <a:buFont typeface="Wingdings" panose="05000000000000000000" pitchFamily="2" charset="2"/>
              <a:buChar char="q"/>
            </a:pPr>
            <a:r>
              <a:rPr lang="pl-PL" dirty="0">
                <a:solidFill>
                  <a:srgbClr val="002060"/>
                </a:solidFill>
                <a:latin typeface="+mj-lt"/>
              </a:rPr>
              <a:t>w przypadku zakażeń prowadzenie dochodzeń w celu ustalenia źródła zakażenia,</a:t>
            </a:r>
          </a:p>
          <a:p>
            <a:pPr marL="285750" indent="-285750" algn="just">
              <a:buFont typeface="Wingdings" panose="05000000000000000000" pitchFamily="2" charset="2"/>
              <a:buChar char="q"/>
            </a:pPr>
            <a:r>
              <a:rPr lang="pl-PL" dirty="0">
                <a:solidFill>
                  <a:srgbClr val="002060"/>
                </a:solidFill>
                <a:latin typeface="+mj-lt"/>
              </a:rPr>
              <a:t>Główny Inspektorat Sanitarny we współpracy z Narodowym Instytutem Zdrowia Publicznego Państwowym Zakładem Higieny – Państwowym Instytutem Badawczym, z myślą o zarządzających wewnętrznymi systemami wodnymi i urządzeniami występującymi w budynkach, opracował zalecenia, które pomogą zmniejszyć zagrożenie, jakie mogą stanowić występujące w wodzie bakterie </a:t>
            </a:r>
            <a:r>
              <a:rPr lang="pl-PL" dirty="0" err="1">
                <a:solidFill>
                  <a:srgbClr val="002060"/>
                </a:solidFill>
                <a:latin typeface="+mj-lt"/>
              </a:rPr>
              <a:t>Legionella</a:t>
            </a:r>
            <a:r>
              <a:rPr lang="pl-PL" dirty="0">
                <a:solidFill>
                  <a:srgbClr val="002060"/>
                </a:solidFill>
                <a:latin typeface="+mj-lt"/>
              </a:rPr>
              <a:t>. W dokumencie wskazano zakres podstawowych działań technicznych dla różnego typu systemów/urządzeń lub ich elementów,</a:t>
            </a:r>
          </a:p>
          <a:p>
            <a:pPr marL="285750" indent="-285750" algn="just">
              <a:buFont typeface="Wingdings" panose="05000000000000000000" pitchFamily="2" charset="2"/>
              <a:buChar char="q"/>
            </a:pPr>
            <a:r>
              <a:rPr lang="pl-PL" dirty="0">
                <a:solidFill>
                  <a:srgbClr val="002060"/>
                </a:solidFill>
                <a:latin typeface="+mj-lt"/>
              </a:rPr>
              <a:t>spotkania sztabów kryzysowych,</a:t>
            </a:r>
          </a:p>
          <a:p>
            <a:pPr marL="285750" indent="-285750" algn="just">
              <a:buFont typeface="Wingdings" panose="05000000000000000000" pitchFamily="2" charset="2"/>
              <a:buChar char="q"/>
            </a:pPr>
            <a:r>
              <a:rPr lang="pl-PL" dirty="0">
                <a:solidFill>
                  <a:srgbClr val="002060"/>
                </a:solidFill>
                <a:latin typeface="+mj-lt"/>
              </a:rPr>
              <a:t>p</a:t>
            </a:r>
            <a:r>
              <a:rPr lang="pl-PL">
                <a:solidFill>
                  <a:srgbClr val="002060"/>
                </a:solidFill>
                <a:latin typeface="+mj-lt"/>
              </a:rPr>
              <a:t>owołanie </a:t>
            </a:r>
            <a:r>
              <a:rPr lang="pl-PL" dirty="0">
                <a:solidFill>
                  <a:srgbClr val="002060"/>
                </a:solidFill>
                <a:latin typeface="+mj-lt"/>
              </a:rPr>
              <a:t>zespołów eksperckich wspierających działania Państwowej </a:t>
            </a:r>
            <a:r>
              <a:rPr lang="pl-PL">
                <a:solidFill>
                  <a:srgbClr val="002060"/>
                </a:solidFill>
                <a:latin typeface="+mj-lt"/>
              </a:rPr>
              <a:t>Inspekcji Sanitarnej.</a:t>
            </a:r>
            <a:endParaRPr lang="pl-PL" dirty="0">
              <a:solidFill>
                <a:srgbClr val="002060"/>
              </a:solidFill>
              <a:latin typeface="+mj-lt"/>
            </a:endParaRPr>
          </a:p>
          <a:p>
            <a:pPr marL="285750" indent="-285750" algn="just">
              <a:buFont typeface="Wingdings" panose="05000000000000000000" pitchFamily="2" charset="2"/>
              <a:buChar char="q"/>
            </a:pPr>
            <a:endParaRPr lang="pl-PL" dirty="0">
              <a:solidFill>
                <a:srgbClr val="002060"/>
              </a:solidFill>
              <a:latin typeface="+mj-lt"/>
            </a:endParaRPr>
          </a:p>
          <a:p>
            <a:pPr algn="just"/>
            <a:endParaRPr lang="pl-PL" dirty="0">
              <a:solidFill>
                <a:srgbClr val="002060"/>
              </a:solidFill>
              <a:latin typeface="+mj-lt"/>
            </a:endParaRPr>
          </a:p>
        </p:txBody>
      </p:sp>
      <p:sp>
        <p:nvSpPr>
          <p:cNvPr id="4" name="pole tekstowe 3"/>
          <p:cNvSpPr txBox="1"/>
          <p:nvPr/>
        </p:nvSpPr>
        <p:spPr>
          <a:xfrm>
            <a:off x="1691680" y="470277"/>
            <a:ext cx="6254276" cy="369332"/>
          </a:xfrm>
          <a:prstGeom prst="rect">
            <a:avLst/>
          </a:prstGeom>
          <a:noFill/>
        </p:spPr>
        <p:txBody>
          <a:bodyPr wrap="none" rtlCol="0">
            <a:spAutoFit/>
          </a:bodyPr>
          <a:lstStyle/>
          <a:p>
            <a:r>
              <a:rPr lang="pl-PL" b="1" dirty="0" err="1">
                <a:solidFill>
                  <a:srgbClr val="002060"/>
                </a:solidFill>
                <a:latin typeface="+mj-lt"/>
              </a:rPr>
              <a:t>Legionella</a:t>
            </a:r>
            <a:r>
              <a:rPr lang="pl-PL" b="1" dirty="0">
                <a:solidFill>
                  <a:srgbClr val="002060"/>
                </a:solidFill>
                <a:latin typeface="+mj-lt"/>
              </a:rPr>
              <a:t> – działania Państwowej Inspekcji Sanitarnej</a:t>
            </a:r>
          </a:p>
        </p:txBody>
      </p:sp>
    </p:spTree>
    <p:extLst>
      <p:ext uri="{BB962C8B-B14F-4D97-AF65-F5344CB8AC3E}">
        <p14:creationId xmlns:p14="http://schemas.microsoft.com/office/powerpoint/2010/main" val="345534187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398735" y="-161174"/>
            <a:ext cx="8280920" cy="7028078"/>
          </a:xfrm>
          <a:prstGeom prst="rect">
            <a:avLst/>
          </a:prstGeom>
          <a:noFill/>
          <a:ln w="9525">
            <a:noFill/>
            <a:miter lim="800000"/>
            <a:headEnd/>
            <a:tailEnd/>
          </a:ln>
        </p:spPr>
        <p:txBody>
          <a:bodyPr wrap="square" anchor="ctr">
            <a:spAutoFit/>
          </a:bodyPr>
          <a:lstStyle/>
          <a:p>
            <a:pPr algn="ctr">
              <a:lnSpc>
                <a:spcPct val="119000"/>
              </a:lnSpc>
            </a:pPr>
            <a:r>
              <a:rPr lang="pl-PL" sz="1900" b="1" dirty="0">
                <a:solidFill>
                  <a:schemeClr val="bg1"/>
                </a:solidFill>
                <a:latin typeface="+mj-lt"/>
                <a:cs typeface="Times New Roman" pitchFamily="18" charset="0"/>
              </a:rPr>
              <a:t>  </a:t>
            </a:r>
            <a:endParaRPr lang="pl-PL" sz="1900" dirty="0">
              <a:solidFill>
                <a:srgbClr val="002060"/>
              </a:solidFill>
              <a:cs typeface="Times New Roman" pitchFamily="18" charset="0"/>
            </a:endParaRPr>
          </a:p>
          <a:p>
            <a:pPr indent="449263" algn="just" eaLnBrk="0" hangingPunct="0">
              <a:lnSpc>
                <a:spcPct val="119000"/>
              </a:lnSpc>
            </a:pPr>
            <a:r>
              <a:rPr lang="pl-PL" sz="1900" dirty="0">
                <a:solidFill>
                  <a:srgbClr val="002060"/>
                </a:solidFill>
                <a:latin typeface="Constantia" pitchFamily="18" charset="0"/>
                <a:cs typeface="Times New Roman" pitchFamily="18" charset="0"/>
              </a:rPr>
              <a:t>Szanowni Państwo, przez te wszystkie lata Państwowa Inspekcja Sanitarna dbała i dba o zdrowie naszych dziadków, rodziców, nas samych i naszych dzieci oraz wnuków, towarzyszy nam od dnia narodzin, przez całe nasze życie, a nawet po śmierci, bowiem nasza służba celem zapewnienia bezpieczeństwa epidemiologicznego zajmuje się nie tylko nadzorem sanitarnym nad pomieszczeniami użyteczności publicznej (w tym żłobków, przedszkoli, szkół, szpitali), zakładami pracy, prowadzi sprawy z zakresu chorób zawodowych, ochrony przeciwepidemicznej, radiacyjnej, nadzoruje wodociągi i jakość wody do spożycia przez ludzi, żywność, wykonuje badania sanitarne, nadzoruje szczepienia, walczy ze środkami psychoaktywnymi, ale także sprawuje nadzór nad cmentarzami, ekshumacjami i transportem zwłok. Potrafimy skutecznie dotrzeć do obywateli z programami edukacyjnymi i profilaktycznymi. To właśnie my uczymy zdrowych nawyków i unikania różnorakich zagrożeń zdrowotnych. Ponadto, nasze wieloletnie doświadczenie i wiedza, które przekazujemy sobie w kolejnych pokoleniach pracowników naszej służby sprawiają, że wielokrotnie skutecznie uczestniczymy m.in. w rozwiązywaniu sytuacji kryzysowych w ramach współdziałania służb w powiecie.</a:t>
            </a:r>
          </a:p>
          <a:p>
            <a:pPr indent="449263" algn="just" eaLnBrk="0" hangingPunct="0">
              <a:lnSpc>
                <a:spcPct val="119000"/>
              </a:lnSpc>
            </a:pPr>
            <a:endParaRPr lang="pl-PL" sz="1900" dirty="0">
              <a:solidFill>
                <a:srgbClr val="002060"/>
              </a:solidFill>
              <a:latin typeface="Constantia" pitchFamily="18" charset="0"/>
              <a:cs typeface="Times New Roman" pitchFamily="18" charset="0"/>
            </a:endParaRPr>
          </a:p>
        </p:txBody>
      </p:sp>
      <p:sp>
        <p:nvSpPr>
          <p:cNvPr id="2" name="Symbol zastępczy numeru slajdu 1">
            <a:extLst>
              <a:ext uri="{FF2B5EF4-FFF2-40B4-BE49-F238E27FC236}">
                <a16:creationId xmlns:a16="http://schemas.microsoft.com/office/drawing/2014/main" id="{C6ED9BA3-20B2-4269-8145-C5B9B33F82BE}"/>
              </a:ext>
            </a:extLst>
          </p:cNvPr>
          <p:cNvSpPr>
            <a:spLocks noGrp="1"/>
          </p:cNvSpPr>
          <p:nvPr>
            <p:ph type="sldNum" sz="quarter" idx="12"/>
          </p:nvPr>
        </p:nvSpPr>
        <p:spPr/>
        <p:txBody>
          <a:bodyPr/>
          <a:lstStyle/>
          <a:p>
            <a:pPr>
              <a:defRPr/>
            </a:pPr>
            <a:fld id="{8E7CD2DA-8185-4507-8A2F-B572FDECFAC1}" type="slidenum">
              <a:rPr lang="pl-PL" smtClean="0"/>
              <a:pPr>
                <a:defRPr/>
              </a:pPr>
              <a:t>248</a:t>
            </a:fld>
            <a:endParaRPr lang="pl-PL"/>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8E7CD2DA-8185-4507-8A2F-B572FDECFAC1}" type="slidenum">
              <a:rPr lang="pl-PL" smtClean="0"/>
              <a:pPr>
                <a:defRPr/>
              </a:pPr>
              <a:t>249</a:t>
            </a:fld>
            <a:endParaRPr lang="pl-PL"/>
          </a:p>
        </p:txBody>
      </p:sp>
      <p:sp>
        <p:nvSpPr>
          <p:cNvPr id="6" name="Prostokąt 5"/>
          <p:cNvSpPr/>
          <p:nvPr/>
        </p:nvSpPr>
        <p:spPr>
          <a:xfrm>
            <a:off x="434455" y="1700808"/>
            <a:ext cx="8280920" cy="3739678"/>
          </a:xfrm>
          <a:prstGeom prst="rect">
            <a:avLst/>
          </a:prstGeom>
        </p:spPr>
        <p:txBody>
          <a:bodyPr wrap="square">
            <a:spAutoFit/>
          </a:bodyPr>
          <a:lstStyle/>
          <a:p>
            <a:pPr indent="449263" algn="just" eaLnBrk="0" hangingPunct="0">
              <a:lnSpc>
                <a:spcPct val="114000"/>
              </a:lnSpc>
            </a:pPr>
            <a:r>
              <a:rPr lang="pl-PL" sz="1900" dirty="0">
                <a:solidFill>
                  <a:srgbClr val="002060"/>
                </a:solidFill>
                <a:latin typeface="Constantia" pitchFamily="18" charset="0"/>
                <a:cs typeface="Times New Roman" pitchFamily="18" charset="0"/>
              </a:rPr>
              <a:t>W naszych działaniach nie pozostajemy sami, bowiem w wielu obszarach dot. ochrony zdrowia i życia społeczności lokalnej  od wielu lat </a:t>
            </a:r>
            <a:r>
              <a:rPr lang="pl-PL" sz="1900" b="1" dirty="0">
                <a:solidFill>
                  <a:srgbClr val="002060"/>
                </a:solidFill>
                <a:latin typeface="Constantia" pitchFamily="18" charset="0"/>
                <a:cs typeface="Times New Roman" pitchFamily="18" charset="0"/>
              </a:rPr>
              <a:t>owocnie współpracujemy</a:t>
            </a:r>
            <a:r>
              <a:rPr lang="pl-PL" sz="1900" dirty="0">
                <a:solidFill>
                  <a:srgbClr val="002060"/>
                </a:solidFill>
                <a:latin typeface="Constantia" pitchFamily="18" charset="0"/>
                <a:cs typeface="Times New Roman" pitchFamily="18" charset="0"/>
              </a:rPr>
              <a:t> z  samorządami lokalnymi, mediami, instytucjami (zwłaszcza policją, strażą pożarną, inspekcją weterynaryjną, prokuraturą rejonową, Państwową Inspekcją Pracy), duchowieństwem, stowarzyszeniami, za którą serdecznie dziękuję, jednocześnie prosząc o dalsze wsparcie nas w naszych działaniach, tym bardziej, że ich liczba i stopień trudności wciąż wzrasta. </a:t>
            </a:r>
          </a:p>
          <a:p>
            <a:pPr indent="449263" algn="just" eaLnBrk="0" hangingPunct="0">
              <a:lnSpc>
                <a:spcPct val="114000"/>
              </a:lnSpc>
            </a:pPr>
            <a:r>
              <a:rPr lang="pl-PL" sz="1900" b="1" dirty="0">
                <a:solidFill>
                  <a:srgbClr val="002060"/>
                </a:solidFill>
                <a:latin typeface="Constantia" pitchFamily="18" charset="0"/>
                <a:cs typeface="Times New Roman" pitchFamily="18" charset="0"/>
              </a:rPr>
              <a:t>Tylko wspólne  działania   zwiększają zaufanie mieszkańców powiatu i umożliwiają coraz efektywniejsze wywieranie wpływu na pożądane zmiany </a:t>
            </a:r>
            <a:r>
              <a:rPr lang="pl-PL" sz="1900" b="1" dirty="0" err="1">
                <a:solidFill>
                  <a:srgbClr val="002060"/>
                </a:solidFill>
                <a:latin typeface="Constantia" pitchFamily="18" charset="0"/>
                <a:cs typeface="Times New Roman" pitchFamily="18" charset="0"/>
              </a:rPr>
              <a:t>zachowań</a:t>
            </a:r>
            <a:r>
              <a:rPr lang="pl-PL" sz="1900" b="1" dirty="0">
                <a:solidFill>
                  <a:srgbClr val="002060"/>
                </a:solidFill>
                <a:latin typeface="Constantia" pitchFamily="18" charset="0"/>
                <a:cs typeface="Times New Roman" pitchFamily="18" charset="0"/>
              </a:rPr>
              <a:t> prozdrowotnych społeczeństwa. </a:t>
            </a:r>
            <a:endParaRPr lang="pl-PL" sz="1900" b="1" dirty="0">
              <a:solidFill>
                <a:srgbClr val="002060"/>
              </a:solidFill>
              <a:latin typeface="Constantia" pitchFamily="18" charset="0"/>
            </a:endParaRPr>
          </a:p>
        </p:txBody>
      </p:sp>
    </p:spTree>
    <p:extLst>
      <p:ext uri="{BB962C8B-B14F-4D97-AF65-F5344CB8AC3E}">
        <p14:creationId xmlns:p14="http://schemas.microsoft.com/office/powerpoint/2010/main" val="972694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pole tekstowe 2"/>
          <p:cNvSpPr txBox="1">
            <a:spLocks noChangeArrowheads="1"/>
          </p:cNvSpPr>
          <p:nvPr/>
        </p:nvSpPr>
        <p:spPr bwMode="auto">
          <a:xfrm>
            <a:off x="504031" y="534025"/>
            <a:ext cx="8135937" cy="5647700"/>
          </a:xfrm>
          <a:prstGeom prst="rect">
            <a:avLst/>
          </a:prstGeom>
          <a:noFill/>
          <a:ln w="9525">
            <a:noFill/>
            <a:miter lim="800000"/>
            <a:headEnd/>
            <a:tailEnd/>
          </a:ln>
        </p:spPr>
        <p:txBody>
          <a:bodyPr>
            <a:spAutoFit/>
          </a:bodyPr>
          <a:lstStyle/>
          <a:p>
            <a:pPr algn="just"/>
            <a:r>
              <a:rPr lang="pl-PL" dirty="0">
                <a:latin typeface="Constantia" pitchFamily="18" charset="0"/>
              </a:rPr>
              <a:t>	</a:t>
            </a:r>
            <a:r>
              <a:rPr lang="pl-PL" sz="1900" dirty="0">
                <a:solidFill>
                  <a:srgbClr val="002060"/>
                </a:solidFill>
                <a:latin typeface="Constantia" pitchFamily="18" charset="0"/>
              </a:rPr>
              <a:t>Po odzyskaniu przez Polskę niepodległości </a:t>
            </a:r>
            <a:r>
              <a:rPr lang="pl-PL" sz="1900" b="1" dirty="0">
                <a:solidFill>
                  <a:srgbClr val="002060"/>
                </a:solidFill>
                <a:latin typeface="Constantia" pitchFamily="18" charset="0"/>
              </a:rPr>
              <a:t>w roku 1918, po 123 latach niewoli rozpoczął się w Polsce proces odbudowywania administracji państwa. Powstały struktury państwowe i samorządowe, w tym także instytucja nadzoru sanitarno-epidemiologicznego. </a:t>
            </a:r>
          </a:p>
          <a:p>
            <a:pPr algn="just"/>
            <a:endParaRPr lang="pl-PL" sz="1900" dirty="0">
              <a:solidFill>
                <a:srgbClr val="002060"/>
              </a:solidFill>
              <a:latin typeface="Constantia" pitchFamily="18" charset="0"/>
            </a:endParaRPr>
          </a:p>
          <a:p>
            <a:pPr algn="just"/>
            <a:r>
              <a:rPr lang="pl-PL" sz="1900" dirty="0">
                <a:solidFill>
                  <a:srgbClr val="002060"/>
                </a:solidFill>
                <a:latin typeface="Constantia" pitchFamily="18" charset="0"/>
              </a:rPr>
              <a:t>	Pierwszym kluczowym dokumentem regulującym system ochrony zdrowia w Polsce, uznawanym za początek funkcjonowania służb sanitarnych w Polsce jest </a:t>
            </a:r>
            <a:r>
              <a:rPr lang="pl-PL" sz="1900" b="1" dirty="0">
                <a:solidFill>
                  <a:srgbClr val="002060"/>
                </a:solidFill>
                <a:latin typeface="Constantia" pitchFamily="18" charset="0"/>
              </a:rPr>
              <a:t>Państwowa Zasadnicza Ustawa Sanitarna z dnia 8 lutego 1919r. wydana Dekretem Naczelnika Państwa Józefa Piłsudskiego, powołująca do życia Ministerstwo Zdrowia Publicznego. </a:t>
            </a:r>
          </a:p>
          <a:p>
            <a:pPr algn="just"/>
            <a:endParaRPr lang="pl-PL" sz="1900" dirty="0">
              <a:solidFill>
                <a:srgbClr val="002060"/>
              </a:solidFill>
              <a:latin typeface="Constantia" pitchFamily="18" charset="0"/>
            </a:endParaRPr>
          </a:p>
          <a:p>
            <a:pPr algn="just"/>
            <a:r>
              <a:rPr lang="pl-PL" sz="1900" dirty="0">
                <a:solidFill>
                  <a:srgbClr val="002060"/>
                </a:solidFill>
                <a:latin typeface="Constantia" pitchFamily="18" charset="0"/>
                <a:ea typeface="Calibri" pitchFamily="34" charset="0"/>
                <a:cs typeface="Times New Roman" pitchFamily="18" charset="0"/>
              </a:rPr>
              <a:t>	Dbając o zdrowie i bezpieczeństwo w przestrzeni publicznej po I woj. światowej, po powstaniu Państwa Polskiego, już po 9 miesiącach od uzyskania niepodległości Sejm RP uchwalił kolejny akt prawny. W dniu 19 lipca 1919 roku ustawę pod nazwą </a:t>
            </a:r>
            <a:r>
              <a:rPr lang="pl-PL" sz="1900" b="1" dirty="0">
                <a:solidFill>
                  <a:srgbClr val="002060"/>
                </a:solidFill>
                <a:latin typeface="Constantia" pitchFamily="18" charset="0"/>
                <a:ea typeface="Calibri" pitchFamily="34" charset="0"/>
                <a:cs typeface="Times New Roman" pitchFamily="18" charset="0"/>
              </a:rPr>
              <a:t>Zasadnicza Ustawa Sanitarna (</a:t>
            </a:r>
            <a:r>
              <a:rPr lang="pl-PL" sz="1900" b="1" dirty="0" err="1">
                <a:solidFill>
                  <a:srgbClr val="002060"/>
                </a:solidFill>
                <a:latin typeface="Constantia" pitchFamily="18" charset="0"/>
                <a:ea typeface="Calibri" pitchFamily="34" charset="0"/>
                <a:cs typeface="Times New Roman" pitchFamily="18" charset="0"/>
              </a:rPr>
              <a:t>Dz.U.Nr</a:t>
            </a:r>
            <a:r>
              <a:rPr lang="pl-PL" sz="1900" b="1" dirty="0">
                <a:solidFill>
                  <a:srgbClr val="002060"/>
                </a:solidFill>
                <a:latin typeface="Constantia" pitchFamily="18" charset="0"/>
                <a:ea typeface="Calibri" pitchFamily="34" charset="0"/>
                <a:cs typeface="Times New Roman" pitchFamily="18" charset="0"/>
              </a:rPr>
              <a:t>. 63, poz. 37) podpisał już pierwszy Marszałek Sejmu Ustawodawczego II Rzeczypospolitej Wojciech Trąmpczyński. </a:t>
            </a:r>
            <a:r>
              <a:rPr lang="pl-PL" sz="1900" dirty="0">
                <a:solidFill>
                  <a:srgbClr val="002060"/>
                </a:solidFill>
                <a:latin typeface="Constantia" pitchFamily="18" charset="0"/>
                <a:ea typeface="Calibri" pitchFamily="34" charset="0"/>
                <a:cs typeface="Times New Roman" pitchFamily="18" charset="0"/>
              </a:rPr>
              <a:t>Był to dokument o kapitalnym znaczeniu będący podwaliną całej organizacji służby zdrowia w ówczesnej Polsce, zarówno profilaktycznej, jak i naprawczej.</a:t>
            </a:r>
          </a:p>
        </p:txBody>
      </p:sp>
      <p:sp>
        <p:nvSpPr>
          <p:cNvPr id="2" name="Symbol zastępczy numeru slajdu 1">
            <a:extLst>
              <a:ext uri="{FF2B5EF4-FFF2-40B4-BE49-F238E27FC236}">
                <a16:creationId xmlns:a16="http://schemas.microsoft.com/office/drawing/2014/main" id="{4F0A3DB2-77DA-4CEC-B7FF-546E18C2E9AF}"/>
              </a:ext>
            </a:extLst>
          </p:cNvPr>
          <p:cNvSpPr>
            <a:spLocks noGrp="1"/>
          </p:cNvSpPr>
          <p:nvPr>
            <p:ph type="sldNum" sz="quarter" idx="12"/>
          </p:nvPr>
        </p:nvSpPr>
        <p:spPr/>
        <p:txBody>
          <a:bodyPr/>
          <a:lstStyle/>
          <a:p>
            <a:pPr>
              <a:defRPr/>
            </a:pPr>
            <a:fld id="{E683911C-EC88-49B7-90C9-B74F5A05111C}" type="slidenum">
              <a:rPr lang="pl-PL" smtClean="0"/>
              <a:pPr>
                <a:defRPr/>
              </a:pPr>
              <a:t>25</a:t>
            </a:fld>
            <a:endParaRPr lang="pl-PL"/>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21233932"/>
              </p:ext>
            </p:extLst>
          </p:nvPr>
        </p:nvGraphicFramePr>
        <p:xfrm>
          <a:off x="395536" y="404664"/>
          <a:ext cx="8352928" cy="6391363"/>
        </p:xfrm>
        <a:graphic>
          <a:graphicData uri="http://schemas.openxmlformats.org/drawingml/2006/table">
            <a:tbl>
              <a:tblPr/>
              <a:tblGrid>
                <a:gridCol w="1740969">
                  <a:extLst>
                    <a:ext uri="{9D8B030D-6E8A-4147-A177-3AD203B41FA5}">
                      <a16:colId xmlns:a16="http://schemas.microsoft.com/office/drawing/2014/main" val="20000"/>
                    </a:ext>
                  </a:extLst>
                </a:gridCol>
                <a:gridCol w="995335">
                  <a:extLst>
                    <a:ext uri="{9D8B030D-6E8A-4147-A177-3AD203B41FA5}">
                      <a16:colId xmlns:a16="http://schemas.microsoft.com/office/drawing/2014/main" val="20001"/>
                    </a:ext>
                  </a:extLst>
                </a:gridCol>
                <a:gridCol w="5616624">
                  <a:extLst>
                    <a:ext uri="{9D8B030D-6E8A-4147-A177-3AD203B41FA5}">
                      <a16:colId xmlns:a16="http://schemas.microsoft.com/office/drawing/2014/main" val="20002"/>
                    </a:ext>
                  </a:extLst>
                </a:gridCol>
              </a:tblGrid>
              <a:tr h="288032">
                <a:tc>
                  <a:txBody>
                    <a:bodyPr/>
                    <a:lstStyle/>
                    <a:p>
                      <a:pPr marL="342900" marR="0" lvl="0" indent="-342900" algn="l" defTabSz="914400" rtl="0" eaLnBrk="1" fontAlgn="base" latinLnBrk="0" hangingPunct="1">
                        <a:lnSpc>
                          <a:spcPct val="115000"/>
                        </a:lnSpc>
                        <a:spcBef>
                          <a:spcPts val="500"/>
                        </a:spcBef>
                        <a:spcAft>
                          <a:spcPct val="0"/>
                        </a:spcAft>
                        <a:buClrTx/>
                        <a:buSzTx/>
                        <a:buFont typeface="Wingdings" pitchFamily="2" charset="2"/>
                        <a:buChar char=""/>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1954 – 1956</a:t>
                      </a: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500"/>
                        </a:spcBef>
                        <a:spcAft>
                          <a:spcPct val="0"/>
                        </a:spcAft>
                        <a:buClrTx/>
                        <a:buSzTx/>
                        <a:buFontTx/>
                        <a:buNone/>
                        <a:tabLst>
                          <a:tab pos="2166938" algn="l"/>
                        </a:tabLst>
                      </a:pPr>
                      <a:endPar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endParaRP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500"/>
                        </a:spcBef>
                        <a:spcAft>
                          <a:spcPct val="0"/>
                        </a:spcAft>
                        <a:buClrTx/>
                        <a:buSzTx/>
                        <a:buFontTx/>
                        <a:buNone/>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mgr farm. – Irena Kłosińska</a:t>
                      </a:r>
                    </a:p>
                    <a:p>
                      <a:pPr marL="0" marR="0" lvl="0" indent="0" algn="just" defTabSz="914400" rtl="0" eaLnBrk="1" fontAlgn="base" latinLnBrk="0" hangingPunct="1">
                        <a:lnSpc>
                          <a:spcPct val="100000"/>
                        </a:lnSpc>
                        <a:spcBef>
                          <a:spcPts val="500"/>
                        </a:spcBef>
                        <a:spcAft>
                          <a:spcPct val="0"/>
                        </a:spcAft>
                        <a:buClrTx/>
                        <a:buSzTx/>
                        <a:buFontTx/>
                        <a:buNone/>
                        <a:tabLst>
                          <a:tab pos="2166938" algn="l"/>
                        </a:tabLst>
                      </a:pPr>
                      <a:endPar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endParaRP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37052">
                <a:tc>
                  <a:txBody>
                    <a:bodyPr/>
                    <a:lstStyle/>
                    <a:p>
                      <a:pPr marL="342900" marR="0" lvl="0" indent="-342900" algn="l" defTabSz="914400" rtl="0" eaLnBrk="1" fontAlgn="base" latinLnBrk="0" hangingPunct="1">
                        <a:lnSpc>
                          <a:spcPct val="115000"/>
                        </a:lnSpc>
                        <a:spcBef>
                          <a:spcPts val="500"/>
                        </a:spcBef>
                        <a:spcAft>
                          <a:spcPct val="0"/>
                        </a:spcAft>
                        <a:buClrTx/>
                        <a:buSzTx/>
                        <a:buFont typeface="Wingdings" pitchFamily="2" charset="2"/>
                        <a:buChar char=""/>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1956 – 1983</a:t>
                      </a: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500"/>
                        </a:spcBef>
                        <a:spcAft>
                          <a:spcPct val="0"/>
                        </a:spcAft>
                        <a:buClrTx/>
                        <a:buSzTx/>
                        <a:buFontTx/>
                        <a:buNone/>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a:t>
                      </a: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lek. med. Zygmunt Podlaski, </a:t>
                      </a:r>
                    </a:p>
                    <a:p>
                      <a:pPr marL="0" marR="0" lvl="0" indent="0" algn="just" defTabSz="914400" rtl="0" eaLnBrk="1" fontAlgn="base" latinLnBrk="0" hangingPunct="1">
                        <a:lnSpc>
                          <a:spcPct val="100000"/>
                        </a:lnSpc>
                        <a:spcBef>
                          <a:spcPts val="0"/>
                        </a:spcBef>
                        <a:spcAft>
                          <a:spcPct val="0"/>
                        </a:spcAft>
                        <a:buClrTx/>
                        <a:buSzTx/>
                        <a:buFontTx/>
                        <a:buNone/>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lek. med. Bogusław Stankiewicz </a:t>
                      </a:r>
                      <a:r>
                        <a:rPr kumimoji="0" lang="pl-PL" sz="1600" b="0" i="0" u="none" strike="noStrike" cap="none" normalizeH="0" baseline="0" dirty="0" err="1">
                          <a:ln>
                            <a:noFill/>
                          </a:ln>
                          <a:solidFill>
                            <a:srgbClr val="002060"/>
                          </a:solidFill>
                          <a:effectLst/>
                          <a:latin typeface="Constantia'"/>
                          <a:ea typeface="Times New Roman" pitchFamily="18" charset="0"/>
                          <a:cs typeface="Calibri" pitchFamily="34" charset="0"/>
                        </a:rPr>
                        <a:t>specj</a:t>
                      </a: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 chorób zakaźnych, </a:t>
                      </a:r>
                    </a:p>
                    <a:p>
                      <a:pPr marL="0" marR="0" lvl="0" indent="0" algn="just" defTabSz="914400" rtl="0" eaLnBrk="1" fontAlgn="base" latinLnBrk="0" hangingPunct="1">
                        <a:lnSpc>
                          <a:spcPct val="100000"/>
                        </a:lnSpc>
                        <a:spcBef>
                          <a:spcPts val="0"/>
                        </a:spcBef>
                        <a:spcAft>
                          <a:spcPct val="0"/>
                        </a:spcAft>
                        <a:buClrTx/>
                        <a:buSzTx/>
                        <a:buFontTx/>
                        <a:buNone/>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lek. med. Eugeniusz </a:t>
                      </a:r>
                      <a:r>
                        <a:rPr kumimoji="0" lang="pl-PL" sz="1600" b="0" i="0" u="none" strike="noStrike" cap="none" normalizeH="0" baseline="0" dirty="0" err="1">
                          <a:ln>
                            <a:noFill/>
                          </a:ln>
                          <a:solidFill>
                            <a:srgbClr val="002060"/>
                          </a:solidFill>
                          <a:effectLst/>
                          <a:latin typeface="Constantia'"/>
                          <a:ea typeface="Times New Roman" pitchFamily="18" charset="0"/>
                          <a:cs typeface="Calibri" pitchFamily="34" charset="0"/>
                        </a:rPr>
                        <a:t>Kiszkurno</a:t>
                      </a: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 </a:t>
                      </a:r>
                      <a:r>
                        <a:rPr kumimoji="0" lang="pl-PL" sz="1600" b="0" i="0" u="none" strike="noStrike" cap="none" normalizeH="0" baseline="0" dirty="0" err="1">
                          <a:ln>
                            <a:noFill/>
                          </a:ln>
                          <a:solidFill>
                            <a:srgbClr val="002060"/>
                          </a:solidFill>
                          <a:effectLst/>
                          <a:latin typeface="Constantia'"/>
                          <a:ea typeface="Times New Roman" pitchFamily="18" charset="0"/>
                          <a:cs typeface="Calibri" pitchFamily="34" charset="0"/>
                        </a:rPr>
                        <a:t>specj</a:t>
                      </a: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 pediatrii, </a:t>
                      </a:r>
                    </a:p>
                    <a:p>
                      <a:pPr marL="0" marR="0" lvl="0" indent="0" algn="just" defTabSz="914400" rtl="0" eaLnBrk="1" fontAlgn="base" latinLnBrk="0" hangingPunct="1">
                        <a:lnSpc>
                          <a:spcPct val="100000"/>
                        </a:lnSpc>
                        <a:spcBef>
                          <a:spcPts val="0"/>
                        </a:spcBef>
                        <a:spcAft>
                          <a:spcPct val="0"/>
                        </a:spcAft>
                        <a:buClrTx/>
                        <a:buSzTx/>
                        <a:buFontTx/>
                        <a:buNone/>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lek. med. Ryszard Kowalski, </a:t>
                      </a:r>
                    </a:p>
                    <a:p>
                      <a:pPr marL="0" marR="0" lvl="0" indent="0" algn="just" defTabSz="914400" rtl="0" eaLnBrk="1" fontAlgn="base" latinLnBrk="0" hangingPunct="1">
                        <a:lnSpc>
                          <a:spcPct val="100000"/>
                        </a:lnSpc>
                        <a:spcBef>
                          <a:spcPts val="0"/>
                        </a:spcBef>
                        <a:spcAft>
                          <a:spcPct val="0"/>
                        </a:spcAft>
                        <a:buClrTx/>
                        <a:buSzTx/>
                        <a:buFontTx/>
                        <a:buNone/>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lek. med. Jan Barański</a:t>
                      </a: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4096">
                <a:tc>
                  <a:txBody>
                    <a:bodyPr/>
                    <a:lstStyle/>
                    <a:p>
                      <a:pPr marL="342900" marR="0" lvl="0" indent="-342900" algn="l" defTabSz="914400" rtl="0" eaLnBrk="1" fontAlgn="base" latinLnBrk="0" hangingPunct="1">
                        <a:lnSpc>
                          <a:spcPct val="115000"/>
                        </a:lnSpc>
                        <a:spcBef>
                          <a:spcPts val="500"/>
                        </a:spcBef>
                        <a:spcAft>
                          <a:spcPct val="0"/>
                        </a:spcAft>
                        <a:buClrTx/>
                        <a:buSzTx/>
                        <a:buFont typeface="Wingdings" pitchFamily="2" charset="2"/>
                        <a:buChar char=""/>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1982 – 1985</a:t>
                      </a: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500"/>
                        </a:spcBef>
                        <a:spcAft>
                          <a:spcPct val="0"/>
                        </a:spcAft>
                        <a:buClrTx/>
                        <a:buSzTx/>
                        <a:buFontTx/>
                        <a:buNone/>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a:t>
                      </a: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500"/>
                        </a:spcBef>
                        <a:spcAft>
                          <a:spcPct val="0"/>
                        </a:spcAft>
                        <a:buClrTx/>
                        <a:buSzTx/>
                        <a:buFontTx/>
                        <a:buNone/>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lek. med. Krystyna Śliwicka </a:t>
                      </a:r>
                      <a:r>
                        <a:rPr kumimoji="0" lang="pl-PL" sz="1600" b="0" i="0" u="none" strike="noStrike" cap="none" normalizeH="0" baseline="0" dirty="0" err="1">
                          <a:ln>
                            <a:noFill/>
                          </a:ln>
                          <a:solidFill>
                            <a:srgbClr val="002060"/>
                          </a:solidFill>
                          <a:effectLst/>
                          <a:latin typeface="Constantia'"/>
                          <a:ea typeface="Times New Roman" pitchFamily="18" charset="0"/>
                          <a:cs typeface="Calibri" pitchFamily="34" charset="0"/>
                        </a:rPr>
                        <a:t>specj</a:t>
                      </a: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 Pediatrii</a:t>
                      </a: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92088">
                <a:tc>
                  <a:txBody>
                    <a:bodyPr/>
                    <a:lstStyle/>
                    <a:p>
                      <a:pPr marL="342900" marR="0" lvl="0" indent="-342900" algn="l" defTabSz="914400" rtl="0" eaLnBrk="1" fontAlgn="base" latinLnBrk="0" hangingPunct="1">
                        <a:lnSpc>
                          <a:spcPct val="115000"/>
                        </a:lnSpc>
                        <a:spcBef>
                          <a:spcPts val="500"/>
                        </a:spcBef>
                        <a:spcAft>
                          <a:spcPct val="0"/>
                        </a:spcAft>
                        <a:buClrTx/>
                        <a:buSzTx/>
                        <a:buFont typeface="Wingdings" pitchFamily="2" charset="2"/>
                        <a:buChar char=""/>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1985 – 1990</a:t>
                      </a: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500"/>
                        </a:spcBef>
                        <a:spcAft>
                          <a:spcPct val="0"/>
                        </a:spcAft>
                        <a:buClrTx/>
                        <a:buSzTx/>
                        <a:buFontTx/>
                        <a:buNone/>
                        <a:tabLst>
                          <a:tab pos="2166938" algn="l"/>
                        </a:tabLst>
                      </a:pPr>
                      <a:r>
                        <a:rPr kumimoji="0" lang="pl-PL" sz="1600" b="0" i="0" u="none" strike="noStrike" cap="none" normalizeH="0" baseline="0">
                          <a:ln>
                            <a:noFill/>
                          </a:ln>
                          <a:solidFill>
                            <a:srgbClr val="002060"/>
                          </a:solidFill>
                          <a:effectLst/>
                          <a:latin typeface="Constantia'"/>
                          <a:ea typeface="Times New Roman" pitchFamily="18" charset="0"/>
                          <a:cs typeface="Calibri" pitchFamily="34" charset="0"/>
                        </a:rPr>
                        <a:t>–</a:t>
                      </a: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500"/>
                        </a:spcBef>
                        <a:spcAft>
                          <a:spcPct val="0"/>
                        </a:spcAft>
                        <a:buClrTx/>
                        <a:buSzTx/>
                        <a:buFontTx/>
                        <a:buNone/>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lek. med. Ryszard Kowalski </a:t>
                      </a:r>
                      <a:r>
                        <a:rPr kumimoji="0" lang="pl-PL" sz="1600" b="0" i="0" u="none" strike="noStrike" cap="none" normalizeH="0" baseline="0" dirty="0" err="1">
                          <a:ln>
                            <a:noFill/>
                          </a:ln>
                          <a:solidFill>
                            <a:srgbClr val="002060"/>
                          </a:solidFill>
                          <a:effectLst/>
                          <a:latin typeface="Constantia'"/>
                          <a:ea typeface="Times New Roman" pitchFamily="18" charset="0"/>
                          <a:cs typeface="Calibri" pitchFamily="34" charset="0"/>
                        </a:rPr>
                        <a:t>specj</a:t>
                      </a: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 medycyny przemysłowej</a:t>
                      </a:r>
                    </a:p>
                    <a:p>
                      <a:pPr marL="0" marR="0" lvl="0" indent="0" algn="just" defTabSz="914400" rtl="0" eaLnBrk="1" fontAlgn="base" latinLnBrk="0" hangingPunct="1">
                        <a:lnSpc>
                          <a:spcPct val="100000"/>
                        </a:lnSpc>
                        <a:spcBef>
                          <a:spcPts val="500"/>
                        </a:spcBef>
                        <a:spcAft>
                          <a:spcPct val="0"/>
                        </a:spcAft>
                        <a:buClrTx/>
                        <a:buSzTx/>
                        <a:buFontTx/>
                        <a:buNone/>
                        <a:tabLst>
                          <a:tab pos="2166938" algn="l"/>
                        </a:tabLst>
                      </a:pPr>
                      <a:endPar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endParaRPr>
                    </a:p>
                    <a:p>
                      <a:pPr marL="0" marR="0" lvl="0" indent="0" algn="just" defTabSz="914400" rtl="0" eaLnBrk="1" fontAlgn="base" latinLnBrk="0" hangingPunct="1">
                        <a:lnSpc>
                          <a:spcPct val="100000"/>
                        </a:lnSpc>
                        <a:spcBef>
                          <a:spcPts val="500"/>
                        </a:spcBef>
                        <a:spcAft>
                          <a:spcPct val="0"/>
                        </a:spcAft>
                        <a:buClrTx/>
                        <a:buSzTx/>
                        <a:buFontTx/>
                        <a:buNone/>
                        <a:tabLst>
                          <a:tab pos="2166938" algn="l"/>
                        </a:tabLst>
                      </a:pPr>
                      <a:endPar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endParaRP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2087">
                <a:tc>
                  <a:txBody>
                    <a:bodyPr/>
                    <a:lstStyle/>
                    <a:p>
                      <a:pPr marL="342900" marR="0" lvl="0" indent="-342900" algn="l" defTabSz="914400" rtl="0" eaLnBrk="1" fontAlgn="base" latinLnBrk="0" hangingPunct="1">
                        <a:lnSpc>
                          <a:spcPct val="115000"/>
                        </a:lnSpc>
                        <a:spcBef>
                          <a:spcPts val="500"/>
                        </a:spcBef>
                        <a:spcAft>
                          <a:spcPct val="0"/>
                        </a:spcAft>
                        <a:buClrTx/>
                        <a:buSzTx/>
                        <a:buFont typeface="Wingdings" pitchFamily="2" charset="2"/>
                        <a:buChar char=""/>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1990 – 1998</a:t>
                      </a:r>
                    </a:p>
                    <a:p>
                      <a:pPr marL="342900" marR="0" lvl="0" indent="-342900" algn="l" defTabSz="914400" rtl="0" eaLnBrk="1" fontAlgn="base" latinLnBrk="0" hangingPunct="1">
                        <a:lnSpc>
                          <a:spcPct val="115000"/>
                        </a:lnSpc>
                        <a:spcBef>
                          <a:spcPts val="500"/>
                        </a:spcBef>
                        <a:spcAft>
                          <a:spcPct val="0"/>
                        </a:spcAft>
                        <a:buClrTx/>
                        <a:buSzTx/>
                        <a:buFont typeface="Wingdings" pitchFamily="2" charset="2"/>
                        <a:buChar char=""/>
                        <a:tabLst>
                          <a:tab pos="2166938" algn="l"/>
                        </a:tabLst>
                      </a:pPr>
                      <a:endPar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endParaRPr>
                    </a:p>
                    <a:p>
                      <a:pPr marL="0" marR="0" lvl="0" indent="0" algn="l" defTabSz="914400" rtl="0" eaLnBrk="1" fontAlgn="base" latinLnBrk="0" hangingPunct="1">
                        <a:lnSpc>
                          <a:spcPct val="115000"/>
                        </a:lnSpc>
                        <a:spcBef>
                          <a:spcPts val="500"/>
                        </a:spcBef>
                        <a:spcAft>
                          <a:spcPct val="0"/>
                        </a:spcAft>
                        <a:buClrTx/>
                        <a:buSzTx/>
                        <a:buFont typeface="Wingdings" pitchFamily="2" charset="2"/>
                        <a:buNone/>
                        <a:tabLst>
                          <a:tab pos="2166938" algn="l"/>
                        </a:tabLst>
                      </a:pPr>
                      <a:endParaRPr kumimoji="0" lang="pl-PL" sz="600" b="0" i="0" u="none" strike="noStrike" cap="none" normalizeH="0" baseline="0" dirty="0">
                        <a:ln>
                          <a:noFill/>
                        </a:ln>
                        <a:solidFill>
                          <a:srgbClr val="002060"/>
                        </a:solidFill>
                        <a:effectLst/>
                        <a:latin typeface="Constantia'"/>
                        <a:ea typeface="Times New Roman" pitchFamily="18" charset="0"/>
                        <a:cs typeface="Calibri" pitchFamily="34" charset="0"/>
                      </a:endParaRP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500"/>
                        </a:spcBef>
                        <a:spcAft>
                          <a:spcPct val="0"/>
                        </a:spcAft>
                        <a:buClrTx/>
                        <a:buSzTx/>
                        <a:buFontTx/>
                        <a:buNone/>
                        <a:tabLst>
                          <a:tab pos="2166938" algn="l"/>
                        </a:tabLst>
                      </a:pPr>
                      <a:endPar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endParaRPr>
                    </a:p>
                    <a:p>
                      <a:pPr marL="0" marR="0" lvl="0" indent="0" algn="ctr" defTabSz="914400" rtl="0" eaLnBrk="1" fontAlgn="base" latinLnBrk="0" hangingPunct="1">
                        <a:lnSpc>
                          <a:spcPct val="115000"/>
                        </a:lnSpc>
                        <a:spcBef>
                          <a:spcPts val="500"/>
                        </a:spcBef>
                        <a:spcAft>
                          <a:spcPct val="0"/>
                        </a:spcAft>
                        <a:buClrTx/>
                        <a:buSzTx/>
                        <a:buFontTx/>
                        <a:buNone/>
                        <a:tabLst>
                          <a:tab pos="2166938" algn="l"/>
                        </a:tabLst>
                      </a:pPr>
                      <a:endPar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endParaRP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500"/>
                        </a:spcBef>
                        <a:spcAft>
                          <a:spcPct val="0"/>
                        </a:spcAft>
                        <a:buClrTx/>
                        <a:buSzTx/>
                        <a:buFontTx/>
                        <a:buNone/>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lek. wet. Renata Przyborowska </a:t>
                      </a:r>
                      <a:r>
                        <a:rPr kumimoji="0" lang="pl-PL" sz="1600" b="0" i="0" u="none" strike="noStrike" cap="none" normalizeH="0" baseline="0" dirty="0" err="1">
                          <a:ln>
                            <a:noFill/>
                          </a:ln>
                          <a:solidFill>
                            <a:srgbClr val="002060"/>
                          </a:solidFill>
                          <a:effectLst/>
                          <a:latin typeface="Constantia'"/>
                          <a:ea typeface="Times New Roman" pitchFamily="18" charset="0"/>
                          <a:cs typeface="Calibri" pitchFamily="34" charset="0"/>
                        </a:rPr>
                        <a:t>specj</a:t>
                      </a: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 z higieny i epidemiologii</a:t>
                      </a: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25929">
                <a:tc>
                  <a:txBody>
                    <a:bodyPr/>
                    <a:lstStyle/>
                    <a:p>
                      <a:pPr marL="342900" marR="0" lvl="0" indent="-342900" algn="l" defTabSz="914400" rtl="0" eaLnBrk="1" fontAlgn="base" latinLnBrk="0" hangingPunct="1">
                        <a:lnSpc>
                          <a:spcPct val="115000"/>
                        </a:lnSpc>
                        <a:spcBef>
                          <a:spcPts val="500"/>
                        </a:spcBef>
                        <a:spcAft>
                          <a:spcPct val="0"/>
                        </a:spcAft>
                        <a:buClrTx/>
                        <a:buSzTx/>
                        <a:buFont typeface="Wingdings" pitchFamily="2" charset="2"/>
                        <a:buChar char=""/>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1997 – 2016</a:t>
                      </a: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500"/>
                        </a:spcBef>
                        <a:spcAft>
                          <a:spcPct val="0"/>
                        </a:spcAft>
                        <a:buClrTx/>
                        <a:buSzTx/>
                        <a:buFontTx/>
                        <a:buNone/>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a:t>
                      </a: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500"/>
                        </a:spcBef>
                        <a:spcAft>
                          <a:spcPct val="0"/>
                        </a:spcAft>
                        <a:buClrTx/>
                        <a:buSzTx/>
                        <a:buFontTx/>
                        <a:buNone/>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lek. med. Mirosław </a:t>
                      </a:r>
                      <a:r>
                        <a:rPr kumimoji="0" lang="pl-PL" sz="1600" b="0" i="0" u="none" strike="noStrike" cap="none" normalizeH="0" baseline="0" dirty="0" err="1">
                          <a:ln>
                            <a:noFill/>
                          </a:ln>
                          <a:solidFill>
                            <a:srgbClr val="002060"/>
                          </a:solidFill>
                          <a:effectLst/>
                          <a:latin typeface="Constantia'"/>
                          <a:ea typeface="Times New Roman" pitchFamily="18" charset="0"/>
                          <a:cs typeface="Calibri" pitchFamily="34" charset="0"/>
                        </a:rPr>
                        <a:t>Grafiński</a:t>
                      </a: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 </a:t>
                      </a:r>
                      <a:r>
                        <a:rPr kumimoji="0" lang="pl-PL" sz="1600" b="0" i="0" u="none" strike="noStrike" cap="none" normalizeH="0" baseline="0" dirty="0" err="1">
                          <a:ln>
                            <a:noFill/>
                          </a:ln>
                          <a:solidFill>
                            <a:srgbClr val="002060"/>
                          </a:solidFill>
                          <a:effectLst/>
                          <a:latin typeface="Constantia'"/>
                          <a:ea typeface="Times New Roman" pitchFamily="18" charset="0"/>
                          <a:cs typeface="Calibri" pitchFamily="34" charset="0"/>
                        </a:rPr>
                        <a:t>specj</a:t>
                      </a: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 medycyny społecznej </a:t>
                      </a:r>
                    </a:p>
                    <a:p>
                      <a:pPr marL="0" marR="0" lvl="0" indent="0" algn="just" defTabSz="914400" rtl="0" eaLnBrk="1" fontAlgn="base" latinLnBrk="0" hangingPunct="1">
                        <a:lnSpc>
                          <a:spcPct val="100000"/>
                        </a:lnSpc>
                        <a:spcBef>
                          <a:spcPts val="500"/>
                        </a:spcBef>
                        <a:spcAft>
                          <a:spcPct val="0"/>
                        </a:spcAft>
                        <a:buClrTx/>
                        <a:buSzTx/>
                        <a:buFontTx/>
                        <a:buNone/>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i organizacji ochrony zdrowia</a:t>
                      </a:r>
                    </a:p>
                    <a:p>
                      <a:pPr marL="0" marR="0" lvl="0" indent="0" algn="just" defTabSz="914400" rtl="0" eaLnBrk="1" fontAlgn="base" latinLnBrk="0" hangingPunct="1">
                        <a:lnSpc>
                          <a:spcPct val="100000"/>
                        </a:lnSpc>
                        <a:spcBef>
                          <a:spcPts val="500"/>
                        </a:spcBef>
                        <a:spcAft>
                          <a:spcPct val="0"/>
                        </a:spcAft>
                        <a:buClrTx/>
                        <a:buSzTx/>
                        <a:buFontTx/>
                        <a:buNone/>
                        <a:tabLst>
                          <a:tab pos="2166938" algn="l"/>
                        </a:tabLst>
                      </a:pPr>
                      <a:endPar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endParaRP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67757">
                <a:tc>
                  <a:txBody>
                    <a:bodyPr/>
                    <a:lstStyle/>
                    <a:p>
                      <a:pPr marL="342900" marR="0" lvl="0" indent="-342900" algn="l" defTabSz="914400" rtl="0" eaLnBrk="1" fontAlgn="base" latinLnBrk="0" hangingPunct="1">
                        <a:lnSpc>
                          <a:spcPct val="115000"/>
                        </a:lnSpc>
                        <a:spcBef>
                          <a:spcPts val="500"/>
                        </a:spcBef>
                        <a:spcAft>
                          <a:spcPct val="0"/>
                        </a:spcAft>
                        <a:buClrTx/>
                        <a:buSzTx/>
                        <a:buFont typeface="Wingdings" pitchFamily="2" charset="2"/>
                        <a:buChar char=""/>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2016 i nadal</a:t>
                      </a: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500"/>
                        </a:spcBef>
                        <a:spcAft>
                          <a:spcPct val="0"/>
                        </a:spcAft>
                        <a:buClrTx/>
                        <a:buSzTx/>
                        <a:buFontTx/>
                        <a:buNone/>
                        <a:tabLst>
                          <a:tab pos="2166938" algn="l"/>
                        </a:tabLst>
                      </a:pPr>
                      <a:r>
                        <a:rPr kumimoji="0" lang="pl-PL" sz="1600" b="0" i="0" u="none" strike="noStrike" cap="none" normalizeH="0" baseline="0">
                          <a:ln>
                            <a:noFill/>
                          </a:ln>
                          <a:solidFill>
                            <a:srgbClr val="002060"/>
                          </a:solidFill>
                          <a:effectLst/>
                          <a:latin typeface="Constantia'"/>
                          <a:ea typeface="Times New Roman" pitchFamily="18" charset="0"/>
                          <a:cs typeface="Calibri" pitchFamily="34" charset="0"/>
                        </a:rPr>
                        <a:t>–</a:t>
                      </a: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500"/>
                        </a:spcBef>
                        <a:spcAft>
                          <a:spcPct val="0"/>
                        </a:spcAft>
                        <a:buClrTx/>
                        <a:buSzTx/>
                        <a:buFontTx/>
                        <a:buNone/>
                        <a:tabLst>
                          <a:tab pos="2166938" algn="l"/>
                        </a:tabLst>
                      </a:pP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mgr biologii Danuta Kowalkowska-Szramka </a:t>
                      </a:r>
                      <a:r>
                        <a:rPr kumimoji="0" lang="pl-PL" sz="1600" b="0" i="0" u="none" strike="noStrike" cap="none" normalizeH="0" baseline="0" dirty="0" err="1">
                          <a:ln>
                            <a:noFill/>
                          </a:ln>
                          <a:solidFill>
                            <a:srgbClr val="002060"/>
                          </a:solidFill>
                          <a:effectLst/>
                          <a:latin typeface="Constantia'"/>
                          <a:ea typeface="Times New Roman" pitchFamily="18" charset="0"/>
                          <a:cs typeface="Calibri" pitchFamily="34" charset="0"/>
                        </a:rPr>
                        <a:t>specj</a:t>
                      </a:r>
                      <a:r>
                        <a:rPr kumimoji="0" lang="pl-PL" sz="1600" b="0" i="0" u="none" strike="noStrike" cap="none" normalizeH="0" baseline="0" dirty="0">
                          <a:ln>
                            <a:noFill/>
                          </a:ln>
                          <a:solidFill>
                            <a:srgbClr val="002060"/>
                          </a:solidFill>
                          <a:effectLst/>
                          <a:latin typeface="Constantia'"/>
                          <a:ea typeface="Times New Roman" pitchFamily="18" charset="0"/>
                          <a:cs typeface="Calibri" pitchFamily="34" charset="0"/>
                        </a:rPr>
                        <a:t>. z higieny i epidemiologii</a:t>
                      </a:r>
                    </a:p>
                  </a:txBody>
                  <a:tcPr marL="68580" marR="6858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025" name="Rectangle 1"/>
          <p:cNvSpPr>
            <a:spLocks noChangeArrowheads="1"/>
          </p:cNvSpPr>
          <p:nvPr/>
        </p:nvSpPr>
        <p:spPr bwMode="auto">
          <a:xfrm>
            <a:off x="1043608" y="61380"/>
            <a:ext cx="6769100" cy="646112"/>
          </a:xfrm>
          <a:prstGeom prst="rect">
            <a:avLst/>
          </a:prstGeom>
          <a:noFill/>
          <a:ln w="9525">
            <a:noFill/>
            <a:miter lim="800000"/>
            <a:headEnd/>
            <a:tailEnd/>
          </a:ln>
          <a:effectLst/>
        </p:spPr>
        <p:txBody>
          <a:bodyPr anchor="ctr">
            <a:spAutoFit/>
          </a:bodyPr>
          <a:lstStyle/>
          <a:p>
            <a:pPr algn="ctr">
              <a:tabLst>
                <a:tab pos="2166938" algn="l"/>
              </a:tabLst>
              <a:defRPr/>
            </a:pPr>
            <a:r>
              <a:rPr lang="pl-PL" b="1" dirty="0">
                <a:solidFill>
                  <a:srgbClr val="002060"/>
                </a:solidFill>
                <a:latin typeface="+mj-lt"/>
                <a:ea typeface="Times New Roman" pitchFamily="18" charset="0"/>
                <a:cs typeface="Calibri" pitchFamily="34" charset="0"/>
              </a:rPr>
              <a:t>Terenowi/Powiatowi Inspektorzy Sanitarni w Brodnicy</a:t>
            </a:r>
            <a:endParaRPr lang="pl-PL" dirty="0">
              <a:solidFill>
                <a:srgbClr val="002060"/>
              </a:solidFill>
              <a:latin typeface="+mj-lt"/>
              <a:cs typeface="Arial" pitchFamily="34" charset="0"/>
            </a:endParaRPr>
          </a:p>
          <a:p>
            <a:pPr algn="ctr" eaLnBrk="0" hangingPunct="0">
              <a:tabLst>
                <a:tab pos="2166938" algn="l"/>
              </a:tabLst>
              <a:defRPr/>
            </a:pPr>
            <a:endParaRPr lang="pl-PL" dirty="0">
              <a:latin typeface="Arial" pitchFamily="34" charset="0"/>
              <a:cs typeface="Arial" pitchFamily="34" charset="0"/>
            </a:endParaRPr>
          </a:p>
        </p:txBody>
      </p:sp>
      <p:sp>
        <p:nvSpPr>
          <p:cNvPr id="2" name="Symbol zastępczy numeru slajdu 1">
            <a:extLst>
              <a:ext uri="{FF2B5EF4-FFF2-40B4-BE49-F238E27FC236}">
                <a16:creationId xmlns:a16="http://schemas.microsoft.com/office/drawing/2014/main" id="{6C2BE137-0660-4630-8531-9C1F34E751C6}"/>
              </a:ext>
            </a:extLst>
          </p:cNvPr>
          <p:cNvSpPr>
            <a:spLocks noGrp="1"/>
          </p:cNvSpPr>
          <p:nvPr>
            <p:ph type="sldNum" sz="quarter" idx="12"/>
          </p:nvPr>
        </p:nvSpPr>
        <p:spPr/>
        <p:txBody>
          <a:bodyPr/>
          <a:lstStyle/>
          <a:p>
            <a:pPr>
              <a:defRPr/>
            </a:pPr>
            <a:fld id="{8E7CD2DA-8185-4507-8A2F-B572FDECFAC1}" type="slidenum">
              <a:rPr lang="pl-PL" smtClean="0"/>
              <a:pPr>
                <a:defRPr/>
              </a:pPr>
              <a:t>250</a:t>
            </a:fld>
            <a:endParaRPr lang="pl-PL"/>
          </a:p>
        </p:txBody>
      </p:sp>
      <p:pic>
        <p:nvPicPr>
          <p:cNvPr id="1026" name="Picture 2"/>
          <p:cNvPicPr>
            <a:picLocks noChangeAspect="1" noChangeArrowheads="1"/>
          </p:cNvPicPr>
          <p:nvPr/>
        </p:nvPicPr>
        <p:blipFill>
          <a:blip r:embed="rId2" cstate="print"/>
          <a:srcRect/>
          <a:stretch>
            <a:fillRect/>
          </a:stretch>
        </p:blipFill>
        <p:spPr bwMode="auto">
          <a:xfrm>
            <a:off x="2267743" y="2508590"/>
            <a:ext cx="643737" cy="79208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240942" y="5037830"/>
            <a:ext cx="646387" cy="792088"/>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2259301" y="3422796"/>
            <a:ext cx="643737" cy="743779"/>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2303544" y="1755333"/>
            <a:ext cx="576063" cy="639193"/>
          </a:xfrm>
          <a:prstGeom prst="rect">
            <a:avLst/>
          </a:prstGeom>
          <a:noFill/>
          <a:ln w="9525">
            <a:noFill/>
            <a:miter lim="800000"/>
            <a:headEnd/>
            <a:tailEnd/>
          </a:ln>
        </p:spPr>
      </p:pic>
      <p:pic>
        <p:nvPicPr>
          <p:cNvPr id="1031" name="Picture 7"/>
          <p:cNvPicPr>
            <a:picLocks noChangeAspect="1" noChangeArrowheads="1"/>
          </p:cNvPicPr>
          <p:nvPr/>
        </p:nvPicPr>
        <p:blipFill>
          <a:blip r:embed="rId6" cstate="print"/>
          <a:srcRect/>
          <a:stretch>
            <a:fillRect/>
          </a:stretch>
        </p:blipFill>
        <p:spPr bwMode="auto">
          <a:xfrm>
            <a:off x="2311266" y="1046167"/>
            <a:ext cx="576063" cy="625317"/>
          </a:xfrm>
          <a:prstGeom prst="rect">
            <a:avLst/>
          </a:prstGeom>
          <a:noFill/>
          <a:ln w="9525">
            <a:noFill/>
            <a:miter lim="800000"/>
            <a:headEnd/>
            <a:tailEnd/>
          </a:ln>
        </p:spPr>
      </p:pic>
      <p:pic>
        <p:nvPicPr>
          <p:cNvPr id="10" name="Obraz 9">
            <a:extLst>
              <a:ext uri="{FF2B5EF4-FFF2-40B4-BE49-F238E27FC236}">
                <a16:creationId xmlns:a16="http://schemas.microsoft.com/office/drawing/2014/main" id="{4DE911A9-3276-46AE-B81B-2B57D4B77F71}"/>
              </a:ext>
            </a:extLst>
          </p:cNvPr>
          <p:cNvPicPr>
            <a:picLocks noChangeAspect="1"/>
          </p:cNvPicPr>
          <p:nvPr/>
        </p:nvPicPr>
        <p:blipFill>
          <a:blip r:embed="rId7" cstate="print"/>
          <a:srcRect t="2487" b="17408"/>
          <a:stretch>
            <a:fillRect/>
          </a:stretch>
        </p:blipFill>
        <p:spPr>
          <a:xfrm>
            <a:off x="2223078" y="5935016"/>
            <a:ext cx="716181" cy="792087"/>
          </a:xfrm>
          <a:prstGeom prst="rect">
            <a:avLst/>
          </a:prstGeom>
        </p:spPr>
      </p:pic>
      <p:pic>
        <p:nvPicPr>
          <p:cNvPr id="3" name="Obraz 2">
            <a:extLst>
              <a:ext uri="{FF2B5EF4-FFF2-40B4-BE49-F238E27FC236}">
                <a16:creationId xmlns:a16="http://schemas.microsoft.com/office/drawing/2014/main" id="{8ABE1538-4A30-9903-3F14-79F4FB5E84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5737" y="419485"/>
            <a:ext cx="734304" cy="606911"/>
          </a:xfrm>
          <a:prstGeom prst="rect">
            <a:avLst/>
          </a:prstGeom>
        </p:spPr>
      </p:pic>
      <p:pic>
        <p:nvPicPr>
          <p:cNvPr id="5" name="Obraz 4" descr="14">
            <a:extLst>
              <a:ext uri="{FF2B5EF4-FFF2-40B4-BE49-F238E27FC236}">
                <a16:creationId xmlns:a16="http://schemas.microsoft.com/office/drawing/2014/main" id="{8DE7E1CC-1540-4DC8-B9EC-8E3753DFBF60}"/>
              </a:ext>
            </a:extLst>
          </p:cNvPr>
          <p:cNvPicPr/>
          <p:nvPr/>
        </p:nvPicPr>
        <p:blipFill rotWithShape="1">
          <a:blip r:embed="rId9" cstate="print">
            <a:extLst>
              <a:ext uri="{28A0092B-C50C-407E-A947-70E740481C1C}">
                <a14:useLocalDpi xmlns:a14="http://schemas.microsoft.com/office/drawing/2010/main" val="0"/>
              </a:ext>
            </a:extLst>
          </a:blip>
          <a:srcRect l="36899" t="32254" r="49130" b="41146"/>
          <a:stretch/>
        </p:blipFill>
        <p:spPr bwMode="auto">
          <a:xfrm>
            <a:off x="2257319" y="4211892"/>
            <a:ext cx="622288" cy="792087"/>
          </a:xfrm>
          <a:prstGeom prst="rect">
            <a:avLst/>
          </a:prstGeom>
          <a:noFill/>
          <a:ln>
            <a:noFill/>
          </a:ln>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ChangeArrowheads="1"/>
          </p:cNvSpPr>
          <p:nvPr/>
        </p:nvSpPr>
        <p:spPr bwMode="auto">
          <a:xfrm>
            <a:off x="-719792" y="548680"/>
            <a:ext cx="8532812" cy="830997"/>
          </a:xfrm>
          <a:prstGeom prst="rect">
            <a:avLst/>
          </a:prstGeom>
          <a:noFill/>
          <a:ln w="9525">
            <a:noFill/>
            <a:miter lim="800000"/>
            <a:headEnd/>
            <a:tailEnd/>
          </a:ln>
        </p:spPr>
        <p:txBody>
          <a:bodyPr anchor="ctr">
            <a:spAutoFit/>
          </a:bodyPr>
          <a:lstStyle/>
          <a:p>
            <a:pPr lvl="2">
              <a:tabLst>
                <a:tab pos="457200" algn="l"/>
              </a:tabLst>
            </a:pPr>
            <a:r>
              <a:rPr lang="pl-PL" sz="1600" b="1" dirty="0">
                <a:solidFill>
                  <a:srgbClr val="002060"/>
                </a:solidFill>
                <a:latin typeface="Constantia" pitchFamily="18" charset="0"/>
                <a:ea typeface="Times New Roman" pitchFamily="18" charset="0"/>
                <a:cs typeface="Calibri" pitchFamily="34" charset="0"/>
              </a:rPr>
              <a:t>Organizacja PSSE w Brodnicy</a:t>
            </a:r>
          </a:p>
          <a:p>
            <a:pPr lvl="2">
              <a:tabLst>
                <a:tab pos="457200" algn="l"/>
              </a:tabLst>
            </a:pPr>
            <a:endParaRPr lang="pl-PL" sz="1600" dirty="0">
              <a:solidFill>
                <a:srgbClr val="002060"/>
              </a:solidFill>
              <a:latin typeface="Constantia" pitchFamily="18" charset="0"/>
              <a:ea typeface="Times New Roman" pitchFamily="18" charset="0"/>
              <a:cs typeface="Calibri" pitchFamily="34" charset="0"/>
            </a:endParaRPr>
          </a:p>
          <a:p>
            <a:pPr eaLnBrk="0" hangingPunct="0">
              <a:tabLst>
                <a:tab pos="457200" algn="l"/>
              </a:tabLst>
            </a:pPr>
            <a:r>
              <a:rPr lang="pl-PL" sz="1600" dirty="0">
                <a:solidFill>
                  <a:srgbClr val="002060"/>
                </a:solidFill>
                <a:latin typeface="Constantia" pitchFamily="18" charset="0"/>
                <a:ea typeface="Times New Roman" pitchFamily="18" charset="0"/>
                <a:cs typeface="Calibri" pitchFamily="34" charset="0"/>
              </a:rPr>
              <a:t>	</a:t>
            </a:r>
            <a:endParaRPr lang="pl-PL" sz="1600" dirty="0">
              <a:solidFill>
                <a:srgbClr val="002060"/>
              </a:solidFill>
              <a:latin typeface="Constantia" pitchFamily="18" charset="0"/>
            </a:endParaRPr>
          </a:p>
        </p:txBody>
      </p:sp>
      <p:sp>
        <p:nvSpPr>
          <p:cNvPr id="2" name="Symbol zastępczy numeru slajdu 1">
            <a:extLst>
              <a:ext uri="{FF2B5EF4-FFF2-40B4-BE49-F238E27FC236}">
                <a16:creationId xmlns:a16="http://schemas.microsoft.com/office/drawing/2014/main" id="{0F0D7D21-0FF2-49EA-B57F-9DABCF17E301}"/>
              </a:ext>
            </a:extLst>
          </p:cNvPr>
          <p:cNvSpPr>
            <a:spLocks noGrp="1"/>
          </p:cNvSpPr>
          <p:nvPr>
            <p:ph type="sldNum" sz="quarter" idx="12"/>
          </p:nvPr>
        </p:nvSpPr>
        <p:spPr/>
        <p:txBody>
          <a:bodyPr/>
          <a:lstStyle/>
          <a:p>
            <a:pPr>
              <a:defRPr/>
            </a:pPr>
            <a:fld id="{8E7CD2DA-8185-4507-8A2F-B572FDECFAC1}" type="slidenum">
              <a:rPr lang="pl-PL" smtClean="0"/>
              <a:pPr>
                <a:defRPr/>
              </a:pPr>
              <a:t>251</a:t>
            </a:fld>
            <a:endParaRPr lang="pl-PL"/>
          </a:p>
        </p:txBody>
      </p:sp>
      <p:pic>
        <p:nvPicPr>
          <p:cNvPr id="4" name="Obraz 3">
            <a:extLst>
              <a:ext uri="{FF2B5EF4-FFF2-40B4-BE49-F238E27FC236}">
                <a16:creationId xmlns:a16="http://schemas.microsoft.com/office/drawing/2014/main" id="{02E74C2F-2558-85B1-0039-DC7CB9F14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1041358"/>
            <a:ext cx="5580112" cy="8502806"/>
          </a:xfrm>
          <a:prstGeom prst="rect">
            <a:avLst/>
          </a:prstGeom>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395288" y="250857"/>
            <a:ext cx="8424862" cy="4524315"/>
          </a:xfrm>
          <a:prstGeom prst="rect">
            <a:avLst/>
          </a:prstGeom>
          <a:noFill/>
          <a:ln w="9525">
            <a:noFill/>
            <a:miter lim="800000"/>
            <a:headEnd/>
            <a:tailEnd/>
          </a:ln>
          <a:effectLst/>
        </p:spPr>
        <p:txBody>
          <a:bodyPr anchor="ctr">
            <a:spAutoFit/>
          </a:bodyPr>
          <a:lstStyle/>
          <a:p>
            <a:pPr algn="just">
              <a:tabLst>
                <a:tab pos="2166938" algn="l"/>
              </a:tabLst>
              <a:defRPr/>
            </a:pPr>
            <a:r>
              <a:rPr lang="pl-PL" sz="1600" b="1" dirty="0">
                <a:solidFill>
                  <a:srgbClr val="002060"/>
                </a:solidFill>
                <a:latin typeface="+mj-lt"/>
                <a:ea typeface="Times New Roman" pitchFamily="18" charset="0"/>
                <a:cs typeface="Calibri" pitchFamily="34" charset="0"/>
              </a:rPr>
              <a:t>Pracownicy emerytowani:</a:t>
            </a:r>
          </a:p>
          <a:p>
            <a:pPr algn="just">
              <a:tabLst>
                <a:tab pos="2166938" algn="l"/>
              </a:tabLst>
              <a:defRPr/>
            </a:pPr>
            <a:endParaRPr lang="pl-PL" sz="1600" dirty="0">
              <a:solidFill>
                <a:srgbClr val="002060"/>
              </a:solidFill>
              <a:latin typeface="+mj-lt"/>
              <a:cs typeface="Arial" pitchFamily="34" charset="0"/>
            </a:endParaRPr>
          </a:p>
          <a:p>
            <a:pPr algn="just" eaLnBrk="0" hangingPunct="0">
              <a:tabLst>
                <a:tab pos="2166938" algn="l"/>
              </a:tabLst>
              <a:defRPr/>
            </a:pPr>
            <a:r>
              <a:rPr lang="pl-PL" sz="1600" dirty="0">
                <a:solidFill>
                  <a:srgbClr val="002060"/>
                </a:solidFill>
                <a:latin typeface="+mj-lt"/>
                <a:ea typeface="Times New Roman" pitchFamily="18" charset="0"/>
                <a:cs typeface="Calibri" pitchFamily="34" charset="0"/>
              </a:rPr>
              <a:t>Kazimierz Lubański, odznaczony „Odznaką za wzorową pracę w służbie zdrowia”, </a:t>
            </a:r>
          </a:p>
          <a:p>
            <a:pPr algn="just" eaLnBrk="0" hangingPunct="0">
              <a:tabLst>
                <a:tab pos="2166938" algn="l"/>
              </a:tabLst>
              <a:defRPr/>
            </a:pPr>
            <a:r>
              <a:rPr lang="pl-PL" sz="1600" dirty="0">
                <a:solidFill>
                  <a:srgbClr val="002060"/>
                </a:solidFill>
                <a:latin typeface="+mj-lt"/>
                <a:ea typeface="Times New Roman" pitchFamily="18" charset="0"/>
                <a:cs typeface="Calibri" pitchFamily="34" charset="0"/>
              </a:rPr>
              <a:t>Aleksandra Malinowska, st. pielęgniarka ds. szczepień, odznaczona „Odznaką za wzorową pracę w służbie zdrowia”, </a:t>
            </a:r>
          </a:p>
          <a:p>
            <a:pPr algn="just" eaLnBrk="0" hangingPunct="0">
              <a:tabLst>
                <a:tab pos="2166938" algn="l"/>
              </a:tabLst>
              <a:defRPr/>
            </a:pPr>
            <a:r>
              <a:rPr lang="pl-PL" sz="1600" dirty="0">
                <a:solidFill>
                  <a:srgbClr val="002060"/>
                </a:solidFill>
                <a:latin typeface="+mj-lt"/>
                <a:ea typeface="Times New Roman" pitchFamily="18" charset="0"/>
                <a:cs typeface="Calibri" pitchFamily="34" charset="0"/>
              </a:rPr>
              <a:t>Teresa Sobczak, Eugeniusz Markowski, Zyta Barańska, Krystyna Fiedorowicz, Henryk Żabo, Jerzy Rybarczyk, Krystyna Pac, Jadwiga Jankiewicz, Jadwiga Głowacka, Elżbieta Nowińska, Elżbieta Kowalska, Romana Brozdowska, Janina Kaszyńska Krystyna Kilkowska, Ewa Owczarczyk, Bożena Karwowska, Zofia Karczewska, Wiesław Drankowski, Barbara Drałus, Anna Sudoł (Kukla), Janina Dobrogoszcz, Mariola Kłosińska, Andrzej Adamski, Wiesława Banaszewska, Irena Florek, Julita Górecka, Hanna Klinger, Ewa Kukawka, Jerzy Łapka, Zofia Ługowska, Anna Falkowska (Milewska), Ewa Pieróg, Ewa Skonieczka, Ewelina Szczechowicz, Jacek Rempuszewski, Edyta Głowacka, Paweł Pawłowski, Justyna Anklewicz, Dawid Trendewicz, Wojciech Rutkowski, Zbigniew Kuźma, Tomasz Rybicki, Rafał Grosch, Przemysław Szwarc, Joanna Wiśniewska, Jarosław Lewandowski, Grażyna Gabiec, Maciej Dobrosielski, Marlena Muzalewska, Małgorzata Michalczyk, Przemysław Szwarc, Ewa Krysińska, Grzegorz Sochacki, Anna </a:t>
            </a:r>
            <a:r>
              <a:rPr lang="pl-PL" sz="1600" dirty="0" err="1">
                <a:solidFill>
                  <a:srgbClr val="002060"/>
                </a:solidFill>
                <a:latin typeface="+mj-lt"/>
                <a:ea typeface="Times New Roman" pitchFamily="18" charset="0"/>
                <a:cs typeface="Calibri" pitchFamily="34" charset="0"/>
              </a:rPr>
              <a:t>Słupkowska</a:t>
            </a:r>
            <a:r>
              <a:rPr lang="pl-PL" sz="1600" dirty="0">
                <a:solidFill>
                  <a:srgbClr val="002060"/>
                </a:solidFill>
                <a:latin typeface="+mj-lt"/>
                <a:ea typeface="Times New Roman" pitchFamily="18" charset="0"/>
                <a:cs typeface="Calibri" pitchFamily="34" charset="0"/>
              </a:rPr>
              <a:t>, Joanna Wiśniewska, Katarzyna Wiewiórska, Krystyna Kiszkurno</a:t>
            </a:r>
            <a:endParaRPr lang="pl-PL" sz="1600" dirty="0">
              <a:solidFill>
                <a:srgbClr val="002060"/>
              </a:solidFill>
              <a:latin typeface="+mj-lt"/>
              <a:cs typeface="Arial" pitchFamily="34" charset="0"/>
            </a:endParaRPr>
          </a:p>
        </p:txBody>
      </p:sp>
      <p:sp>
        <p:nvSpPr>
          <p:cNvPr id="2" name="Symbol zastępczy numeru slajdu 1">
            <a:extLst>
              <a:ext uri="{FF2B5EF4-FFF2-40B4-BE49-F238E27FC236}">
                <a16:creationId xmlns:a16="http://schemas.microsoft.com/office/drawing/2014/main" id="{524C2025-6B1B-43DF-8FD3-91A25050531A}"/>
              </a:ext>
            </a:extLst>
          </p:cNvPr>
          <p:cNvSpPr>
            <a:spLocks noGrp="1"/>
          </p:cNvSpPr>
          <p:nvPr>
            <p:ph type="sldNum" sz="quarter" idx="12"/>
          </p:nvPr>
        </p:nvSpPr>
        <p:spPr/>
        <p:txBody>
          <a:bodyPr/>
          <a:lstStyle/>
          <a:p>
            <a:pPr>
              <a:defRPr/>
            </a:pPr>
            <a:fld id="{8E7CD2DA-8185-4507-8A2F-B572FDECFAC1}" type="slidenum">
              <a:rPr lang="pl-PL" smtClean="0"/>
              <a:pPr>
                <a:defRPr/>
              </a:pPr>
              <a:t>252</a:t>
            </a:fld>
            <a:endParaRPr lang="pl-PL"/>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Prostokąt 3"/>
          <p:cNvSpPr>
            <a:spLocks noChangeArrowheads="1"/>
          </p:cNvSpPr>
          <p:nvPr/>
        </p:nvSpPr>
        <p:spPr bwMode="auto">
          <a:xfrm>
            <a:off x="1579615" y="116632"/>
            <a:ext cx="5725863" cy="923330"/>
          </a:xfrm>
          <a:prstGeom prst="rect">
            <a:avLst/>
          </a:prstGeom>
          <a:noFill/>
          <a:ln w="9525">
            <a:noFill/>
            <a:miter lim="800000"/>
            <a:headEnd/>
            <a:tailEnd/>
          </a:ln>
        </p:spPr>
        <p:txBody>
          <a:bodyPr wrap="none">
            <a:spAutoFit/>
          </a:bodyPr>
          <a:lstStyle/>
          <a:p>
            <a:pPr algn="ctr" eaLnBrk="0" hangingPunct="0">
              <a:tabLst>
                <a:tab pos="2166938" algn="l"/>
              </a:tabLst>
            </a:pPr>
            <a:r>
              <a:rPr lang="pl-PL" b="1" dirty="0">
                <a:solidFill>
                  <a:schemeClr val="bg1"/>
                </a:solidFill>
                <a:latin typeface="Constantia" pitchFamily="18" charset="0"/>
                <a:ea typeface="Times New Roman" pitchFamily="18" charset="0"/>
                <a:cs typeface="Calibri" pitchFamily="34" charset="0"/>
              </a:rPr>
              <a:t>Pracownicy aktualnie zatrudnieni (wg stażu pracy):</a:t>
            </a:r>
          </a:p>
          <a:p>
            <a:pPr algn="just" eaLnBrk="0" hangingPunct="0">
              <a:tabLst>
                <a:tab pos="2166938" algn="l"/>
              </a:tabLst>
            </a:pPr>
            <a:endParaRPr lang="pl-PL" b="1" dirty="0">
              <a:solidFill>
                <a:schemeClr val="bg1"/>
              </a:solidFill>
              <a:latin typeface="Constantia" pitchFamily="18" charset="0"/>
              <a:ea typeface="Times New Roman" pitchFamily="18" charset="0"/>
              <a:cs typeface="Calibri" pitchFamily="34" charset="0"/>
            </a:endParaRPr>
          </a:p>
          <a:p>
            <a:pPr algn="just" eaLnBrk="0" hangingPunct="0">
              <a:tabLst>
                <a:tab pos="2166938" algn="l"/>
              </a:tabLst>
            </a:pPr>
            <a:endParaRPr lang="pl-PL" dirty="0">
              <a:solidFill>
                <a:schemeClr val="bg1"/>
              </a:solidFill>
              <a:latin typeface="Constantia" pitchFamily="18" charset="0"/>
              <a:ea typeface="Times New Roman" pitchFamily="18" charset="0"/>
              <a:cs typeface="Calibri" pitchFamily="34" charset="0"/>
            </a:endParaRPr>
          </a:p>
        </p:txBody>
      </p:sp>
      <p:sp>
        <p:nvSpPr>
          <p:cNvPr id="2" name="Symbol zastępczy numeru slajdu 1">
            <a:extLst>
              <a:ext uri="{FF2B5EF4-FFF2-40B4-BE49-F238E27FC236}">
                <a16:creationId xmlns:a16="http://schemas.microsoft.com/office/drawing/2014/main" id="{99A4099D-0E4F-4BE9-B65B-3B8FA55B9287}"/>
              </a:ext>
            </a:extLst>
          </p:cNvPr>
          <p:cNvSpPr>
            <a:spLocks noGrp="1"/>
          </p:cNvSpPr>
          <p:nvPr>
            <p:ph type="sldNum" sz="quarter" idx="12"/>
          </p:nvPr>
        </p:nvSpPr>
        <p:spPr/>
        <p:txBody>
          <a:bodyPr/>
          <a:lstStyle/>
          <a:p>
            <a:pPr>
              <a:defRPr/>
            </a:pPr>
            <a:fld id="{8E7CD2DA-8185-4507-8A2F-B572FDECFAC1}" type="slidenum">
              <a:rPr lang="pl-PL" smtClean="0"/>
              <a:pPr>
                <a:defRPr/>
              </a:pPr>
              <a:t>253</a:t>
            </a:fld>
            <a:endParaRPr lang="pl-PL"/>
          </a:p>
        </p:txBody>
      </p:sp>
      <p:sp>
        <p:nvSpPr>
          <p:cNvPr id="3" name="pole tekstowe 2">
            <a:extLst>
              <a:ext uri="{FF2B5EF4-FFF2-40B4-BE49-F238E27FC236}">
                <a16:creationId xmlns:a16="http://schemas.microsoft.com/office/drawing/2014/main" id="{B65749D4-656A-CAAE-38F2-124BD7809F3D}"/>
              </a:ext>
            </a:extLst>
          </p:cNvPr>
          <p:cNvSpPr txBox="1"/>
          <p:nvPr/>
        </p:nvSpPr>
        <p:spPr>
          <a:xfrm>
            <a:off x="484238" y="490491"/>
            <a:ext cx="8135937" cy="8494633"/>
          </a:xfrm>
          <a:prstGeom prst="rect">
            <a:avLst/>
          </a:prstGeom>
          <a:noFill/>
        </p:spPr>
        <p:txBody>
          <a:bodyPr wrap="square" rtlCol="0">
            <a:spAutoFit/>
          </a:bodyPr>
          <a:lstStyle/>
          <a:p>
            <a:pPr algn="ctr"/>
            <a:r>
              <a:rPr lang="pl-PL" sz="1400" b="1" dirty="0">
                <a:solidFill>
                  <a:srgbClr val="002060"/>
                </a:solidFill>
                <a:latin typeface="+mj-lt"/>
              </a:rPr>
              <a:t>PRACOWNICY ODDZIAŁU NADZORU SANITARNEGO I PROFILAKTYKI ZDROWOTNEJ:</a:t>
            </a:r>
          </a:p>
          <a:p>
            <a:endParaRPr lang="pl-PL" sz="1400" b="1" dirty="0">
              <a:solidFill>
                <a:srgbClr val="002060"/>
              </a:solidFill>
              <a:latin typeface="+mj-lt"/>
            </a:endParaRPr>
          </a:p>
          <a:p>
            <a:pPr marL="342900" indent="-342900" algn="just">
              <a:buFont typeface="+mj-lt"/>
              <a:buAutoNum type="arabicPeriod"/>
            </a:pPr>
            <a:r>
              <a:rPr lang="pl-PL" sz="1400" dirty="0">
                <a:solidFill>
                  <a:srgbClr val="002060"/>
                </a:solidFill>
                <a:latin typeface="+mj-lt"/>
              </a:rPr>
              <a:t>od 1983 r.  - Bogumiła Warmińska – Sekcja Nadzoru nad Bezpieczeństwem Żywności </a:t>
            </a:r>
          </a:p>
          <a:p>
            <a:pPr algn="just"/>
            <a:r>
              <a:rPr lang="pl-PL" sz="1400" dirty="0">
                <a:solidFill>
                  <a:srgbClr val="002060"/>
                </a:solidFill>
                <a:latin typeface="+mj-lt"/>
              </a:rPr>
              <a:t>                            i Żywienia</a:t>
            </a:r>
          </a:p>
          <a:p>
            <a:pPr algn="just"/>
            <a:r>
              <a:rPr lang="pl-PL" sz="1400" dirty="0">
                <a:solidFill>
                  <a:srgbClr val="002060"/>
                </a:solidFill>
                <a:latin typeface="+mj-lt"/>
              </a:rPr>
              <a:t>2.     od 1988 r.  - Teresa Faderewska – Sekcja Higieny Środowiska</a:t>
            </a:r>
          </a:p>
          <a:p>
            <a:pPr algn="just"/>
            <a:r>
              <a:rPr lang="pl-PL" sz="1400" dirty="0">
                <a:solidFill>
                  <a:srgbClr val="002060"/>
                </a:solidFill>
                <a:latin typeface="+mj-lt"/>
              </a:rPr>
              <a:t>3.     od 1999 r. – Agnieszka Beszczyńska – Oddział Nadzoru Sanitarnego i Profilaktyki </a:t>
            </a:r>
          </a:p>
          <a:p>
            <a:pPr algn="just"/>
            <a:r>
              <a:rPr lang="pl-PL" sz="1400" dirty="0">
                <a:solidFill>
                  <a:srgbClr val="002060"/>
                </a:solidFill>
                <a:latin typeface="+mj-lt"/>
              </a:rPr>
              <a:t>                            Zdrowotnej</a:t>
            </a:r>
          </a:p>
          <a:p>
            <a:pPr algn="just"/>
            <a:r>
              <a:rPr lang="pl-PL" sz="1400" dirty="0">
                <a:solidFill>
                  <a:srgbClr val="002060"/>
                </a:solidFill>
                <a:latin typeface="+mj-lt"/>
              </a:rPr>
              <a:t>4.     od 1999 r. – Barbara Lurka – Sekcja Nadzoru nad Bezpieczeństwem Żywności   </a:t>
            </a:r>
          </a:p>
          <a:p>
            <a:pPr algn="just"/>
            <a:r>
              <a:rPr lang="pl-PL" sz="1400" dirty="0">
                <a:solidFill>
                  <a:srgbClr val="002060"/>
                </a:solidFill>
                <a:latin typeface="+mj-lt"/>
              </a:rPr>
              <a:t>                            i Żywienia</a:t>
            </a:r>
          </a:p>
          <a:p>
            <a:pPr algn="just"/>
            <a:r>
              <a:rPr lang="pl-PL" sz="1400" dirty="0">
                <a:solidFill>
                  <a:srgbClr val="002060"/>
                </a:solidFill>
                <a:latin typeface="+mj-lt"/>
              </a:rPr>
              <a:t>5.     od 2000 r. – Edyta Skrętkowicz – Wieloosobowego Stanowisko Pracy ds. Nadzoru </a:t>
            </a:r>
          </a:p>
          <a:p>
            <a:pPr algn="just"/>
            <a:r>
              <a:rPr lang="pl-PL" sz="1400" dirty="0">
                <a:solidFill>
                  <a:srgbClr val="002060"/>
                </a:solidFill>
                <a:latin typeface="+mj-lt"/>
              </a:rPr>
              <a:t>                             nad Chemikaliami i Środowiskiem Pracy</a:t>
            </a:r>
          </a:p>
          <a:p>
            <a:pPr algn="just"/>
            <a:r>
              <a:rPr lang="pl-PL" sz="1400" dirty="0">
                <a:solidFill>
                  <a:srgbClr val="002060"/>
                </a:solidFill>
                <a:latin typeface="+mj-lt"/>
              </a:rPr>
              <a:t>6.     od 2006 r. – Marcin Naliński – Samodzielne Stanowisko Pracy ds. Zapobiegawczego </a:t>
            </a:r>
          </a:p>
          <a:p>
            <a:pPr algn="just"/>
            <a:r>
              <a:rPr lang="pl-PL" sz="1400" dirty="0">
                <a:solidFill>
                  <a:srgbClr val="002060"/>
                </a:solidFill>
                <a:latin typeface="+mj-lt"/>
              </a:rPr>
              <a:t>                             Nadzoru Sanitarnego</a:t>
            </a:r>
          </a:p>
          <a:p>
            <a:pPr algn="just"/>
            <a:r>
              <a:rPr lang="pl-PL" sz="1400" dirty="0">
                <a:solidFill>
                  <a:srgbClr val="002060"/>
                </a:solidFill>
                <a:latin typeface="+mj-lt"/>
              </a:rPr>
              <a:t>7.     od 2008 r. – Anna Popielarczyk – Sekcja Nadzoru nad Bezpieczeństwem Żywności </a:t>
            </a:r>
          </a:p>
          <a:p>
            <a:pPr algn="just"/>
            <a:r>
              <a:rPr lang="pl-PL" sz="1400" dirty="0">
                <a:solidFill>
                  <a:srgbClr val="002060"/>
                </a:solidFill>
                <a:latin typeface="+mj-lt"/>
              </a:rPr>
              <a:t>                             i Żywienia</a:t>
            </a:r>
          </a:p>
          <a:p>
            <a:pPr algn="just"/>
            <a:r>
              <a:rPr lang="pl-PL" sz="1400" dirty="0">
                <a:solidFill>
                  <a:srgbClr val="002060"/>
                </a:solidFill>
                <a:latin typeface="+mj-lt"/>
              </a:rPr>
              <a:t>8.     od 2015 r. – Anita Kabacińska-</a:t>
            </a:r>
            <a:r>
              <a:rPr lang="pl-PL" sz="1400" dirty="0" err="1">
                <a:solidFill>
                  <a:srgbClr val="002060"/>
                </a:solidFill>
                <a:latin typeface="+mj-lt"/>
              </a:rPr>
              <a:t>Klafta</a:t>
            </a:r>
            <a:r>
              <a:rPr lang="pl-PL" sz="1400" dirty="0">
                <a:solidFill>
                  <a:srgbClr val="002060"/>
                </a:solidFill>
                <a:latin typeface="+mj-lt"/>
              </a:rPr>
              <a:t> – Samodzielne Stanowisko ds. Profilaktyki </a:t>
            </a:r>
          </a:p>
          <a:p>
            <a:pPr algn="just"/>
            <a:r>
              <a:rPr lang="pl-PL" sz="1400" dirty="0">
                <a:solidFill>
                  <a:srgbClr val="002060"/>
                </a:solidFill>
                <a:latin typeface="+mj-lt"/>
              </a:rPr>
              <a:t>                             Zdrowotnej</a:t>
            </a:r>
          </a:p>
          <a:p>
            <a:pPr algn="just"/>
            <a:r>
              <a:rPr lang="pl-PL" sz="1400" dirty="0">
                <a:solidFill>
                  <a:srgbClr val="002060"/>
                </a:solidFill>
                <a:latin typeface="+mj-lt"/>
              </a:rPr>
              <a:t>9.     od 2015 r. – Magdalena </a:t>
            </a:r>
            <a:r>
              <a:rPr lang="pl-PL" sz="1400" dirty="0" err="1">
                <a:solidFill>
                  <a:srgbClr val="002060"/>
                </a:solidFill>
                <a:latin typeface="+mj-lt"/>
              </a:rPr>
              <a:t>Szmeichel</a:t>
            </a:r>
            <a:r>
              <a:rPr lang="pl-PL" sz="1400" dirty="0">
                <a:solidFill>
                  <a:srgbClr val="002060"/>
                </a:solidFill>
                <a:latin typeface="+mj-lt"/>
              </a:rPr>
              <a:t>-Motylińska – Sekcja Nadzoru Przeciwepidemicznego</a:t>
            </a:r>
          </a:p>
          <a:p>
            <a:pPr algn="just"/>
            <a:r>
              <a:rPr lang="pl-PL" sz="1400" dirty="0">
                <a:solidFill>
                  <a:srgbClr val="002060"/>
                </a:solidFill>
                <a:latin typeface="+mj-lt"/>
              </a:rPr>
              <a:t>10.    od 2016 r. – Justyna Jajkowska – Sekcja Nadzoru Przeciwepidemicznego</a:t>
            </a:r>
          </a:p>
          <a:p>
            <a:pPr algn="just"/>
            <a:r>
              <a:rPr lang="pl-PL" sz="1400" dirty="0">
                <a:solidFill>
                  <a:srgbClr val="002060"/>
                </a:solidFill>
                <a:latin typeface="+mj-lt"/>
              </a:rPr>
              <a:t>11.     od 2016 r. – Natalia Pawlik-Zalewska – Sekcja Nadzoru Przeciwepidemicznego</a:t>
            </a:r>
          </a:p>
          <a:p>
            <a:pPr algn="just"/>
            <a:r>
              <a:rPr lang="pl-PL" sz="1400" dirty="0">
                <a:solidFill>
                  <a:srgbClr val="002060"/>
                </a:solidFill>
                <a:latin typeface="+mj-lt"/>
              </a:rPr>
              <a:t>12.    od 2017 r. – Marta Bartkowska – Sekcja Nadzoru Przeciwepidemicznego</a:t>
            </a:r>
          </a:p>
          <a:p>
            <a:pPr algn="just"/>
            <a:r>
              <a:rPr lang="pl-PL" sz="1400" dirty="0">
                <a:solidFill>
                  <a:srgbClr val="002060"/>
                </a:solidFill>
                <a:latin typeface="+mj-lt"/>
              </a:rPr>
              <a:t>13.    od 2019 r. – Agnieszka Stefańska – Sekcja Higieny Środowiska</a:t>
            </a:r>
          </a:p>
          <a:p>
            <a:pPr algn="just"/>
            <a:r>
              <a:rPr lang="pl-PL" sz="1400" dirty="0">
                <a:solidFill>
                  <a:srgbClr val="002060"/>
                </a:solidFill>
                <a:latin typeface="+mj-lt"/>
              </a:rPr>
              <a:t>14.    od 2020 r. – Anna Kujawa – Sekcja Higieny Środowiska</a:t>
            </a:r>
          </a:p>
          <a:p>
            <a:pPr algn="just"/>
            <a:r>
              <a:rPr lang="pl-PL" sz="1400" dirty="0">
                <a:solidFill>
                  <a:srgbClr val="002060"/>
                </a:solidFill>
                <a:latin typeface="+mj-lt"/>
              </a:rPr>
              <a:t>15.    od 2022 r. – Magdalena Sosnowska – Wieloosobowe Stanowisko Pracy ds. Nadzoru </a:t>
            </a:r>
          </a:p>
          <a:p>
            <a:pPr algn="just"/>
            <a:r>
              <a:rPr lang="pl-PL" sz="1400" dirty="0">
                <a:solidFill>
                  <a:srgbClr val="002060"/>
                </a:solidFill>
                <a:latin typeface="+mj-lt"/>
              </a:rPr>
              <a:t>                            nad Chemikaliami i Środowiskiem Pracy</a:t>
            </a:r>
          </a:p>
          <a:p>
            <a:pPr algn="just"/>
            <a:r>
              <a:rPr lang="pl-PL" sz="1400" dirty="0">
                <a:solidFill>
                  <a:srgbClr val="002060"/>
                </a:solidFill>
                <a:latin typeface="+mj-lt"/>
              </a:rPr>
              <a:t>16.    od 2024 r. – Anna Piórkowska – Samodzielne Stanowisko ds. Higieny Dzieci </a:t>
            </a:r>
          </a:p>
          <a:p>
            <a:pPr algn="just"/>
            <a:r>
              <a:rPr lang="pl-PL" sz="1400" dirty="0">
                <a:solidFill>
                  <a:srgbClr val="002060"/>
                </a:solidFill>
                <a:latin typeface="+mj-lt"/>
              </a:rPr>
              <a:t>                             i Młodzieży</a:t>
            </a:r>
          </a:p>
          <a:p>
            <a:pPr marL="342900" indent="-342900">
              <a:buFont typeface="+mj-lt"/>
              <a:buAutoNum type="arabicPeriod"/>
            </a:pPr>
            <a:endParaRPr lang="pl-PL" sz="1400" dirty="0">
              <a:solidFill>
                <a:srgbClr val="002060"/>
              </a:solidFill>
              <a:latin typeface="+mj-lt"/>
            </a:endParaRPr>
          </a:p>
          <a:p>
            <a:endParaRPr lang="pl-PL" sz="1400" dirty="0">
              <a:solidFill>
                <a:srgbClr val="002060"/>
              </a:solidFill>
              <a:latin typeface="+mj-lt"/>
            </a:endParaRPr>
          </a:p>
          <a:p>
            <a:pPr marL="342900" indent="-342900">
              <a:buFont typeface="+mj-lt"/>
              <a:buAutoNum type="arabicPeriod"/>
            </a:pPr>
            <a:endParaRPr lang="pl-PL" sz="1400" dirty="0">
              <a:solidFill>
                <a:srgbClr val="002060"/>
              </a:solidFill>
              <a:latin typeface="+mj-lt"/>
            </a:endParaRPr>
          </a:p>
          <a:p>
            <a:pPr marL="342900" indent="-342900">
              <a:buFont typeface="+mj-lt"/>
              <a:buAutoNum type="arabicPeriod"/>
            </a:pPr>
            <a:endParaRPr lang="pl-PL" sz="1400" dirty="0">
              <a:solidFill>
                <a:srgbClr val="002060"/>
              </a:solidFill>
              <a:latin typeface="+mj-lt"/>
            </a:endParaRPr>
          </a:p>
          <a:p>
            <a:pPr marL="342900" indent="-342900">
              <a:buFont typeface="+mj-lt"/>
              <a:buAutoNum type="arabicPeriod"/>
            </a:pPr>
            <a:endParaRPr lang="pl-PL" sz="1400" dirty="0">
              <a:solidFill>
                <a:srgbClr val="002060"/>
              </a:solidFill>
              <a:latin typeface="+mj-lt"/>
            </a:endParaRPr>
          </a:p>
          <a:p>
            <a:pPr marL="342900" indent="-342900">
              <a:buFont typeface="+mj-lt"/>
              <a:buAutoNum type="arabicPeriod"/>
            </a:pPr>
            <a:endParaRPr lang="pl-PL" sz="1400" dirty="0">
              <a:solidFill>
                <a:srgbClr val="002060"/>
              </a:solidFill>
              <a:latin typeface="+mj-lt"/>
            </a:endParaRPr>
          </a:p>
          <a:p>
            <a:pPr marL="342900" indent="-342900">
              <a:buFont typeface="+mj-lt"/>
              <a:buAutoNum type="arabicPeriod"/>
            </a:pPr>
            <a:endParaRPr lang="pl-PL" sz="1400" dirty="0">
              <a:solidFill>
                <a:srgbClr val="002060"/>
              </a:solidFill>
              <a:latin typeface="+mj-lt"/>
            </a:endParaRPr>
          </a:p>
          <a:p>
            <a:pPr marL="342900" indent="-342900">
              <a:buFont typeface="+mj-lt"/>
              <a:buAutoNum type="arabicPeriod"/>
            </a:pPr>
            <a:endParaRPr lang="pl-PL" sz="1400" dirty="0">
              <a:solidFill>
                <a:srgbClr val="002060"/>
              </a:solidFill>
              <a:latin typeface="+mj-lt"/>
            </a:endParaRPr>
          </a:p>
          <a:p>
            <a:pPr marL="342900" indent="-342900">
              <a:buFont typeface="+mj-lt"/>
              <a:buAutoNum type="arabicPeriod"/>
            </a:pPr>
            <a:endParaRPr lang="pl-PL" sz="1400" dirty="0">
              <a:solidFill>
                <a:srgbClr val="002060"/>
              </a:solidFill>
              <a:latin typeface="+mj-lt"/>
            </a:endParaRPr>
          </a:p>
          <a:p>
            <a:pPr marL="342900" indent="-342900">
              <a:buFont typeface="+mj-lt"/>
              <a:buAutoNum type="arabicPeriod"/>
            </a:pPr>
            <a:endParaRPr lang="pl-PL" sz="1400" dirty="0">
              <a:solidFill>
                <a:srgbClr val="002060"/>
              </a:solidFill>
              <a:latin typeface="+mj-lt"/>
            </a:endParaRPr>
          </a:p>
          <a:p>
            <a:pPr marL="342900" indent="-342900">
              <a:buFont typeface="+mj-lt"/>
              <a:buAutoNum type="arabicPeriod"/>
            </a:pPr>
            <a:endParaRPr lang="pl-PL" sz="1400" dirty="0">
              <a:solidFill>
                <a:srgbClr val="002060"/>
              </a:solidFill>
              <a:latin typeface="+mj-lt"/>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D348007A-267C-343C-8E17-5E2E13CF670A}"/>
              </a:ext>
            </a:extLst>
          </p:cNvPr>
          <p:cNvSpPr>
            <a:spLocks noGrp="1"/>
          </p:cNvSpPr>
          <p:nvPr>
            <p:ph type="sldNum" sz="quarter" idx="12"/>
          </p:nvPr>
        </p:nvSpPr>
        <p:spPr/>
        <p:txBody>
          <a:bodyPr/>
          <a:lstStyle/>
          <a:p>
            <a:pPr>
              <a:defRPr/>
            </a:pPr>
            <a:fld id="{8E7CD2DA-8185-4507-8A2F-B572FDECFAC1}" type="slidenum">
              <a:rPr lang="pl-PL" smtClean="0"/>
              <a:pPr>
                <a:defRPr/>
              </a:pPr>
              <a:t>254</a:t>
            </a:fld>
            <a:endParaRPr lang="pl-PL"/>
          </a:p>
        </p:txBody>
      </p:sp>
      <p:sp>
        <p:nvSpPr>
          <p:cNvPr id="6" name="pole tekstowe 5">
            <a:extLst>
              <a:ext uri="{FF2B5EF4-FFF2-40B4-BE49-F238E27FC236}">
                <a16:creationId xmlns:a16="http://schemas.microsoft.com/office/drawing/2014/main" id="{1DB86DAE-1C0F-1DFB-A493-9FE4F6AC66C9}"/>
              </a:ext>
            </a:extLst>
          </p:cNvPr>
          <p:cNvSpPr txBox="1"/>
          <p:nvPr/>
        </p:nvSpPr>
        <p:spPr>
          <a:xfrm>
            <a:off x="504031" y="548680"/>
            <a:ext cx="8135937" cy="4401205"/>
          </a:xfrm>
          <a:prstGeom prst="rect">
            <a:avLst/>
          </a:prstGeom>
          <a:noFill/>
        </p:spPr>
        <p:txBody>
          <a:bodyPr wrap="square" rtlCol="0">
            <a:spAutoFit/>
          </a:bodyPr>
          <a:lstStyle/>
          <a:p>
            <a:pPr algn="ctr"/>
            <a:r>
              <a:rPr lang="pl-PL" sz="1400" b="1" dirty="0">
                <a:solidFill>
                  <a:srgbClr val="002060"/>
                </a:solidFill>
                <a:latin typeface="+mj-lt"/>
              </a:rPr>
              <a:t>PRACOWNICY ODDZIAŁU EKONOMICZNEGO I ADMINISTRACYJNEGO:</a:t>
            </a:r>
          </a:p>
          <a:p>
            <a:endParaRPr lang="pl-PL" sz="1400" b="1" dirty="0">
              <a:solidFill>
                <a:srgbClr val="002060"/>
              </a:solidFill>
              <a:latin typeface="+mj-lt"/>
            </a:endParaRPr>
          </a:p>
          <a:p>
            <a:pPr marL="342900" indent="-342900">
              <a:buFont typeface="+mj-lt"/>
              <a:buAutoNum type="arabicPeriod"/>
            </a:pPr>
            <a:r>
              <a:rPr lang="pl-PL" sz="1400" dirty="0">
                <a:solidFill>
                  <a:srgbClr val="002060"/>
                </a:solidFill>
                <a:latin typeface="+mj-lt"/>
              </a:rPr>
              <a:t>od 1999 r. –  Waldemar Dąbrowski</a:t>
            </a:r>
          </a:p>
          <a:p>
            <a:pPr marL="342900" indent="-342900">
              <a:buFont typeface="+mj-lt"/>
              <a:buAutoNum type="arabicPeriod"/>
            </a:pPr>
            <a:r>
              <a:rPr lang="pl-PL" sz="1400" dirty="0">
                <a:solidFill>
                  <a:srgbClr val="002060"/>
                </a:solidFill>
                <a:latin typeface="+mj-lt"/>
              </a:rPr>
              <a:t>od 2005 r. –  Magdalena Modrzewska </a:t>
            </a:r>
          </a:p>
          <a:p>
            <a:pPr marL="342900" indent="-342900">
              <a:buFont typeface="+mj-lt"/>
              <a:buAutoNum type="arabicPeriod"/>
            </a:pPr>
            <a:r>
              <a:rPr lang="pl-PL" sz="1400" i="1" dirty="0">
                <a:solidFill>
                  <a:srgbClr val="002060"/>
                </a:solidFill>
                <a:latin typeface="+mj-lt"/>
              </a:rPr>
              <a:t>od 2006 r. – Zbigniew Malak – Radca Prawny</a:t>
            </a:r>
          </a:p>
          <a:p>
            <a:pPr marL="342900" indent="-342900">
              <a:buFont typeface="+mj-lt"/>
              <a:buAutoNum type="arabicPeriod"/>
            </a:pPr>
            <a:r>
              <a:rPr lang="pl-PL" sz="1400" dirty="0">
                <a:solidFill>
                  <a:srgbClr val="002060"/>
                </a:solidFill>
                <a:latin typeface="+mj-lt"/>
              </a:rPr>
              <a:t>od 2019 r. – Maria Ewertowska </a:t>
            </a:r>
          </a:p>
          <a:p>
            <a:pPr marL="342900" indent="-342900">
              <a:buFont typeface="+mj-lt"/>
              <a:buAutoNum type="arabicPeriod"/>
            </a:pPr>
            <a:r>
              <a:rPr lang="pl-PL" sz="1400" dirty="0">
                <a:solidFill>
                  <a:srgbClr val="002060"/>
                </a:solidFill>
                <a:latin typeface="+mj-lt"/>
              </a:rPr>
              <a:t>od 2020 r. – Lidia Piechowska </a:t>
            </a:r>
          </a:p>
          <a:p>
            <a:pPr marL="342900" indent="-342900">
              <a:buFont typeface="+mj-lt"/>
              <a:buAutoNum type="arabicPeriod"/>
            </a:pPr>
            <a:r>
              <a:rPr lang="pl-PL" sz="1400" dirty="0">
                <a:solidFill>
                  <a:srgbClr val="002060"/>
                </a:solidFill>
                <a:latin typeface="+mj-lt"/>
              </a:rPr>
              <a:t>od 2022 r. – Michał Kłosowski </a:t>
            </a:r>
          </a:p>
          <a:p>
            <a:pPr marL="342900" indent="-342900">
              <a:buFont typeface="+mj-lt"/>
              <a:buAutoNum type="arabicPeriod"/>
            </a:pPr>
            <a:r>
              <a:rPr lang="pl-PL" sz="1400" dirty="0">
                <a:solidFill>
                  <a:srgbClr val="002060"/>
                </a:solidFill>
                <a:latin typeface="+mj-lt"/>
              </a:rPr>
              <a:t>od 2024 r. – Kamila Paczkowska</a:t>
            </a:r>
          </a:p>
          <a:p>
            <a:pPr marL="342900" indent="-342900">
              <a:buFont typeface="+mj-lt"/>
              <a:buAutoNum type="arabicPeriod"/>
            </a:pPr>
            <a:r>
              <a:rPr lang="pl-PL" sz="1400" i="1" dirty="0">
                <a:solidFill>
                  <a:srgbClr val="002060"/>
                </a:solidFill>
                <a:latin typeface="+mj-lt"/>
              </a:rPr>
              <a:t>od 2024 r. – </a:t>
            </a:r>
            <a:r>
              <a:rPr lang="pl-PL" sz="1400" i="1" dirty="0" err="1">
                <a:solidFill>
                  <a:srgbClr val="002060"/>
                </a:solidFill>
                <a:latin typeface="+mj-lt"/>
              </a:rPr>
              <a:t>Kariota</a:t>
            </a:r>
            <a:r>
              <a:rPr lang="pl-PL" sz="1400" i="1" dirty="0">
                <a:solidFill>
                  <a:srgbClr val="002060"/>
                </a:solidFill>
                <a:latin typeface="+mj-lt"/>
              </a:rPr>
              <a:t> Blicharska</a:t>
            </a:r>
          </a:p>
          <a:p>
            <a:endParaRPr lang="pl-PL" sz="1400" dirty="0">
              <a:solidFill>
                <a:srgbClr val="002060"/>
              </a:solidFill>
              <a:latin typeface="+mj-lt"/>
            </a:endParaRPr>
          </a:p>
          <a:p>
            <a:pPr marL="342900" indent="-342900">
              <a:buFont typeface="+mj-lt"/>
              <a:buAutoNum type="arabicPeriod"/>
            </a:pPr>
            <a:endParaRPr lang="pl-PL" sz="1400" dirty="0">
              <a:solidFill>
                <a:srgbClr val="002060"/>
              </a:solidFill>
              <a:latin typeface="+mj-lt"/>
            </a:endParaRPr>
          </a:p>
          <a:p>
            <a:pPr marL="342900" indent="-342900">
              <a:buFont typeface="+mj-lt"/>
              <a:buAutoNum type="arabicPeriod"/>
            </a:pPr>
            <a:endParaRPr lang="pl-PL" sz="1400" dirty="0">
              <a:solidFill>
                <a:srgbClr val="002060"/>
              </a:solidFill>
              <a:latin typeface="+mj-lt"/>
            </a:endParaRPr>
          </a:p>
          <a:p>
            <a:pPr marL="342900" indent="-342900">
              <a:buFont typeface="+mj-lt"/>
              <a:buAutoNum type="arabicPeriod"/>
            </a:pPr>
            <a:endParaRPr lang="pl-PL" sz="1400" dirty="0">
              <a:solidFill>
                <a:srgbClr val="002060"/>
              </a:solidFill>
              <a:latin typeface="+mj-lt"/>
            </a:endParaRPr>
          </a:p>
          <a:p>
            <a:pPr marL="342900" indent="-342900">
              <a:buFont typeface="+mj-lt"/>
              <a:buAutoNum type="arabicPeriod"/>
            </a:pPr>
            <a:endParaRPr lang="pl-PL" sz="1400" dirty="0">
              <a:solidFill>
                <a:srgbClr val="002060"/>
              </a:solidFill>
              <a:latin typeface="+mj-lt"/>
            </a:endParaRPr>
          </a:p>
          <a:p>
            <a:pPr marL="342900" indent="-342900">
              <a:buFont typeface="+mj-lt"/>
              <a:buAutoNum type="arabicPeriod"/>
            </a:pPr>
            <a:endParaRPr lang="pl-PL" sz="1400" dirty="0">
              <a:solidFill>
                <a:srgbClr val="002060"/>
              </a:solidFill>
              <a:latin typeface="+mj-lt"/>
            </a:endParaRPr>
          </a:p>
          <a:p>
            <a:pPr marL="342900" indent="-342900">
              <a:buFont typeface="+mj-lt"/>
              <a:buAutoNum type="arabicPeriod"/>
            </a:pPr>
            <a:endParaRPr lang="pl-PL" sz="1400" dirty="0">
              <a:solidFill>
                <a:srgbClr val="002060"/>
              </a:solidFill>
              <a:latin typeface="+mj-lt"/>
            </a:endParaRPr>
          </a:p>
          <a:p>
            <a:pPr marL="342900" indent="-342900">
              <a:buFont typeface="+mj-lt"/>
              <a:buAutoNum type="arabicPeriod"/>
            </a:pPr>
            <a:endParaRPr lang="pl-PL" sz="1400" dirty="0">
              <a:solidFill>
                <a:srgbClr val="002060"/>
              </a:solidFill>
              <a:latin typeface="+mj-lt"/>
            </a:endParaRPr>
          </a:p>
          <a:p>
            <a:pPr marL="342900" indent="-342900">
              <a:buFont typeface="+mj-lt"/>
              <a:buAutoNum type="arabicPeriod"/>
            </a:pPr>
            <a:endParaRPr lang="pl-PL" sz="1400" dirty="0">
              <a:solidFill>
                <a:srgbClr val="002060"/>
              </a:solidFill>
              <a:latin typeface="+mj-lt"/>
            </a:endParaRPr>
          </a:p>
          <a:p>
            <a:pPr marL="342900" indent="-342900">
              <a:buFont typeface="+mj-lt"/>
              <a:buAutoNum type="arabicPeriod"/>
            </a:pPr>
            <a:endParaRPr lang="pl-PL" sz="1400" dirty="0">
              <a:solidFill>
                <a:srgbClr val="002060"/>
              </a:solidFill>
              <a:latin typeface="+mj-lt"/>
            </a:endParaRPr>
          </a:p>
        </p:txBody>
      </p:sp>
    </p:spTree>
    <p:extLst>
      <p:ext uri="{BB962C8B-B14F-4D97-AF65-F5344CB8AC3E}">
        <p14:creationId xmlns:p14="http://schemas.microsoft.com/office/powerpoint/2010/main" val="390069937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idx="1"/>
          </p:nvPr>
        </p:nvSpPr>
        <p:spPr>
          <a:xfrm>
            <a:off x="457200" y="194086"/>
            <a:ext cx="8229600" cy="4678363"/>
          </a:xfrm>
        </p:spPr>
        <p:txBody>
          <a:bodyPr/>
          <a:lstStyle/>
          <a:p>
            <a:pPr algn="ctr">
              <a:lnSpc>
                <a:spcPct val="114000"/>
              </a:lnSpc>
              <a:spcBef>
                <a:spcPts val="0"/>
              </a:spcBef>
              <a:buFont typeface="Wingdings 2" pitchFamily="18" charset="2"/>
              <a:buNone/>
            </a:pPr>
            <a:r>
              <a:rPr lang="pl-PL" sz="1600" b="1" dirty="0">
                <a:solidFill>
                  <a:srgbClr val="002060"/>
                </a:solidFill>
                <a:latin typeface="+mj-lt"/>
              </a:rPr>
              <a:t>Za efektywną pracę w służbie sanitarno-epidemiologicznej </a:t>
            </a:r>
          </a:p>
          <a:p>
            <a:pPr algn="ctr">
              <a:lnSpc>
                <a:spcPct val="114000"/>
              </a:lnSpc>
              <a:spcBef>
                <a:spcPts val="0"/>
              </a:spcBef>
              <a:buFont typeface="Wingdings 2" pitchFamily="18" charset="2"/>
              <a:buNone/>
            </a:pPr>
            <a:r>
              <a:rPr lang="pl-PL" sz="1600" b="1" dirty="0">
                <a:solidFill>
                  <a:srgbClr val="002060"/>
                </a:solidFill>
                <a:latin typeface="+mj-lt"/>
              </a:rPr>
              <a:t>oraz aktywność społeczną  zostali odznaczeni:</a:t>
            </a:r>
          </a:p>
          <a:p>
            <a:pPr>
              <a:lnSpc>
                <a:spcPct val="114000"/>
              </a:lnSpc>
              <a:spcBef>
                <a:spcPts val="0"/>
              </a:spcBef>
              <a:buFont typeface="Wingdings 2" pitchFamily="18" charset="2"/>
              <a:buNone/>
            </a:pPr>
            <a:endParaRPr lang="pl-PL" sz="1600" dirty="0">
              <a:solidFill>
                <a:srgbClr val="002060"/>
              </a:solidFill>
              <a:latin typeface="+mj-lt"/>
            </a:endParaRPr>
          </a:p>
          <a:p>
            <a:pPr marL="342900" indent="-342900">
              <a:lnSpc>
                <a:spcPct val="114000"/>
              </a:lnSpc>
              <a:spcBef>
                <a:spcPts val="0"/>
              </a:spcBef>
              <a:buFont typeface="+mj-lt"/>
              <a:buAutoNum type="arabicPeriod"/>
            </a:pPr>
            <a:r>
              <a:rPr lang="pl-PL" sz="1600" b="1" dirty="0">
                <a:solidFill>
                  <a:srgbClr val="002060"/>
                </a:solidFill>
                <a:latin typeface="+mj-lt"/>
              </a:rPr>
              <a:t>Danuta Kowalkowska-Szramka</a:t>
            </a:r>
            <a:r>
              <a:rPr lang="pl-PL" sz="1600" dirty="0">
                <a:solidFill>
                  <a:srgbClr val="002060"/>
                </a:solidFill>
                <a:latin typeface="+mj-lt"/>
              </a:rPr>
              <a:t>: Złotym Krzyżem Zasługi, Srebrnym  Medalem za zasługi dla ochrony zdrowia, Odznaką za wzorową pracę w służbie zdrowia”,  Odznaką PCK</a:t>
            </a:r>
          </a:p>
          <a:p>
            <a:pPr marL="342900" indent="-342900">
              <a:lnSpc>
                <a:spcPct val="114000"/>
              </a:lnSpc>
              <a:spcBef>
                <a:spcPts val="0"/>
              </a:spcBef>
              <a:buFont typeface="+mj-lt"/>
              <a:buAutoNum type="arabicPeriod"/>
            </a:pPr>
            <a:r>
              <a:rPr lang="pl-PL" sz="1600" b="1" dirty="0">
                <a:solidFill>
                  <a:srgbClr val="002060"/>
                </a:solidFill>
                <a:latin typeface="+mj-lt"/>
              </a:rPr>
              <a:t>Lek. med. Mirosław Grafiński</a:t>
            </a:r>
            <a:r>
              <a:rPr lang="pl-PL" sz="1600" dirty="0">
                <a:solidFill>
                  <a:srgbClr val="002060"/>
                </a:solidFill>
                <a:latin typeface="+mj-lt"/>
              </a:rPr>
              <a:t>: Złotym Medalem za zasługi dla ochrony zdrowia, Odznaką za wzorową pracę w służbie zdrowia”</a:t>
            </a:r>
          </a:p>
          <a:p>
            <a:pPr marL="342900" indent="-342900">
              <a:lnSpc>
                <a:spcPct val="114000"/>
              </a:lnSpc>
              <a:spcBef>
                <a:spcPts val="0"/>
              </a:spcBef>
              <a:buFont typeface="+mj-lt"/>
              <a:buAutoNum type="arabicPeriod"/>
            </a:pPr>
            <a:r>
              <a:rPr lang="pl-PL" sz="1600" b="1" dirty="0">
                <a:solidFill>
                  <a:srgbClr val="002060"/>
                </a:solidFill>
                <a:latin typeface="+mj-lt"/>
              </a:rPr>
              <a:t>Marcin Naliński</a:t>
            </a:r>
            <a:r>
              <a:rPr lang="pl-PL" sz="1600" dirty="0">
                <a:solidFill>
                  <a:srgbClr val="002060"/>
                </a:solidFill>
                <a:latin typeface="+mj-lt"/>
              </a:rPr>
              <a:t>: Srebrnym Krzyżem Zasługi</a:t>
            </a:r>
          </a:p>
          <a:p>
            <a:pPr marL="342900" indent="-342900">
              <a:lnSpc>
                <a:spcPct val="114000"/>
              </a:lnSpc>
              <a:spcBef>
                <a:spcPts val="0"/>
              </a:spcBef>
              <a:buFont typeface="+mj-lt"/>
              <a:buAutoNum type="arabicPeriod"/>
            </a:pPr>
            <a:r>
              <a:rPr lang="pl-PL" sz="1600" b="1" dirty="0">
                <a:solidFill>
                  <a:srgbClr val="002060"/>
                </a:solidFill>
                <a:latin typeface="+mj-lt"/>
              </a:rPr>
              <a:t>Śp. Lek. med. Krystyna Śliwicka</a:t>
            </a:r>
            <a:r>
              <a:rPr lang="pl-PL" sz="1600" dirty="0">
                <a:solidFill>
                  <a:srgbClr val="002060"/>
                </a:solidFill>
                <a:latin typeface="+mj-lt"/>
              </a:rPr>
              <a:t>: Odznaką za wzorową pracę w służbie zdrowia</a:t>
            </a:r>
          </a:p>
          <a:p>
            <a:pPr marL="342900" indent="-342900">
              <a:lnSpc>
                <a:spcPct val="114000"/>
              </a:lnSpc>
              <a:spcBef>
                <a:spcPts val="0"/>
              </a:spcBef>
              <a:buFont typeface="+mj-lt"/>
              <a:buAutoNum type="arabicPeriod"/>
            </a:pPr>
            <a:r>
              <a:rPr lang="pl-PL" sz="1600" b="1" dirty="0">
                <a:solidFill>
                  <a:srgbClr val="002060"/>
                </a:solidFill>
                <a:latin typeface="+mj-lt"/>
              </a:rPr>
              <a:t>Śp. Alfons Wilangowski</a:t>
            </a:r>
            <a:r>
              <a:rPr lang="pl-PL" sz="1600" dirty="0">
                <a:solidFill>
                  <a:srgbClr val="002060"/>
                </a:solidFill>
                <a:latin typeface="+mj-lt"/>
              </a:rPr>
              <a:t>: Odznaką za wzorową pracę w służbie zdrowia</a:t>
            </a:r>
          </a:p>
          <a:p>
            <a:pPr marL="342900" indent="-342900">
              <a:lnSpc>
                <a:spcPct val="114000"/>
              </a:lnSpc>
              <a:spcBef>
                <a:spcPts val="0"/>
              </a:spcBef>
              <a:buFont typeface="+mj-lt"/>
              <a:buAutoNum type="arabicPeriod"/>
            </a:pPr>
            <a:r>
              <a:rPr lang="pl-PL" sz="1600" b="1" dirty="0">
                <a:solidFill>
                  <a:srgbClr val="002060"/>
                </a:solidFill>
                <a:latin typeface="+mj-lt"/>
              </a:rPr>
              <a:t>Śp. Kazimierz Lubański</a:t>
            </a:r>
            <a:r>
              <a:rPr lang="pl-PL" sz="1600" dirty="0">
                <a:solidFill>
                  <a:srgbClr val="002060"/>
                </a:solidFill>
                <a:latin typeface="+mj-lt"/>
              </a:rPr>
              <a:t>: Odznaką za wzorową pracę w służbie zdrowia</a:t>
            </a:r>
          </a:p>
          <a:p>
            <a:pPr marL="342900" indent="-342900">
              <a:lnSpc>
                <a:spcPct val="114000"/>
              </a:lnSpc>
              <a:spcBef>
                <a:spcPts val="0"/>
              </a:spcBef>
              <a:buFont typeface="+mj-lt"/>
              <a:buAutoNum type="arabicPeriod"/>
            </a:pPr>
            <a:r>
              <a:rPr lang="pl-PL" sz="1600" b="1" dirty="0">
                <a:solidFill>
                  <a:srgbClr val="002060"/>
                </a:solidFill>
                <a:latin typeface="+mj-lt"/>
              </a:rPr>
              <a:t>Śp. Aleksandra Malinowska</a:t>
            </a:r>
            <a:r>
              <a:rPr lang="pl-PL" sz="1600" dirty="0">
                <a:solidFill>
                  <a:srgbClr val="002060"/>
                </a:solidFill>
                <a:latin typeface="+mj-lt"/>
              </a:rPr>
              <a:t>: Odznaką za wzorową pracę w służbie zdrowia</a:t>
            </a:r>
          </a:p>
          <a:p>
            <a:pPr marL="342900" indent="-342900">
              <a:lnSpc>
                <a:spcPct val="114000"/>
              </a:lnSpc>
              <a:spcBef>
                <a:spcPts val="0"/>
              </a:spcBef>
              <a:buFont typeface="+mj-lt"/>
              <a:buAutoNum type="arabicPeriod"/>
            </a:pPr>
            <a:r>
              <a:rPr lang="pl-PL" sz="1600" b="1" dirty="0">
                <a:solidFill>
                  <a:srgbClr val="002060"/>
                </a:solidFill>
                <a:latin typeface="+mj-lt"/>
              </a:rPr>
              <a:t>Ewa Pieróg</a:t>
            </a:r>
            <a:r>
              <a:rPr lang="pl-PL" sz="1600" dirty="0">
                <a:solidFill>
                  <a:srgbClr val="002060"/>
                </a:solidFill>
                <a:latin typeface="+mj-lt"/>
              </a:rPr>
              <a:t>: Odznaką za wzorową pracę w służbie zdrowia</a:t>
            </a:r>
          </a:p>
          <a:p>
            <a:pPr marL="342900" indent="-342900">
              <a:lnSpc>
                <a:spcPct val="114000"/>
              </a:lnSpc>
              <a:spcBef>
                <a:spcPts val="0"/>
              </a:spcBef>
              <a:buFont typeface="+mj-lt"/>
              <a:buAutoNum type="arabicPeriod"/>
            </a:pPr>
            <a:r>
              <a:rPr lang="pl-PL" sz="1600" b="1" dirty="0">
                <a:solidFill>
                  <a:srgbClr val="002060"/>
                </a:solidFill>
                <a:latin typeface="+mj-lt"/>
              </a:rPr>
              <a:t>Krystyna Kiszkurno</a:t>
            </a:r>
            <a:r>
              <a:rPr lang="pl-PL" sz="1600" dirty="0">
                <a:solidFill>
                  <a:srgbClr val="002060"/>
                </a:solidFill>
                <a:latin typeface="+mj-lt"/>
              </a:rPr>
              <a:t>: Odznaką za wzorową pracę w służbie zdrowia</a:t>
            </a:r>
          </a:p>
          <a:p>
            <a:pPr marL="342900" indent="-342900">
              <a:lnSpc>
                <a:spcPct val="114000"/>
              </a:lnSpc>
              <a:spcBef>
                <a:spcPts val="0"/>
              </a:spcBef>
              <a:buFont typeface="+mj-lt"/>
              <a:buAutoNum type="arabicPeriod"/>
            </a:pPr>
            <a:r>
              <a:rPr lang="pl-PL" sz="1600" b="1" dirty="0">
                <a:solidFill>
                  <a:srgbClr val="002060"/>
                </a:solidFill>
                <a:latin typeface="+mj-lt"/>
              </a:rPr>
              <a:t>Teresa Faderewska</a:t>
            </a:r>
            <a:r>
              <a:rPr lang="pl-PL" sz="1600" dirty="0">
                <a:solidFill>
                  <a:srgbClr val="002060"/>
                </a:solidFill>
                <a:latin typeface="+mj-lt"/>
              </a:rPr>
              <a:t>: Odznaką za wzorową pracę w służbie zdrowia</a:t>
            </a:r>
          </a:p>
          <a:p>
            <a:pPr marL="342900" indent="-342900">
              <a:lnSpc>
                <a:spcPct val="114000"/>
              </a:lnSpc>
              <a:spcBef>
                <a:spcPts val="0"/>
              </a:spcBef>
              <a:buFont typeface="+mj-lt"/>
              <a:buAutoNum type="arabicPeriod"/>
            </a:pPr>
            <a:r>
              <a:rPr lang="pl-PL" sz="1600" b="1" dirty="0">
                <a:solidFill>
                  <a:srgbClr val="002060"/>
                </a:solidFill>
                <a:latin typeface="+mj-lt"/>
              </a:rPr>
              <a:t>Bogumiła Warmińska</a:t>
            </a:r>
            <a:r>
              <a:rPr lang="pl-PL" sz="1600" dirty="0">
                <a:solidFill>
                  <a:srgbClr val="002060"/>
                </a:solidFill>
                <a:latin typeface="+mj-lt"/>
              </a:rPr>
              <a:t>: Odznaką za wzorową pracę w służbie zdrowia</a:t>
            </a:r>
          </a:p>
          <a:p>
            <a:pPr marL="342900" indent="-342900">
              <a:lnSpc>
                <a:spcPct val="114000"/>
              </a:lnSpc>
              <a:spcBef>
                <a:spcPts val="0"/>
              </a:spcBef>
              <a:buFont typeface="+mj-lt"/>
              <a:buAutoNum type="arabicPeriod"/>
            </a:pPr>
            <a:r>
              <a:rPr lang="pl-PL" sz="1600" b="1" dirty="0">
                <a:solidFill>
                  <a:srgbClr val="002060"/>
                </a:solidFill>
                <a:latin typeface="+mj-lt"/>
              </a:rPr>
              <a:t>Marta Bartkowska</a:t>
            </a:r>
            <a:r>
              <a:rPr lang="pl-PL" sz="1600" dirty="0">
                <a:solidFill>
                  <a:srgbClr val="002060"/>
                </a:solidFill>
                <a:latin typeface="+mj-lt"/>
              </a:rPr>
              <a:t>: Odznaką honorową „Za zasługi dla ochrony zdrowia”</a:t>
            </a:r>
          </a:p>
          <a:p>
            <a:pPr marL="342900" indent="-342900">
              <a:lnSpc>
                <a:spcPct val="114000"/>
              </a:lnSpc>
              <a:spcBef>
                <a:spcPts val="0"/>
              </a:spcBef>
              <a:buFont typeface="+mj-lt"/>
              <a:buAutoNum type="arabicPeriod"/>
            </a:pPr>
            <a:r>
              <a:rPr lang="pl-PL" sz="1600" b="1" dirty="0">
                <a:solidFill>
                  <a:srgbClr val="002060"/>
                </a:solidFill>
                <a:latin typeface="+mj-lt"/>
              </a:rPr>
              <a:t>Agnieszka Beszczyńska</a:t>
            </a:r>
            <a:r>
              <a:rPr lang="pl-PL" sz="1600" dirty="0">
                <a:solidFill>
                  <a:srgbClr val="002060"/>
                </a:solidFill>
                <a:latin typeface="+mj-lt"/>
              </a:rPr>
              <a:t>: Odznaką honorową „Za zasługi dla ochrony zdrowia”</a:t>
            </a:r>
          </a:p>
          <a:p>
            <a:pPr marL="342900" indent="-342900">
              <a:lnSpc>
                <a:spcPct val="114000"/>
              </a:lnSpc>
              <a:spcBef>
                <a:spcPts val="0"/>
              </a:spcBef>
              <a:buFont typeface="+mj-lt"/>
              <a:buAutoNum type="arabicPeriod"/>
            </a:pPr>
            <a:r>
              <a:rPr lang="pl-PL" sz="1600" b="1" dirty="0">
                <a:solidFill>
                  <a:srgbClr val="002060"/>
                </a:solidFill>
                <a:latin typeface="+mj-lt"/>
              </a:rPr>
              <a:t>Edyta Skrętkowicz</a:t>
            </a:r>
            <a:r>
              <a:rPr lang="pl-PL" sz="1600" dirty="0">
                <a:solidFill>
                  <a:srgbClr val="002060"/>
                </a:solidFill>
                <a:latin typeface="+mj-lt"/>
              </a:rPr>
              <a:t>: Odznaką honorową „Za zasługi dla ochrony zdrowia”</a:t>
            </a:r>
          </a:p>
          <a:p>
            <a:pPr marL="342900" indent="-342900">
              <a:lnSpc>
                <a:spcPct val="114000"/>
              </a:lnSpc>
              <a:spcBef>
                <a:spcPts val="0"/>
              </a:spcBef>
              <a:buFont typeface="+mj-lt"/>
              <a:buAutoNum type="arabicPeriod"/>
            </a:pPr>
            <a:r>
              <a:rPr lang="pl-PL" sz="1600" b="1" dirty="0">
                <a:solidFill>
                  <a:srgbClr val="002060"/>
                </a:solidFill>
                <a:latin typeface="+mj-lt"/>
              </a:rPr>
              <a:t>Barbara Lurka</a:t>
            </a:r>
            <a:r>
              <a:rPr lang="pl-PL" sz="1600" dirty="0">
                <a:solidFill>
                  <a:srgbClr val="002060"/>
                </a:solidFill>
                <a:latin typeface="+mj-lt"/>
              </a:rPr>
              <a:t>: Odznaką honorową „Za zasługi dla ochrony zdrowia”</a:t>
            </a:r>
          </a:p>
          <a:p>
            <a:pPr marL="342900" indent="-342900">
              <a:lnSpc>
                <a:spcPct val="114000"/>
              </a:lnSpc>
              <a:spcBef>
                <a:spcPts val="0"/>
              </a:spcBef>
              <a:buFont typeface="+mj-lt"/>
              <a:buAutoNum type="arabicPeriod"/>
            </a:pPr>
            <a:endParaRPr lang="pl-PL" sz="1600" dirty="0">
              <a:solidFill>
                <a:srgbClr val="002060"/>
              </a:solidFill>
              <a:latin typeface="+mj-lt"/>
            </a:endParaRPr>
          </a:p>
          <a:p>
            <a:pPr marL="342900" indent="-342900">
              <a:lnSpc>
                <a:spcPct val="114000"/>
              </a:lnSpc>
              <a:spcBef>
                <a:spcPts val="0"/>
              </a:spcBef>
              <a:buFont typeface="+mj-lt"/>
              <a:buAutoNum type="arabicPeriod"/>
            </a:pPr>
            <a:endParaRPr lang="pl-PL" sz="1600" dirty="0">
              <a:solidFill>
                <a:srgbClr val="002060"/>
              </a:solidFill>
              <a:latin typeface="+mj-lt"/>
            </a:endParaRPr>
          </a:p>
          <a:p>
            <a:pPr>
              <a:lnSpc>
                <a:spcPct val="114000"/>
              </a:lnSpc>
              <a:spcBef>
                <a:spcPts val="0"/>
              </a:spcBef>
              <a:buFont typeface="Wingdings 2" pitchFamily="18" charset="2"/>
              <a:buNone/>
            </a:pPr>
            <a:endParaRPr lang="pl-PL" sz="1600" dirty="0">
              <a:solidFill>
                <a:srgbClr val="002060"/>
              </a:solidFill>
              <a:latin typeface="+mj-lt"/>
            </a:endParaRPr>
          </a:p>
          <a:p>
            <a:pPr>
              <a:lnSpc>
                <a:spcPct val="114000"/>
              </a:lnSpc>
              <a:spcBef>
                <a:spcPts val="0"/>
              </a:spcBef>
              <a:buFont typeface="Wingdings 2" pitchFamily="18" charset="2"/>
              <a:buNone/>
            </a:pPr>
            <a:endParaRPr lang="pl-PL" sz="1600" dirty="0">
              <a:solidFill>
                <a:srgbClr val="002060"/>
              </a:solidFill>
              <a:latin typeface="+mj-lt"/>
            </a:endParaRPr>
          </a:p>
        </p:txBody>
      </p:sp>
      <p:sp>
        <p:nvSpPr>
          <p:cNvPr id="3" name="Symbol zastępczy numeru slajdu 2">
            <a:extLst>
              <a:ext uri="{FF2B5EF4-FFF2-40B4-BE49-F238E27FC236}">
                <a16:creationId xmlns:a16="http://schemas.microsoft.com/office/drawing/2014/main" id="{E24D889B-56B5-4787-8760-BBE97C90A959}"/>
              </a:ext>
            </a:extLst>
          </p:cNvPr>
          <p:cNvSpPr>
            <a:spLocks noGrp="1"/>
          </p:cNvSpPr>
          <p:nvPr>
            <p:ph type="sldNum" sz="quarter" idx="12"/>
          </p:nvPr>
        </p:nvSpPr>
        <p:spPr/>
        <p:txBody>
          <a:bodyPr/>
          <a:lstStyle/>
          <a:p>
            <a:pPr>
              <a:defRPr/>
            </a:pPr>
            <a:fld id="{8E7CD2DA-8185-4507-8A2F-B572FDECFAC1}" type="slidenum">
              <a:rPr lang="pl-PL" smtClean="0"/>
              <a:pPr>
                <a:defRPr/>
              </a:pPr>
              <a:t>255</a:t>
            </a:fld>
            <a:endParaRPr lang="pl-PL"/>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323850" y="-183842"/>
            <a:ext cx="8569325" cy="2431435"/>
          </a:xfrm>
          <a:prstGeom prst="rect">
            <a:avLst/>
          </a:prstGeom>
          <a:noFill/>
          <a:ln w="9525">
            <a:noFill/>
            <a:miter lim="800000"/>
            <a:headEnd/>
            <a:tailEnd/>
          </a:ln>
          <a:effectLst/>
        </p:spPr>
        <p:txBody>
          <a:bodyPr anchor="ctr">
            <a:spAutoFit/>
          </a:bodyPr>
          <a:lstStyle/>
          <a:p>
            <a:pPr indent="449263" algn="just">
              <a:defRPr/>
            </a:pPr>
            <a:endParaRPr lang="pl-PL" sz="1900" dirty="0">
              <a:solidFill>
                <a:srgbClr val="002060"/>
              </a:solidFill>
              <a:latin typeface="+mj-lt"/>
              <a:ea typeface="Calibri" pitchFamily="34" charset="0"/>
              <a:cs typeface="Times New Roman" pitchFamily="18" charset="0"/>
            </a:endParaRPr>
          </a:p>
          <a:p>
            <a:pPr indent="449263" algn="just">
              <a:defRPr/>
            </a:pPr>
            <a:r>
              <a:rPr lang="pl-PL" sz="1900" dirty="0">
                <a:solidFill>
                  <a:srgbClr val="002060"/>
                </a:solidFill>
                <a:latin typeface="+mj-lt"/>
                <a:ea typeface="Calibri" pitchFamily="34" charset="0"/>
                <a:cs typeface="Times New Roman" pitchFamily="18" charset="0"/>
              </a:rPr>
              <a:t>Wszystkie określone wówczas kompetencje znajdują się także w obowiązującej dziś ustawie o Państwowej Inspekcji Sanitarnej: zwalczanie chorób w ogólności, a przede wszystkim zakaźnych, sprawy zaopatrzenia w wodę, ochronę czystości powietrza, wody, gleby, nadzór nad bezpieczeństwem żywności, żywienia, przedmiotów użytku, nadzór nad wytwarzaniem i sprzedażą kosmetyków, a także higienę sanitarną pomieszczeń, higienę zawodową i ochronę pracy.</a:t>
            </a:r>
          </a:p>
        </p:txBody>
      </p:sp>
      <p:pic>
        <p:nvPicPr>
          <p:cNvPr id="102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56979" y="2514167"/>
            <a:ext cx="2598737" cy="4133850"/>
          </a:xfrm>
          <a:prstGeom prst="rect">
            <a:avLst/>
          </a:prstGeom>
          <a:solidFill>
            <a:schemeClr val="accent2">
              <a:lumMod val="20000"/>
              <a:lumOff val="80000"/>
            </a:schemeClr>
          </a:solidFill>
        </p:spPr>
      </p:pic>
      <p:pic>
        <p:nvPicPr>
          <p:cNvPr id="1027"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23453" y="2495490"/>
            <a:ext cx="2590800" cy="4140200"/>
          </a:xfrm>
          <a:prstGeom prst="rect">
            <a:avLst/>
          </a:prstGeom>
          <a:solidFill>
            <a:schemeClr val="accent2">
              <a:lumMod val="20000"/>
              <a:lumOff val="80000"/>
            </a:schemeClr>
          </a:solidFill>
        </p:spPr>
      </p:pic>
      <p:pic>
        <p:nvPicPr>
          <p:cNvPr id="1028"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967646" y="2495490"/>
            <a:ext cx="2619375" cy="4114800"/>
          </a:xfrm>
          <a:prstGeom prst="rect">
            <a:avLst/>
          </a:prstGeom>
          <a:solidFill>
            <a:schemeClr val="accent2">
              <a:lumMod val="20000"/>
              <a:lumOff val="80000"/>
            </a:schemeClr>
          </a:solidFill>
        </p:spPr>
      </p:pic>
      <p:sp>
        <p:nvSpPr>
          <p:cNvPr id="2" name="Symbol zastępczy numeru slajdu 1">
            <a:extLst>
              <a:ext uri="{FF2B5EF4-FFF2-40B4-BE49-F238E27FC236}">
                <a16:creationId xmlns:a16="http://schemas.microsoft.com/office/drawing/2014/main" id="{61384D8B-1493-435B-A11F-D559D31E504F}"/>
              </a:ext>
            </a:extLst>
          </p:cNvPr>
          <p:cNvSpPr>
            <a:spLocks noGrp="1"/>
          </p:cNvSpPr>
          <p:nvPr>
            <p:ph type="sldNum" sz="quarter" idx="12"/>
          </p:nvPr>
        </p:nvSpPr>
        <p:spPr/>
        <p:txBody>
          <a:bodyPr/>
          <a:lstStyle/>
          <a:p>
            <a:pPr>
              <a:defRPr/>
            </a:pPr>
            <a:fld id="{8E7CD2DA-8185-4507-8A2F-B572FDECFAC1}" type="slidenum">
              <a:rPr lang="pl-PL" smtClean="0"/>
              <a:pPr>
                <a:defRPr/>
              </a:pPr>
              <a:t>26</a:t>
            </a:fld>
            <a:endParaRPr lang="pl-PL"/>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Prostokąt 3"/>
          <p:cNvSpPr>
            <a:spLocks noChangeArrowheads="1"/>
          </p:cNvSpPr>
          <p:nvPr/>
        </p:nvSpPr>
        <p:spPr bwMode="auto">
          <a:xfrm>
            <a:off x="359407" y="272415"/>
            <a:ext cx="8425185" cy="6801862"/>
          </a:xfrm>
          <a:prstGeom prst="rect">
            <a:avLst/>
          </a:prstGeom>
          <a:noFill/>
          <a:ln w="9525">
            <a:noFill/>
            <a:miter lim="800000"/>
            <a:headEnd/>
            <a:tailEnd/>
          </a:ln>
        </p:spPr>
        <p:txBody>
          <a:bodyPr wrap="square">
            <a:spAutoFit/>
          </a:bodyPr>
          <a:lstStyle/>
          <a:p>
            <a:pPr indent="449263" algn="just"/>
            <a:r>
              <a:rPr lang="pl-PL" sz="1900" dirty="0">
                <a:solidFill>
                  <a:srgbClr val="002060"/>
                </a:solidFill>
                <a:latin typeface="Constantia" pitchFamily="18" charset="0"/>
                <a:ea typeface="Calibri" pitchFamily="34" charset="0"/>
                <a:cs typeface="Times New Roman" pitchFamily="18" charset="0"/>
              </a:rPr>
              <a:t>Niezależnie od wydania w 1919 roku ww. aktów prawnych, </a:t>
            </a:r>
            <a:r>
              <a:rPr lang="pl-PL" sz="1900" b="1" dirty="0">
                <a:solidFill>
                  <a:srgbClr val="002060"/>
                </a:solidFill>
                <a:latin typeface="Constantia" pitchFamily="18" charset="0"/>
                <a:ea typeface="Calibri" pitchFamily="34" charset="0"/>
                <a:cs typeface="Times New Roman" pitchFamily="18" charset="0"/>
              </a:rPr>
              <a:t>początek pracy nad budowaniem systemu nadzoru sanitarno-epidemiologicznego w Polsce rozpoczął się już w roku 1918. W dniu 1 października 1918 roku rząd polski utworzył Instytut Epidemiologiczny w ramach Zakładu Mikrobiologii Lekarskiej Uniwersytetu Warszawskiego.  </a:t>
            </a:r>
          </a:p>
          <a:p>
            <a:pPr indent="449263" algn="just"/>
            <a:endParaRPr lang="pl-PL" sz="1900" b="1" dirty="0">
              <a:solidFill>
                <a:srgbClr val="002060"/>
              </a:solidFill>
              <a:latin typeface="Constantia" pitchFamily="18" charset="0"/>
              <a:ea typeface="Calibri" pitchFamily="34" charset="0"/>
              <a:cs typeface="Times New Roman" pitchFamily="18" charset="0"/>
            </a:endParaRPr>
          </a:p>
          <a:p>
            <a:pPr indent="449263" algn="just"/>
            <a:r>
              <a:rPr lang="pl-PL" sz="1900" b="1" dirty="0">
                <a:solidFill>
                  <a:srgbClr val="002060"/>
                </a:solidFill>
                <a:latin typeface="Constantia" pitchFamily="18" charset="0"/>
                <a:ea typeface="Calibri" pitchFamily="34" charset="0"/>
                <a:cs typeface="Times New Roman" pitchFamily="18" charset="0"/>
              </a:rPr>
              <a:t>29 marca 1919r. na bazie Instytutu utworzono Państwowy Centralny Zakład Epidemiologiczny (PCZE)</a:t>
            </a:r>
            <a:r>
              <a:rPr lang="pl-PL" sz="1900" b="1" dirty="0">
                <a:solidFill>
                  <a:srgbClr val="002060"/>
                </a:solidFill>
                <a:ea typeface="Calibri" pitchFamily="34" charset="0"/>
                <a:cs typeface="Times New Roman" pitchFamily="18" charset="0"/>
              </a:rPr>
              <a:t> </a:t>
            </a:r>
            <a:r>
              <a:rPr lang="pl-PL" sz="1900" b="1" dirty="0">
                <a:solidFill>
                  <a:srgbClr val="002060"/>
                </a:solidFill>
                <a:latin typeface="Constantia" pitchFamily="18" charset="0"/>
                <a:ea typeface="Calibri" pitchFamily="34" charset="0"/>
                <a:cs typeface="Times New Roman" pitchFamily="18" charset="0"/>
              </a:rPr>
              <a:t>w Warszawie. </a:t>
            </a:r>
            <a:r>
              <a:rPr lang="pl-PL" sz="1900" dirty="0">
                <a:solidFill>
                  <a:srgbClr val="002060"/>
                </a:solidFill>
                <a:latin typeface="Constantia" pitchFamily="18" charset="0"/>
                <a:ea typeface="Calibri" pitchFamily="34" charset="0"/>
                <a:cs typeface="Times New Roman" pitchFamily="18" charset="0"/>
              </a:rPr>
              <a:t>Wobec ogromnych potrzeb służby zdrowia, w tym prowadzenia działalności profilaktycznej w zakresie zwalczania chorób zakaźnych, kontroli żywności i wody oraz rozwiązywania wielu innych kwestii związanych ze złym stanem sanitarnym kraju po odzyskaniu niepodległości, istniała konieczność rozszerzenia jego działalności. I tak w roku 1920 powołano filie PCZE w następujących miastach: Kraków, Lwów, Łódź, Poznań i Toruń. </a:t>
            </a:r>
          </a:p>
          <a:p>
            <a:pPr indent="449263" algn="just"/>
            <a:endParaRPr lang="pl-PL" sz="1900" dirty="0">
              <a:solidFill>
                <a:srgbClr val="002060"/>
              </a:solidFill>
              <a:latin typeface="Constantia" pitchFamily="18" charset="0"/>
              <a:ea typeface="Calibri" pitchFamily="34" charset="0"/>
              <a:cs typeface="Times New Roman" pitchFamily="18" charset="0"/>
            </a:endParaRPr>
          </a:p>
          <a:p>
            <a:pPr indent="449263" algn="just"/>
            <a:r>
              <a:rPr lang="pl-PL" sz="1900" dirty="0">
                <a:solidFill>
                  <a:srgbClr val="002060"/>
                </a:solidFill>
                <a:latin typeface="Constantia" pitchFamily="18" charset="0"/>
                <a:ea typeface="Calibri" pitchFamily="34" charset="0"/>
                <a:cs typeface="Times New Roman" pitchFamily="18" charset="0"/>
              </a:rPr>
              <a:t>Kolejny ważny dokument uchwalony przez Sejm RP to ustawa z dnia 14 lipca 1920 roku o utworzeniu Urzędu Naczelnego Nadzwyczajnego Komisarza do walki z epidemiami. Powołano pięciu Nadzwyczajnych Komisarzy dla pięciu okręgów.</a:t>
            </a:r>
          </a:p>
          <a:p>
            <a:pPr indent="449263" algn="just"/>
            <a:endParaRPr lang="pl-PL" sz="1900" dirty="0">
              <a:solidFill>
                <a:srgbClr val="002060"/>
              </a:solidFill>
              <a:latin typeface="Constantia" pitchFamily="18" charset="0"/>
              <a:ea typeface="Calibri" pitchFamily="34" charset="0"/>
              <a:cs typeface="Times New Roman" pitchFamily="18" charset="0"/>
            </a:endParaRPr>
          </a:p>
          <a:p>
            <a:pPr indent="449263" algn="just"/>
            <a:r>
              <a:rPr lang="pl-PL" sz="1900" dirty="0">
                <a:solidFill>
                  <a:srgbClr val="002060"/>
                </a:solidFill>
                <a:latin typeface="Constantia" pitchFamily="18" charset="0"/>
                <a:ea typeface="Calibri" pitchFamily="34" charset="0"/>
                <a:cs typeface="Times New Roman" pitchFamily="18" charset="0"/>
              </a:rPr>
              <a:t> W 1923 roku PCZE  został przemianowany na Państwowy Zakład Higieny</a:t>
            </a:r>
            <a:r>
              <a:rPr lang="pl-PL" sz="1900" dirty="0">
                <a:solidFill>
                  <a:srgbClr val="002060"/>
                </a:solidFill>
                <a:ea typeface="Calibri" pitchFamily="34" charset="0"/>
                <a:cs typeface="Times New Roman" pitchFamily="18" charset="0"/>
              </a:rPr>
              <a:t> </a:t>
            </a:r>
            <a:r>
              <a:rPr lang="pl-PL" sz="1900" dirty="0">
                <a:solidFill>
                  <a:srgbClr val="002060"/>
                </a:solidFill>
                <a:latin typeface="Constantia" pitchFamily="18" charset="0"/>
                <a:ea typeface="Calibri" pitchFamily="34" charset="0"/>
                <a:cs typeface="Times New Roman" pitchFamily="18" charset="0"/>
              </a:rPr>
              <a:t>(PZH), tam również przeniesiono produkcję surowic i szczepionek.</a:t>
            </a:r>
          </a:p>
          <a:p>
            <a:pPr indent="449263" algn="just"/>
            <a:endParaRPr lang="pl-PL" dirty="0">
              <a:solidFill>
                <a:srgbClr val="002060"/>
              </a:solidFill>
              <a:latin typeface="Constantia" pitchFamily="18" charset="0"/>
              <a:ea typeface="Calibri" pitchFamily="34" charset="0"/>
              <a:cs typeface="Times New Roman" pitchFamily="18" charset="0"/>
            </a:endParaRPr>
          </a:p>
        </p:txBody>
      </p:sp>
      <p:sp>
        <p:nvSpPr>
          <p:cNvPr id="2" name="Symbol zastępczy numeru slajdu 1">
            <a:extLst>
              <a:ext uri="{FF2B5EF4-FFF2-40B4-BE49-F238E27FC236}">
                <a16:creationId xmlns:a16="http://schemas.microsoft.com/office/drawing/2014/main" id="{455ABB69-91DA-4564-A8ED-1DA3E747413C}"/>
              </a:ext>
            </a:extLst>
          </p:cNvPr>
          <p:cNvSpPr>
            <a:spLocks noGrp="1"/>
          </p:cNvSpPr>
          <p:nvPr>
            <p:ph type="sldNum" sz="quarter" idx="12"/>
          </p:nvPr>
        </p:nvSpPr>
        <p:spPr/>
        <p:txBody>
          <a:bodyPr/>
          <a:lstStyle/>
          <a:p>
            <a:pPr>
              <a:defRPr/>
            </a:pPr>
            <a:fld id="{8E7CD2DA-8185-4507-8A2F-B572FDECFAC1}" type="slidenum">
              <a:rPr lang="pl-PL" smtClean="0"/>
              <a:pPr>
                <a:defRPr/>
              </a:pPr>
              <a:t>27</a:t>
            </a:fld>
            <a:endParaRPr lang="pl-PL"/>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ymbol zastępczy zawartości 1"/>
          <p:cNvSpPr>
            <a:spLocks noGrp="1"/>
          </p:cNvSpPr>
          <p:nvPr>
            <p:ph idx="1"/>
          </p:nvPr>
        </p:nvSpPr>
        <p:spPr>
          <a:xfrm>
            <a:off x="108644" y="306390"/>
            <a:ext cx="8639819" cy="5904062"/>
          </a:xfrm>
        </p:spPr>
        <p:txBody>
          <a:bodyPr/>
          <a:lstStyle/>
          <a:p>
            <a:pPr algn="just" eaLnBrk="1" hangingPunct="1">
              <a:lnSpc>
                <a:spcPct val="80000"/>
              </a:lnSpc>
              <a:buNone/>
            </a:pPr>
            <a:r>
              <a:rPr lang="pl-PL" sz="1800" dirty="0">
                <a:solidFill>
                  <a:srgbClr val="002060"/>
                </a:solidFill>
              </a:rPr>
              <a:t>		</a:t>
            </a:r>
            <a:r>
              <a:rPr lang="pl-PL" sz="1900" dirty="0">
                <a:solidFill>
                  <a:srgbClr val="002060"/>
                </a:solidFill>
              </a:rPr>
              <a:t>Nadzór nad PZH, jak  i zdrowiem publicznym w kraju początkowo sprawowało Ministerstwo Zdrowia Publicznego, następnie zakres tych spraw  przedmiotowych przekazano  </a:t>
            </a:r>
            <a:r>
              <a:rPr lang="pl-PL" sz="1900" b="1" dirty="0">
                <a:solidFill>
                  <a:srgbClr val="002060"/>
                </a:solidFill>
              </a:rPr>
              <a:t>Ministerstwu Spraw Wewnętrznych i Ministerstwu Pracy i Opieki Społecznej. Ostatecznie w 1932 r. wszystkie sprawy dot. zdrowia publicznego przekazano Ministerstwu Pracy i Opieki Społecznej. Natomiast w województwie sprawy te podlegały wojewodzie – Wydziałowi Zdrowia Publicznego. W powiecie zaś staroście – lekarzowi powiatowemu, w miastach burmistrzowi za pośrednictwem lekarzy miejskich.</a:t>
            </a:r>
          </a:p>
          <a:p>
            <a:pPr algn="just" eaLnBrk="1" hangingPunct="1">
              <a:lnSpc>
                <a:spcPct val="80000"/>
              </a:lnSpc>
              <a:buNone/>
            </a:pPr>
            <a:r>
              <a:rPr lang="pl-PL" sz="1900" b="1" dirty="0">
                <a:solidFill>
                  <a:srgbClr val="002060"/>
                </a:solidFill>
              </a:rPr>
              <a:t>		</a:t>
            </a:r>
          </a:p>
          <a:p>
            <a:pPr algn="just" eaLnBrk="1" hangingPunct="1">
              <a:lnSpc>
                <a:spcPct val="80000"/>
              </a:lnSpc>
              <a:buNone/>
            </a:pPr>
            <a:r>
              <a:rPr lang="pl-PL" sz="1900" b="1" dirty="0">
                <a:solidFill>
                  <a:srgbClr val="002060"/>
                </a:solidFill>
              </a:rPr>
              <a:t>		Początki służb sanitarnych działających na terenie powiatu brodnickiego datuje się już na okres przed II wojną światową. Zagadnieniami sanitarnymi od 1919 roku do 1939 roku zajmowali się lekarze powiatowi:  dr med. Marian Karwat, dr med. Rajmund Kamiński.</a:t>
            </a:r>
          </a:p>
          <a:p>
            <a:pPr algn="just" eaLnBrk="1" hangingPunct="1">
              <a:lnSpc>
                <a:spcPct val="80000"/>
              </a:lnSpc>
              <a:buNone/>
            </a:pPr>
            <a:endParaRPr lang="pl-PL" sz="1900" dirty="0">
              <a:solidFill>
                <a:srgbClr val="002060"/>
              </a:solidFill>
            </a:endParaRPr>
          </a:p>
          <a:p>
            <a:pPr algn="just" eaLnBrk="1" hangingPunct="1">
              <a:lnSpc>
                <a:spcPct val="80000"/>
              </a:lnSpc>
              <a:buNone/>
            </a:pPr>
            <a:r>
              <a:rPr lang="pl-PL" sz="1900" dirty="0">
                <a:solidFill>
                  <a:srgbClr val="002060"/>
                </a:solidFill>
              </a:rPr>
              <a:t>    		Dr Marian Karwat w 1920 r. ukończył kurs lekarzy powiatowych i objął posadę lekarza powiatowego pozostając na tym stanowisku do 3 września 1931 r. Następnie funkcję tę sprawował dr med. Rajmund Kamiński.</a:t>
            </a:r>
          </a:p>
          <a:p>
            <a:pPr algn="just" eaLnBrk="1" hangingPunct="1">
              <a:lnSpc>
                <a:spcPct val="80000"/>
              </a:lnSpc>
              <a:buNone/>
            </a:pPr>
            <a:endParaRPr lang="pl-PL" sz="1900" dirty="0">
              <a:solidFill>
                <a:srgbClr val="002060"/>
              </a:solidFill>
            </a:endParaRPr>
          </a:p>
          <a:p>
            <a:pPr algn="just" eaLnBrk="1" hangingPunct="1">
              <a:lnSpc>
                <a:spcPct val="80000"/>
              </a:lnSpc>
              <a:buNone/>
            </a:pPr>
            <a:r>
              <a:rPr lang="pl-PL" sz="1900" dirty="0">
                <a:solidFill>
                  <a:srgbClr val="002060"/>
                </a:solidFill>
              </a:rPr>
              <a:t>    		Jednocześnie dr Karwat był w latach 1896-31 pierwszym dyrektorem Szpitala Powiatowego w Brodnicy, który funkcjonował pod nazwą: Lecznica Powiatowa lub Szpital Powiatowy i w którym były zorganizowane oddziały: chirurgiczny, wewnętrzny i zakaźny.</a:t>
            </a:r>
          </a:p>
          <a:p>
            <a:pPr algn="just" eaLnBrk="1" hangingPunct="1">
              <a:lnSpc>
                <a:spcPct val="80000"/>
              </a:lnSpc>
              <a:buNone/>
            </a:pPr>
            <a:endParaRPr lang="pl-PL" sz="1800" dirty="0">
              <a:solidFill>
                <a:srgbClr val="002060"/>
              </a:solidFill>
            </a:endParaRPr>
          </a:p>
          <a:p>
            <a:pPr algn="just" eaLnBrk="1" hangingPunct="1">
              <a:lnSpc>
                <a:spcPct val="80000"/>
              </a:lnSpc>
            </a:pPr>
            <a:endParaRPr lang="pl-PL" sz="1800" dirty="0">
              <a:solidFill>
                <a:srgbClr val="002060"/>
              </a:solidFill>
            </a:endParaRPr>
          </a:p>
          <a:p>
            <a:pPr algn="just" eaLnBrk="1" hangingPunct="1">
              <a:lnSpc>
                <a:spcPct val="80000"/>
              </a:lnSpc>
            </a:pPr>
            <a:endParaRPr lang="pl-PL" sz="1800" dirty="0">
              <a:solidFill>
                <a:srgbClr val="002060"/>
              </a:solidFill>
            </a:endParaRPr>
          </a:p>
          <a:p>
            <a:pPr algn="just" eaLnBrk="1" hangingPunct="1">
              <a:lnSpc>
                <a:spcPct val="80000"/>
              </a:lnSpc>
            </a:pPr>
            <a:endParaRPr lang="pl-PL" sz="1800" dirty="0">
              <a:solidFill>
                <a:srgbClr val="002060"/>
              </a:solidFill>
            </a:endParaRPr>
          </a:p>
          <a:p>
            <a:pPr algn="just" eaLnBrk="1" hangingPunct="1">
              <a:lnSpc>
                <a:spcPct val="80000"/>
              </a:lnSpc>
            </a:pPr>
            <a:endParaRPr lang="pl-PL" sz="1800" dirty="0">
              <a:solidFill>
                <a:srgbClr val="002060"/>
              </a:solidFill>
            </a:endParaRPr>
          </a:p>
        </p:txBody>
      </p:sp>
      <p:sp>
        <p:nvSpPr>
          <p:cNvPr id="2" name="Symbol zastępczy numeru slajdu 1">
            <a:extLst>
              <a:ext uri="{FF2B5EF4-FFF2-40B4-BE49-F238E27FC236}">
                <a16:creationId xmlns:a16="http://schemas.microsoft.com/office/drawing/2014/main" id="{67CF33E1-5FAC-4CC4-BB43-4BDCE8B9BD01}"/>
              </a:ext>
            </a:extLst>
          </p:cNvPr>
          <p:cNvSpPr>
            <a:spLocks noGrp="1"/>
          </p:cNvSpPr>
          <p:nvPr>
            <p:ph type="sldNum" sz="quarter" idx="12"/>
          </p:nvPr>
        </p:nvSpPr>
        <p:spPr/>
        <p:txBody>
          <a:bodyPr/>
          <a:lstStyle/>
          <a:p>
            <a:pPr>
              <a:defRPr/>
            </a:pPr>
            <a:fld id="{8E7CD2DA-8185-4507-8A2F-B572FDECFAC1}" type="slidenum">
              <a:rPr lang="pl-PL" smtClean="0"/>
              <a:pPr>
                <a:defRPr/>
              </a:pPr>
              <a:t>28</a:t>
            </a:fld>
            <a:endParaRPr lang="pl-PL"/>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01C775F-008A-455D-8BC8-838FDEF66A25}"/>
              </a:ext>
            </a:extLst>
          </p:cNvPr>
          <p:cNvSpPr/>
          <p:nvPr/>
        </p:nvSpPr>
        <p:spPr>
          <a:xfrm>
            <a:off x="539552" y="1628507"/>
            <a:ext cx="8064896" cy="3600986"/>
          </a:xfrm>
          <a:prstGeom prst="rect">
            <a:avLst/>
          </a:prstGeom>
        </p:spPr>
        <p:txBody>
          <a:bodyPr wrap="square">
            <a:spAutoFit/>
          </a:bodyPr>
          <a:lstStyle/>
          <a:p>
            <a:pPr algn="just"/>
            <a:r>
              <a:rPr lang="pl-PL" dirty="0"/>
              <a:t>	</a:t>
            </a:r>
            <a:r>
              <a:rPr lang="pl-PL" sz="1900" b="1" dirty="0">
                <a:solidFill>
                  <a:srgbClr val="002060"/>
                </a:solidFill>
                <a:latin typeface="+mj-lt"/>
              </a:rPr>
              <a:t>Lekarz Powiatowy na mocy wydanego w 1925 r.  przez Prezydenta Ignacego Mościckiego Rozporządzenia dot. wzajemnych stosunków organów inspekcji pracy do organów służby zdrowia, zgodnie z dyspozycją paragrafu 2  został uprawniony do wizytowania zakładów pracy na wezwanie inspektora pracy bądź z własnej inicjatywy w celu ustalenia poziomu higieny pracy na stanowiskach pracy. O stwierdzonych nieprawidłowościach z zakresie bezpieczeństwa i higieny pracy zobowiązany był zawiadomić właściwego inspektora pracy w celu wydania przez niego właściwej decyzji zawierającej nakazy karne  oraz prowadził powiatową księgę sanitarną będącą odzwierciedleniem stanu sanitarnego dokumentacji pracy lekarza powiatowego. </a:t>
            </a:r>
          </a:p>
        </p:txBody>
      </p:sp>
      <p:sp>
        <p:nvSpPr>
          <p:cNvPr id="3" name="Symbol zastępczy numeru slajdu 2">
            <a:extLst>
              <a:ext uri="{FF2B5EF4-FFF2-40B4-BE49-F238E27FC236}">
                <a16:creationId xmlns:a16="http://schemas.microsoft.com/office/drawing/2014/main" id="{9270972A-5ED0-46AE-B739-74F36528549E}"/>
              </a:ext>
            </a:extLst>
          </p:cNvPr>
          <p:cNvSpPr>
            <a:spLocks noGrp="1"/>
          </p:cNvSpPr>
          <p:nvPr>
            <p:ph type="sldNum" sz="quarter" idx="12"/>
          </p:nvPr>
        </p:nvSpPr>
        <p:spPr/>
        <p:txBody>
          <a:bodyPr/>
          <a:lstStyle/>
          <a:p>
            <a:pPr>
              <a:defRPr/>
            </a:pPr>
            <a:fld id="{E683911C-EC88-49B7-90C9-B74F5A05111C}" type="slidenum">
              <a:rPr lang="pl-PL" smtClean="0"/>
              <a:pPr>
                <a:defRPr/>
              </a:pPr>
              <a:t>29</a:t>
            </a:fld>
            <a:endParaRPr lang="pl-PL"/>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468313" y="333574"/>
            <a:ext cx="8064500" cy="5539978"/>
          </a:xfrm>
          <a:prstGeom prst="rect">
            <a:avLst/>
          </a:prstGeom>
          <a:noFill/>
          <a:ln w="9525">
            <a:noFill/>
            <a:miter lim="800000"/>
            <a:headEnd/>
            <a:tailEnd/>
          </a:ln>
        </p:spPr>
        <p:txBody>
          <a:bodyPr anchor="ctr">
            <a:spAutoFit/>
          </a:bodyPr>
          <a:lstStyle/>
          <a:p>
            <a:pPr indent="449263" algn="ctr"/>
            <a:r>
              <a:rPr lang="pl-PL" sz="3600" b="1" i="1" dirty="0">
                <a:solidFill>
                  <a:srgbClr val="002060"/>
                </a:solidFill>
                <a:latin typeface="+mj-lt"/>
                <a:ea typeface="Calibri" pitchFamily="34" charset="0"/>
                <a:cs typeface="Times New Roman" pitchFamily="18" charset="0"/>
              </a:rPr>
              <a:t>Szanowni Państwo</a:t>
            </a:r>
          </a:p>
          <a:p>
            <a:pPr indent="449263" algn="just"/>
            <a:endParaRPr lang="pl-PL" dirty="0">
              <a:latin typeface="Calibri" pitchFamily="34" charset="0"/>
              <a:ea typeface="Calibri" pitchFamily="34" charset="0"/>
              <a:cs typeface="Times New Roman" pitchFamily="18" charset="0"/>
            </a:endParaRPr>
          </a:p>
          <a:p>
            <a:pPr indent="449263" algn="just"/>
            <a:endParaRPr lang="pl-PL" dirty="0">
              <a:latin typeface="Calibri" pitchFamily="34" charset="0"/>
              <a:ea typeface="Calibri" pitchFamily="34" charset="0"/>
              <a:cs typeface="Times New Roman" pitchFamily="18" charset="0"/>
            </a:endParaRPr>
          </a:p>
          <a:p>
            <a:pPr indent="449263" algn="just"/>
            <a:endParaRPr lang="pl-PL" dirty="0">
              <a:ea typeface="Calibri" pitchFamily="34" charset="0"/>
              <a:cs typeface="Times New Roman" pitchFamily="18" charset="0"/>
            </a:endParaRPr>
          </a:p>
          <a:p>
            <a:pPr indent="449263" algn="just" eaLnBrk="0" hangingPunct="0"/>
            <a:r>
              <a:rPr lang="pl-PL" sz="2400" i="1" dirty="0">
                <a:solidFill>
                  <a:schemeClr val="bg1"/>
                </a:solidFill>
                <a:latin typeface="+mj-lt"/>
                <a:ea typeface="Calibri" pitchFamily="34" charset="0"/>
                <a:cs typeface="Times New Roman" pitchFamily="18" charset="0"/>
              </a:rPr>
              <a:t>…wszystko się kończy i wszystko przemija</a:t>
            </a:r>
          </a:p>
          <a:p>
            <a:pPr indent="449263" algn="just" eaLnBrk="0" hangingPunct="0"/>
            <a:r>
              <a:rPr lang="pl-PL" sz="2400" i="1" dirty="0">
                <a:solidFill>
                  <a:schemeClr val="bg1"/>
                </a:solidFill>
                <a:latin typeface="+mj-lt"/>
                <a:ea typeface="Calibri" pitchFamily="34" charset="0"/>
                <a:cs typeface="Times New Roman" pitchFamily="18" charset="0"/>
              </a:rPr>
              <a:t>I sen się kończy i cudne marzenia</a:t>
            </a:r>
          </a:p>
          <a:p>
            <a:pPr indent="449263" algn="just" eaLnBrk="0" hangingPunct="0"/>
            <a:r>
              <a:rPr lang="pl-PL" sz="2400" i="1" dirty="0">
                <a:solidFill>
                  <a:schemeClr val="bg1"/>
                </a:solidFill>
                <a:latin typeface="+mj-lt"/>
                <a:ea typeface="Calibri" pitchFamily="34" charset="0"/>
                <a:cs typeface="Times New Roman" pitchFamily="18" charset="0"/>
              </a:rPr>
              <a:t>Lecz jest coś w duszy, co nigdy nie mija</a:t>
            </a:r>
          </a:p>
          <a:p>
            <a:pPr indent="449263" algn="just" eaLnBrk="0" hangingPunct="0"/>
            <a:r>
              <a:rPr lang="pl-PL" sz="2400" i="1" dirty="0">
                <a:solidFill>
                  <a:schemeClr val="bg1"/>
                </a:solidFill>
                <a:latin typeface="+mj-lt"/>
                <a:ea typeface="Calibri" pitchFamily="34" charset="0"/>
                <a:cs typeface="Times New Roman" pitchFamily="18" charset="0"/>
              </a:rPr>
              <a:t>Są to wspomnienia…</a:t>
            </a:r>
            <a:endParaRPr lang="pl-PL" sz="2400" dirty="0">
              <a:solidFill>
                <a:schemeClr val="bg1"/>
              </a:solidFill>
              <a:latin typeface="+mj-lt"/>
              <a:ea typeface="Calibri" pitchFamily="34" charset="0"/>
              <a:cs typeface="Times New Roman" pitchFamily="18" charset="0"/>
            </a:endParaRPr>
          </a:p>
          <a:p>
            <a:pPr indent="449263" algn="just" eaLnBrk="0" hangingPunct="0"/>
            <a:endParaRPr lang="pl-PL" sz="2400" dirty="0">
              <a:latin typeface="+mj-lt"/>
              <a:ea typeface="Calibri" pitchFamily="34" charset="0"/>
              <a:cs typeface="Times New Roman" pitchFamily="18" charset="0"/>
            </a:endParaRPr>
          </a:p>
          <a:p>
            <a:pPr indent="449263" algn="just" eaLnBrk="0" hangingPunct="0"/>
            <a:endParaRPr lang="pl-PL" sz="2400" dirty="0">
              <a:latin typeface="+mj-lt"/>
              <a:ea typeface="Calibri" pitchFamily="34" charset="0"/>
              <a:cs typeface="Times New Roman" pitchFamily="18" charset="0"/>
            </a:endParaRPr>
          </a:p>
          <a:p>
            <a:pPr indent="449263" algn="just" eaLnBrk="0" hangingPunct="0"/>
            <a:r>
              <a:rPr lang="pl-PL" sz="2400" b="1" dirty="0">
                <a:solidFill>
                  <a:srgbClr val="002060"/>
                </a:solidFill>
                <a:latin typeface="+mj-lt"/>
                <a:ea typeface="Calibri" pitchFamily="34" charset="0"/>
                <a:cs typeface="Times New Roman" pitchFamily="18" charset="0"/>
              </a:rPr>
              <a:t>Dlatego pozwólcie Szanowni Państwo, że choć pokrótce przybliżę Państwu rys historyczny służb sanitarnych powiatu brodnickiego, przedstawię, jak wyglądała Państwowa Inspekcja Sanitarna  dawniej i dziś oraz jakie wyzwania stoją przed nią w przyszłości.</a:t>
            </a:r>
          </a:p>
        </p:txBody>
      </p:sp>
      <p:sp>
        <p:nvSpPr>
          <p:cNvPr id="2" name="Symbol zastępczy numeru slajdu 1">
            <a:extLst>
              <a:ext uri="{FF2B5EF4-FFF2-40B4-BE49-F238E27FC236}">
                <a16:creationId xmlns:a16="http://schemas.microsoft.com/office/drawing/2014/main" id="{70F10422-5BB2-4CAE-AA57-A5994925BCCD}"/>
              </a:ext>
            </a:extLst>
          </p:cNvPr>
          <p:cNvSpPr>
            <a:spLocks noGrp="1"/>
          </p:cNvSpPr>
          <p:nvPr>
            <p:ph type="sldNum" sz="quarter" idx="12"/>
          </p:nvPr>
        </p:nvSpPr>
        <p:spPr/>
        <p:txBody>
          <a:bodyPr/>
          <a:lstStyle/>
          <a:p>
            <a:pPr>
              <a:defRPr/>
            </a:pPr>
            <a:fld id="{8E7CD2DA-8185-4507-8A2F-B572FDECFAC1}" type="slidenum">
              <a:rPr lang="pl-PL" smtClean="0"/>
              <a:pPr>
                <a:defRPr/>
              </a:pPr>
              <a:t>3</a:t>
            </a:fld>
            <a:endParaRPr lang="pl-PL"/>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67544" y="620688"/>
            <a:ext cx="2160240" cy="332142"/>
          </a:xfrm>
          <a:prstGeom prst="rect">
            <a:avLst/>
          </a:prstGeom>
        </p:spPr>
        <p:txBody>
          <a:bodyPr wrap="square">
            <a:spAutoFit/>
          </a:bodyPr>
          <a:lstStyle/>
          <a:p>
            <a:pPr algn="just" eaLnBrk="1" hangingPunct="1">
              <a:lnSpc>
                <a:spcPct val="80000"/>
              </a:lnSpc>
            </a:pPr>
            <a:r>
              <a:rPr lang="pl-PL" sz="1900" dirty="0">
                <a:solidFill>
                  <a:srgbClr val="002060"/>
                </a:solidFill>
                <a:latin typeface="+mj-lt"/>
              </a:rPr>
              <a:t>Dr Marian Karwat</a:t>
            </a:r>
          </a:p>
        </p:txBody>
      </p:sp>
      <p:pic>
        <p:nvPicPr>
          <p:cNvPr id="4098" name="Picture 2"/>
          <p:cNvPicPr>
            <a:picLocks noChangeAspect="1" noChangeArrowheads="1"/>
          </p:cNvPicPr>
          <p:nvPr/>
        </p:nvPicPr>
        <p:blipFill>
          <a:blip r:embed="rId2" cstate="print"/>
          <a:srcRect/>
          <a:stretch>
            <a:fillRect/>
          </a:stretch>
        </p:blipFill>
        <p:spPr bwMode="auto">
          <a:xfrm>
            <a:off x="2843808" y="548680"/>
            <a:ext cx="5832648" cy="5195365"/>
          </a:xfrm>
          <a:prstGeom prst="rect">
            <a:avLst/>
          </a:prstGeom>
          <a:noFill/>
          <a:ln w="9525">
            <a:noFill/>
            <a:miter lim="800000"/>
            <a:headEnd/>
            <a:tailEnd/>
          </a:ln>
          <a:effectLst>
            <a:softEdge rad="50800"/>
          </a:effectLst>
        </p:spPr>
      </p:pic>
      <p:sp>
        <p:nvSpPr>
          <p:cNvPr id="3" name="Symbol zastępczy numeru slajdu 2">
            <a:extLst>
              <a:ext uri="{FF2B5EF4-FFF2-40B4-BE49-F238E27FC236}">
                <a16:creationId xmlns:a16="http://schemas.microsoft.com/office/drawing/2014/main" id="{11288BD9-E918-448A-9574-2A02157DA82F}"/>
              </a:ext>
            </a:extLst>
          </p:cNvPr>
          <p:cNvSpPr>
            <a:spLocks noGrp="1"/>
          </p:cNvSpPr>
          <p:nvPr>
            <p:ph type="sldNum" sz="quarter" idx="12"/>
          </p:nvPr>
        </p:nvSpPr>
        <p:spPr/>
        <p:txBody>
          <a:bodyPr/>
          <a:lstStyle/>
          <a:p>
            <a:pPr>
              <a:defRPr/>
            </a:pPr>
            <a:fld id="{E683911C-EC88-49B7-90C9-B74F5A05111C}" type="slidenum">
              <a:rPr lang="pl-PL" smtClean="0"/>
              <a:pPr>
                <a:defRPr/>
              </a:pPr>
              <a:t>30</a:t>
            </a:fld>
            <a:endParaRPr lang="pl-PL"/>
          </a:p>
        </p:txBody>
      </p:sp>
    </p:spTree>
    <p:extLst>
      <p:ext uri="{BB962C8B-B14F-4D97-AF65-F5344CB8AC3E}">
        <p14:creationId xmlns:p14="http://schemas.microsoft.com/office/powerpoint/2010/main" val="640025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p:cNvSpPr>
          <p:nvPr>
            <p:ph idx="1"/>
          </p:nvPr>
        </p:nvSpPr>
        <p:spPr>
          <a:xfrm>
            <a:off x="251520" y="404664"/>
            <a:ext cx="8229600" cy="4678363"/>
          </a:xfrm>
        </p:spPr>
        <p:txBody>
          <a:bodyPr/>
          <a:lstStyle/>
          <a:p>
            <a:pPr lvl="0" algn="just" eaLnBrk="1" hangingPunct="1">
              <a:lnSpc>
                <a:spcPct val="80000"/>
              </a:lnSpc>
              <a:buNone/>
            </a:pPr>
            <a:r>
              <a:rPr lang="pl-PL" sz="1800" dirty="0"/>
              <a:t>		</a:t>
            </a:r>
            <a:r>
              <a:rPr lang="pl-PL" sz="1900" b="1" dirty="0">
                <a:solidFill>
                  <a:srgbClr val="002060"/>
                </a:solidFill>
              </a:rPr>
              <a:t> W 1926 roku powiat brodnicki obejmował trzy gminy miejskie (Brodnica, Górzno, Lidzbark), 95 gmin i 46 obszarów dworskich. </a:t>
            </a:r>
            <a:r>
              <a:rPr lang="pl-PL" sz="1900" dirty="0">
                <a:solidFill>
                  <a:srgbClr val="002060"/>
                </a:solidFill>
              </a:rPr>
              <a:t>W 1930 r. </a:t>
            </a:r>
            <a:r>
              <a:rPr lang="pl-PL" sz="1900" b="1" dirty="0">
                <a:solidFill>
                  <a:srgbClr val="002060"/>
                </a:solidFill>
              </a:rPr>
              <a:t>trzy gminy miejskie</a:t>
            </a:r>
            <a:r>
              <a:rPr lang="pl-PL" sz="1900" dirty="0">
                <a:solidFill>
                  <a:srgbClr val="002060"/>
                </a:solidFill>
              </a:rPr>
              <a:t>, </a:t>
            </a:r>
            <a:r>
              <a:rPr lang="pl-PL" sz="1900" b="1" dirty="0">
                <a:solidFill>
                  <a:srgbClr val="002060"/>
                </a:solidFill>
              </a:rPr>
              <a:t>98 gmin wiejskich i 46 obszarów dworskich</a:t>
            </a:r>
            <a:r>
              <a:rPr lang="pl-PL" sz="1900" dirty="0">
                <a:solidFill>
                  <a:srgbClr val="002060"/>
                </a:solidFill>
              </a:rPr>
              <a:t>. Powiat brodnicki wchodził w skład województwa pomorskiego. W zakresie samorządowej służby zdrowia brała udział Kasa Chorych zatrudniająca 13 lekarzy, 1 dentystę, 2 techników dentystycznych i 1 sanitariuszkę. Lekarzem Naczelnym Powiatowej Kasy Chorych był dr Tadeusz Ronowski.</a:t>
            </a:r>
          </a:p>
          <a:p>
            <a:pPr algn="just" eaLnBrk="1" hangingPunct="1">
              <a:lnSpc>
                <a:spcPct val="80000"/>
              </a:lnSpc>
              <a:buNone/>
            </a:pPr>
            <a:r>
              <a:rPr lang="pl-PL" sz="1900" dirty="0">
                <a:solidFill>
                  <a:srgbClr val="002060"/>
                </a:solidFill>
              </a:rPr>
              <a:t>     	Od 1929 r. zatrudniony był dr med., Bolesław </a:t>
            </a:r>
            <a:r>
              <a:rPr lang="pl-PL" sz="1900" dirty="0" err="1">
                <a:solidFill>
                  <a:srgbClr val="002060"/>
                </a:solidFill>
              </a:rPr>
              <a:t>Tarando</a:t>
            </a:r>
            <a:r>
              <a:rPr lang="pl-PL" sz="1900" dirty="0">
                <a:solidFill>
                  <a:srgbClr val="002060"/>
                </a:solidFill>
              </a:rPr>
              <a:t> – lekarz szkolny.</a:t>
            </a:r>
          </a:p>
          <a:p>
            <a:pPr algn="just" eaLnBrk="1" hangingPunct="1">
              <a:lnSpc>
                <a:spcPct val="80000"/>
              </a:lnSpc>
              <a:buNone/>
            </a:pPr>
            <a:r>
              <a:rPr lang="pl-PL" sz="1900" dirty="0">
                <a:solidFill>
                  <a:srgbClr val="002060"/>
                </a:solidFill>
              </a:rPr>
              <a:t>		</a:t>
            </a:r>
            <a:r>
              <a:rPr lang="pl-PL" sz="1900" b="1" dirty="0">
                <a:solidFill>
                  <a:srgbClr val="002060"/>
                </a:solidFill>
              </a:rPr>
              <a:t>W latach 30-tych  w Brodnicy funkcjonowały: </a:t>
            </a:r>
            <a:r>
              <a:rPr lang="pl-PL" sz="1900" b="1" dirty="0">
                <a:solidFill>
                  <a:srgbClr val="FF0000"/>
                </a:solidFill>
              </a:rPr>
              <a:t>przychodnia przeciwjaglicza, poradnia przeciwgruźlicza</a:t>
            </a:r>
            <a:r>
              <a:rPr lang="pl-PL" sz="1900" b="1" dirty="0">
                <a:solidFill>
                  <a:srgbClr val="002060"/>
                </a:solidFill>
              </a:rPr>
              <a:t>, </a:t>
            </a:r>
            <a:r>
              <a:rPr lang="pl-PL" sz="1900" b="1" dirty="0">
                <a:solidFill>
                  <a:srgbClr val="FF0000"/>
                </a:solidFill>
              </a:rPr>
              <a:t>poradnia wenerologiczna</a:t>
            </a:r>
            <a:r>
              <a:rPr lang="pl-PL" sz="1900" b="1" dirty="0">
                <a:solidFill>
                  <a:srgbClr val="002060"/>
                </a:solidFill>
              </a:rPr>
              <a:t>.  W 1932 r. powstała Stacja Opieki nad Matką i Dzieckiem, którą kierował dr med. Rajmund Kamiński i która istniała do 1934 r. i była utrzymywana przez Zarząd byłej Kasy Chorych, a następnie  dokonano otwarcia 13 sierpnia 1937  nowej placówki – Stacji Opieki nad Matką i Dzieckiem, która znajdowała się przy ul. Przykop nr 51 w domu p. Kucińskiej i którą kierowała dr med. </a:t>
            </a:r>
            <a:r>
              <a:rPr lang="pl-PL" sz="1900" b="1" dirty="0" err="1">
                <a:solidFill>
                  <a:srgbClr val="002060"/>
                </a:solidFill>
              </a:rPr>
              <a:t>Sacewiczowa</a:t>
            </a:r>
            <a:r>
              <a:rPr lang="pl-PL" sz="1900" b="1" dirty="0">
                <a:solidFill>
                  <a:srgbClr val="002060"/>
                </a:solidFill>
              </a:rPr>
              <a:t> i przyjmowała chorych we wtorki, środy i piątki. oraz znajdował się  zakład lecznictwa fizykalnego. Od 1937 r. zatrudniano położne m.in.  L. Lewandowską i Martę Karpińską.</a:t>
            </a:r>
          </a:p>
          <a:p>
            <a:pPr algn="just" eaLnBrk="1" hangingPunct="1">
              <a:lnSpc>
                <a:spcPct val="80000"/>
              </a:lnSpc>
              <a:buNone/>
            </a:pPr>
            <a:endParaRPr lang="pl-PL" sz="1900" b="1" dirty="0">
              <a:solidFill>
                <a:srgbClr val="003399"/>
              </a:solidFill>
            </a:endParaRPr>
          </a:p>
          <a:p>
            <a:pPr algn="just" eaLnBrk="1" hangingPunct="1">
              <a:lnSpc>
                <a:spcPct val="80000"/>
              </a:lnSpc>
              <a:buNone/>
            </a:pPr>
            <a:r>
              <a:rPr lang="pl-PL" sz="1900" b="1" dirty="0">
                <a:solidFill>
                  <a:srgbClr val="003399"/>
                </a:solidFill>
              </a:rPr>
              <a:t>     	</a:t>
            </a:r>
            <a:r>
              <a:rPr lang="pl-PL" sz="1900" b="1" dirty="0">
                <a:solidFill>
                  <a:srgbClr val="002060"/>
                </a:solidFill>
              </a:rPr>
              <a:t>Ze względu na dużą zachorowalność na gruźlicę w powiecie brodnickim oprócz poradni przeciwgruźliczej działało również w latach 30-tych </a:t>
            </a:r>
            <a:r>
              <a:rPr lang="pl-PL" sz="1900" b="1" dirty="0">
                <a:solidFill>
                  <a:srgbClr val="FF0000"/>
                </a:solidFill>
              </a:rPr>
              <a:t>Towarzystwo Przeciwgruźlicze w Brodnicy.</a:t>
            </a:r>
          </a:p>
          <a:p>
            <a:pPr marL="0" indent="0" algn="just" eaLnBrk="1" hangingPunct="1">
              <a:lnSpc>
                <a:spcPct val="80000"/>
              </a:lnSpc>
              <a:buNone/>
            </a:pPr>
            <a:endParaRPr lang="pl-PL" sz="1800" dirty="0">
              <a:solidFill>
                <a:srgbClr val="002060"/>
              </a:solidFill>
            </a:endParaRPr>
          </a:p>
        </p:txBody>
      </p:sp>
      <p:sp>
        <p:nvSpPr>
          <p:cNvPr id="2" name="Symbol zastępczy numeru slajdu 1">
            <a:extLst>
              <a:ext uri="{FF2B5EF4-FFF2-40B4-BE49-F238E27FC236}">
                <a16:creationId xmlns:a16="http://schemas.microsoft.com/office/drawing/2014/main" id="{C82F0E53-FAD0-4111-9C4A-0E825C5648E7}"/>
              </a:ext>
            </a:extLst>
          </p:cNvPr>
          <p:cNvSpPr>
            <a:spLocks noGrp="1"/>
          </p:cNvSpPr>
          <p:nvPr>
            <p:ph type="sldNum" sz="quarter" idx="12"/>
          </p:nvPr>
        </p:nvSpPr>
        <p:spPr/>
        <p:txBody>
          <a:bodyPr/>
          <a:lstStyle/>
          <a:p>
            <a:pPr>
              <a:defRPr/>
            </a:pPr>
            <a:fld id="{8E7CD2DA-8185-4507-8A2F-B572FDECFAC1}" type="slidenum">
              <a:rPr lang="pl-PL" smtClean="0"/>
              <a:pPr>
                <a:defRPr/>
              </a:pPr>
              <a:t>31</a:t>
            </a:fld>
            <a:endParaRPr lang="pl-PL"/>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00EC137C-415B-43E1-B5CF-F793A9E53E2B}"/>
              </a:ext>
            </a:extLst>
          </p:cNvPr>
          <p:cNvSpPr/>
          <p:nvPr/>
        </p:nvSpPr>
        <p:spPr>
          <a:xfrm>
            <a:off x="539552" y="908720"/>
            <a:ext cx="8064896" cy="5632311"/>
          </a:xfrm>
          <a:prstGeom prst="rect">
            <a:avLst/>
          </a:prstGeom>
        </p:spPr>
        <p:txBody>
          <a:bodyPr wrap="square">
            <a:spAutoFit/>
          </a:bodyPr>
          <a:lstStyle/>
          <a:p>
            <a:pPr algn="just"/>
            <a:r>
              <a:rPr lang="pl-PL" dirty="0">
                <a:solidFill>
                  <a:srgbClr val="002060"/>
                </a:solidFill>
              </a:rPr>
              <a:t>	</a:t>
            </a:r>
            <a:r>
              <a:rPr lang="pl-PL" sz="1900" dirty="0">
                <a:solidFill>
                  <a:srgbClr val="002060"/>
                </a:solidFill>
                <a:latin typeface="+mj-lt"/>
              </a:rPr>
              <a:t>Prowadzone były akcje prozdrowotne w powiecie dotyczące ostrych chorób zakaźnych, gruźlicy, jaglicy, chorób wenerycznych, chorób zawodowych, walka z nierządem, prowadzono szczepienia przeciwospowe. Ponadto prowadzono nadzór nad zaopatrzeniem w wodę, usuwaniem nieczystości, nadzór nad żywnością i przedmiotami użytku, higieną szkolną i opiekę nad osobami umysłowo chorymi oraz walkę z alkoholizmem, badania prostytutek.</a:t>
            </a:r>
          </a:p>
          <a:p>
            <a:pPr algn="just"/>
            <a:r>
              <a:rPr lang="pl-PL" sz="1900" dirty="0">
                <a:solidFill>
                  <a:srgbClr val="002060"/>
                </a:solidFill>
                <a:latin typeface="+mj-lt"/>
              </a:rPr>
              <a:t> </a:t>
            </a:r>
          </a:p>
          <a:p>
            <a:pPr algn="just"/>
            <a:r>
              <a:rPr lang="pl-PL" sz="1900" b="1" dirty="0">
                <a:solidFill>
                  <a:srgbClr val="002060"/>
                </a:solidFill>
                <a:latin typeface="+mj-lt"/>
              </a:rPr>
              <a:t>Według relacji dr. Janusza </a:t>
            </a:r>
            <a:r>
              <a:rPr lang="pl-PL" sz="1900" b="1" dirty="0" err="1">
                <a:solidFill>
                  <a:srgbClr val="002060"/>
                </a:solidFill>
                <a:latin typeface="+mj-lt"/>
              </a:rPr>
              <a:t>Bronclika</a:t>
            </a:r>
            <a:r>
              <a:rPr lang="pl-PL" sz="1900" b="1" dirty="0">
                <a:solidFill>
                  <a:srgbClr val="002060"/>
                </a:solidFill>
                <a:latin typeface="+mj-lt"/>
              </a:rPr>
              <a:t>, który w 1959 roku  pracował w ośrodku Zdrowia w Jabłonowie Pom opartych na wspomnieniach pracowników służby zdrowia  w latach 30 tych prowadzone były obowiązkowe akcje W – badania dwukierunkowe dot. rzeżączki i kiły (ciekawostką jest fakt, iż wówczas z okolicy kręgosłupa szyjnego pobierano płyn mózgowo-rdzeniowy, co wymagało dużej precyzji, a zapobiegało niewyrównaniu ciśnienia tętniczego krwi przy zmianie statyki ciała). Co miesiąc były wykonywane sprawozdania OG-25, w których notowano liczbę chorych, rodzaj choroby, w tym zakaźnej.</a:t>
            </a:r>
          </a:p>
          <a:p>
            <a:pPr algn="just"/>
            <a:r>
              <a:rPr lang="pl-PL" sz="1900" b="1" dirty="0">
                <a:solidFill>
                  <a:srgbClr val="002060"/>
                </a:solidFill>
                <a:latin typeface="+mj-lt"/>
              </a:rPr>
              <a:t>	</a:t>
            </a:r>
          </a:p>
          <a:p>
            <a:pPr algn="just"/>
            <a:endParaRPr lang="pl-PL" dirty="0">
              <a:solidFill>
                <a:srgbClr val="002060"/>
              </a:solidFill>
            </a:endParaRPr>
          </a:p>
        </p:txBody>
      </p:sp>
      <p:sp>
        <p:nvSpPr>
          <p:cNvPr id="3" name="Symbol zastępczy numeru slajdu 2">
            <a:extLst>
              <a:ext uri="{FF2B5EF4-FFF2-40B4-BE49-F238E27FC236}">
                <a16:creationId xmlns:a16="http://schemas.microsoft.com/office/drawing/2014/main" id="{3518BC7D-45FD-4421-A574-0DD6FA7F72CE}"/>
              </a:ext>
            </a:extLst>
          </p:cNvPr>
          <p:cNvSpPr>
            <a:spLocks noGrp="1"/>
          </p:cNvSpPr>
          <p:nvPr>
            <p:ph type="sldNum" sz="quarter" idx="12"/>
          </p:nvPr>
        </p:nvSpPr>
        <p:spPr/>
        <p:txBody>
          <a:bodyPr/>
          <a:lstStyle/>
          <a:p>
            <a:pPr>
              <a:defRPr/>
            </a:pPr>
            <a:fld id="{E683911C-EC88-49B7-90C9-B74F5A05111C}" type="slidenum">
              <a:rPr lang="pl-PL" smtClean="0"/>
              <a:pPr>
                <a:defRPr/>
              </a:pPr>
              <a:t>32</a:t>
            </a:fld>
            <a:endParaRPr lang="pl-PL"/>
          </a:p>
        </p:txBody>
      </p:sp>
    </p:spTree>
    <p:extLst>
      <p:ext uri="{BB962C8B-B14F-4D97-AF65-F5344CB8AC3E}">
        <p14:creationId xmlns:p14="http://schemas.microsoft.com/office/powerpoint/2010/main" val="4250122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251A2881-C018-478F-ABB0-CC943A7BB941}"/>
              </a:ext>
            </a:extLst>
          </p:cNvPr>
          <p:cNvSpPr/>
          <p:nvPr/>
        </p:nvSpPr>
        <p:spPr>
          <a:xfrm>
            <a:off x="575556" y="1782395"/>
            <a:ext cx="7992888" cy="3585597"/>
          </a:xfrm>
          <a:prstGeom prst="rect">
            <a:avLst/>
          </a:prstGeom>
        </p:spPr>
        <p:txBody>
          <a:bodyPr wrap="square">
            <a:spAutoFit/>
          </a:bodyPr>
          <a:lstStyle/>
          <a:p>
            <a:pPr algn="just"/>
            <a:r>
              <a:rPr lang="pl-PL" dirty="0">
                <a:solidFill>
                  <a:srgbClr val="002060"/>
                </a:solidFill>
              </a:rPr>
              <a:t>	</a:t>
            </a:r>
            <a:r>
              <a:rPr lang="pl-PL" sz="1900" dirty="0">
                <a:solidFill>
                  <a:srgbClr val="002060"/>
                </a:solidFill>
                <a:latin typeface="+mj-lt"/>
              </a:rPr>
              <a:t>Na naszym terenie w </a:t>
            </a:r>
            <a:r>
              <a:rPr lang="pl-PL" sz="1900" b="1" dirty="0">
                <a:solidFill>
                  <a:srgbClr val="002060"/>
                </a:solidFill>
                <a:latin typeface="+mj-lt"/>
              </a:rPr>
              <a:t>1931 roku istniały powiatowe komisje sanitarne</a:t>
            </a:r>
            <a:r>
              <a:rPr lang="pl-PL" sz="1900" dirty="0">
                <a:solidFill>
                  <a:srgbClr val="002060"/>
                </a:solidFill>
                <a:latin typeface="+mj-lt"/>
              </a:rPr>
              <a:t>, w skład których wchodzili przedstawiciele władzy policyjnej, lekarz powiatowy, jeden posterunkowy i z reguły przedstawiciel cechu: masarskiego, piekarskiego i fryzjerskiego. </a:t>
            </a:r>
          </a:p>
          <a:p>
            <a:pPr algn="just"/>
            <a:r>
              <a:rPr lang="pl-PL" sz="1900" dirty="0">
                <a:solidFill>
                  <a:srgbClr val="002060"/>
                </a:solidFill>
                <a:latin typeface="+mj-lt"/>
              </a:rPr>
              <a:t>	Usterki notował posterunkowy, spostrzeżone braki polecała miejscowa władza policyjna  usunąć osobie zainteresowanej. Grzywny nakładano w wysokości od 20 do 100 zł. Spisywano je na protokole karnym.  Mniejsze usterki usuwano natychmiast, dla innych pozostawiano dłuższy czasokres. </a:t>
            </a:r>
          </a:p>
          <a:p>
            <a:pPr algn="just"/>
            <a:r>
              <a:rPr lang="pl-PL" sz="1900" dirty="0">
                <a:solidFill>
                  <a:srgbClr val="002060"/>
                </a:solidFill>
                <a:latin typeface="+mj-lt"/>
              </a:rPr>
              <a:t>	W ciągu roku kontrolowano hotele, fryzjernie, masarnie, piekarnie, zakłady przemysłowe, kolej i więzienie.</a:t>
            </a:r>
          </a:p>
          <a:p>
            <a:pPr algn="just"/>
            <a:endParaRPr lang="pl-PL" dirty="0">
              <a:solidFill>
                <a:srgbClr val="002060"/>
              </a:solidFill>
            </a:endParaRPr>
          </a:p>
        </p:txBody>
      </p:sp>
      <p:sp>
        <p:nvSpPr>
          <p:cNvPr id="3" name="Symbol zastępczy numeru slajdu 2">
            <a:extLst>
              <a:ext uri="{FF2B5EF4-FFF2-40B4-BE49-F238E27FC236}">
                <a16:creationId xmlns:a16="http://schemas.microsoft.com/office/drawing/2014/main" id="{C2CAB53D-00E7-420F-8DE5-E2D28179061A}"/>
              </a:ext>
            </a:extLst>
          </p:cNvPr>
          <p:cNvSpPr>
            <a:spLocks noGrp="1"/>
          </p:cNvSpPr>
          <p:nvPr>
            <p:ph type="sldNum" sz="quarter" idx="12"/>
          </p:nvPr>
        </p:nvSpPr>
        <p:spPr/>
        <p:txBody>
          <a:bodyPr/>
          <a:lstStyle/>
          <a:p>
            <a:pPr>
              <a:defRPr/>
            </a:pPr>
            <a:fld id="{E683911C-EC88-49B7-90C9-B74F5A05111C}" type="slidenum">
              <a:rPr lang="pl-PL" smtClean="0"/>
              <a:pPr>
                <a:defRPr/>
              </a:pPr>
              <a:t>33</a:t>
            </a:fld>
            <a:endParaRPr lang="pl-PL"/>
          </a:p>
        </p:txBody>
      </p:sp>
    </p:spTree>
    <p:extLst>
      <p:ext uri="{BB962C8B-B14F-4D97-AF65-F5344CB8AC3E}">
        <p14:creationId xmlns:p14="http://schemas.microsoft.com/office/powerpoint/2010/main" val="3184995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27D80A2C-DF47-41FA-995D-23FD22463C07}"/>
              </a:ext>
            </a:extLst>
          </p:cNvPr>
          <p:cNvSpPr/>
          <p:nvPr/>
        </p:nvSpPr>
        <p:spPr>
          <a:xfrm>
            <a:off x="467544" y="548680"/>
            <a:ext cx="7704856" cy="566052"/>
          </a:xfrm>
          <a:prstGeom prst="rect">
            <a:avLst/>
          </a:prstGeom>
        </p:spPr>
        <p:txBody>
          <a:bodyPr wrap="square">
            <a:spAutoFit/>
          </a:bodyPr>
          <a:lstStyle/>
          <a:p>
            <a:pPr lvl="1" algn="ctr" eaLnBrk="1" hangingPunct="1">
              <a:lnSpc>
                <a:spcPct val="80000"/>
              </a:lnSpc>
            </a:pPr>
            <a:r>
              <a:rPr lang="pl-PL" sz="1900" dirty="0">
                <a:solidFill>
                  <a:srgbClr val="002060"/>
                </a:solidFill>
                <a:latin typeface="+mj-lt"/>
              </a:rPr>
              <a:t>Plakat prezentujący rolę ośrodka zdrowia w systemie nadzoru sanitarno-epidemiologicznego II RP „Zdrowie” 1932r, nr 7-8</a:t>
            </a:r>
          </a:p>
        </p:txBody>
      </p:sp>
      <p:pic>
        <p:nvPicPr>
          <p:cNvPr id="2050" name="Picture 2"/>
          <p:cNvPicPr>
            <a:picLocks noChangeAspect="1" noChangeArrowheads="1"/>
          </p:cNvPicPr>
          <p:nvPr/>
        </p:nvPicPr>
        <p:blipFill>
          <a:blip r:embed="rId2" cstate="print"/>
          <a:srcRect/>
          <a:stretch>
            <a:fillRect/>
          </a:stretch>
        </p:blipFill>
        <p:spPr bwMode="auto">
          <a:xfrm>
            <a:off x="899592" y="1268760"/>
            <a:ext cx="7277990" cy="4738306"/>
          </a:xfrm>
          <a:prstGeom prst="rect">
            <a:avLst/>
          </a:prstGeom>
          <a:noFill/>
          <a:ln w="9525">
            <a:noFill/>
            <a:miter lim="800000"/>
            <a:headEnd/>
            <a:tailEnd/>
          </a:ln>
          <a:effectLst>
            <a:softEdge rad="63500"/>
          </a:effectLst>
        </p:spPr>
      </p:pic>
      <p:sp>
        <p:nvSpPr>
          <p:cNvPr id="3" name="Symbol zastępczy numeru slajdu 2">
            <a:extLst>
              <a:ext uri="{FF2B5EF4-FFF2-40B4-BE49-F238E27FC236}">
                <a16:creationId xmlns:a16="http://schemas.microsoft.com/office/drawing/2014/main" id="{9BBB3C1D-B5C6-454B-87EE-78F370426C4C}"/>
              </a:ext>
            </a:extLst>
          </p:cNvPr>
          <p:cNvSpPr>
            <a:spLocks noGrp="1"/>
          </p:cNvSpPr>
          <p:nvPr>
            <p:ph type="sldNum" sz="quarter" idx="12"/>
          </p:nvPr>
        </p:nvSpPr>
        <p:spPr/>
        <p:txBody>
          <a:bodyPr/>
          <a:lstStyle/>
          <a:p>
            <a:pPr>
              <a:defRPr/>
            </a:pPr>
            <a:fld id="{E683911C-EC88-49B7-90C9-B74F5A05111C}" type="slidenum">
              <a:rPr lang="pl-PL" smtClean="0"/>
              <a:pPr>
                <a:defRPr/>
              </a:pPr>
              <a:t>34</a:t>
            </a:fld>
            <a:endParaRPr lang="pl-PL"/>
          </a:p>
        </p:txBody>
      </p:sp>
    </p:spTree>
    <p:extLst>
      <p:ext uri="{BB962C8B-B14F-4D97-AF65-F5344CB8AC3E}">
        <p14:creationId xmlns:p14="http://schemas.microsoft.com/office/powerpoint/2010/main" val="2508309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128D03E-A03C-4D28-A9AC-CBF215DD308D}"/>
              </a:ext>
            </a:extLst>
          </p:cNvPr>
          <p:cNvSpPr/>
          <p:nvPr/>
        </p:nvSpPr>
        <p:spPr>
          <a:xfrm>
            <a:off x="251520" y="404664"/>
            <a:ext cx="8640960" cy="384721"/>
          </a:xfrm>
          <a:prstGeom prst="rect">
            <a:avLst/>
          </a:prstGeom>
        </p:spPr>
        <p:txBody>
          <a:bodyPr wrap="square">
            <a:spAutoFit/>
          </a:bodyPr>
          <a:lstStyle/>
          <a:p>
            <a:pPr algn="ctr"/>
            <a:r>
              <a:rPr lang="pl-PL" sz="1900" dirty="0">
                <a:solidFill>
                  <a:srgbClr val="002060"/>
                </a:solidFill>
                <a:latin typeface="+mn-lt"/>
              </a:rPr>
              <a:t>W latach 1932-1936 w powiecie brodnickim zanotowano wiele zakaźnych chorób.</a:t>
            </a:r>
          </a:p>
        </p:txBody>
      </p:sp>
      <p:pic>
        <p:nvPicPr>
          <p:cNvPr id="3074" name="Picture 2"/>
          <p:cNvPicPr>
            <a:picLocks noChangeAspect="1" noChangeArrowheads="1"/>
          </p:cNvPicPr>
          <p:nvPr/>
        </p:nvPicPr>
        <p:blipFill>
          <a:blip r:embed="rId2" cstate="print"/>
          <a:srcRect/>
          <a:stretch>
            <a:fillRect/>
          </a:stretch>
        </p:blipFill>
        <p:spPr bwMode="auto">
          <a:xfrm>
            <a:off x="5265291" y="1457209"/>
            <a:ext cx="3555181" cy="5046268"/>
          </a:xfrm>
          <a:prstGeom prst="rect">
            <a:avLst/>
          </a:prstGeom>
          <a:noFill/>
          <a:ln w="9525">
            <a:noFill/>
            <a:miter lim="800000"/>
            <a:headEnd/>
            <a:tailEnd/>
          </a:ln>
          <a:effectLst>
            <a:softEdge rad="50800"/>
          </a:effectLst>
        </p:spPr>
      </p:pic>
      <p:pic>
        <p:nvPicPr>
          <p:cNvPr id="3075" name="Picture 3"/>
          <p:cNvPicPr>
            <a:picLocks noChangeAspect="1" noChangeArrowheads="1"/>
          </p:cNvPicPr>
          <p:nvPr/>
        </p:nvPicPr>
        <p:blipFill>
          <a:blip r:embed="rId3" cstate="print"/>
          <a:srcRect/>
          <a:stretch>
            <a:fillRect/>
          </a:stretch>
        </p:blipFill>
        <p:spPr bwMode="auto">
          <a:xfrm>
            <a:off x="323528" y="2348880"/>
            <a:ext cx="4796978" cy="4104456"/>
          </a:xfrm>
          <a:prstGeom prst="rect">
            <a:avLst/>
          </a:prstGeom>
          <a:noFill/>
          <a:ln w="9525">
            <a:noFill/>
            <a:miter lim="800000"/>
            <a:headEnd/>
            <a:tailEnd/>
          </a:ln>
          <a:effectLst>
            <a:softEdge rad="50800"/>
          </a:effectLst>
        </p:spPr>
      </p:pic>
      <p:sp>
        <p:nvSpPr>
          <p:cNvPr id="5" name="Prostokąt 4"/>
          <p:cNvSpPr/>
          <p:nvPr/>
        </p:nvSpPr>
        <p:spPr>
          <a:xfrm>
            <a:off x="467544" y="1052736"/>
            <a:ext cx="4572000" cy="1261884"/>
          </a:xfrm>
          <a:prstGeom prst="rect">
            <a:avLst/>
          </a:prstGeom>
        </p:spPr>
        <p:txBody>
          <a:bodyPr>
            <a:spAutoFit/>
          </a:bodyPr>
          <a:lstStyle/>
          <a:p>
            <a:pPr algn="ctr"/>
            <a:r>
              <a:rPr lang="pl-PL" sz="1900" dirty="0">
                <a:solidFill>
                  <a:srgbClr val="002060"/>
                </a:solidFill>
                <a:latin typeface="+mj-lt"/>
              </a:rPr>
              <a:t>Walka z ostrymi chorobami zakaźnymi (szczepienia) oraz zestawienie roczne zachowań na choroby zakaźne i zgonów </a:t>
            </a:r>
          </a:p>
          <a:p>
            <a:pPr algn="ctr"/>
            <a:r>
              <a:rPr lang="pl-PL" sz="1900" dirty="0">
                <a:solidFill>
                  <a:srgbClr val="002060"/>
                </a:solidFill>
                <a:latin typeface="+mj-lt"/>
              </a:rPr>
              <a:t>Powiat Brodnica – rok 1934</a:t>
            </a:r>
          </a:p>
        </p:txBody>
      </p:sp>
      <p:sp>
        <p:nvSpPr>
          <p:cNvPr id="3" name="Symbol zastępczy numeru slajdu 2">
            <a:extLst>
              <a:ext uri="{FF2B5EF4-FFF2-40B4-BE49-F238E27FC236}">
                <a16:creationId xmlns:a16="http://schemas.microsoft.com/office/drawing/2014/main" id="{B8831B1D-ADAE-4E2C-B287-0907AFEC67E6}"/>
              </a:ext>
            </a:extLst>
          </p:cNvPr>
          <p:cNvSpPr>
            <a:spLocks noGrp="1"/>
          </p:cNvSpPr>
          <p:nvPr>
            <p:ph type="sldNum" sz="quarter" idx="12"/>
          </p:nvPr>
        </p:nvSpPr>
        <p:spPr/>
        <p:txBody>
          <a:bodyPr/>
          <a:lstStyle/>
          <a:p>
            <a:pPr>
              <a:defRPr/>
            </a:pPr>
            <a:fld id="{E683911C-EC88-49B7-90C9-B74F5A05111C}" type="slidenum">
              <a:rPr lang="pl-PL" smtClean="0"/>
              <a:pPr>
                <a:defRPr/>
              </a:pPr>
              <a:t>35</a:t>
            </a:fld>
            <a:endParaRPr lang="pl-PL"/>
          </a:p>
        </p:txBody>
      </p:sp>
    </p:spTree>
    <p:extLst>
      <p:ext uri="{BB962C8B-B14F-4D97-AF65-F5344CB8AC3E}">
        <p14:creationId xmlns:p14="http://schemas.microsoft.com/office/powerpoint/2010/main" val="3124804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2" cstate="print"/>
          <a:srcRect/>
          <a:stretch>
            <a:fillRect/>
          </a:stretch>
        </p:blipFill>
        <p:spPr bwMode="auto">
          <a:xfrm>
            <a:off x="395288" y="333375"/>
            <a:ext cx="4392736" cy="4121288"/>
          </a:xfrm>
          <a:prstGeom prst="rect">
            <a:avLst/>
          </a:prstGeom>
          <a:noFill/>
          <a:ln w="9525">
            <a:noFill/>
            <a:miter lim="800000"/>
            <a:headEnd/>
            <a:tailEnd/>
          </a:ln>
          <a:effectLst>
            <a:softEdge rad="50800"/>
          </a:effectLst>
        </p:spPr>
      </p:pic>
      <p:pic>
        <p:nvPicPr>
          <p:cNvPr id="41986" name="Picture 3"/>
          <p:cNvPicPr>
            <a:picLocks noChangeAspect="1" noChangeArrowheads="1"/>
          </p:cNvPicPr>
          <p:nvPr/>
        </p:nvPicPr>
        <p:blipFill>
          <a:blip r:embed="rId3" cstate="print"/>
          <a:srcRect/>
          <a:stretch>
            <a:fillRect/>
          </a:stretch>
        </p:blipFill>
        <p:spPr bwMode="auto">
          <a:xfrm>
            <a:off x="4932040" y="332656"/>
            <a:ext cx="3816101" cy="6080854"/>
          </a:xfrm>
          <a:prstGeom prst="rect">
            <a:avLst/>
          </a:prstGeom>
          <a:noFill/>
          <a:ln w="9525">
            <a:noFill/>
            <a:miter lim="800000"/>
            <a:headEnd/>
            <a:tailEnd/>
          </a:ln>
          <a:effectLst>
            <a:softEdge rad="50800"/>
          </a:effectLst>
        </p:spPr>
      </p:pic>
      <p:sp>
        <p:nvSpPr>
          <p:cNvPr id="2" name="Symbol zastępczy numeru slajdu 1">
            <a:extLst>
              <a:ext uri="{FF2B5EF4-FFF2-40B4-BE49-F238E27FC236}">
                <a16:creationId xmlns:a16="http://schemas.microsoft.com/office/drawing/2014/main" id="{08478381-59E7-4953-B653-A048E12FB30E}"/>
              </a:ext>
            </a:extLst>
          </p:cNvPr>
          <p:cNvSpPr>
            <a:spLocks noGrp="1"/>
          </p:cNvSpPr>
          <p:nvPr>
            <p:ph type="sldNum" sz="quarter" idx="12"/>
          </p:nvPr>
        </p:nvSpPr>
        <p:spPr/>
        <p:txBody>
          <a:bodyPr/>
          <a:lstStyle/>
          <a:p>
            <a:pPr>
              <a:defRPr/>
            </a:pPr>
            <a:fld id="{8E7CD2DA-8185-4507-8A2F-B572FDECFAC1}" type="slidenum">
              <a:rPr lang="pl-PL" smtClean="0"/>
              <a:pPr>
                <a:defRPr/>
              </a:pPr>
              <a:t>36</a:t>
            </a:fld>
            <a:endParaRPr lang="pl-PL"/>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2" cstate="print"/>
          <a:srcRect/>
          <a:stretch>
            <a:fillRect/>
          </a:stretch>
        </p:blipFill>
        <p:spPr bwMode="auto">
          <a:xfrm>
            <a:off x="4716463" y="692150"/>
            <a:ext cx="3392487" cy="5465763"/>
          </a:xfrm>
          <a:prstGeom prst="rect">
            <a:avLst/>
          </a:prstGeom>
          <a:noFill/>
          <a:ln w="9525">
            <a:noFill/>
            <a:miter lim="800000"/>
            <a:headEnd/>
            <a:tailEnd/>
          </a:ln>
          <a:effectLst>
            <a:softEdge rad="50800"/>
          </a:effectLst>
        </p:spPr>
      </p:pic>
      <p:pic>
        <p:nvPicPr>
          <p:cNvPr id="43010" name="Picture 4"/>
          <p:cNvPicPr>
            <a:picLocks noChangeAspect="1" noChangeArrowheads="1"/>
          </p:cNvPicPr>
          <p:nvPr/>
        </p:nvPicPr>
        <p:blipFill>
          <a:blip r:embed="rId3" cstate="print"/>
          <a:srcRect/>
          <a:stretch>
            <a:fillRect/>
          </a:stretch>
        </p:blipFill>
        <p:spPr bwMode="auto">
          <a:xfrm>
            <a:off x="467544" y="332656"/>
            <a:ext cx="3925648" cy="6170932"/>
          </a:xfrm>
          <a:prstGeom prst="rect">
            <a:avLst/>
          </a:prstGeom>
          <a:noFill/>
          <a:ln w="9525">
            <a:noFill/>
            <a:miter lim="800000"/>
            <a:headEnd/>
            <a:tailEnd/>
          </a:ln>
          <a:effectLst>
            <a:softEdge rad="50800"/>
          </a:effectLst>
        </p:spPr>
      </p:pic>
      <p:sp>
        <p:nvSpPr>
          <p:cNvPr id="2" name="Symbol zastępczy numeru slajdu 1">
            <a:extLst>
              <a:ext uri="{FF2B5EF4-FFF2-40B4-BE49-F238E27FC236}">
                <a16:creationId xmlns:a16="http://schemas.microsoft.com/office/drawing/2014/main" id="{9270A136-337B-4A55-8333-1779D7453963}"/>
              </a:ext>
            </a:extLst>
          </p:cNvPr>
          <p:cNvSpPr>
            <a:spLocks noGrp="1"/>
          </p:cNvSpPr>
          <p:nvPr>
            <p:ph type="sldNum" sz="quarter" idx="12"/>
          </p:nvPr>
        </p:nvSpPr>
        <p:spPr/>
        <p:txBody>
          <a:bodyPr/>
          <a:lstStyle/>
          <a:p>
            <a:pPr>
              <a:defRPr/>
            </a:pPr>
            <a:fld id="{8E7CD2DA-8185-4507-8A2F-B572FDECFAC1}" type="slidenum">
              <a:rPr lang="pl-PL" smtClean="0"/>
              <a:pPr>
                <a:defRPr/>
              </a:pPr>
              <a:t>37</a:t>
            </a:fld>
            <a:endParaRPr lang="pl-PL"/>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2" cstate="print"/>
          <a:srcRect/>
          <a:stretch>
            <a:fillRect/>
          </a:stretch>
        </p:blipFill>
        <p:spPr bwMode="auto">
          <a:xfrm>
            <a:off x="611188" y="1052513"/>
            <a:ext cx="3097212" cy="5191125"/>
          </a:xfrm>
          <a:prstGeom prst="rect">
            <a:avLst/>
          </a:prstGeom>
          <a:noFill/>
          <a:ln w="9525">
            <a:noFill/>
            <a:miter lim="800000"/>
            <a:headEnd/>
            <a:tailEnd/>
          </a:ln>
          <a:effectLst>
            <a:softEdge rad="50800"/>
          </a:effectLst>
        </p:spPr>
      </p:pic>
      <p:pic>
        <p:nvPicPr>
          <p:cNvPr id="44034" name="Picture 5"/>
          <p:cNvPicPr>
            <a:picLocks noChangeAspect="1" noChangeArrowheads="1"/>
          </p:cNvPicPr>
          <p:nvPr/>
        </p:nvPicPr>
        <p:blipFill>
          <a:blip r:embed="rId3" cstate="print"/>
          <a:srcRect/>
          <a:stretch>
            <a:fillRect/>
          </a:stretch>
        </p:blipFill>
        <p:spPr bwMode="auto">
          <a:xfrm>
            <a:off x="4499992" y="332656"/>
            <a:ext cx="3654246" cy="6165304"/>
          </a:xfrm>
          <a:prstGeom prst="rect">
            <a:avLst/>
          </a:prstGeom>
          <a:noFill/>
          <a:ln w="9525">
            <a:noFill/>
            <a:miter lim="800000"/>
            <a:headEnd/>
            <a:tailEnd/>
          </a:ln>
          <a:effectLst>
            <a:softEdge rad="25400"/>
          </a:effectLst>
        </p:spPr>
      </p:pic>
      <p:sp>
        <p:nvSpPr>
          <p:cNvPr id="2" name="Symbol zastępczy numeru slajdu 1">
            <a:extLst>
              <a:ext uri="{FF2B5EF4-FFF2-40B4-BE49-F238E27FC236}">
                <a16:creationId xmlns:a16="http://schemas.microsoft.com/office/drawing/2014/main" id="{D88870D9-9B31-496C-B7FD-2386B290B196}"/>
              </a:ext>
            </a:extLst>
          </p:cNvPr>
          <p:cNvSpPr>
            <a:spLocks noGrp="1"/>
          </p:cNvSpPr>
          <p:nvPr>
            <p:ph type="sldNum" sz="quarter" idx="12"/>
          </p:nvPr>
        </p:nvSpPr>
        <p:spPr/>
        <p:txBody>
          <a:bodyPr/>
          <a:lstStyle/>
          <a:p>
            <a:pPr>
              <a:defRPr/>
            </a:pPr>
            <a:fld id="{8E7CD2DA-8185-4507-8A2F-B572FDECFAC1}" type="slidenum">
              <a:rPr lang="pl-PL" smtClean="0"/>
              <a:pPr>
                <a:defRPr/>
              </a:pPr>
              <a:t>38</a:t>
            </a:fld>
            <a:endParaRPr lang="pl-PL"/>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4"/>
          <p:cNvPicPr>
            <a:picLocks noChangeAspect="1" noChangeArrowheads="1"/>
          </p:cNvPicPr>
          <p:nvPr/>
        </p:nvPicPr>
        <p:blipFill>
          <a:blip r:embed="rId2" cstate="print"/>
          <a:srcRect/>
          <a:stretch>
            <a:fillRect/>
          </a:stretch>
        </p:blipFill>
        <p:spPr bwMode="auto">
          <a:xfrm>
            <a:off x="395288" y="260350"/>
            <a:ext cx="4176712" cy="3298825"/>
          </a:xfrm>
          <a:prstGeom prst="rect">
            <a:avLst/>
          </a:prstGeom>
          <a:noFill/>
          <a:ln w="9525">
            <a:noFill/>
            <a:miter lim="800000"/>
            <a:headEnd/>
            <a:tailEnd/>
          </a:ln>
          <a:effectLst>
            <a:softEdge rad="88900"/>
          </a:effectLst>
        </p:spPr>
      </p:pic>
      <p:pic>
        <p:nvPicPr>
          <p:cNvPr id="45058" name="Picture 3"/>
          <p:cNvPicPr>
            <a:picLocks noChangeAspect="1" noChangeArrowheads="1"/>
          </p:cNvPicPr>
          <p:nvPr/>
        </p:nvPicPr>
        <p:blipFill>
          <a:blip r:embed="rId3" cstate="print"/>
          <a:srcRect/>
          <a:stretch>
            <a:fillRect/>
          </a:stretch>
        </p:blipFill>
        <p:spPr bwMode="auto">
          <a:xfrm>
            <a:off x="4211638" y="3429000"/>
            <a:ext cx="4605337" cy="3095625"/>
          </a:xfrm>
          <a:prstGeom prst="rect">
            <a:avLst/>
          </a:prstGeom>
          <a:noFill/>
          <a:ln w="9525">
            <a:noFill/>
            <a:miter lim="800000"/>
            <a:headEnd/>
            <a:tailEnd/>
          </a:ln>
          <a:effectLst>
            <a:softEdge rad="139700"/>
          </a:effectLst>
        </p:spPr>
      </p:pic>
      <p:sp>
        <p:nvSpPr>
          <p:cNvPr id="2" name="Symbol zastępczy numeru slajdu 1">
            <a:extLst>
              <a:ext uri="{FF2B5EF4-FFF2-40B4-BE49-F238E27FC236}">
                <a16:creationId xmlns:a16="http://schemas.microsoft.com/office/drawing/2014/main" id="{4377E0A4-F5A7-4AF2-9EAA-4F73386EC74D}"/>
              </a:ext>
            </a:extLst>
          </p:cNvPr>
          <p:cNvSpPr>
            <a:spLocks noGrp="1"/>
          </p:cNvSpPr>
          <p:nvPr>
            <p:ph type="sldNum" sz="quarter" idx="12"/>
          </p:nvPr>
        </p:nvSpPr>
        <p:spPr/>
        <p:txBody>
          <a:bodyPr/>
          <a:lstStyle/>
          <a:p>
            <a:pPr>
              <a:defRPr/>
            </a:pPr>
            <a:fld id="{8E7CD2DA-8185-4507-8A2F-B572FDECFAC1}" type="slidenum">
              <a:rPr lang="pl-PL" smtClean="0"/>
              <a:pPr>
                <a:defRPr/>
              </a:pPr>
              <a:t>39</a:t>
            </a:fld>
            <a:endParaRPr lang="pl-PL"/>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D6DBC5F7-2C56-2DB7-47CE-56B35BC9F496}"/>
              </a:ext>
            </a:extLst>
          </p:cNvPr>
          <p:cNvSpPr>
            <a:spLocks noGrp="1"/>
          </p:cNvSpPr>
          <p:nvPr>
            <p:ph type="sldNum" sz="quarter" idx="12"/>
          </p:nvPr>
        </p:nvSpPr>
        <p:spPr/>
        <p:txBody>
          <a:bodyPr/>
          <a:lstStyle/>
          <a:p>
            <a:pPr>
              <a:defRPr/>
            </a:pPr>
            <a:fld id="{E683911C-EC88-49B7-90C9-B74F5A05111C}" type="slidenum">
              <a:rPr lang="pl-PL" smtClean="0"/>
              <a:pPr>
                <a:defRPr/>
              </a:pPr>
              <a:t>4</a:t>
            </a:fld>
            <a:endParaRPr lang="pl-PL"/>
          </a:p>
        </p:txBody>
      </p:sp>
      <p:sp>
        <p:nvSpPr>
          <p:cNvPr id="4" name="pole tekstowe 3">
            <a:extLst>
              <a:ext uri="{FF2B5EF4-FFF2-40B4-BE49-F238E27FC236}">
                <a16:creationId xmlns:a16="http://schemas.microsoft.com/office/drawing/2014/main" id="{8CA125EE-0FA6-D3EB-9729-21B185C3543A}"/>
              </a:ext>
            </a:extLst>
          </p:cNvPr>
          <p:cNvSpPr txBox="1"/>
          <p:nvPr/>
        </p:nvSpPr>
        <p:spPr>
          <a:xfrm>
            <a:off x="467544" y="1124744"/>
            <a:ext cx="8208912" cy="6063198"/>
          </a:xfrm>
          <a:prstGeom prst="rect">
            <a:avLst/>
          </a:prstGeom>
          <a:noFill/>
        </p:spPr>
        <p:txBody>
          <a:bodyPr wrap="square">
            <a:spAutoFit/>
          </a:bodyPr>
          <a:lstStyle/>
          <a:p>
            <a:pPr indent="449263"/>
            <a:endParaRPr lang="pl-PL" sz="2200" b="1" dirty="0">
              <a:latin typeface="Constantia" pitchFamily="18" charset="0"/>
              <a:ea typeface="Calibri" pitchFamily="34" charset="0"/>
              <a:cs typeface="Times New Roman" pitchFamily="18" charset="0"/>
            </a:endParaRPr>
          </a:p>
          <a:p>
            <a:pPr marL="342900" indent="-342900" algn="just">
              <a:buFont typeface="Wingdings" panose="05000000000000000000" pitchFamily="2" charset="2"/>
              <a:buChar char="q"/>
            </a:pPr>
            <a:r>
              <a:rPr lang="pl-PL" sz="1900" dirty="0">
                <a:solidFill>
                  <a:srgbClr val="002060"/>
                </a:solidFill>
                <a:latin typeface="Constantia" pitchFamily="18" charset="0"/>
                <a:ea typeface="Calibri" pitchFamily="34" charset="0"/>
                <a:cs typeface="Times New Roman" pitchFamily="18" charset="0"/>
              </a:rPr>
              <a:t> W  średniowieczu w oparciu o prawo magdeburskie i jego lokalną odmianę w postaci prawa chełmińskiego lokowano 62 miasta. W tej grupie była również Brodnica, jako początek jej historii przyjmuje się rok 1298. </a:t>
            </a:r>
          </a:p>
          <a:p>
            <a:pPr marL="342900" indent="-342900">
              <a:buFont typeface="Wingdings" panose="05000000000000000000" pitchFamily="2" charset="2"/>
              <a:buChar char="q"/>
            </a:pPr>
            <a:endParaRPr lang="pl-PL" sz="1900" dirty="0">
              <a:solidFill>
                <a:srgbClr val="002060"/>
              </a:solidFill>
              <a:latin typeface="Constantia" pitchFamily="18" charset="0"/>
              <a:ea typeface="Calibri" pitchFamily="34" charset="0"/>
              <a:cs typeface="Times New Roman" pitchFamily="18" charset="0"/>
            </a:endParaRPr>
          </a:p>
          <a:p>
            <a:pPr marL="342900" indent="-342900" algn="just">
              <a:buFont typeface="Wingdings" panose="05000000000000000000" pitchFamily="2" charset="2"/>
              <a:buChar char="q"/>
            </a:pPr>
            <a:r>
              <a:rPr lang="pl-PL" sz="1900" dirty="0">
                <a:solidFill>
                  <a:srgbClr val="002060"/>
                </a:solidFill>
                <a:latin typeface="Constantia" pitchFamily="18" charset="0"/>
                <a:ea typeface="Calibri" pitchFamily="34" charset="0"/>
                <a:cs typeface="Times New Roman" pitchFamily="18" charset="0"/>
              </a:rPr>
              <a:t>Jednym z podstawowych problemów średniowiecznego miasta było </a:t>
            </a:r>
            <a:r>
              <a:rPr lang="pl-PL" sz="1900" b="1" dirty="0">
                <a:solidFill>
                  <a:srgbClr val="002060"/>
                </a:solidFill>
                <a:latin typeface="Constantia" pitchFamily="18" charset="0"/>
                <a:ea typeface="Calibri" pitchFamily="34" charset="0"/>
                <a:cs typeface="Times New Roman" pitchFamily="18" charset="0"/>
              </a:rPr>
              <a:t>bezpieczeństwo higieniczne. </a:t>
            </a:r>
            <a:r>
              <a:rPr lang="pl-PL" sz="1900" dirty="0">
                <a:solidFill>
                  <a:srgbClr val="002060"/>
                </a:solidFill>
                <a:latin typeface="Constantia" pitchFamily="18" charset="0"/>
                <a:ea typeface="Calibri" pitchFamily="34" charset="0"/>
                <a:cs typeface="Times New Roman" pitchFamily="18" charset="0"/>
              </a:rPr>
              <a:t>Obawiano się wszelkiego rodzaju epidemii dziesiątkujących ludność, ponieważ mieszkańcy miast nie znając higieny, nie przestrzegali jej zasad. Do </a:t>
            </a:r>
            <a:r>
              <a:rPr lang="pl-PL" sz="1900" b="1" dirty="0">
                <a:solidFill>
                  <a:srgbClr val="002060"/>
                </a:solidFill>
                <a:latin typeface="Constantia" pitchFamily="18" charset="0"/>
                <a:ea typeface="Calibri" pitchFamily="34" charset="0"/>
                <a:cs typeface="Times New Roman" pitchFamily="18" charset="0"/>
              </a:rPr>
              <a:t>najgroźniejszych należała dżuma oraz cholera. </a:t>
            </a:r>
            <a:r>
              <a:rPr lang="pl-PL" sz="1900" dirty="0">
                <a:solidFill>
                  <a:srgbClr val="002060"/>
                </a:solidFill>
                <a:latin typeface="Constantia" pitchFamily="18" charset="0"/>
                <a:ea typeface="Calibri" pitchFamily="34" charset="0"/>
                <a:cs typeface="Times New Roman" pitchFamily="18" charset="0"/>
              </a:rPr>
              <a:t>Wówczas mieszczanie opuszczali swoje domostwa uciekając na wieś, gdzie było „czyste powietrze”. W ten sposób bezwiednie przyczyniali się do rozprzestrzeniania chorób.</a:t>
            </a:r>
          </a:p>
          <a:p>
            <a:pPr marL="342900" indent="-342900">
              <a:buFont typeface="Wingdings" panose="05000000000000000000" pitchFamily="2" charset="2"/>
              <a:buChar char="q"/>
            </a:pPr>
            <a:endParaRPr lang="pl-PL" sz="1900" dirty="0">
              <a:solidFill>
                <a:srgbClr val="002060"/>
              </a:solidFill>
              <a:latin typeface="Constantia" pitchFamily="18" charset="0"/>
              <a:ea typeface="Calibri" pitchFamily="34" charset="0"/>
              <a:cs typeface="Times New Roman" pitchFamily="18" charset="0"/>
            </a:endParaRPr>
          </a:p>
          <a:p>
            <a:pPr marL="342900" indent="-342900" algn="just">
              <a:buFont typeface="Wingdings" panose="05000000000000000000" pitchFamily="2" charset="2"/>
              <a:buChar char="q"/>
            </a:pPr>
            <a:r>
              <a:rPr lang="pl-PL" sz="1900" dirty="0">
                <a:solidFill>
                  <a:srgbClr val="002060"/>
                </a:solidFill>
                <a:latin typeface="Constantia" pitchFamily="18" charset="0"/>
                <a:cs typeface="Calibri" pitchFamily="34" charset="0"/>
              </a:rPr>
              <a:t>Oprócz epidemii, pożarów trapiły nasze miasto inne klęski. Należały do nich: nieurodzaje i głód w latach 1364, 1736, 1847, pomór bydła w 1744, plaga szarańczy w 1748. W wieku XIX pojawiły się klęski żywiołowe – huragany w 1818 i 1848, powódź – wylew rzeki Drwęcy w 1388 i 1888 roku.</a:t>
            </a:r>
            <a:endParaRPr lang="pl-PL" sz="1900" dirty="0">
              <a:solidFill>
                <a:srgbClr val="002060"/>
              </a:solidFill>
              <a:latin typeface="Constantia" pitchFamily="18" charset="0"/>
            </a:endParaRPr>
          </a:p>
          <a:p>
            <a:pPr marL="285750" indent="-285750">
              <a:buFont typeface="Arial" panose="020B0604020202020204" pitchFamily="34" charset="0"/>
              <a:buChar char="•"/>
            </a:pPr>
            <a:endParaRPr lang="pl-PL" sz="1900" dirty="0">
              <a:solidFill>
                <a:srgbClr val="002060"/>
              </a:solidFill>
              <a:latin typeface="Constantia" pitchFamily="18" charset="0"/>
              <a:ea typeface="Calibri" pitchFamily="34" charset="0"/>
              <a:cs typeface="Times New Roman" pitchFamily="18" charset="0"/>
            </a:endParaRPr>
          </a:p>
          <a:p>
            <a:pPr marL="285750" indent="-285750">
              <a:buFont typeface="Arial" panose="020B0604020202020204" pitchFamily="34" charset="0"/>
              <a:buChar char="•"/>
            </a:pPr>
            <a:endParaRPr lang="pl-PL" sz="2400" dirty="0">
              <a:solidFill>
                <a:srgbClr val="002060"/>
              </a:solidFill>
              <a:latin typeface="Constantia" pitchFamily="18" charset="0"/>
              <a:ea typeface="Calibri" pitchFamily="34" charset="0"/>
              <a:cs typeface="Times New Roman" pitchFamily="18" charset="0"/>
            </a:endParaRPr>
          </a:p>
        </p:txBody>
      </p:sp>
      <p:sp>
        <p:nvSpPr>
          <p:cNvPr id="7" name="pole tekstowe 6">
            <a:extLst>
              <a:ext uri="{FF2B5EF4-FFF2-40B4-BE49-F238E27FC236}">
                <a16:creationId xmlns:a16="http://schemas.microsoft.com/office/drawing/2014/main" id="{90EBF02B-DF2C-A710-6788-355254A54B81}"/>
              </a:ext>
            </a:extLst>
          </p:cNvPr>
          <p:cNvSpPr txBox="1"/>
          <p:nvPr/>
        </p:nvSpPr>
        <p:spPr>
          <a:xfrm>
            <a:off x="467544" y="332656"/>
            <a:ext cx="8424936" cy="769441"/>
          </a:xfrm>
          <a:prstGeom prst="rect">
            <a:avLst/>
          </a:prstGeom>
          <a:noFill/>
        </p:spPr>
        <p:txBody>
          <a:bodyPr wrap="square" rtlCol="0">
            <a:spAutoFit/>
          </a:bodyPr>
          <a:lstStyle/>
          <a:p>
            <a:pPr marL="400050" indent="-400050">
              <a:buFont typeface="+mj-lt"/>
              <a:buAutoNum type="romanUcPeriod"/>
            </a:pPr>
            <a:r>
              <a:rPr lang="pl-PL" sz="2200" b="1" dirty="0">
                <a:solidFill>
                  <a:schemeClr val="bg1"/>
                </a:solidFill>
                <a:latin typeface="+mj-lt"/>
              </a:rPr>
              <a:t>Nasza tradycja (od średniowiecznych ustaw porządkowo-sanitarnych do początku XIX wieku</a:t>
            </a:r>
          </a:p>
        </p:txBody>
      </p:sp>
      <p:cxnSp>
        <p:nvCxnSpPr>
          <p:cNvPr id="9" name="Łącznik prosty 8">
            <a:extLst>
              <a:ext uri="{FF2B5EF4-FFF2-40B4-BE49-F238E27FC236}">
                <a16:creationId xmlns:a16="http://schemas.microsoft.com/office/drawing/2014/main" id="{34380ED3-89A8-BB27-AED0-D1C31AFAE44A}"/>
              </a:ext>
            </a:extLst>
          </p:cNvPr>
          <p:cNvCxnSpPr>
            <a:cxnSpLocks/>
          </p:cNvCxnSpPr>
          <p:nvPr/>
        </p:nvCxnSpPr>
        <p:spPr>
          <a:xfrm>
            <a:off x="467544" y="1160041"/>
            <a:ext cx="820891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3165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noChangeArrowheads="1"/>
          </p:cNvPicPr>
          <p:nvPr/>
        </p:nvPicPr>
        <p:blipFill>
          <a:blip r:embed="rId2" cstate="print"/>
          <a:srcRect/>
          <a:stretch>
            <a:fillRect/>
          </a:stretch>
        </p:blipFill>
        <p:spPr bwMode="auto">
          <a:xfrm>
            <a:off x="5004048" y="404664"/>
            <a:ext cx="3494298" cy="6091344"/>
          </a:xfrm>
          <a:prstGeom prst="rect">
            <a:avLst/>
          </a:prstGeom>
          <a:noFill/>
          <a:ln w="9525">
            <a:noFill/>
            <a:miter lim="800000"/>
            <a:headEnd/>
            <a:tailEnd/>
          </a:ln>
          <a:effectLst>
            <a:softEdge rad="50800"/>
          </a:effectLst>
        </p:spPr>
      </p:pic>
      <p:pic>
        <p:nvPicPr>
          <p:cNvPr id="4" name="Picture 3"/>
          <p:cNvPicPr>
            <a:picLocks noChangeAspect="1" noChangeArrowheads="1"/>
          </p:cNvPicPr>
          <p:nvPr/>
        </p:nvPicPr>
        <p:blipFill>
          <a:blip r:embed="rId3" cstate="print"/>
          <a:srcRect/>
          <a:stretch>
            <a:fillRect/>
          </a:stretch>
        </p:blipFill>
        <p:spPr bwMode="auto">
          <a:xfrm>
            <a:off x="611560" y="404664"/>
            <a:ext cx="3744416" cy="6048963"/>
          </a:xfrm>
          <a:prstGeom prst="rect">
            <a:avLst/>
          </a:prstGeom>
          <a:noFill/>
          <a:ln w="9525">
            <a:noFill/>
            <a:miter lim="800000"/>
            <a:headEnd/>
            <a:tailEnd/>
          </a:ln>
          <a:effectLst>
            <a:softEdge rad="50800"/>
          </a:effectLst>
        </p:spPr>
      </p:pic>
      <p:sp>
        <p:nvSpPr>
          <p:cNvPr id="2" name="Symbol zastępczy numeru slajdu 1">
            <a:extLst>
              <a:ext uri="{FF2B5EF4-FFF2-40B4-BE49-F238E27FC236}">
                <a16:creationId xmlns:a16="http://schemas.microsoft.com/office/drawing/2014/main" id="{0DDB84C0-C7F6-441B-9A52-6839D6374BEB}"/>
              </a:ext>
            </a:extLst>
          </p:cNvPr>
          <p:cNvSpPr>
            <a:spLocks noGrp="1"/>
          </p:cNvSpPr>
          <p:nvPr>
            <p:ph type="sldNum" sz="quarter" idx="12"/>
          </p:nvPr>
        </p:nvSpPr>
        <p:spPr/>
        <p:txBody>
          <a:bodyPr/>
          <a:lstStyle/>
          <a:p>
            <a:pPr>
              <a:defRPr/>
            </a:pPr>
            <a:fld id="{8E7CD2DA-8185-4507-8A2F-B572FDECFAC1}" type="slidenum">
              <a:rPr lang="pl-PL" smtClean="0"/>
              <a:pPr>
                <a:defRPr/>
              </a:pPr>
              <a:t>40</a:t>
            </a:fld>
            <a:endParaRPr lang="pl-PL"/>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pole tekstowe 1"/>
          <p:cNvSpPr txBox="1">
            <a:spLocks noChangeArrowheads="1"/>
          </p:cNvSpPr>
          <p:nvPr/>
        </p:nvSpPr>
        <p:spPr bwMode="auto">
          <a:xfrm>
            <a:off x="395536" y="980728"/>
            <a:ext cx="8208911" cy="7001917"/>
          </a:xfrm>
          <a:prstGeom prst="rect">
            <a:avLst/>
          </a:prstGeom>
          <a:noFill/>
          <a:ln w="9525">
            <a:noFill/>
            <a:miter lim="800000"/>
            <a:headEnd/>
            <a:tailEnd/>
          </a:ln>
        </p:spPr>
        <p:txBody>
          <a:bodyPr wrap="square">
            <a:spAutoFit/>
          </a:bodyPr>
          <a:lstStyle/>
          <a:p>
            <a:pPr algn="just"/>
            <a:r>
              <a:rPr lang="pl-PL" dirty="0">
                <a:solidFill>
                  <a:srgbClr val="002060"/>
                </a:solidFill>
                <a:latin typeface="Constantia" pitchFamily="18" charset="0"/>
              </a:rPr>
              <a:t>	</a:t>
            </a:r>
            <a:r>
              <a:rPr lang="pl-PL" sz="1900" dirty="0">
                <a:solidFill>
                  <a:srgbClr val="002060"/>
                </a:solidFill>
                <a:latin typeface="Constantia" pitchFamily="18" charset="0"/>
              </a:rPr>
              <a:t>Prowadzono na szeroką skalę systematyczne </a:t>
            </a:r>
            <a:r>
              <a:rPr lang="pl-PL" sz="1900" b="1" dirty="0">
                <a:solidFill>
                  <a:srgbClr val="002060"/>
                </a:solidFill>
                <a:latin typeface="Constantia" pitchFamily="18" charset="0"/>
              </a:rPr>
              <a:t>szczepienia przeciwgruźlicze u noworodków</a:t>
            </a:r>
            <a:r>
              <a:rPr lang="pl-PL" sz="1900" dirty="0">
                <a:solidFill>
                  <a:srgbClr val="002060"/>
                </a:solidFill>
                <a:latin typeface="Constantia" pitchFamily="18" charset="0"/>
              </a:rPr>
              <a:t>, sposobem </a:t>
            </a:r>
            <a:r>
              <a:rPr lang="pl-PL" sz="1900" dirty="0" err="1">
                <a:solidFill>
                  <a:srgbClr val="002060"/>
                </a:solidFill>
                <a:latin typeface="Constantia" pitchFamily="18" charset="0"/>
              </a:rPr>
              <a:t>Calmette’a</a:t>
            </a:r>
            <a:r>
              <a:rPr lang="pl-PL" sz="1900" dirty="0">
                <a:solidFill>
                  <a:srgbClr val="002060"/>
                </a:solidFill>
                <a:latin typeface="Constantia" pitchFamily="18" charset="0"/>
              </a:rPr>
              <a:t>- obecnie BCG, bezpłatne szczepienia zapobiegawcze dzieci </a:t>
            </a:r>
            <a:r>
              <a:rPr lang="pl-PL" sz="1900" b="1" dirty="0">
                <a:solidFill>
                  <a:srgbClr val="002060"/>
                </a:solidFill>
                <a:latin typeface="Constantia" pitchFamily="18" charset="0"/>
              </a:rPr>
              <a:t>szkolnych przeciwko błonicy i płonicy, szczepienia przeciwko durowi brzusznemu drogą doustną</a:t>
            </a:r>
            <a:r>
              <a:rPr lang="pl-PL" sz="1900" dirty="0">
                <a:solidFill>
                  <a:srgbClr val="002060"/>
                </a:solidFill>
                <a:latin typeface="Constantia" pitchFamily="18" charset="0"/>
              </a:rPr>
              <a:t>, dożywianie ubogich dzieci zwłaszcza podczas kolonii półkolonii (dużą rolę  w dożywianiu odgrywało mleko). Bardzo dobrze funkcjonowała również opieka nad matką i dzieckiem. </a:t>
            </a:r>
          </a:p>
          <a:p>
            <a:pPr algn="just"/>
            <a:r>
              <a:rPr lang="pl-PL" sz="1900" dirty="0">
                <a:solidFill>
                  <a:srgbClr val="002060"/>
                </a:solidFill>
                <a:latin typeface="Constantia" pitchFamily="18" charset="0"/>
              </a:rPr>
              <a:t>	</a:t>
            </a:r>
          </a:p>
          <a:p>
            <a:pPr algn="just"/>
            <a:r>
              <a:rPr lang="pl-PL" sz="1900" dirty="0">
                <a:solidFill>
                  <a:srgbClr val="002060"/>
                </a:solidFill>
                <a:latin typeface="Constantia" pitchFamily="18" charset="0"/>
              </a:rPr>
              <a:t>	Walka z ostrymi chorobami zakaźnymi, odkażanie mieszkań i przedmiotów użytku oraz zapobiegawcze szczepienia były przedmiotem szczególnej troski </a:t>
            </a:r>
            <a:r>
              <a:rPr lang="pl-PL" sz="1900" b="1" dirty="0">
                <a:solidFill>
                  <a:srgbClr val="002060"/>
                </a:solidFill>
                <a:latin typeface="Constantia" pitchFamily="18" charset="0"/>
              </a:rPr>
              <a:t>władzy sanitarno-policyjnej</a:t>
            </a:r>
            <a:r>
              <a:rPr lang="pl-PL" sz="1900" dirty="0">
                <a:solidFill>
                  <a:srgbClr val="002060"/>
                </a:solidFill>
                <a:latin typeface="Constantia" pitchFamily="18" charset="0"/>
              </a:rPr>
              <a:t>.</a:t>
            </a:r>
          </a:p>
          <a:p>
            <a:pPr algn="just"/>
            <a:endParaRPr lang="pl-PL" sz="1900" dirty="0">
              <a:solidFill>
                <a:srgbClr val="002060"/>
              </a:solidFill>
              <a:latin typeface="Constantia" pitchFamily="18" charset="0"/>
            </a:endParaRPr>
          </a:p>
          <a:p>
            <a:pPr algn="just"/>
            <a:r>
              <a:rPr lang="pl-PL" sz="1900" dirty="0">
                <a:solidFill>
                  <a:srgbClr val="002060"/>
                </a:solidFill>
                <a:latin typeface="Constantia" pitchFamily="18" charset="0"/>
              </a:rPr>
              <a:t>	Z uwagi na występujące  w latach 1920-1935 epidemie duru brzusznego i plamistego utworzono </a:t>
            </a:r>
            <a:r>
              <a:rPr lang="pl-PL" sz="1900" b="1" dirty="0">
                <a:solidFill>
                  <a:srgbClr val="002060"/>
                </a:solidFill>
                <a:latin typeface="Constantia" pitchFamily="18" charset="0"/>
              </a:rPr>
              <a:t>Urząd Naczelnego Nadzwyczajnego Komisarza do walki z epidemiami</a:t>
            </a:r>
            <a:r>
              <a:rPr lang="pl-PL" sz="1900" dirty="0">
                <a:solidFill>
                  <a:srgbClr val="002060"/>
                </a:solidFill>
                <a:latin typeface="Constantia" pitchFamily="18" charset="0"/>
              </a:rPr>
              <a:t>. Komisarz m.in. miał uprawnienia do powoływania sił lekarskich, wojskowych, pomocniczych i technicznych na potrzeby świadczeń na rzecz walki z epidemiami.  </a:t>
            </a:r>
          </a:p>
          <a:p>
            <a:pPr algn="just"/>
            <a:endParaRPr lang="pl-PL" dirty="0">
              <a:solidFill>
                <a:srgbClr val="002060"/>
              </a:solidFill>
              <a:latin typeface="Constantia" pitchFamily="18" charset="0"/>
            </a:endParaRPr>
          </a:p>
          <a:p>
            <a:pPr algn="just"/>
            <a:endParaRPr lang="pl-PL" dirty="0">
              <a:solidFill>
                <a:srgbClr val="002060"/>
              </a:solidFill>
              <a:latin typeface="Constantia" pitchFamily="18" charset="0"/>
            </a:endParaRPr>
          </a:p>
          <a:p>
            <a:pPr algn="just"/>
            <a:endParaRPr lang="pl-PL" dirty="0">
              <a:solidFill>
                <a:srgbClr val="002060"/>
              </a:solidFill>
              <a:latin typeface="Constantia" pitchFamily="18" charset="0"/>
            </a:endParaRPr>
          </a:p>
          <a:p>
            <a:pPr algn="just"/>
            <a:endParaRPr lang="pl-PL" dirty="0">
              <a:solidFill>
                <a:srgbClr val="002060"/>
              </a:solidFill>
              <a:latin typeface="Constantia" pitchFamily="18" charset="0"/>
            </a:endParaRPr>
          </a:p>
          <a:p>
            <a:pPr algn="just"/>
            <a:endParaRPr lang="pl-PL" dirty="0">
              <a:solidFill>
                <a:srgbClr val="002060"/>
              </a:solidFill>
              <a:latin typeface="Constantia" pitchFamily="18" charset="0"/>
            </a:endParaRPr>
          </a:p>
          <a:p>
            <a:pPr algn="just"/>
            <a:endParaRPr lang="pl-PL" dirty="0">
              <a:solidFill>
                <a:srgbClr val="002060"/>
              </a:solidFill>
              <a:latin typeface="Constantia" pitchFamily="18" charset="0"/>
            </a:endParaRPr>
          </a:p>
          <a:p>
            <a:endParaRPr lang="pl-PL" dirty="0">
              <a:latin typeface="Constantia" pitchFamily="18" charset="0"/>
            </a:endParaRPr>
          </a:p>
        </p:txBody>
      </p:sp>
      <p:sp>
        <p:nvSpPr>
          <p:cNvPr id="2" name="Symbol zastępczy numeru slajdu 1">
            <a:extLst>
              <a:ext uri="{FF2B5EF4-FFF2-40B4-BE49-F238E27FC236}">
                <a16:creationId xmlns:a16="http://schemas.microsoft.com/office/drawing/2014/main" id="{50CB7E0D-CEAF-4150-9BD1-2713077AB7EB}"/>
              </a:ext>
            </a:extLst>
          </p:cNvPr>
          <p:cNvSpPr>
            <a:spLocks noGrp="1"/>
          </p:cNvSpPr>
          <p:nvPr>
            <p:ph type="sldNum" sz="quarter" idx="12"/>
          </p:nvPr>
        </p:nvSpPr>
        <p:spPr/>
        <p:txBody>
          <a:bodyPr/>
          <a:lstStyle/>
          <a:p>
            <a:pPr>
              <a:defRPr/>
            </a:pPr>
            <a:fld id="{8E7CD2DA-8185-4507-8A2F-B572FDECFAC1}" type="slidenum">
              <a:rPr lang="pl-PL" smtClean="0"/>
              <a:pPr>
                <a:defRPr/>
              </a:pPr>
              <a:t>41</a:t>
            </a:fld>
            <a:endParaRPr lang="pl-PL"/>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467544" y="620688"/>
            <a:ext cx="8064500" cy="5339923"/>
          </a:xfrm>
          <a:prstGeom prst="rect">
            <a:avLst/>
          </a:prstGeom>
          <a:noFill/>
          <a:ln w="9525">
            <a:noFill/>
            <a:miter lim="800000"/>
            <a:headEnd/>
            <a:tailEnd/>
          </a:ln>
        </p:spPr>
        <p:txBody>
          <a:bodyPr anchor="ctr">
            <a:spAutoFit/>
          </a:bodyPr>
          <a:lstStyle/>
          <a:p>
            <a:pPr indent="450850" algn="just"/>
            <a:r>
              <a:rPr lang="pl-PL" dirty="0">
                <a:solidFill>
                  <a:srgbClr val="002060"/>
                </a:solidFill>
                <a:latin typeface="Constantia" pitchFamily="18" charset="0"/>
                <a:cs typeface="Calibri" pitchFamily="34" charset="0"/>
              </a:rPr>
              <a:t>	</a:t>
            </a:r>
            <a:r>
              <a:rPr lang="pl-PL" sz="1900" dirty="0">
                <a:solidFill>
                  <a:srgbClr val="002060"/>
                </a:solidFill>
                <a:latin typeface="Constantia" pitchFamily="18" charset="0"/>
                <a:cs typeface="Calibri" pitchFamily="34" charset="0"/>
              </a:rPr>
              <a:t>Pierwszy Lekarz Powiatowy </a:t>
            </a:r>
            <a:r>
              <a:rPr lang="pl-PL" sz="1900" b="1" dirty="0">
                <a:solidFill>
                  <a:srgbClr val="002060"/>
                </a:solidFill>
                <a:latin typeface="Constantia" pitchFamily="18" charset="0"/>
                <a:cs typeface="Calibri" pitchFamily="34" charset="0"/>
              </a:rPr>
              <a:t>R. Kamiński</a:t>
            </a:r>
            <a:r>
              <a:rPr lang="pl-PL" sz="1900" dirty="0">
                <a:solidFill>
                  <a:srgbClr val="002060"/>
                </a:solidFill>
                <a:latin typeface="Constantia" pitchFamily="18" charset="0"/>
                <a:cs typeface="Calibri" pitchFamily="34" charset="0"/>
              </a:rPr>
              <a:t>, organizował kursy i przeprowadzał pogadanki dot. profilaktyki chorób zakaźnych,  m.in. na koloniach i półkoloniach, ponieważ podczas ich trwania niejednokrotnie występowały </a:t>
            </a:r>
            <a:r>
              <a:rPr lang="pl-PL" sz="1900" b="1" dirty="0">
                <a:solidFill>
                  <a:srgbClr val="002060"/>
                </a:solidFill>
                <a:latin typeface="Constantia" pitchFamily="18" charset="0"/>
                <a:cs typeface="Calibri" pitchFamily="34" charset="0"/>
              </a:rPr>
              <a:t>epidemie chorób zakaźnych</a:t>
            </a:r>
            <a:r>
              <a:rPr lang="pl-PL" sz="1900" dirty="0">
                <a:solidFill>
                  <a:srgbClr val="002060"/>
                </a:solidFill>
                <a:latin typeface="Constantia" pitchFamily="18" charset="0"/>
                <a:cs typeface="Calibri" pitchFamily="34" charset="0"/>
              </a:rPr>
              <a:t>, których źródłem były dzieci tam przyjeżdżające.</a:t>
            </a:r>
          </a:p>
          <a:p>
            <a:pPr indent="450850" algn="just"/>
            <a:endParaRPr lang="pl-PL" sz="1900" dirty="0">
              <a:solidFill>
                <a:srgbClr val="002060"/>
              </a:solidFill>
              <a:latin typeface="Constantia" pitchFamily="18" charset="0"/>
            </a:endParaRPr>
          </a:p>
          <a:p>
            <a:pPr indent="450850" algn="just" eaLnBrk="0" hangingPunct="0"/>
            <a:r>
              <a:rPr lang="pl-PL" sz="1900" b="1" dirty="0">
                <a:solidFill>
                  <a:srgbClr val="002060"/>
                </a:solidFill>
                <a:latin typeface="Constantia" pitchFamily="18" charset="0"/>
                <a:cs typeface="Calibri" pitchFamily="34" charset="0"/>
              </a:rPr>
              <a:t>	Ciekawostką jest</a:t>
            </a:r>
            <a:r>
              <a:rPr lang="pl-PL" sz="1900" dirty="0">
                <a:solidFill>
                  <a:srgbClr val="002060"/>
                </a:solidFill>
                <a:latin typeface="Constantia" pitchFamily="18" charset="0"/>
                <a:cs typeface="Calibri" pitchFamily="34" charset="0"/>
              </a:rPr>
              <a:t>, iż dzieci  przed wyjazdem na kolonie zgodnie z okólnikiem nr 22/35 Ministra Opieki Społecznej z dnia 11 kwietnia 1935 r. nr Zn3c/18 w sprawie zarządzeń zapobiegawczych dot. dzieci wyjeżdżających na kolonie powinny być </a:t>
            </a:r>
            <a:r>
              <a:rPr lang="pl-PL" sz="1900" b="1" dirty="0">
                <a:solidFill>
                  <a:srgbClr val="002060"/>
                </a:solidFill>
                <a:latin typeface="Constantia" pitchFamily="18" charset="0"/>
                <a:cs typeface="Calibri" pitchFamily="34" charset="0"/>
              </a:rPr>
              <a:t>poddane badaniom na nosicielstwo błonicy i duru oraz w miarę możności zaszczepione przeciwko durowi brzusznemu, błonicy i płonicy  </a:t>
            </a:r>
            <a:r>
              <a:rPr lang="pl-PL" sz="1900" dirty="0">
                <a:solidFill>
                  <a:srgbClr val="002060"/>
                </a:solidFill>
                <a:latin typeface="Constantia" pitchFamily="18" charset="0"/>
                <a:cs typeface="Calibri" pitchFamily="34" charset="0"/>
              </a:rPr>
              <a:t>(ew. szczepionką BP) </a:t>
            </a:r>
            <a:r>
              <a:rPr lang="pl-PL" sz="1900" b="1" dirty="0">
                <a:solidFill>
                  <a:srgbClr val="002060"/>
                </a:solidFill>
                <a:latin typeface="Constantia" pitchFamily="18" charset="0"/>
                <a:cs typeface="Calibri" pitchFamily="34" charset="0"/>
              </a:rPr>
              <a:t>o ile nie dostarczą zaświadczenia</a:t>
            </a:r>
            <a:r>
              <a:rPr lang="pl-PL" sz="1900" dirty="0">
                <a:solidFill>
                  <a:srgbClr val="002060"/>
                </a:solidFill>
                <a:latin typeface="Constantia" pitchFamily="18" charset="0"/>
                <a:cs typeface="Calibri" pitchFamily="34" charset="0"/>
              </a:rPr>
              <a:t>, że w okresie rocznym przed terminem szczepień, wyznaczonym dla dzieci wyjeżdżających na kolonie, były poddawane tym szczepieniom. Szczepienia p/błonicy i płonicy powinny być przeprowadzone na 2 miesiące, p/durowi brzusznemu – na miesiąc przed terminem wyjazdu na kolonie.</a:t>
            </a:r>
            <a:r>
              <a:rPr lang="pl-PL" sz="1900" dirty="0">
                <a:solidFill>
                  <a:srgbClr val="002060"/>
                </a:solidFill>
                <a:latin typeface="Constantia" pitchFamily="18" charset="0"/>
              </a:rPr>
              <a:t> </a:t>
            </a:r>
          </a:p>
          <a:p>
            <a:pPr indent="450850" algn="just" eaLnBrk="0" hangingPunct="0"/>
            <a:endParaRPr lang="pl-PL" dirty="0">
              <a:latin typeface="Constantia" pitchFamily="18" charset="0"/>
            </a:endParaRPr>
          </a:p>
        </p:txBody>
      </p:sp>
      <p:sp>
        <p:nvSpPr>
          <p:cNvPr id="2" name="Symbol zastępczy numeru slajdu 1">
            <a:extLst>
              <a:ext uri="{FF2B5EF4-FFF2-40B4-BE49-F238E27FC236}">
                <a16:creationId xmlns:a16="http://schemas.microsoft.com/office/drawing/2014/main" id="{10BF3E03-3CA6-4690-8980-338BEA3BE8F0}"/>
              </a:ext>
            </a:extLst>
          </p:cNvPr>
          <p:cNvSpPr>
            <a:spLocks noGrp="1"/>
          </p:cNvSpPr>
          <p:nvPr>
            <p:ph type="sldNum" sz="quarter" idx="12"/>
          </p:nvPr>
        </p:nvSpPr>
        <p:spPr/>
        <p:txBody>
          <a:bodyPr/>
          <a:lstStyle/>
          <a:p>
            <a:pPr>
              <a:defRPr/>
            </a:pPr>
            <a:fld id="{8E7CD2DA-8185-4507-8A2F-B572FDECFAC1}" type="slidenum">
              <a:rPr lang="pl-PL" smtClean="0"/>
              <a:pPr>
                <a:defRPr/>
              </a:pPr>
              <a:t>42</a:t>
            </a:fld>
            <a:endParaRPr lang="pl-PL"/>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323528" y="616431"/>
            <a:ext cx="8208963" cy="5940088"/>
          </a:xfrm>
          <a:prstGeom prst="rect">
            <a:avLst/>
          </a:prstGeom>
          <a:noFill/>
          <a:ln w="9525">
            <a:noFill/>
            <a:miter lim="800000"/>
            <a:headEnd/>
            <a:tailEnd/>
          </a:ln>
        </p:spPr>
        <p:txBody>
          <a:bodyPr anchor="ctr">
            <a:spAutoFit/>
          </a:bodyPr>
          <a:lstStyle/>
          <a:p>
            <a:pPr indent="450850" algn="just"/>
            <a:r>
              <a:rPr lang="pl-PL" sz="1900" dirty="0">
                <a:solidFill>
                  <a:srgbClr val="002060"/>
                </a:solidFill>
                <a:latin typeface="Constantia" pitchFamily="18" charset="0"/>
                <a:cs typeface="Calibri" pitchFamily="34" charset="0"/>
              </a:rPr>
              <a:t>	Ponadto warunki, w jakich dzieci przebywały na koloniach półkoloniach nie wszędzie były na zadawalającym poziomie. Do najczęściej spotykanych braków zaliczano: 1) nieodpowiednie położenie kolonii, 2) brak terenu do gier i zabaw, 3) brak lasu w pobliżu, 4) niedostateczne urządzenia do mycia i kąpieli, 5) zbyt mała liczba należycie urządzonych ustępów, 6) przeludnienie kolonii i związana z tym ciasnota w sypialniach, 7) niedostateczne odżywianie, 8) brak opieki higienicznej przemęczanie dziatwy popisami i marszami, 10) regulaminy zbyt rygorystyczne, nie liczące się z potrzebą dzieci, 11)	nieumiejętna albo zgoła niewłaściwa opieka wychowawcza.</a:t>
            </a:r>
          </a:p>
          <a:p>
            <a:pPr indent="450850" algn="just"/>
            <a:endParaRPr lang="pl-PL" sz="1900" dirty="0">
              <a:solidFill>
                <a:srgbClr val="002060"/>
              </a:solidFill>
              <a:latin typeface="Constantia" pitchFamily="18" charset="0"/>
            </a:endParaRPr>
          </a:p>
          <a:p>
            <a:pPr indent="450850" algn="just" eaLnBrk="0" hangingPunct="0"/>
            <a:r>
              <a:rPr lang="pl-PL" sz="1900" dirty="0">
                <a:solidFill>
                  <a:srgbClr val="002060"/>
                </a:solidFill>
                <a:latin typeface="Constantia" pitchFamily="18" charset="0"/>
                <a:cs typeface="Calibri" pitchFamily="34" charset="0"/>
              </a:rPr>
              <a:t>	Lekarz powiatowy każdorazowo kwalifikował teren, na którym miała być urządzona kolonia, przynajmniej raz w ciągu sezonu wizytował każdą kolonię, a przed rozpoczęciem sezonu zwoływał zebranie przedstawicieli instytucji organizującej kolonie i półkolonie.</a:t>
            </a:r>
            <a:endParaRPr lang="pl-PL" sz="1900" dirty="0">
              <a:solidFill>
                <a:srgbClr val="002060"/>
              </a:solidFill>
              <a:latin typeface="Constantia" pitchFamily="18" charset="0"/>
            </a:endParaRPr>
          </a:p>
          <a:p>
            <a:pPr indent="450850" algn="just" eaLnBrk="0" hangingPunct="0"/>
            <a:endParaRPr lang="pl-PL" sz="1900" dirty="0">
              <a:solidFill>
                <a:srgbClr val="002060"/>
              </a:solidFill>
              <a:latin typeface="Constantia" pitchFamily="18" charset="0"/>
              <a:cs typeface="Calibri" pitchFamily="34" charset="0"/>
            </a:endParaRPr>
          </a:p>
          <a:p>
            <a:pPr indent="450850" algn="just" eaLnBrk="0" hangingPunct="0"/>
            <a:r>
              <a:rPr lang="pl-PL" sz="1900" dirty="0">
                <a:solidFill>
                  <a:srgbClr val="002060"/>
                </a:solidFill>
                <a:latin typeface="Constantia" pitchFamily="18" charset="0"/>
                <a:cs typeface="Calibri" pitchFamily="34" charset="0"/>
              </a:rPr>
              <a:t>  	Z działalności ośrodka sporządzano roczne sprawozdania do Urzędu Wojewódzkiego.</a:t>
            </a:r>
          </a:p>
          <a:p>
            <a:pPr indent="450850" algn="just" eaLnBrk="0" hangingPunct="0"/>
            <a:endParaRPr lang="pl-PL" sz="1900" dirty="0">
              <a:latin typeface="Constantia" pitchFamily="18" charset="0"/>
              <a:cs typeface="Calibri" pitchFamily="34" charset="0"/>
            </a:endParaRPr>
          </a:p>
          <a:p>
            <a:pPr indent="450850" algn="just" eaLnBrk="0" hangingPunct="0"/>
            <a:r>
              <a:rPr lang="pl-PL" sz="1900" dirty="0">
                <a:latin typeface="Calibri" pitchFamily="34" charset="0"/>
                <a:cs typeface="Calibri" pitchFamily="34" charset="0"/>
              </a:rPr>
              <a:t> </a:t>
            </a:r>
            <a:endParaRPr lang="pl-PL" sz="1900" dirty="0"/>
          </a:p>
        </p:txBody>
      </p:sp>
      <p:sp>
        <p:nvSpPr>
          <p:cNvPr id="2" name="Symbol zastępczy numeru slajdu 1">
            <a:extLst>
              <a:ext uri="{FF2B5EF4-FFF2-40B4-BE49-F238E27FC236}">
                <a16:creationId xmlns:a16="http://schemas.microsoft.com/office/drawing/2014/main" id="{E29FD581-ADD3-4AD4-AA57-E9E7E2340C0D}"/>
              </a:ext>
            </a:extLst>
          </p:cNvPr>
          <p:cNvSpPr>
            <a:spLocks noGrp="1"/>
          </p:cNvSpPr>
          <p:nvPr>
            <p:ph type="sldNum" sz="quarter" idx="12"/>
          </p:nvPr>
        </p:nvSpPr>
        <p:spPr/>
        <p:txBody>
          <a:bodyPr/>
          <a:lstStyle/>
          <a:p>
            <a:pPr>
              <a:defRPr/>
            </a:pPr>
            <a:fld id="{8E7CD2DA-8185-4507-8A2F-B572FDECFAC1}" type="slidenum">
              <a:rPr lang="pl-PL" smtClean="0"/>
              <a:pPr>
                <a:defRPr/>
              </a:pPr>
              <a:t>43</a:t>
            </a:fld>
            <a:endParaRPr lang="pl-PL"/>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6011863" y="589489"/>
            <a:ext cx="2447925" cy="3600986"/>
          </a:xfrm>
          <a:prstGeom prst="rect">
            <a:avLst/>
          </a:prstGeom>
          <a:noFill/>
          <a:ln w="9525">
            <a:noFill/>
            <a:miter lim="800000"/>
            <a:headEnd/>
            <a:tailEnd/>
          </a:ln>
        </p:spPr>
        <p:txBody>
          <a:bodyPr anchor="ctr">
            <a:spAutoFit/>
          </a:bodyPr>
          <a:lstStyle/>
          <a:p>
            <a:pPr algn="ctr"/>
            <a:r>
              <a:rPr lang="pl-PL" sz="1900" dirty="0">
                <a:solidFill>
                  <a:srgbClr val="002060"/>
                </a:solidFill>
                <a:latin typeface="Constantia" pitchFamily="18" charset="0"/>
                <a:cs typeface="Calibri" pitchFamily="34" charset="0"/>
              </a:rPr>
              <a:t>Ponadto w ówczesnym czasie komisje sanitarno-zdrowotne kontrolowały warsztaty, sklepy rzeźnickie i pijalnie piwa. Na celowniku komisji były też brodnickie ubikacje i często ich mizerniutki  stan.</a:t>
            </a:r>
          </a:p>
        </p:txBody>
      </p:sp>
      <p:pic>
        <p:nvPicPr>
          <p:cNvPr id="51202" name="Picture 5"/>
          <p:cNvPicPr>
            <a:picLocks noChangeAspect="1" noChangeArrowheads="1"/>
          </p:cNvPicPr>
          <p:nvPr/>
        </p:nvPicPr>
        <p:blipFill>
          <a:blip r:embed="rId2" cstate="print"/>
          <a:srcRect/>
          <a:stretch>
            <a:fillRect/>
          </a:stretch>
        </p:blipFill>
        <p:spPr bwMode="auto">
          <a:xfrm>
            <a:off x="611188" y="404813"/>
            <a:ext cx="5113337" cy="5832475"/>
          </a:xfrm>
          <a:prstGeom prst="rect">
            <a:avLst/>
          </a:prstGeom>
          <a:noFill/>
          <a:ln w="9525">
            <a:noFill/>
            <a:miter lim="800000"/>
            <a:headEnd/>
            <a:tailEnd/>
          </a:ln>
          <a:effectLst>
            <a:softEdge rad="50800"/>
          </a:effectLst>
        </p:spPr>
      </p:pic>
      <p:pic>
        <p:nvPicPr>
          <p:cNvPr id="51203" name="Picture 6"/>
          <p:cNvPicPr>
            <a:picLocks noChangeAspect="1" noChangeArrowheads="1"/>
          </p:cNvPicPr>
          <p:nvPr/>
        </p:nvPicPr>
        <p:blipFill>
          <a:blip r:embed="rId3" cstate="print"/>
          <a:srcRect/>
          <a:stretch>
            <a:fillRect/>
          </a:stretch>
        </p:blipFill>
        <p:spPr bwMode="auto">
          <a:xfrm>
            <a:off x="5580063" y="5084763"/>
            <a:ext cx="2108200" cy="1152525"/>
          </a:xfrm>
          <a:prstGeom prst="rect">
            <a:avLst/>
          </a:prstGeom>
          <a:noFill/>
          <a:ln w="9525">
            <a:noFill/>
            <a:miter lim="800000"/>
            <a:headEnd/>
            <a:tailEnd/>
          </a:ln>
        </p:spPr>
      </p:pic>
      <p:sp>
        <p:nvSpPr>
          <p:cNvPr id="2" name="Symbol zastępczy numeru slajdu 1">
            <a:extLst>
              <a:ext uri="{FF2B5EF4-FFF2-40B4-BE49-F238E27FC236}">
                <a16:creationId xmlns:a16="http://schemas.microsoft.com/office/drawing/2014/main" id="{F529B175-D696-4E0A-831B-EC5E75E8B83A}"/>
              </a:ext>
            </a:extLst>
          </p:cNvPr>
          <p:cNvSpPr>
            <a:spLocks noGrp="1"/>
          </p:cNvSpPr>
          <p:nvPr>
            <p:ph type="sldNum" sz="quarter" idx="12"/>
          </p:nvPr>
        </p:nvSpPr>
        <p:spPr/>
        <p:txBody>
          <a:bodyPr/>
          <a:lstStyle/>
          <a:p>
            <a:pPr>
              <a:defRPr/>
            </a:pPr>
            <a:fld id="{8E7CD2DA-8185-4507-8A2F-B572FDECFAC1}" type="slidenum">
              <a:rPr lang="pl-PL" smtClean="0"/>
              <a:pPr>
                <a:defRPr/>
              </a:pPr>
              <a:t>44</a:t>
            </a:fld>
            <a:endParaRPr lang="pl-PL"/>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Prostokąt 3"/>
          <p:cNvSpPr>
            <a:spLocks noChangeArrowheads="1"/>
          </p:cNvSpPr>
          <p:nvPr/>
        </p:nvSpPr>
        <p:spPr bwMode="auto">
          <a:xfrm>
            <a:off x="323850" y="333375"/>
            <a:ext cx="8424614" cy="6001643"/>
          </a:xfrm>
          <a:prstGeom prst="rect">
            <a:avLst/>
          </a:prstGeom>
          <a:noFill/>
          <a:ln w="9525">
            <a:noFill/>
            <a:miter lim="800000"/>
            <a:headEnd/>
            <a:tailEnd/>
          </a:ln>
        </p:spPr>
        <p:txBody>
          <a:bodyPr wrap="square">
            <a:spAutoFit/>
          </a:bodyPr>
          <a:lstStyle/>
          <a:p>
            <a:pPr indent="449263" algn="just"/>
            <a:r>
              <a:rPr lang="pl-PL" sz="1900" b="1" dirty="0">
                <a:solidFill>
                  <a:srgbClr val="002060"/>
                </a:solidFill>
                <a:latin typeface="Constantia" pitchFamily="18" charset="0"/>
              </a:rPr>
              <a:t>Grypa bardziej zabójcza od wojny, czyli 100 lat hiszpanki (1918 – 1920)</a:t>
            </a:r>
          </a:p>
          <a:p>
            <a:pPr indent="449263" algn="just"/>
            <a:endParaRPr lang="pl-PL" sz="1900" dirty="0">
              <a:solidFill>
                <a:srgbClr val="002060"/>
              </a:solidFill>
              <a:latin typeface="Constantia" pitchFamily="18" charset="0"/>
            </a:endParaRPr>
          </a:p>
          <a:p>
            <a:pPr indent="449263" algn="just"/>
            <a:r>
              <a:rPr lang="pl-PL" sz="1900" dirty="0">
                <a:solidFill>
                  <a:srgbClr val="002060"/>
                </a:solidFill>
                <a:latin typeface="Constantia" pitchFamily="18" charset="0"/>
              </a:rPr>
              <a:t>Pod koniec pierwszej wojny światowej i zaraz po niej zachorowało na tzw. „hiszpankę” </a:t>
            </a:r>
            <a:r>
              <a:rPr lang="pl-PL" sz="1900" b="1" dirty="0">
                <a:solidFill>
                  <a:srgbClr val="002060"/>
                </a:solidFill>
                <a:latin typeface="Constantia" pitchFamily="18" charset="0"/>
              </a:rPr>
              <a:t>około pół miliarda ludzi </a:t>
            </a:r>
            <a:r>
              <a:rPr lang="pl-PL" sz="1900" dirty="0">
                <a:solidFill>
                  <a:srgbClr val="002060"/>
                </a:solidFill>
                <a:latin typeface="Constantia" pitchFamily="18" charset="0"/>
              </a:rPr>
              <a:t>– jedna trzecia ówczesnej ludności świata. Pod</a:t>
            </a:r>
            <a:r>
              <a:rPr lang="pl-PL" sz="1900" dirty="0">
                <a:solidFill>
                  <a:srgbClr val="002060"/>
                </a:solidFill>
                <a:latin typeface="Constantia" pitchFamily="18" charset="0"/>
                <a:ea typeface="Calibri" pitchFamily="34" charset="0"/>
                <a:cs typeface="Times New Roman" pitchFamily="18" charset="0"/>
              </a:rPr>
              <a:t> koniec I wojny światowej epidemia grypy dotarła również do Brodnicy</a:t>
            </a:r>
            <a:r>
              <a:rPr lang="pl-PL" dirty="0">
                <a:solidFill>
                  <a:srgbClr val="002060"/>
                </a:solidFill>
                <a:latin typeface="Constantia" pitchFamily="18" charset="0"/>
                <a:ea typeface="Calibri" pitchFamily="34" charset="0"/>
                <a:cs typeface="Times New Roman" pitchFamily="18" charset="0"/>
              </a:rPr>
              <a:t>. </a:t>
            </a:r>
          </a:p>
          <a:p>
            <a:pPr indent="449263" algn="just"/>
            <a:endParaRPr lang="pl-PL" dirty="0">
              <a:solidFill>
                <a:srgbClr val="002060"/>
              </a:solidFill>
              <a:latin typeface="Constantia" pitchFamily="18" charset="0"/>
              <a:cs typeface="Times New Roman" pitchFamily="18" charset="0"/>
            </a:endParaRPr>
          </a:p>
          <a:p>
            <a:pPr indent="449263" algn="just"/>
            <a:endParaRPr lang="pl-PL" dirty="0">
              <a:solidFill>
                <a:srgbClr val="002060"/>
              </a:solidFill>
              <a:latin typeface="Constantia" pitchFamily="18" charset="0"/>
              <a:cs typeface="Times New Roman" pitchFamily="18" charset="0"/>
            </a:endParaRPr>
          </a:p>
          <a:p>
            <a:pPr indent="449263" algn="just"/>
            <a:endParaRPr lang="pl-PL" dirty="0">
              <a:solidFill>
                <a:srgbClr val="002060"/>
              </a:solidFill>
              <a:latin typeface="Constantia" pitchFamily="18" charset="0"/>
              <a:cs typeface="Times New Roman" pitchFamily="18" charset="0"/>
            </a:endParaRPr>
          </a:p>
          <a:p>
            <a:pPr indent="449263" algn="just"/>
            <a:endParaRPr lang="pl-PL" dirty="0">
              <a:solidFill>
                <a:srgbClr val="002060"/>
              </a:solidFill>
              <a:latin typeface="Constantia" pitchFamily="18" charset="0"/>
            </a:endParaRPr>
          </a:p>
          <a:p>
            <a:pPr indent="449263" algn="just"/>
            <a:endParaRPr lang="pl-PL" dirty="0">
              <a:solidFill>
                <a:srgbClr val="002060"/>
              </a:solidFill>
              <a:latin typeface="Constantia" pitchFamily="18" charset="0"/>
            </a:endParaRPr>
          </a:p>
          <a:p>
            <a:pPr indent="449263" algn="just"/>
            <a:endParaRPr lang="pl-PL" dirty="0">
              <a:solidFill>
                <a:srgbClr val="002060"/>
              </a:solidFill>
              <a:latin typeface="Constantia" pitchFamily="18" charset="0"/>
            </a:endParaRPr>
          </a:p>
          <a:p>
            <a:pPr indent="449263" algn="just"/>
            <a:endParaRPr lang="pl-PL" dirty="0">
              <a:solidFill>
                <a:srgbClr val="002060"/>
              </a:solidFill>
              <a:latin typeface="Constantia" pitchFamily="18" charset="0"/>
            </a:endParaRPr>
          </a:p>
          <a:p>
            <a:pPr indent="449263" algn="just"/>
            <a:endParaRPr lang="pl-PL" dirty="0">
              <a:solidFill>
                <a:srgbClr val="002060"/>
              </a:solidFill>
              <a:latin typeface="Constantia" pitchFamily="18" charset="0"/>
            </a:endParaRPr>
          </a:p>
          <a:p>
            <a:pPr indent="449263" algn="just"/>
            <a:endParaRPr lang="pl-PL" dirty="0">
              <a:solidFill>
                <a:srgbClr val="002060"/>
              </a:solidFill>
              <a:latin typeface="Constantia" pitchFamily="18" charset="0"/>
            </a:endParaRPr>
          </a:p>
          <a:p>
            <a:pPr indent="449263" algn="just"/>
            <a:endParaRPr lang="pl-PL" dirty="0">
              <a:solidFill>
                <a:srgbClr val="002060"/>
              </a:solidFill>
              <a:latin typeface="Constantia" pitchFamily="18" charset="0"/>
            </a:endParaRPr>
          </a:p>
          <a:p>
            <a:pPr indent="449263" algn="just"/>
            <a:endParaRPr lang="pl-PL" dirty="0">
              <a:solidFill>
                <a:srgbClr val="002060"/>
              </a:solidFill>
              <a:latin typeface="Constantia" pitchFamily="18" charset="0"/>
            </a:endParaRPr>
          </a:p>
          <a:p>
            <a:pPr indent="449263" algn="just"/>
            <a:endParaRPr lang="pl-PL" dirty="0">
              <a:solidFill>
                <a:srgbClr val="002060"/>
              </a:solidFill>
              <a:latin typeface="Constantia" pitchFamily="18" charset="0"/>
            </a:endParaRPr>
          </a:p>
          <a:p>
            <a:pPr indent="449263" algn="just"/>
            <a:endParaRPr lang="pl-PL" dirty="0">
              <a:solidFill>
                <a:srgbClr val="002060"/>
              </a:solidFill>
              <a:latin typeface="Constantia" pitchFamily="18" charset="0"/>
            </a:endParaRPr>
          </a:p>
          <a:p>
            <a:pPr indent="449263" algn="just"/>
            <a:endParaRPr lang="pl-PL" dirty="0">
              <a:solidFill>
                <a:srgbClr val="002060"/>
              </a:solidFill>
              <a:latin typeface="Constantia" pitchFamily="18" charset="0"/>
            </a:endParaRPr>
          </a:p>
          <a:p>
            <a:pPr indent="449263" algn="just"/>
            <a:endParaRPr lang="pl-PL" dirty="0">
              <a:solidFill>
                <a:srgbClr val="003399"/>
              </a:solidFill>
              <a:latin typeface="Constantia" pitchFamily="18" charset="0"/>
            </a:endParaRPr>
          </a:p>
        </p:txBody>
      </p:sp>
      <p:pic>
        <p:nvPicPr>
          <p:cNvPr id="31746" name="Obraz 4"/>
          <p:cNvPicPr>
            <a:picLocks noChangeAspect="1" noChangeArrowheads="1"/>
          </p:cNvPicPr>
          <p:nvPr/>
        </p:nvPicPr>
        <p:blipFill>
          <a:blip r:embed="rId2" cstate="print"/>
          <a:srcRect/>
          <a:stretch>
            <a:fillRect/>
          </a:stretch>
        </p:blipFill>
        <p:spPr bwMode="auto">
          <a:xfrm>
            <a:off x="886666" y="2708920"/>
            <a:ext cx="4752975" cy="3240088"/>
          </a:xfrm>
          <a:prstGeom prst="rect">
            <a:avLst/>
          </a:prstGeom>
          <a:noFill/>
          <a:ln w="9525">
            <a:noFill/>
            <a:miter lim="800000"/>
            <a:headEnd/>
            <a:tailEnd/>
          </a:ln>
          <a:effectLst>
            <a:softEdge rad="63500"/>
          </a:effectLst>
        </p:spPr>
      </p:pic>
      <p:sp>
        <p:nvSpPr>
          <p:cNvPr id="31747" name="Rectangle 1"/>
          <p:cNvSpPr>
            <a:spLocks noChangeArrowheads="1"/>
          </p:cNvSpPr>
          <p:nvPr/>
        </p:nvSpPr>
        <p:spPr bwMode="auto">
          <a:xfrm>
            <a:off x="5746750" y="5157192"/>
            <a:ext cx="2663825" cy="738187"/>
          </a:xfrm>
          <a:prstGeom prst="rect">
            <a:avLst/>
          </a:prstGeom>
          <a:noFill/>
          <a:ln w="9525">
            <a:noFill/>
            <a:miter lim="800000"/>
            <a:headEnd/>
            <a:tailEnd/>
          </a:ln>
        </p:spPr>
        <p:txBody>
          <a:bodyPr anchor="ctr">
            <a:spAutoFit/>
          </a:bodyPr>
          <a:lstStyle/>
          <a:p>
            <a:r>
              <a:rPr lang="pl-PL" sz="1400" dirty="0">
                <a:solidFill>
                  <a:srgbClr val="002060"/>
                </a:solidFill>
                <a:latin typeface="Constantia" pitchFamily="18" charset="0"/>
                <a:cs typeface="Times New Roman" pitchFamily="18" charset="0"/>
              </a:rPr>
              <a:t>Tak wyglądał oddział pierwszej pomocy w szpitalu wojskowym (USA).</a:t>
            </a:r>
          </a:p>
        </p:txBody>
      </p:sp>
      <p:sp>
        <p:nvSpPr>
          <p:cNvPr id="2" name="Symbol zastępczy numeru slajdu 1">
            <a:extLst>
              <a:ext uri="{FF2B5EF4-FFF2-40B4-BE49-F238E27FC236}">
                <a16:creationId xmlns:a16="http://schemas.microsoft.com/office/drawing/2014/main" id="{4AE38700-D5CD-4FDB-AEDF-03400DC9E255}"/>
              </a:ext>
            </a:extLst>
          </p:cNvPr>
          <p:cNvSpPr>
            <a:spLocks noGrp="1"/>
          </p:cNvSpPr>
          <p:nvPr>
            <p:ph type="sldNum" sz="quarter" idx="12"/>
          </p:nvPr>
        </p:nvSpPr>
        <p:spPr/>
        <p:txBody>
          <a:bodyPr/>
          <a:lstStyle/>
          <a:p>
            <a:pPr>
              <a:defRPr/>
            </a:pPr>
            <a:fld id="{8E7CD2DA-8185-4507-8A2F-B572FDECFAC1}" type="slidenum">
              <a:rPr lang="pl-PL" smtClean="0"/>
              <a:pPr>
                <a:defRPr/>
              </a:pPr>
              <a:t>45</a:t>
            </a:fld>
            <a:endParaRPr lang="pl-PL"/>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0A1404F5-788E-AFDC-E073-110B6AE8BA21}"/>
              </a:ext>
            </a:extLst>
          </p:cNvPr>
          <p:cNvSpPr>
            <a:spLocks noGrp="1"/>
          </p:cNvSpPr>
          <p:nvPr>
            <p:ph type="sldNum" sz="quarter" idx="12"/>
          </p:nvPr>
        </p:nvSpPr>
        <p:spPr/>
        <p:txBody>
          <a:bodyPr/>
          <a:lstStyle/>
          <a:p>
            <a:pPr>
              <a:defRPr/>
            </a:pPr>
            <a:fld id="{8E7CD2DA-8185-4507-8A2F-B572FDECFAC1}" type="slidenum">
              <a:rPr lang="pl-PL" smtClean="0"/>
              <a:pPr>
                <a:defRPr/>
              </a:pPr>
              <a:t>46</a:t>
            </a:fld>
            <a:endParaRPr lang="pl-PL"/>
          </a:p>
        </p:txBody>
      </p:sp>
      <p:sp>
        <p:nvSpPr>
          <p:cNvPr id="5" name="pole tekstowe 4">
            <a:extLst>
              <a:ext uri="{FF2B5EF4-FFF2-40B4-BE49-F238E27FC236}">
                <a16:creationId xmlns:a16="http://schemas.microsoft.com/office/drawing/2014/main" id="{183010C3-D7C3-B473-1BCB-A0C6CEC29035}"/>
              </a:ext>
            </a:extLst>
          </p:cNvPr>
          <p:cNvSpPr txBox="1"/>
          <p:nvPr/>
        </p:nvSpPr>
        <p:spPr>
          <a:xfrm>
            <a:off x="395536" y="1189925"/>
            <a:ext cx="8258769" cy="4478149"/>
          </a:xfrm>
          <a:prstGeom prst="rect">
            <a:avLst/>
          </a:prstGeom>
          <a:noFill/>
        </p:spPr>
        <p:txBody>
          <a:bodyPr wrap="square" rtlCol="0">
            <a:spAutoFit/>
          </a:bodyPr>
          <a:lstStyle/>
          <a:p>
            <a:pPr algn="just"/>
            <a:r>
              <a:rPr lang="pl-PL" sz="1900" b="1" dirty="0">
                <a:solidFill>
                  <a:srgbClr val="002060"/>
                </a:solidFill>
                <a:latin typeface="+mj-lt"/>
              </a:rPr>
              <a:t>	Epidemie czerwonki </a:t>
            </a:r>
            <a:r>
              <a:rPr lang="pl-PL" sz="1900" dirty="0">
                <a:solidFill>
                  <a:srgbClr val="002060"/>
                </a:solidFill>
                <a:latin typeface="+mj-lt"/>
              </a:rPr>
              <a:t>towarzyszyły nieodłącznie maszerującym armiom, które przenosiły ją na cywilów. Gdy zakażeni żołnierze wkraczali do miast, w których panował niedostatek higieny i duże zagęszczenie, rozwijały się epidemie.</a:t>
            </a:r>
          </a:p>
          <a:p>
            <a:pPr algn="just"/>
            <a:endParaRPr lang="pl-PL" sz="1900" dirty="0">
              <a:solidFill>
                <a:srgbClr val="002060"/>
              </a:solidFill>
              <a:latin typeface="+mj-lt"/>
            </a:endParaRPr>
          </a:p>
          <a:p>
            <a:pPr algn="just"/>
            <a:r>
              <a:rPr lang="pl-PL" sz="1900" dirty="0">
                <a:solidFill>
                  <a:srgbClr val="002060"/>
                </a:solidFill>
                <a:latin typeface="+mj-lt"/>
              </a:rPr>
              <a:t>	Z powodu działań wojennych, które zniszczyły instytucje zapewniające bezpieczeństwo zdrowotne ludności i doprowadziły do wybuchów epidemii chorób, takich jak: </a:t>
            </a:r>
            <a:r>
              <a:rPr lang="pl-PL" sz="1900" b="1" dirty="0">
                <a:solidFill>
                  <a:srgbClr val="002060"/>
                </a:solidFill>
                <a:latin typeface="+mj-lt"/>
              </a:rPr>
              <a:t>dur brzuszny, dur wysypkowy, czerwonka, błonica</a:t>
            </a:r>
            <a:r>
              <a:rPr lang="pl-PL" sz="1900" dirty="0">
                <a:solidFill>
                  <a:srgbClr val="002060"/>
                </a:solidFill>
                <a:latin typeface="+mj-lt"/>
              </a:rPr>
              <a:t>, zaistniała konieczność powstania centralnej organizacji zajmującej się zdrowiem publicznym. </a:t>
            </a:r>
          </a:p>
          <a:p>
            <a:pPr algn="just"/>
            <a:r>
              <a:rPr lang="pl-PL" sz="1900" dirty="0">
                <a:solidFill>
                  <a:srgbClr val="002060"/>
                </a:solidFill>
                <a:latin typeface="+mj-lt"/>
              </a:rPr>
              <a:t>	Znaczącą role w pokonaniu epidemii miał </a:t>
            </a:r>
            <a:r>
              <a:rPr lang="pl-PL" sz="1900" b="1" dirty="0">
                <a:solidFill>
                  <a:srgbClr val="002060"/>
                </a:solidFill>
                <a:latin typeface="+mj-lt"/>
              </a:rPr>
              <a:t>Naczelny Nadzwyczajny Komisariat do Walki z Epidemiami (NKK)</a:t>
            </a:r>
            <a:r>
              <a:rPr lang="pl-PL" sz="1900" dirty="0">
                <a:solidFill>
                  <a:srgbClr val="002060"/>
                </a:solidFill>
                <a:latin typeface="+mj-lt"/>
              </a:rPr>
              <a:t>, który zwalczanie chorób zakaźnych oparł na tzw. kolumnach przeciwepidemicznych. Kolumny odpowiadały za działania podejmowane regionalnie i lokalnie przy współpracy z odradzającym się po zniszczeniu PZH.</a:t>
            </a:r>
          </a:p>
        </p:txBody>
      </p:sp>
    </p:spTree>
    <p:extLst>
      <p:ext uri="{BB962C8B-B14F-4D97-AF65-F5344CB8AC3E}">
        <p14:creationId xmlns:p14="http://schemas.microsoft.com/office/powerpoint/2010/main" val="35010146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9DC5D616-8949-4EAD-AED2-526E45825B39}"/>
              </a:ext>
            </a:extLst>
          </p:cNvPr>
          <p:cNvSpPr>
            <a:spLocks noGrp="1"/>
          </p:cNvSpPr>
          <p:nvPr>
            <p:ph type="sldNum" sz="quarter" idx="12"/>
          </p:nvPr>
        </p:nvSpPr>
        <p:spPr/>
        <p:txBody>
          <a:bodyPr/>
          <a:lstStyle/>
          <a:p>
            <a:pPr>
              <a:defRPr/>
            </a:pPr>
            <a:fld id="{E683911C-EC88-49B7-90C9-B74F5A05111C}" type="slidenum">
              <a:rPr lang="pl-PL" smtClean="0"/>
              <a:pPr>
                <a:defRPr/>
              </a:pPr>
              <a:t>47</a:t>
            </a:fld>
            <a:endParaRPr lang="pl-PL"/>
          </a:p>
        </p:txBody>
      </p:sp>
      <p:pic>
        <p:nvPicPr>
          <p:cNvPr id="3" name="Picture 2" descr="Lizzie van Zyl była burską dziewczynką, która zmarła na dur brzuszny w brytyjskim obozie koncentracyjnym.">
            <a:extLst>
              <a:ext uri="{FF2B5EF4-FFF2-40B4-BE49-F238E27FC236}">
                <a16:creationId xmlns:a16="http://schemas.microsoft.com/office/drawing/2014/main" id="{73CB9031-A428-4A79-AE7B-BD4DA0D040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7289" y="622245"/>
            <a:ext cx="4176112" cy="2846716"/>
          </a:xfrm>
          <a:prstGeom prst="rect">
            <a:avLst/>
          </a:prstGeom>
          <a:noFill/>
          <a:ln>
            <a:noFill/>
          </a:ln>
          <a:effectLst>
            <a:softEdge rad="571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a:extLst>
              <a:ext uri="{FF2B5EF4-FFF2-40B4-BE49-F238E27FC236}">
                <a16:creationId xmlns:a16="http://schemas.microsoft.com/office/drawing/2014/main" id="{B99EE65A-75F0-4C3B-849F-84FFD8422FC4}"/>
              </a:ext>
            </a:extLst>
          </p:cNvPr>
          <p:cNvSpPr/>
          <p:nvPr/>
        </p:nvSpPr>
        <p:spPr>
          <a:xfrm>
            <a:off x="4457289" y="3789040"/>
            <a:ext cx="4176112" cy="830997"/>
          </a:xfrm>
          <a:prstGeom prst="rect">
            <a:avLst/>
          </a:prstGeom>
        </p:spPr>
        <p:txBody>
          <a:bodyPr wrap="square">
            <a:spAutoFit/>
          </a:bodyPr>
          <a:lstStyle/>
          <a:p>
            <a:pPr algn="ctr"/>
            <a:r>
              <a:rPr lang="pl-PL" sz="1600" dirty="0" err="1">
                <a:solidFill>
                  <a:srgbClr val="002060"/>
                </a:solidFill>
                <a:latin typeface="+mj-lt"/>
                <a:ea typeface="Calibri" panose="020F0502020204030204" pitchFamily="34" charset="0"/>
                <a:cs typeface="Calibri" panose="020F0502020204030204" pitchFamily="34" charset="0"/>
              </a:rPr>
              <a:t>Lizzie</a:t>
            </a:r>
            <a:r>
              <a:rPr lang="pl-PL" sz="1600" dirty="0">
                <a:solidFill>
                  <a:srgbClr val="002060"/>
                </a:solidFill>
                <a:latin typeface="+mj-lt"/>
                <a:ea typeface="Calibri" panose="020F0502020204030204" pitchFamily="34" charset="0"/>
                <a:cs typeface="Calibri" panose="020F0502020204030204" pitchFamily="34" charset="0"/>
              </a:rPr>
              <a:t> van </a:t>
            </a:r>
            <a:r>
              <a:rPr lang="pl-PL" sz="1600" dirty="0" err="1">
                <a:solidFill>
                  <a:srgbClr val="002060"/>
                </a:solidFill>
                <a:latin typeface="+mj-lt"/>
                <a:ea typeface="Calibri" panose="020F0502020204030204" pitchFamily="34" charset="0"/>
                <a:cs typeface="Calibri" panose="020F0502020204030204" pitchFamily="34" charset="0"/>
              </a:rPr>
              <a:t>Zyl</a:t>
            </a:r>
            <a:r>
              <a:rPr lang="pl-PL" sz="1600" dirty="0">
                <a:solidFill>
                  <a:srgbClr val="002060"/>
                </a:solidFill>
                <a:latin typeface="+mj-lt"/>
                <a:ea typeface="Calibri" panose="020F0502020204030204" pitchFamily="34" charset="0"/>
                <a:cs typeface="Calibri" panose="020F0502020204030204" pitchFamily="34" charset="0"/>
              </a:rPr>
              <a:t> była burską dziewczynką, która zmarła na dur brzuszny w brytyjskim obozie koncentracyjnym.</a:t>
            </a:r>
          </a:p>
        </p:txBody>
      </p:sp>
      <p:pic>
        <p:nvPicPr>
          <p:cNvPr id="5" name="Obraz 4">
            <a:extLst>
              <a:ext uri="{FF2B5EF4-FFF2-40B4-BE49-F238E27FC236}">
                <a16:creationId xmlns:a16="http://schemas.microsoft.com/office/drawing/2014/main" id="{66B30387-125D-4969-A962-94B4A212FAA2}"/>
              </a:ext>
            </a:extLst>
          </p:cNvPr>
          <p:cNvPicPr>
            <a:picLocks noChangeAspect="1"/>
          </p:cNvPicPr>
          <p:nvPr/>
        </p:nvPicPr>
        <p:blipFill>
          <a:blip r:embed="rId3" cstate="print"/>
          <a:stretch>
            <a:fillRect/>
          </a:stretch>
        </p:blipFill>
        <p:spPr>
          <a:xfrm>
            <a:off x="683568" y="600826"/>
            <a:ext cx="3318081" cy="4665453"/>
          </a:xfrm>
          <a:prstGeom prst="rect">
            <a:avLst/>
          </a:prstGeom>
          <a:effectLst>
            <a:softEdge rad="177800"/>
          </a:effectLst>
        </p:spPr>
      </p:pic>
      <p:sp>
        <p:nvSpPr>
          <p:cNvPr id="6" name="Prostokąt 5">
            <a:extLst>
              <a:ext uri="{FF2B5EF4-FFF2-40B4-BE49-F238E27FC236}">
                <a16:creationId xmlns:a16="http://schemas.microsoft.com/office/drawing/2014/main" id="{6B00AA15-BB39-4D9E-84D3-1641DE715173}"/>
              </a:ext>
            </a:extLst>
          </p:cNvPr>
          <p:cNvSpPr/>
          <p:nvPr/>
        </p:nvSpPr>
        <p:spPr>
          <a:xfrm>
            <a:off x="107504" y="5373216"/>
            <a:ext cx="4356992" cy="1077218"/>
          </a:xfrm>
          <a:prstGeom prst="rect">
            <a:avLst/>
          </a:prstGeom>
        </p:spPr>
        <p:txBody>
          <a:bodyPr wrap="square">
            <a:spAutoFit/>
          </a:bodyPr>
          <a:lstStyle/>
          <a:p>
            <a:pPr algn="ctr"/>
            <a:r>
              <a:rPr lang="pl-PL" sz="1600" dirty="0">
                <a:solidFill>
                  <a:srgbClr val="002060"/>
                </a:solidFill>
                <a:latin typeface="+mn-lt"/>
                <a:ea typeface="Times New Roman" panose="02020603050405020304" pitchFamily="18" charset="0"/>
                <a:cs typeface="Times New Roman" panose="02020603050405020304" pitchFamily="18" charset="0"/>
              </a:rPr>
              <a:t>Tyfus nazywany był „gorączką obozową” czy „gorączką więzienną”. Na zdjęciu żołnierze Amerykańscy w trakcie użytkowania sprzętu do likwidacji populacji wszy przenoszących tyfus.</a:t>
            </a:r>
            <a:endParaRPr lang="pl-PL" sz="1600" dirty="0">
              <a:solidFill>
                <a:srgbClr val="002060"/>
              </a:solidFill>
              <a:latin typeface="+mn-lt"/>
            </a:endParaRPr>
          </a:p>
        </p:txBody>
      </p:sp>
    </p:spTree>
    <p:extLst>
      <p:ext uri="{BB962C8B-B14F-4D97-AF65-F5344CB8AC3E}">
        <p14:creationId xmlns:p14="http://schemas.microsoft.com/office/powerpoint/2010/main" val="18479236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23A2DA2F-75DB-05CC-33AD-E67E44DF65D5}"/>
              </a:ext>
            </a:extLst>
          </p:cNvPr>
          <p:cNvSpPr>
            <a:spLocks noGrp="1"/>
          </p:cNvSpPr>
          <p:nvPr>
            <p:ph type="sldNum" sz="quarter" idx="12"/>
          </p:nvPr>
        </p:nvSpPr>
        <p:spPr/>
        <p:txBody>
          <a:bodyPr/>
          <a:lstStyle/>
          <a:p>
            <a:pPr>
              <a:defRPr/>
            </a:pPr>
            <a:fld id="{E683911C-EC88-49B7-90C9-B74F5A05111C}" type="slidenum">
              <a:rPr lang="pl-PL" smtClean="0"/>
              <a:pPr>
                <a:defRPr/>
              </a:pPr>
              <a:t>48</a:t>
            </a:fld>
            <a:endParaRPr lang="pl-PL"/>
          </a:p>
        </p:txBody>
      </p:sp>
      <p:sp>
        <p:nvSpPr>
          <p:cNvPr id="4" name="pole tekstowe 3">
            <a:extLst>
              <a:ext uri="{FF2B5EF4-FFF2-40B4-BE49-F238E27FC236}">
                <a16:creationId xmlns:a16="http://schemas.microsoft.com/office/drawing/2014/main" id="{3482F718-B30C-0460-30FD-A8407B66E478}"/>
              </a:ext>
            </a:extLst>
          </p:cNvPr>
          <p:cNvSpPr txBox="1"/>
          <p:nvPr/>
        </p:nvSpPr>
        <p:spPr>
          <a:xfrm>
            <a:off x="617020" y="1916832"/>
            <a:ext cx="7776864" cy="2431435"/>
          </a:xfrm>
          <a:prstGeom prst="rect">
            <a:avLst/>
          </a:prstGeom>
          <a:noFill/>
        </p:spPr>
        <p:txBody>
          <a:bodyPr wrap="square">
            <a:spAutoFit/>
          </a:bodyPr>
          <a:lstStyle/>
          <a:p>
            <a:pPr indent="450850" algn="just"/>
            <a:r>
              <a:rPr lang="pl-PL" sz="1900" dirty="0">
                <a:solidFill>
                  <a:srgbClr val="002060"/>
                </a:solidFill>
                <a:latin typeface="Constantia" pitchFamily="18" charset="0"/>
                <a:cs typeface="Calibri" pitchFamily="34" charset="0"/>
              </a:rPr>
              <a:t>W </a:t>
            </a:r>
            <a:r>
              <a:rPr lang="pl-PL" sz="1900" b="1" dirty="0">
                <a:solidFill>
                  <a:srgbClr val="002060"/>
                </a:solidFill>
                <a:latin typeface="Constantia" pitchFamily="18" charset="0"/>
                <a:cs typeface="Calibri" pitchFamily="34" charset="0"/>
              </a:rPr>
              <a:t>kolumnie przeciwepidemicznej w Brodnicy </a:t>
            </a:r>
            <a:r>
              <a:rPr lang="pl-PL" sz="1900" dirty="0">
                <a:solidFill>
                  <a:srgbClr val="002060"/>
                </a:solidFill>
                <a:latin typeface="Constantia" pitchFamily="18" charset="0"/>
                <a:cs typeface="Calibri" pitchFamily="34" charset="0"/>
              </a:rPr>
              <a:t>w latach </a:t>
            </a:r>
            <a:r>
              <a:rPr lang="pl-PL" sz="1900" b="1" dirty="0">
                <a:solidFill>
                  <a:srgbClr val="002060"/>
                </a:solidFill>
                <a:latin typeface="Constantia" pitchFamily="18" charset="0"/>
                <a:cs typeface="Calibri" pitchFamily="34" charset="0"/>
              </a:rPr>
              <a:t>1936-1939 </a:t>
            </a:r>
            <a:r>
              <a:rPr lang="pl-PL" sz="1900" dirty="0">
                <a:solidFill>
                  <a:srgbClr val="002060"/>
                </a:solidFill>
                <a:latin typeface="Constantia" pitchFamily="18" charset="0"/>
                <a:cs typeface="Calibri" pitchFamily="34" charset="0"/>
              </a:rPr>
              <a:t>pracował jeden kontroler sanitarny </a:t>
            </a:r>
            <a:r>
              <a:rPr lang="pl-PL" sz="1900" b="1" dirty="0">
                <a:solidFill>
                  <a:srgbClr val="002060"/>
                </a:solidFill>
                <a:latin typeface="Constantia" pitchFamily="18" charset="0"/>
                <a:cs typeface="Calibri" pitchFamily="34" charset="0"/>
              </a:rPr>
              <a:t>p. Alfons Wilangowski</a:t>
            </a:r>
            <a:r>
              <a:rPr lang="pl-PL" sz="1900" dirty="0">
                <a:solidFill>
                  <a:srgbClr val="002060"/>
                </a:solidFill>
                <a:latin typeface="Constantia" pitchFamily="18" charset="0"/>
                <a:cs typeface="Calibri" pitchFamily="34" charset="0"/>
              </a:rPr>
              <a:t>, który został zatrudniony przez Starostwo Powiatowe. Poza funkcją kontrolera sanitarnego </a:t>
            </a:r>
            <a:r>
              <a:rPr lang="pl-PL" sz="1900" b="1" dirty="0">
                <a:solidFill>
                  <a:srgbClr val="002060"/>
                </a:solidFill>
                <a:latin typeface="Constantia" pitchFamily="18" charset="0"/>
                <a:cs typeface="Calibri" pitchFamily="34" charset="0"/>
              </a:rPr>
              <a:t>pełnił rolę pielęgniarza i przeprowadzał masowe szczepienia ochronne </a:t>
            </a:r>
            <a:r>
              <a:rPr lang="pl-PL" sz="1900" dirty="0">
                <a:solidFill>
                  <a:srgbClr val="002060"/>
                </a:solidFill>
                <a:latin typeface="Constantia" pitchFamily="18" charset="0"/>
                <a:cs typeface="Calibri" pitchFamily="34" charset="0"/>
              </a:rPr>
              <a:t>na terenie powiatu. Obowiązkowo musiał posiadać przeszkolenie na kursie 4-miesięcznym w Państwowej Szkole Higieny w Warszawie (w 1936 roku złożył egzamin z zakresu higieny publicznej, techniki sanitarnej oraz kontroli produktów spożywczych). </a:t>
            </a:r>
          </a:p>
        </p:txBody>
      </p:sp>
    </p:spTree>
    <p:extLst>
      <p:ext uri="{BB962C8B-B14F-4D97-AF65-F5344CB8AC3E}">
        <p14:creationId xmlns:p14="http://schemas.microsoft.com/office/powerpoint/2010/main" val="2853212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37E81358-8777-B164-AE1D-433FF01744DC}"/>
              </a:ext>
            </a:extLst>
          </p:cNvPr>
          <p:cNvSpPr>
            <a:spLocks noGrp="1"/>
          </p:cNvSpPr>
          <p:nvPr>
            <p:ph type="sldNum" sz="quarter" idx="12"/>
          </p:nvPr>
        </p:nvSpPr>
        <p:spPr/>
        <p:txBody>
          <a:bodyPr/>
          <a:lstStyle/>
          <a:p>
            <a:pPr>
              <a:defRPr/>
            </a:pPr>
            <a:fld id="{E683911C-EC88-49B7-90C9-B74F5A05111C}" type="slidenum">
              <a:rPr lang="pl-PL" smtClean="0"/>
              <a:pPr>
                <a:defRPr/>
              </a:pPr>
              <a:t>49</a:t>
            </a:fld>
            <a:endParaRPr lang="pl-PL"/>
          </a:p>
        </p:txBody>
      </p:sp>
      <p:sp>
        <p:nvSpPr>
          <p:cNvPr id="4" name="pole tekstowe 3">
            <a:extLst>
              <a:ext uri="{FF2B5EF4-FFF2-40B4-BE49-F238E27FC236}">
                <a16:creationId xmlns:a16="http://schemas.microsoft.com/office/drawing/2014/main" id="{EA9E9795-54F5-1116-CDEC-7E5EAC8C263C}"/>
              </a:ext>
            </a:extLst>
          </p:cNvPr>
          <p:cNvSpPr txBox="1"/>
          <p:nvPr/>
        </p:nvSpPr>
        <p:spPr>
          <a:xfrm>
            <a:off x="506463" y="764704"/>
            <a:ext cx="8208912" cy="3585597"/>
          </a:xfrm>
          <a:prstGeom prst="rect">
            <a:avLst/>
          </a:prstGeom>
          <a:noFill/>
        </p:spPr>
        <p:txBody>
          <a:bodyPr wrap="square">
            <a:spAutoFit/>
          </a:bodyPr>
          <a:lstStyle/>
          <a:p>
            <a:pPr algn="just"/>
            <a:endParaRPr lang="pl-PL" dirty="0">
              <a:solidFill>
                <a:srgbClr val="002060"/>
              </a:solidFill>
            </a:endParaRPr>
          </a:p>
          <a:p>
            <a:pPr algn="just"/>
            <a:r>
              <a:rPr lang="pl-PL" sz="1900" dirty="0">
                <a:solidFill>
                  <a:srgbClr val="002060"/>
                </a:solidFill>
                <a:latin typeface="+mj-lt"/>
              </a:rPr>
              <a:t>1 września  1939 r. rozpoczęła się II wojna światowa.</a:t>
            </a:r>
          </a:p>
          <a:p>
            <a:pPr algn="just"/>
            <a:endParaRPr lang="pl-PL" sz="1900" dirty="0">
              <a:solidFill>
                <a:srgbClr val="002060"/>
              </a:solidFill>
              <a:latin typeface="+mj-lt"/>
            </a:endParaRPr>
          </a:p>
          <a:p>
            <a:pPr algn="just"/>
            <a:r>
              <a:rPr lang="pl-PL" sz="1900" dirty="0">
                <a:solidFill>
                  <a:srgbClr val="002060"/>
                </a:solidFill>
                <a:latin typeface="+mj-lt"/>
              </a:rPr>
              <a:t>Wybuch drugiej wojny światowej spowodował przerwanie procesu tworzenia systemu sanitarno-epidemiologiczne w Polsce. </a:t>
            </a:r>
          </a:p>
          <a:p>
            <a:pPr algn="just"/>
            <a:endParaRPr lang="pl-PL" sz="1900" dirty="0">
              <a:solidFill>
                <a:srgbClr val="002060"/>
              </a:solidFill>
              <a:latin typeface="+mj-lt"/>
            </a:endParaRPr>
          </a:p>
          <a:p>
            <a:pPr algn="just"/>
            <a:r>
              <a:rPr lang="pl-PL" sz="1900" dirty="0">
                <a:solidFill>
                  <a:srgbClr val="002060"/>
                </a:solidFill>
                <a:latin typeface="+mj-lt"/>
              </a:rPr>
              <a:t>Jedynie tereny Generalnej Guberni były objęte działaniami przeciwepidemicznymi. Niemcy chcąc zapobiec przedostawaniu się frontowych chorób zakaźnych, utworzyli </a:t>
            </a:r>
            <a:r>
              <a:rPr lang="pl-PL" sz="1900" b="1" dirty="0">
                <a:solidFill>
                  <a:srgbClr val="002060"/>
                </a:solidFill>
                <a:latin typeface="+mj-lt"/>
              </a:rPr>
              <a:t>urząd pełnomocnika do walki z durem wysypkowym</a:t>
            </a:r>
            <a:r>
              <a:rPr lang="pl-PL" sz="1900" dirty="0">
                <a:solidFill>
                  <a:srgbClr val="002060"/>
                </a:solidFill>
                <a:latin typeface="+mj-lt"/>
              </a:rPr>
              <a:t>. Do zadań pełnomocnika należał </a:t>
            </a:r>
            <a:r>
              <a:rPr lang="pl-PL" sz="1900" b="1" dirty="0">
                <a:solidFill>
                  <a:srgbClr val="002060"/>
                </a:solidFill>
                <a:latin typeface="+mj-lt"/>
              </a:rPr>
              <a:t>nadzór nad działalnością kolumn, które miały za zadanie zwalczanie chorób zakaźnych</a:t>
            </a:r>
          </a:p>
        </p:txBody>
      </p:sp>
      <p:sp>
        <p:nvSpPr>
          <p:cNvPr id="3" name="pole tekstowe 2">
            <a:extLst>
              <a:ext uri="{FF2B5EF4-FFF2-40B4-BE49-F238E27FC236}">
                <a16:creationId xmlns:a16="http://schemas.microsoft.com/office/drawing/2014/main" id="{9B3064BA-E93E-73FE-4321-84FF5730C3F7}"/>
              </a:ext>
            </a:extLst>
          </p:cNvPr>
          <p:cNvSpPr txBox="1"/>
          <p:nvPr/>
        </p:nvSpPr>
        <p:spPr>
          <a:xfrm>
            <a:off x="611560" y="476672"/>
            <a:ext cx="7992888" cy="430887"/>
          </a:xfrm>
          <a:prstGeom prst="rect">
            <a:avLst/>
          </a:prstGeom>
          <a:noFill/>
        </p:spPr>
        <p:txBody>
          <a:bodyPr wrap="square" rtlCol="0">
            <a:spAutoFit/>
          </a:bodyPr>
          <a:lstStyle/>
          <a:p>
            <a:r>
              <a:rPr lang="pl-PL" sz="2200" b="1" dirty="0">
                <a:solidFill>
                  <a:schemeClr val="bg1"/>
                </a:solidFill>
                <a:latin typeface="+mj-lt"/>
              </a:rPr>
              <a:t>III. Służby sanitarne w latach 1939 - 1945</a:t>
            </a:r>
          </a:p>
        </p:txBody>
      </p:sp>
      <p:pic>
        <p:nvPicPr>
          <p:cNvPr id="7" name="Obraz 6">
            <a:extLst>
              <a:ext uri="{FF2B5EF4-FFF2-40B4-BE49-F238E27FC236}">
                <a16:creationId xmlns:a16="http://schemas.microsoft.com/office/drawing/2014/main" id="{0B6411BD-F1F9-2245-C72B-F059AABA0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756" y="4345976"/>
            <a:ext cx="4464496" cy="2512024"/>
          </a:xfrm>
          <a:prstGeom prst="rect">
            <a:avLst/>
          </a:prstGeom>
          <a:effectLst>
            <a:softEdge rad="50800"/>
          </a:effectLst>
        </p:spPr>
      </p:pic>
      <p:cxnSp>
        <p:nvCxnSpPr>
          <p:cNvPr id="8" name="Łącznik prosty 7">
            <a:extLst>
              <a:ext uri="{FF2B5EF4-FFF2-40B4-BE49-F238E27FC236}">
                <a16:creationId xmlns:a16="http://schemas.microsoft.com/office/drawing/2014/main" id="{EFE1AB6F-0C85-B915-6859-5A858CF95CEA}"/>
              </a:ext>
            </a:extLst>
          </p:cNvPr>
          <p:cNvCxnSpPr>
            <a:cxnSpLocks/>
          </p:cNvCxnSpPr>
          <p:nvPr/>
        </p:nvCxnSpPr>
        <p:spPr>
          <a:xfrm>
            <a:off x="467544" y="956757"/>
            <a:ext cx="820891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887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98217EBE-7D97-0DB6-FD94-063505DEA029}"/>
              </a:ext>
            </a:extLst>
          </p:cNvPr>
          <p:cNvSpPr>
            <a:spLocks noGrp="1"/>
          </p:cNvSpPr>
          <p:nvPr>
            <p:ph type="title"/>
          </p:nvPr>
        </p:nvSpPr>
        <p:spPr>
          <a:xfrm>
            <a:off x="323528" y="457200"/>
            <a:ext cx="8229600" cy="609600"/>
          </a:xfrm>
        </p:spPr>
        <p:txBody>
          <a:bodyPr>
            <a:noAutofit/>
          </a:bodyPr>
          <a:lstStyle/>
          <a:p>
            <a:pPr algn="ctr">
              <a:lnSpc>
                <a:spcPct val="150000"/>
              </a:lnSpc>
            </a:pPr>
            <a:r>
              <a:rPr lang="pl-PL" sz="2200" dirty="0">
                <a:solidFill>
                  <a:schemeClr val="bg1"/>
                </a:solidFill>
              </a:rPr>
              <a:t>Najważniejsze zagrożenia  zdrowotne </a:t>
            </a:r>
            <a:br>
              <a:rPr lang="pl-PL" sz="2200" dirty="0">
                <a:solidFill>
                  <a:schemeClr val="bg1"/>
                </a:solidFill>
              </a:rPr>
            </a:br>
            <a:r>
              <a:rPr lang="pl-PL" sz="2200" dirty="0">
                <a:solidFill>
                  <a:schemeClr val="bg1"/>
                </a:solidFill>
              </a:rPr>
              <a:t>od Średniowiecza do początku XIX wieku</a:t>
            </a:r>
          </a:p>
        </p:txBody>
      </p:sp>
      <p:sp>
        <p:nvSpPr>
          <p:cNvPr id="4" name="Symbol zastępczy numeru slajdu 3">
            <a:extLst>
              <a:ext uri="{FF2B5EF4-FFF2-40B4-BE49-F238E27FC236}">
                <a16:creationId xmlns:a16="http://schemas.microsoft.com/office/drawing/2014/main" id="{D5A69591-E3B0-0B26-C84E-46AFEE133E04}"/>
              </a:ext>
            </a:extLst>
          </p:cNvPr>
          <p:cNvSpPr>
            <a:spLocks noGrp="1"/>
          </p:cNvSpPr>
          <p:nvPr>
            <p:ph type="sldNum" sz="quarter" idx="12"/>
          </p:nvPr>
        </p:nvSpPr>
        <p:spPr/>
        <p:txBody>
          <a:bodyPr/>
          <a:lstStyle/>
          <a:p>
            <a:pPr>
              <a:defRPr/>
            </a:pPr>
            <a:fld id="{8E7CD2DA-8185-4507-8A2F-B572FDECFAC1}" type="slidenum">
              <a:rPr lang="pl-PL" smtClean="0"/>
              <a:pPr>
                <a:defRPr/>
              </a:pPr>
              <a:t>5</a:t>
            </a:fld>
            <a:endParaRPr lang="pl-PL"/>
          </a:p>
        </p:txBody>
      </p:sp>
      <p:graphicFrame>
        <p:nvGraphicFramePr>
          <p:cNvPr id="9" name="Symbol zastępczy zawartości 8">
            <a:extLst>
              <a:ext uri="{FF2B5EF4-FFF2-40B4-BE49-F238E27FC236}">
                <a16:creationId xmlns:a16="http://schemas.microsoft.com/office/drawing/2014/main" id="{6ECA52C8-1281-A65C-3C19-8B6C9AB6CA00}"/>
              </a:ext>
            </a:extLst>
          </p:cNvPr>
          <p:cNvGraphicFramePr>
            <a:graphicFrameLocks noGrp="1"/>
          </p:cNvGraphicFramePr>
          <p:nvPr>
            <p:ph idx="1"/>
            <p:extLst>
              <p:ext uri="{D42A27DB-BD31-4B8C-83A1-F6EECF244321}">
                <p14:modId xmlns:p14="http://schemas.microsoft.com/office/powerpoint/2010/main" val="1743806371"/>
              </p:ext>
            </p:extLst>
          </p:nvPr>
        </p:nvGraphicFramePr>
        <p:xfrm>
          <a:off x="457200" y="1524000"/>
          <a:ext cx="8229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51922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E787F149-9EF8-6CD4-AD90-FCE70EFC72BB}"/>
              </a:ext>
            </a:extLst>
          </p:cNvPr>
          <p:cNvSpPr>
            <a:spLocks noGrp="1"/>
          </p:cNvSpPr>
          <p:nvPr>
            <p:ph type="sldNum" sz="quarter" idx="12"/>
          </p:nvPr>
        </p:nvSpPr>
        <p:spPr/>
        <p:txBody>
          <a:bodyPr/>
          <a:lstStyle/>
          <a:p>
            <a:pPr>
              <a:defRPr/>
            </a:pPr>
            <a:fld id="{E683911C-EC88-49B7-90C9-B74F5A05111C}" type="slidenum">
              <a:rPr lang="pl-PL" smtClean="0"/>
              <a:pPr>
                <a:defRPr/>
              </a:pPr>
              <a:t>50</a:t>
            </a:fld>
            <a:endParaRPr lang="pl-PL"/>
          </a:p>
        </p:txBody>
      </p:sp>
      <p:sp>
        <p:nvSpPr>
          <p:cNvPr id="4" name="pole tekstowe 3">
            <a:extLst>
              <a:ext uri="{FF2B5EF4-FFF2-40B4-BE49-F238E27FC236}">
                <a16:creationId xmlns:a16="http://schemas.microsoft.com/office/drawing/2014/main" id="{F3C1376E-85D3-F654-FD81-CEA0450121B7}"/>
              </a:ext>
            </a:extLst>
          </p:cNvPr>
          <p:cNvSpPr txBox="1"/>
          <p:nvPr/>
        </p:nvSpPr>
        <p:spPr>
          <a:xfrm>
            <a:off x="503548" y="534025"/>
            <a:ext cx="8136904" cy="5940088"/>
          </a:xfrm>
          <a:prstGeom prst="rect">
            <a:avLst/>
          </a:prstGeom>
          <a:noFill/>
        </p:spPr>
        <p:txBody>
          <a:bodyPr wrap="square">
            <a:spAutoFit/>
          </a:bodyPr>
          <a:lstStyle/>
          <a:p>
            <a:pPr algn="just"/>
            <a:r>
              <a:rPr lang="pl-PL" sz="1900" dirty="0">
                <a:solidFill>
                  <a:srgbClr val="002060"/>
                </a:solidFill>
                <a:latin typeface="+mj-lt"/>
              </a:rPr>
              <a:t>	Walki zbrojne nie pozwalały na szeroko zakrojoną działalność służb epidemiologicznych. Szerzące się epidemie tyfusu, błonicy i czerwonki były zwalczane </a:t>
            </a:r>
            <a:r>
              <a:rPr lang="pl-PL" sz="1900" b="1" dirty="0">
                <a:solidFill>
                  <a:srgbClr val="002060"/>
                </a:solidFill>
                <a:latin typeface="+mj-lt"/>
              </a:rPr>
              <a:t>na poziomie lokalnym i regionalnym przez Kolumny Sanitarne</a:t>
            </a:r>
            <a:r>
              <a:rPr lang="pl-PL" sz="1900" dirty="0">
                <a:solidFill>
                  <a:srgbClr val="002060"/>
                </a:solidFill>
                <a:latin typeface="+mj-lt"/>
              </a:rPr>
              <a:t>.</a:t>
            </a:r>
          </a:p>
          <a:p>
            <a:pPr algn="just"/>
            <a:r>
              <a:rPr lang="pl-PL" sz="1900" dirty="0">
                <a:solidFill>
                  <a:srgbClr val="002060"/>
                </a:solidFill>
                <a:latin typeface="+mj-lt"/>
              </a:rPr>
              <a:t>	Miały one za zadanie opanowanie ognisk chorób zakaźnych i przeciwdziałanie ich rozszerzeniu. </a:t>
            </a:r>
          </a:p>
          <a:p>
            <a:pPr algn="just"/>
            <a:r>
              <a:rPr lang="pl-PL" sz="1900" dirty="0">
                <a:solidFill>
                  <a:srgbClr val="002060"/>
                </a:solidFill>
                <a:latin typeface="+mj-lt"/>
              </a:rPr>
              <a:t>	W 1944 roku, na terenach wyzwolonych spod okupacji niemieckiej, ze względu na szalejące </a:t>
            </a:r>
            <a:r>
              <a:rPr lang="pl-PL" sz="1900" b="1" dirty="0">
                <a:solidFill>
                  <a:srgbClr val="002060"/>
                </a:solidFill>
                <a:latin typeface="+mj-lt"/>
              </a:rPr>
              <a:t>epidemie duru plamistego, czerwonki, duru brzusznego</a:t>
            </a:r>
            <a:r>
              <a:rPr lang="pl-PL" sz="1900" dirty="0">
                <a:solidFill>
                  <a:srgbClr val="002060"/>
                </a:solidFill>
                <a:latin typeface="+mj-lt"/>
              </a:rPr>
              <a:t>, z inicjatywy Ministra Obrony Narodowej, powołano </a:t>
            </a:r>
            <a:r>
              <a:rPr lang="pl-PL" sz="1900" b="1" dirty="0">
                <a:solidFill>
                  <a:srgbClr val="002060"/>
                </a:solidFill>
                <a:latin typeface="+mj-lt"/>
              </a:rPr>
              <a:t>Naczelny Nadzwyczajny Komisariat (NNK) do Walki z Epidemiami. </a:t>
            </a:r>
          </a:p>
          <a:p>
            <a:pPr algn="just"/>
            <a:r>
              <a:rPr lang="pl-PL" sz="1900" dirty="0">
                <a:solidFill>
                  <a:srgbClr val="002060"/>
                </a:solidFill>
                <a:latin typeface="+mj-lt"/>
              </a:rPr>
              <a:t>	Do głównych zadań NNK należało zwalczanie epidemii, szkolono lekarzy i pielęgniarki. Pomimo trudności organizacyjnych na przełomie 1944–1945 roku NNK został utworzony w każdym województwie, opierając swoją działalność na </a:t>
            </a:r>
            <a:r>
              <a:rPr lang="pl-PL" sz="1900" b="1" dirty="0">
                <a:solidFill>
                  <a:srgbClr val="002060"/>
                </a:solidFill>
                <a:latin typeface="+mj-lt"/>
              </a:rPr>
              <a:t>Kolumnach Sanitarnych</a:t>
            </a:r>
            <a:r>
              <a:rPr lang="pl-PL" sz="1900" dirty="0">
                <a:solidFill>
                  <a:srgbClr val="002060"/>
                </a:solidFill>
                <a:latin typeface="+mj-lt"/>
              </a:rPr>
              <a:t>, które składały się z </a:t>
            </a:r>
            <a:r>
              <a:rPr lang="pl-PL" sz="1900" b="1" dirty="0">
                <a:solidFill>
                  <a:srgbClr val="002060"/>
                </a:solidFill>
                <a:latin typeface="+mj-lt"/>
              </a:rPr>
              <a:t>higienistki </a:t>
            </a:r>
            <a:r>
              <a:rPr lang="pl-PL" sz="1900" dirty="0">
                <a:solidFill>
                  <a:srgbClr val="002060"/>
                </a:solidFill>
                <a:latin typeface="+mj-lt"/>
              </a:rPr>
              <a:t>i</a:t>
            </a:r>
            <a:r>
              <a:rPr lang="pl-PL" sz="1900" b="1" dirty="0">
                <a:solidFill>
                  <a:srgbClr val="002060"/>
                </a:solidFill>
                <a:latin typeface="+mj-lt"/>
              </a:rPr>
              <a:t> dwóch dezynfektorów</a:t>
            </a:r>
            <a:r>
              <a:rPr lang="pl-PL" sz="1900" dirty="0">
                <a:solidFill>
                  <a:srgbClr val="002060"/>
                </a:solidFill>
                <a:latin typeface="+mj-lt"/>
              </a:rPr>
              <a:t>. </a:t>
            </a:r>
          </a:p>
          <a:p>
            <a:pPr algn="just"/>
            <a:r>
              <a:rPr lang="pl-PL" sz="1900" dirty="0">
                <a:solidFill>
                  <a:srgbClr val="002060"/>
                </a:solidFill>
                <a:latin typeface="+mj-lt"/>
              </a:rPr>
              <a:t>	W 1945 roku doszło do zacieśnienia współpracy pomiędzy PZH i NNK oraz wcielenia tej jednostki do struktur ministerstwa. Kolejnym krokiem było przekształcenie wojewódzkich oddziałów Naczelnego Komisariatu w </a:t>
            </a:r>
            <a:r>
              <a:rPr lang="pl-PL" sz="1900" b="1" dirty="0">
                <a:solidFill>
                  <a:srgbClr val="002060"/>
                </a:solidFill>
                <a:latin typeface="+mj-lt"/>
              </a:rPr>
              <a:t>oddziały sanitarno-epidemiologiczne wojewódzkich wydziałów zdrowia.</a:t>
            </a:r>
          </a:p>
        </p:txBody>
      </p:sp>
    </p:spTree>
    <p:extLst>
      <p:ext uri="{BB962C8B-B14F-4D97-AF65-F5344CB8AC3E}">
        <p14:creationId xmlns:p14="http://schemas.microsoft.com/office/powerpoint/2010/main" val="988783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DA4D54FD-C0E3-E3A7-AE96-302233269CD7}"/>
              </a:ext>
            </a:extLst>
          </p:cNvPr>
          <p:cNvSpPr>
            <a:spLocks noGrp="1"/>
          </p:cNvSpPr>
          <p:nvPr>
            <p:ph type="sldNum" sz="quarter" idx="12"/>
          </p:nvPr>
        </p:nvSpPr>
        <p:spPr/>
        <p:txBody>
          <a:bodyPr/>
          <a:lstStyle/>
          <a:p>
            <a:pPr>
              <a:defRPr/>
            </a:pPr>
            <a:fld id="{E683911C-EC88-49B7-90C9-B74F5A05111C}" type="slidenum">
              <a:rPr lang="pl-PL" smtClean="0"/>
              <a:pPr>
                <a:defRPr/>
              </a:pPr>
              <a:t>51</a:t>
            </a:fld>
            <a:endParaRPr lang="pl-PL"/>
          </a:p>
        </p:txBody>
      </p:sp>
      <p:sp>
        <p:nvSpPr>
          <p:cNvPr id="3" name="pole tekstowe 2">
            <a:extLst>
              <a:ext uri="{FF2B5EF4-FFF2-40B4-BE49-F238E27FC236}">
                <a16:creationId xmlns:a16="http://schemas.microsoft.com/office/drawing/2014/main" id="{45DA74CD-9E6C-BDB1-27D6-0AEC2450652D}"/>
              </a:ext>
            </a:extLst>
          </p:cNvPr>
          <p:cNvSpPr txBox="1"/>
          <p:nvPr/>
        </p:nvSpPr>
        <p:spPr>
          <a:xfrm>
            <a:off x="467544" y="332656"/>
            <a:ext cx="8424936" cy="800219"/>
          </a:xfrm>
          <a:prstGeom prst="rect">
            <a:avLst/>
          </a:prstGeom>
          <a:noFill/>
        </p:spPr>
        <p:txBody>
          <a:bodyPr wrap="square" rtlCol="0">
            <a:spAutoFit/>
          </a:bodyPr>
          <a:lstStyle/>
          <a:p>
            <a:pPr algn="just"/>
            <a:r>
              <a:rPr lang="pl-PL" sz="2400" b="1" dirty="0">
                <a:solidFill>
                  <a:schemeClr val="bg1"/>
                </a:solidFill>
                <a:latin typeface="Constantia" pitchFamily="18" charset="0"/>
                <a:ea typeface="Calibri" pitchFamily="34" charset="0"/>
                <a:cs typeface="Times New Roman" pitchFamily="18" charset="0"/>
              </a:rPr>
              <a:t>IV . </a:t>
            </a:r>
            <a:r>
              <a:rPr lang="pl-PL" sz="2200" b="1" dirty="0">
                <a:solidFill>
                  <a:schemeClr val="bg1"/>
                </a:solidFill>
                <a:latin typeface="+mj-lt"/>
                <a:cs typeface="Times New Roman" pitchFamily="18" charset="0"/>
              </a:rPr>
              <a:t>Powiatowa Stacja Sanitarno-Epidemiologiczna w Brodnicy </a:t>
            </a:r>
          </a:p>
          <a:p>
            <a:pPr algn="just"/>
            <a:r>
              <a:rPr lang="pl-PL" sz="2200" b="1" dirty="0">
                <a:solidFill>
                  <a:schemeClr val="bg1"/>
                </a:solidFill>
                <a:latin typeface="+mj-lt"/>
                <a:cs typeface="Times New Roman" pitchFamily="18" charset="0"/>
              </a:rPr>
              <a:t>        w latach Polskiej Rzeczypospolitej Ludowej (1945-1989)</a:t>
            </a:r>
          </a:p>
        </p:txBody>
      </p:sp>
      <p:cxnSp>
        <p:nvCxnSpPr>
          <p:cNvPr id="4" name="Łącznik prosty 3">
            <a:extLst>
              <a:ext uri="{FF2B5EF4-FFF2-40B4-BE49-F238E27FC236}">
                <a16:creationId xmlns:a16="http://schemas.microsoft.com/office/drawing/2014/main" id="{6DFCC723-EFDE-6DE5-132F-5CDD99ABA0FF}"/>
              </a:ext>
            </a:extLst>
          </p:cNvPr>
          <p:cNvCxnSpPr>
            <a:cxnSpLocks/>
          </p:cNvCxnSpPr>
          <p:nvPr/>
        </p:nvCxnSpPr>
        <p:spPr>
          <a:xfrm>
            <a:off x="467544" y="1160041"/>
            <a:ext cx="820891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pole tekstowe 6">
            <a:extLst>
              <a:ext uri="{FF2B5EF4-FFF2-40B4-BE49-F238E27FC236}">
                <a16:creationId xmlns:a16="http://schemas.microsoft.com/office/drawing/2014/main" id="{E0E5D7B8-484E-93F7-54BD-3F4EE023A188}"/>
              </a:ext>
            </a:extLst>
          </p:cNvPr>
          <p:cNvSpPr txBox="1"/>
          <p:nvPr/>
        </p:nvSpPr>
        <p:spPr>
          <a:xfrm>
            <a:off x="450994" y="1314390"/>
            <a:ext cx="8424935" cy="5324535"/>
          </a:xfrm>
          <a:prstGeom prst="rect">
            <a:avLst/>
          </a:prstGeom>
          <a:noFill/>
        </p:spPr>
        <p:txBody>
          <a:bodyPr wrap="square" rtlCol="0">
            <a:spAutoFit/>
          </a:bodyPr>
          <a:lstStyle/>
          <a:p>
            <a:pPr algn="just" eaLnBrk="0" hangingPunct="0"/>
            <a:r>
              <a:rPr lang="pl-PL" sz="1700" i="1" dirty="0">
                <a:solidFill>
                  <a:srgbClr val="002060"/>
                </a:solidFill>
                <a:latin typeface="+mj-lt"/>
                <a:cs typeface="Times New Roman" pitchFamily="18" charset="0"/>
              </a:rPr>
              <a:t>	</a:t>
            </a:r>
            <a:r>
              <a:rPr lang="pl-PL" sz="1700" dirty="0">
                <a:solidFill>
                  <a:srgbClr val="002060"/>
                </a:solidFill>
                <a:latin typeface="+mj-lt"/>
                <a:cs typeface="Times New Roman" pitchFamily="18" charset="0"/>
              </a:rPr>
              <a:t>W pierwszych dniach września 1939 Brodnica znalazła się pod okupacją niemiecką. Miesiąc później miasto wraz z całym powiatem zostało wcielone do Rzeszy jako część rejencji kwidzyńskiej Okręgu Gdańsk-Prusy Zachodnie. Lucyna </a:t>
            </a:r>
            <a:r>
              <a:rPr lang="pl-PL" sz="1700" dirty="0" err="1">
                <a:solidFill>
                  <a:srgbClr val="002060"/>
                </a:solidFill>
                <a:latin typeface="+mj-lt"/>
                <a:cs typeface="Times New Roman" pitchFamily="18" charset="0"/>
              </a:rPr>
              <a:t>Langer</a:t>
            </a:r>
            <a:r>
              <a:rPr lang="pl-PL" sz="1700" dirty="0">
                <a:solidFill>
                  <a:srgbClr val="002060"/>
                </a:solidFill>
                <a:latin typeface="+mj-lt"/>
                <a:cs typeface="Times New Roman" pitchFamily="18" charset="0"/>
              </a:rPr>
              <a:t> szacuje, iż w latach 1939–1945 Niemcy zamordowali ok. 650 mieszkańców powiatu brodnickiego, przy czym 1/5 ofiar miała pochodzić z samej Brodnicy. Stefan Bilski oceniał z kolei liczbę zamordowanych na ok. 1000. Najwięcej ofiar pochłonęła tzw. akcja politycznego oczyszczania terytorium przeprowadzona jesienią 1939. Niemcy aresztowali wówczas ok. 450–500 mieszkańców Brodnicy i okolicznych miejscowości. Większość z nich została następnie rozstrzelana w lesie koło majątku </a:t>
            </a:r>
            <a:r>
              <a:rPr lang="pl-PL" sz="1700" dirty="0" err="1">
                <a:solidFill>
                  <a:srgbClr val="002060"/>
                </a:solidFill>
                <a:latin typeface="+mj-lt"/>
                <a:cs typeface="Times New Roman" pitchFamily="18" charset="0"/>
              </a:rPr>
              <a:t>Birkenek</a:t>
            </a:r>
            <a:r>
              <a:rPr lang="pl-PL" sz="1700" dirty="0">
                <a:solidFill>
                  <a:srgbClr val="002060"/>
                </a:solidFill>
                <a:latin typeface="+mj-lt"/>
                <a:cs typeface="Times New Roman" pitchFamily="18" charset="0"/>
              </a:rPr>
              <a:t> (Brzezinki) w gminie Zbiczno. </a:t>
            </a:r>
            <a:endParaRPr lang="pl-PL" sz="1700" dirty="0">
              <a:solidFill>
                <a:srgbClr val="002060"/>
              </a:solidFill>
              <a:latin typeface="+mj-lt"/>
            </a:endParaRPr>
          </a:p>
          <a:p>
            <a:pPr algn="just" eaLnBrk="0" hangingPunct="0"/>
            <a:r>
              <a:rPr lang="pl-PL" sz="1700" dirty="0">
                <a:solidFill>
                  <a:srgbClr val="002060"/>
                </a:solidFill>
                <a:latin typeface="+mj-lt"/>
                <a:cs typeface="Times New Roman" pitchFamily="18" charset="0"/>
              </a:rPr>
              <a:t>	Okupację niemiecką zakończyła ofensywa Armii Czerwonej, której oddziały zajęły Brodnicę w dniu 23 stycznia 1945. Żołnierze sowieccy dopuścili się w mieście szeregu rabunków i zniszczeń. W pierwszych miesiącach 1945 roku miasto stało się siedzibą sztabu 2 Frontu Białoruskiego dowodzonego przez marsz. Konstantego Rokossowskiego. Wiosną 1945 z miasta i powiatu aresztowano, a następnie deportowano do łagrów blisko 700 osób – w tym licznych Polaków zmuszonych do podpisania volkslisty oraz zatrzymanych przez NKWD przedstawicieli inteligencji. </a:t>
            </a:r>
          </a:p>
          <a:p>
            <a:pPr algn="just" eaLnBrk="0" hangingPunct="0"/>
            <a:r>
              <a:rPr lang="pl-PL" sz="1700" dirty="0">
                <a:solidFill>
                  <a:srgbClr val="002060"/>
                </a:solidFill>
                <a:latin typeface="+mj-lt"/>
                <a:cs typeface="Times New Roman" pitchFamily="18" charset="0"/>
              </a:rPr>
              <a:t>	W epoce Polski Ludowej miasto stało się ośrodkiem przemysłowym, powstała fabryka żelatyny, zakłady mięsne, mleczarnia, młyn, tartak, cegielnia i zakłady przemysłu drzewnego.</a:t>
            </a:r>
            <a:endParaRPr lang="pl-PL" sz="1700" dirty="0">
              <a:solidFill>
                <a:srgbClr val="002060"/>
              </a:solidFill>
              <a:latin typeface="+mj-lt"/>
            </a:endParaRPr>
          </a:p>
        </p:txBody>
      </p:sp>
    </p:spTree>
    <p:extLst>
      <p:ext uri="{BB962C8B-B14F-4D97-AF65-F5344CB8AC3E}">
        <p14:creationId xmlns:p14="http://schemas.microsoft.com/office/powerpoint/2010/main" val="1133459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C4AC4BB7-855F-C205-42BA-250CA744A325}"/>
              </a:ext>
            </a:extLst>
          </p:cNvPr>
          <p:cNvSpPr>
            <a:spLocks noGrp="1"/>
          </p:cNvSpPr>
          <p:nvPr>
            <p:ph type="sldNum" sz="quarter" idx="12"/>
          </p:nvPr>
        </p:nvSpPr>
        <p:spPr/>
        <p:txBody>
          <a:bodyPr/>
          <a:lstStyle/>
          <a:p>
            <a:pPr>
              <a:defRPr/>
            </a:pPr>
            <a:fld id="{E683911C-EC88-49B7-90C9-B74F5A05111C}" type="slidenum">
              <a:rPr lang="pl-PL" smtClean="0"/>
              <a:pPr>
                <a:defRPr/>
              </a:pPr>
              <a:t>52</a:t>
            </a:fld>
            <a:endParaRPr lang="pl-PL"/>
          </a:p>
        </p:txBody>
      </p:sp>
      <p:sp>
        <p:nvSpPr>
          <p:cNvPr id="5" name="pole tekstowe 4">
            <a:extLst>
              <a:ext uri="{FF2B5EF4-FFF2-40B4-BE49-F238E27FC236}">
                <a16:creationId xmlns:a16="http://schemas.microsoft.com/office/drawing/2014/main" id="{29A5595D-3897-7B6A-944B-10E1F823DC4E}"/>
              </a:ext>
            </a:extLst>
          </p:cNvPr>
          <p:cNvSpPr txBox="1"/>
          <p:nvPr/>
        </p:nvSpPr>
        <p:spPr>
          <a:xfrm>
            <a:off x="273671" y="332656"/>
            <a:ext cx="8136904" cy="769441"/>
          </a:xfrm>
          <a:prstGeom prst="rect">
            <a:avLst/>
          </a:prstGeom>
          <a:noFill/>
        </p:spPr>
        <p:txBody>
          <a:bodyPr wrap="square">
            <a:spAutoFit/>
          </a:bodyPr>
          <a:lstStyle/>
          <a:p>
            <a:pPr algn="ctr"/>
            <a:r>
              <a:rPr lang="pl-PL" sz="2200" b="1" dirty="0">
                <a:solidFill>
                  <a:schemeClr val="bg1"/>
                </a:solidFill>
                <a:latin typeface="+mj-lt"/>
              </a:rPr>
              <a:t>Najważniejsze wydarzenia w </a:t>
            </a:r>
            <a:r>
              <a:rPr lang="pl-PL" sz="2200" b="1" dirty="0">
                <a:solidFill>
                  <a:schemeClr val="bg1"/>
                </a:solidFill>
                <a:latin typeface="+mj-lt"/>
                <a:cs typeface="Times New Roman" pitchFamily="18" charset="0"/>
              </a:rPr>
              <a:t>Polskiej Rzeczypospolitej Ludowej (1945-1989)</a:t>
            </a:r>
            <a:endParaRPr lang="pl-PL" sz="2200" dirty="0">
              <a:solidFill>
                <a:schemeClr val="bg1"/>
              </a:solidFill>
              <a:latin typeface="+mj-lt"/>
            </a:endParaRPr>
          </a:p>
        </p:txBody>
      </p:sp>
      <p:sp>
        <p:nvSpPr>
          <p:cNvPr id="6" name="pole tekstowe 5">
            <a:extLst>
              <a:ext uri="{FF2B5EF4-FFF2-40B4-BE49-F238E27FC236}">
                <a16:creationId xmlns:a16="http://schemas.microsoft.com/office/drawing/2014/main" id="{FF7DF4DE-2CFD-9FD2-FF88-5FDABCC1E703}"/>
              </a:ext>
            </a:extLst>
          </p:cNvPr>
          <p:cNvSpPr txBox="1"/>
          <p:nvPr/>
        </p:nvSpPr>
        <p:spPr>
          <a:xfrm>
            <a:off x="467544" y="1610585"/>
            <a:ext cx="8244916" cy="7017306"/>
          </a:xfrm>
          <a:prstGeom prst="rect">
            <a:avLst/>
          </a:prstGeom>
          <a:noFill/>
        </p:spPr>
        <p:txBody>
          <a:bodyPr wrap="square" rtlCol="0">
            <a:spAutoFit/>
          </a:bodyPr>
          <a:lstStyle/>
          <a:p>
            <a:pPr marL="285750" indent="-285750" algn="just">
              <a:buFont typeface="Wingdings" panose="05000000000000000000" pitchFamily="2" charset="2"/>
              <a:buChar char="q"/>
            </a:pPr>
            <a:r>
              <a:rPr lang="pl-PL" dirty="0">
                <a:solidFill>
                  <a:srgbClr val="002060"/>
                </a:solidFill>
                <a:latin typeface="Constantia" pitchFamily="18" charset="0"/>
                <a:ea typeface="Calibri" pitchFamily="34" charset="0"/>
                <a:cs typeface="Times New Roman" pitchFamily="18" charset="0"/>
              </a:rPr>
              <a:t>Organizacja służby sanitarno-epidemiologicznej została zatwierdzona pismem okólnym Ministra Zdrowia z dnia </a:t>
            </a:r>
            <a:r>
              <a:rPr lang="pl-PL" b="1" dirty="0">
                <a:solidFill>
                  <a:srgbClr val="002060"/>
                </a:solidFill>
                <a:latin typeface="Constantia" pitchFamily="18" charset="0"/>
                <a:ea typeface="Calibri" pitchFamily="34" charset="0"/>
                <a:cs typeface="Times New Roman" pitchFamily="18" charset="0"/>
              </a:rPr>
              <a:t>16 grudnia 1947 r. </a:t>
            </a:r>
          </a:p>
          <a:p>
            <a:pPr marL="285750" indent="-285750" algn="just">
              <a:buFont typeface="Wingdings" panose="05000000000000000000" pitchFamily="2" charset="2"/>
              <a:buChar char="q"/>
            </a:pPr>
            <a:r>
              <a:rPr lang="pl-PL" dirty="0">
                <a:solidFill>
                  <a:srgbClr val="002060"/>
                </a:solidFill>
                <a:latin typeface="Constantia" pitchFamily="18" charset="0"/>
                <a:ea typeface="Calibri" pitchFamily="34" charset="0"/>
                <a:cs typeface="Times New Roman" pitchFamily="18" charset="0"/>
              </a:rPr>
              <a:t>Podstawową jednostką organizacyjną w terenie był </a:t>
            </a:r>
            <a:r>
              <a:rPr lang="pl-PL" b="1" dirty="0">
                <a:solidFill>
                  <a:srgbClr val="002060"/>
                </a:solidFill>
                <a:latin typeface="Constantia" pitchFamily="18" charset="0"/>
                <a:ea typeface="Calibri" pitchFamily="34" charset="0"/>
                <a:cs typeface="Times New Roman" pitchFamily="18" charset="0"/>
              </a:rPr>
              <a:t>okręgowy i powiatowy ośrodek zdrowia z podporządkowanym mu Biurem Sanitarnym</a:t>
            </a:r>
          </a:p>
          <a:p>
            <a:pPr marL="285750" indent="-285750" algn="just">
              <a:buFont typeface="Wingdings" panose="05000000000000000000" pitchFamily="2" charset="2"/>
              <a:buChar char="q"/>
            </a:pPr>
            <a:r>
              <a:rPr lang="pl-PL" dirty="0">
                <a:solidFill>
                  <a:srgbClr val="002060"/>
                </a:solidFill>
                <a:latin typeface="Constantia" pitchFamily="18" charset="0"/>
                <a:ea typeface="Calibri" pitchFamily="34" charset="0"/>
                <a:cs typeface="Times New Roman" pitchFamily="18" charset="0"/>
              </a:rPr>
              <a:t>W okresie powojennym na terenie powiatu brodnickiego istniała </a:t>
            </a:r>
            <a:r>
              <a:rPr lang="pl-PL" b="1" dirty="0">
                <a:solidFill>
                  <a:srgbClr val="002060"/>
                </a:solidFill>
                <a:latin typeface="Constantia" pitchFamily="18" charset="0"/>
                <a:ea typeface="Calibri" pitchFamily="34" charset="0"/>
                <a:cs typeface="Times New Roman" pitchFamily="18" charset="0"/>
              </a:rPr>
              <a:t>Państwowa Powiatowa Kolumna Sanitarna </a:t>
            </a:r>
            <a:r>
              <a:rPr lang="pl-PL" dirty="0">
                <a:solidFill>
                  <a:srgbClr val="002060"/>
                </a:solidFill>
                <a:latin typeface="Constantia" pitchFamily="18" charset="0"/>
                <a:ea typeface="Calibri" pitchFamily="34" charset="0"/>
                <a:cs typeface="Times New Roman" pitchFamily="18" charset="0"/>
              </a:rPr>
              <a:t>wykonująca akcje sanitarno-epidemiologiczne, jej pracą  kierował lekarz powiatowy </a:t>
            </a:r>
            <a:r>
              <a:rPr lang="pl-PL" b="1" dirty="0">
                <a:solidFill>
                  <a:srgbClr val="002060"/>
                </a:solidFill>
                <a:latin typeface="Constantia" pitchFamily="18" charset="0"/>
                <a:ea typeface="Calibri" pitchFamily="34" charset="0"/>
                <a:cs typeface="Times New Roman" pitchFamily="18" charset="0"/>
              </a:rPr>
              <a:t>dr Bronisław Kazimierz Truszczyński Grzymała</a:t>
            </a:r>
          </a:p>
          <a:p>
            <a:pPr marL="285750" indent="-285750" algn="just">
              <a:buFont typeface="Wingdings" panose="05000000000000000000" pitchFamily="2" charset="2"/>
              <a:buChar char="q"/>
            </a:pPr>
            <a:r>
              <a:rPr lang="pl-PL" b="1" dirty="0">
                <a:solidFill>
                  <a:srgbClr val="002060"/>
                </a:solidFill>
                <a:latin typeface="+mj-lt"/>
              </a:rPr>
              <a:t>Powołanie stacji sanitarno-epidemiologicznych mocą Uchwały Prezydium Rady Ministrów Nr 27/52 z dnia 2 lutego 1952 r. w sprawie powołania stacji sanitarno-epidemiologicznych i stacji kwarantannowych. Odbyło się to poprzez połączenie filii PZH i wojewódzkich wydziałów zdrowia</a:t>
            </a:r>
          </a:p>
          <a:p>
            <a:pPr marL="285750" indent="-285750" algn="just">
              <a:buFont typeface="Wingdings" panose="05000000000000000000" pitchFamily="2" charset="2"/>
              <a:buChar char="q"/>
            </a:pPr>
            <a:r>
              <a:rPr lang="pl-PL" b="1" dirty="0">
                <a:solidFill>
                  <a:srgbClr val="002060"/>
                </a:solidFill>
                <a:latin typeface="+mj-lt"/>
              </a:rPr>
              <a:t>Dekretem z dnia 14 sierpnia 1954 r. o Państwowej Inspekcji Sanitarnej utworzono Państwową Inspekcję Sanitarną</a:t>
            </a:r>
          </a:p>
          <a:p>
            <a:pPr marL="285750" indent="-285750" algn="just">
              <a:buFont typeface="Wingdings" panose="05000000000000000000" pitchFamily="2" charset="2"/>
              <a:buChar char="q"/>
            </a:pPr>
            <a:r>
              <a:rPr lang="pl-PL" b="1" dirty="0">
                <a:solidFill>
                  <a:srgbClr val="FF0000"/>
                </a:solidFill>
                <a:latin typeface="+mj-lt"/>
              </a:rPr>
              <a:t>14 sierpnia 1954 r. została utworzona PSSE w Brodnicy i został powołany pierwszy Państwowy Powiatowy Inspektor Sanitarny Pani mgr farm. Irena Kłosińska </a:t>
            </a:r>
          </a:p>
          <a:p>
            <a:pPr marL="285750" indent="-285750">
              <a:buFont typeface="Wingdings" panose="05000000000000000000" pitchFamily="2" charset="2"/>
              <a:buChar char="q"/>
            </a:pPr>
            <a:endParaRPr lang="pl-PL" b="1" dirty="0">
              <a:solidFill>
                <a:srgbClr val="002060"/>
              </a:solidFill>
              <a:latin typeface="+mj-lt"/>
            </a:endParaRPr>
          </a:p>
          <a:p>
            <a:pPr marL="285750" indent="-285750">
              <a:buFont typeface="Wingdings" panose="05000000000000000000" pitchFamily="2" charset="2"/>
              <a:buChar char="q"/>
            </a:pPr>
            <a:endParaRPr lang="pl-PL" b="1" dirty="0">
              <a:solidFill>
                <a:srgbClr val="002060"/>
              </a:solidFill>
              <a:latin typeface="+mj-lt"/>
            </a:endParaRPr>
          </a:p>
          <a:p>
            <a:pPr marL="285750" indent="-285750">
              <a:buFont typeface="Wingdings" panose="05000000000000000000" pitchFamily="2" charset="2"/>
              <a:buChar char="q"/>
            </a:pPr>
            <a:endParaRPr lang="pl-PL" dirty="0">
              <a:solidFill>
                <a:srgbClr val="002060"/>
              </a:solidFill>
              <a:latin typeface="Constantia" pitchFamily="18" charset="0"/>
              <a:ea typeface="Calibri" pitchFamily="34" charset="0"/>
              <a:cs typeface="Times New Roman" pitchFamily="18" charset="0"/>
            </a:endParaRPr>
          </a:p>
          <a:p>
            <a:pPr marL="285750" indent="-285750">
              <a:buFont typeface="Wingdings" panose="05000000000000000000" pitchFamily="2" charset="2"/>
              <a:buChar char="q"/>
            </a:pPr>
            <a:endParaRPr lang="pl-PL" dirty="0">
              <a:solidFill>
                <a:srgbClr val="002060"/>
              </a:solidFill>
              <a:latin typeface="Constantia" pitchFamily="18" charset="0"/>
              <a:ea typeface="Calibri" pitchFamily="34" charset="0"/>
              <a:cs typeface="Times New Roman" pitchFamily="18" charset="0"/>
            </a:endParaRPr>
          </a:p>
          <a:p>
            <a:pPr marL="285750" indent="-285750">
              <a:buFont typeface="Wingdings" panose="05000000000000000000" pitchFamily="2" charset="2"/>
              <a:buChar char="q"/>
            </a:pPr>
            <a:endParaRPr lang="pl-PL" b="1" dirty="0">
              <a:solidFill>
                <a:srgbClr val="002060"/>
              </a:solidFill>
              <a:latin typeface="Constantia" pitchFamily="18" charset="0"/>
              <a:ea typeface="Calibri" pitchFamily="34" charset="0"/>
              <a:cs typeface="Times New Roman" pitchFamily="18" charset="0"/>
            </a:endParaRPr>
          </a:p>
          <a:p>
            <a:pPr marL="285750" indent="-285750">
              <a:buFont typeface="Wingdings" panose="05000000000000000000" pitchFamily="2" charset="2"/>
              <a:buChar char="q"/>
            </a:pPr>
            <a:endParaRPr lang="pl-PL" b="1" dirty="0">
              <a:solidFill>
                <a:srgbClr val="002060"/>
              </a:solidFill>
              <a:latin typeface="Constantia" pitchFamily="18" charset="0"/>
              <a:ea typeface="Calibri" pitchFamily="34" charset="0"/>
              <a:cs typeface="Times New Roman" pitchFamily="18" charset="0"/>
            </a:endParaRPr>
          </a:p>
          <a:p>
            <a:pPr marL="285750" indent="-285750">
              <a:buFont typeface="Wingdings" panose="05000000000000000000" pitchFamily="2" charset="2"/>
              <a:buChar char="q"/>
            </a:pPr>
            <a:endParaRPr lang="pl-PL" dirty="0"/>
          </a:p>
        </p:txBody>
      </p:sp>
    </p:spTree>
    <p:extLst>
      <p:ext uri="{BB962C8B-B14F-4D97-AF65-F5344CB8AC3E}">
        <p14:creationId xmlns:p14="http://schemas.microsoft.com/office/powerpoint/2010/main" val="3687809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C455157B-EC29-195E-D67E-5BF28F45F2B1}"/>
              </a:ext>
            </a:extLst>
          </p:cNvPr>
          <p:cNvSpPr>
            <a:spLocks noGrp="1"/>
          </p:cNvSpPr>
          <p:nvPr>
            <p:ph type="sldNum" sz="quarter" idx="12"/>
          </p:nvPr>
        </p:nvSpPr>
        <p:spPr/>
        <p:txBody>
          <a:bodyPr/>
          <a:lstStyle/>
          <a:p>
            <a:pPr>
              <a:defRPr/>
            </a:pPr>
            <a:fld id="{E683911C-EC88-49B7-90C9-B74F5A05111C}" type="slidenum">
              <a:rPr lang="pl-PL" smtClean="0"/>
              <a:pPr>
                <a:defRPr/>
              </a:pPr>
              <a:t>53</a:t>
            </a:fld>
            <a:endParaRPr lang="pl-PL"/>
          </a:p>
        </p:txBody>
      </p:sp>
      <p:sp>
        <p:nvSpPr>
          <p:cNvPr id="4" name="pole tekstowe 3">
            <a:extLst>
              <a:ext uri="{FF2B5EF4-FFF2-40B4-BE49-F238E27FC236}">
                <a16:creationId xmlns:a16="http://schemas.microsoft.com/office/drawing/2014/main" id="{2D3B76D2-7AE9-B21B-586D-FFC2BBAB9771}"/>
              </a:ext>
            </a:extLst>
          </p:cNvPr>
          <p:cNvSpPr txBox="1"/>
          <p:nvPr/>
        </p:nvSpPr>
        <p:spPr>
          <a:xfrm>
            <a:off x="683569" y="534025"/>
            <a:ext cx="7727006" cy="2431435"/>
          </a:xfrm>
          <a:prstGeom prst="rect">
            <a:avLst/>
          </a:prstGeom>
          <a:noFill/>
        </p:spPr>
        <p:txBody>
          <a:bodyPr wrap="square">
            <a:spAutoFit/>
          </a:bodyPr>
          <a:lstStyle/>
          <a:p>
            <a:pPr marL="285750" indent="-285750" algn="just">
              <a:buFont typeface="Wingdings" panose="05000000000000000000" pitchFamily="2" charset="2"/>
              <a:buChar char="q"/>
            </a:pPr>
            <a:r>
              <a:rPr lang="pl-PL" sz="1900" b="1" dirty="0">
                <a:solidFill>
                  <a:srgbClr val="002060"/>
                </a:solidFill>
                <a:latin typeface="+mj-lt"/>
              </a:rPr>
              <a:t>1 czerwca 1975 r. nastąpiła zmiana struktury administracyjnej kraju. Wprowadzono 49 województw i zniesiono powiaty. Powołano 49 państwowych wojewódzkich inspektorów sanitarnych, a zamiast powiatowych – państwowych inspektorów sanitarnych – </a:t>
            </a:r>
            <a:r>
              <a:rPr lang="pl-PL" sz="1900" b="1" dirty="0">
                <a:solidFill>
                  <a:srgbClr val="FF0000"/>
                </a:solidFill>
                <a:latin typeface="+mj-lt"/>
              </a:rPr>
              <a:t>państwowych terenowych inspektorów sanitarnych</a:t>
            </a:r>
          </a:p>
          <a:p>
            <a:pPr algn="just"/>
            <a:endParaRPr lang="pl-PL" sz="1900" b="1" dirty="0">
              <a:solidFill>
                <a:srgbClr val="002060"/>
              </a:solidFill>
              <a:latin typeface="+mj-lt"/>
            </a:endParaRPr>
          </a:p>
          <a:p>
            <a:pPr marL="285750" indent="-285750" algn="just">
              <a:buFont typeface="Wingdings" panose="05000000000000000000" pitchFamily="2" charset="2"/>
              <a:buChar char="q"/>
            </a:pPr>
            <a:endParaRPr lang="pl-PL" sz="1900" b="1" dirty="0">
              <a:solidFill>
                <a:srgbClr val="002060"/>
              </a:solidFill>
              <a:latin typeface="+mj-lt"/>
            </a:endParaRPr>
          </a:p>
        </p:txBody>
      </p:sp>
      <p:pic>
        <p:nvPicPr>
          <p:cNvPr id="5" name="Obraz 4" descr="Obraz zawierający tekst, mapa, atlas, diagram&#10;&#10;Opis wygenerowany automatycznie">
            <a:extLst>
              <a:ext uri="{FF2B5EF4-FFF2-40B4-BE49-F238E27FC236}">
                <a16:creationId xmlns:a16="http://schemas.microsoft.com/office/drawing/2014/main" id="{AA8C8DC9-3E18-845D-7280-259D9B841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2492896"/>
            <a:ext cx="4442445" cy="3951637"/>
          </a:xfrm>
          <a:prstGeom prst="rect">
            <a:avLst/>
          </a:prstGeom>
          <a:effectLst>
            <a:softEdge rad="76200"/>
          </a:effectLst>
        </p:spPr>
      </p:pic>
      <p:sp>
        <p:nvSpPr>
          <p:cNvPr id="6" name="pole tekstowe 5">
            <a:extLst>
              <a:ext uri="{FF2B5EF4-FFF2-40B4-BE49-F238E27FC236}">
                <a16:creationId xmlns:a16="http://schemas.microsoft.com/office/drawing/2014/main" id="{0C243CC5-98A7-58E3-65EF-EE07235E6F66}"/>
              </a:ext>
            </a:extLst>
          </p:cNvPr>
          <p:cNvSpPr txBox="1"/>
          <p:nvPr/>
        </p:nvSpPr>
        <p:spPr>
          <a:xfrm>
            <a:off x="6853877" y="4924331"/>
            <a:ext cx="1700386" cy="1200329"/>
          </a:xfrm>
          <a:prstGeom prst="rect">
            <a:avLst/>
          </a:prstGeom>
          <a:noFill/>
        </p:spPr>
        <p:txBody>
          <a:bodyPr wrap="square" rtlCol="0">
            <a:spAutoFit/>
          </a:bodyPr>
          <a:lstStyle/>
          <a:p>
            <a:r>
              <a:rPr lang="pl-PL" dirty="0">
                <a:solidFill>
                  <a:srgbClr val="002060"/>
                </a:solidFill>
                <a:latin typeface="+mj-lt"/>
              </a:rPr>
              <a:t>Źródło: portal statystyczny.pl na podstawie GUS</a:t>
            </a:r>
          </a:p>
        </p:txBody>
      </p:sp>
    </p:spTree>
    <p:extLst>
      <p:ext uri="{BB962C8B-B14F-4D97-AF65-F5344CB8AC3E}">
        <p14:creationId xmlns:p14="http://schemas.microsoft.com/office/powerpoint/2010/main" val="11726552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64FC4B58-9EC1-9B26-C794-2B2CA2625D46}"/>
              </a:ext>
            </a:extLst>
          </p:cNvPr>
          <p:cNvSpPr>
            <a:spLocks noGrp="1"/>
          </p:cNvSpPr>
          <p:nvPr>
            <p:ph type="sldNum" sz="quarter" idx="12"/>
          </p:nvPr>
        </p:nvSpPr>
        <p:spPr/>
        <p:txBody>
          <a:bodyPr/>
          <a:lstStyle/>
          <a:p>
            <a:pPr>
              <a:defRPr/>
            </a:pPr>
            <a:fld id="{E683911C-EC88-49B7-90C9-B74F5A05111C}" type="slidenum">
              <a:rPr lang="pl-PL" smtClean="0"/>
              <a:pPr>
                <a:defRPr/>
              </a:pPr>
              <a:t>54</a:t>
            </a:fld>
            <a:endParaRPr lang="pl-PL"/>
          </a:p>
        </p:txBody>
      </p:sp>
      <p:sp>
        <p:nvSpPr>
          <p:cNvPr id="4" name="pole tekstowe 3">
            <a:extLst>
              <a:ext uri="{FF2B5EF4-FFF2-40B4-BE49-F238E27FC236}">
                <a16:creationId xmlns:a16="http://schemas.microsoft.com/office/drawing/2014/main" id="{37C112EA-02A6-164E-FDC0-5F56FAEEA5F3}"/>
              </a:ext>
            </a:extLst>
          </p:cNvPr>
          <p:cNvSpPr txBox="1"/>
          <p:nvPr/>
        </p:nvSpPr>
        <p:spPr>
          <a:xfrm>
            <a:off x="539552" y="462269"/>
            <a:ext cx="8208912" cy="3308598"/>
          </a:xfrm>
          <a:prstGeom prst="rect">
            <a:avLst/>
          </a:prstGeom>
          <a:noFill/>
        </p:spPr>
        <p:txBody>
          <a:bodyPr wrap="square">
            <a:spAutoFit/>
          </a:bodyPr>
          <a:lstStyle/>
          <a:p>
            <a:pPr algn="just"/>
            <a:endParaRPr lang="pl-PL" sz="1900" b="1" dirty="0">
              <a:solidFill>
                <a:srgbClr val="002060"/>
              </a:solidFill>
              <a:latin typeface="+mj-lt"/>
            </a:endParaRPr>
          </a:p>
          <a:p>
            <a:pPr marL="285750" indent="-285750" algn="just">
              <a:buFont typeface="Wingdings" panose="05000000000000000000" pitchFamily="2" charset="2"/>
              <a:buChar char="q"/>
            </a:pPr>
            <a:r>
              <a:rPr lang="pl-PL" sz="1900" b="1" dirty="0">
                <a:solidFill>
                  <a:srgbClr val="FF0000"/>
                </a:solidFill>
                <a:latin typeface="+mj-lt"/>
              </a:rPr>
              <a:t>14.03.1985 r. Ustawa o Państwowej Inspekcji Sanitarnej </a:t>
            </a:r>
            <a:r>
              <a:rPr lang="pl-PL" sz="1900" b="1" dirty="0">
                <a:solidFill>
                  <a:srgbClr val="002060"/>
                </a:solidFill>
                <a:latin typeface="+mj-lt"/>
              </a:rPr>
              <a:t>zastępuje Dekret o Państwowej Inspekcji Sanitarnej z 1954 r.</a:t>
            </a:r>
          </a:p>
          <a:p>
            <a:pPr marL="800100" lvl="1" indent="-342900" algn="just">
              <a:buFont typeface="Wingdings" panose="05000000000000000000" pitchFamily="2" charset="2"/>
              <a:buChar char="ü"/>
            </a:pPr>
            <a:r>
              <a:rPr lang="pl-PL" sz="1900" dirty="0">
                <a:solidFill>
                  <a:srgbClr val="002060"/>
                </a:solidFill>
                <a:latin typeface="+mj-lt"/>
              </a:rPr>
              <a:t>Ustawa określiła zadania, zakres działalności, organizację i uprawnienia Inspekcji Sanitarnej</a:t>
            </a:r>
          </a:p>
          <a:p>
            <a:pPr marL="800100" lvl="1" indent="-342900" algn="just">
              <a:buFont typeface="Wingdings" panose="05000000000000000000" pitchFamily="2" charset="2"/>
              <a:buChar char="ü"/>
            </a:pPr>
            <a:r>
              <a:rPr lang="pl-PL" sz="1900" dirty="0">
                <a:solidFill>
                  <a:srgbClr val="002060"/>
                </a:solidFill>
                <a:latin typeface="+mj-lt"/>
              </a:rPr>
              <a:t>Zmiany sytuacji epidemiologicznej w kraju i na świecie spowodowały przesunięcie zagrożeń zdrowia i życia człowieka z chorób zakaźnych na zagrożenia związane ze środowiskiem, otoczeniem człowieka</a:t>
            </a:r>
          </a:p>
          <a:p>
            <a:pPr marL="285750" indent="-285750" algn="just">
              <a:buFont typeface="Wingdings" panose="05000000000000000000" pitchFamily="2" charset="2"/>
              <a:buChar char="q"/>
            </a:pPr>
            <a:r>
              <a:rPr lang="pl-PL" sz="1900" b="1" dirty="0">
                <a:solidFill>
                  <a:srgbClr val="002060"/>
                </a:solidFill>
                <a:latin typeface="+mj-lt"/>
              </a:rPr>
              <a:t>Ustawa poddawana nowelizacjom, jest podstawą działania Państwowej Inspekcji Sanitarnej do dziś, jest też kluczowym aktem prawnym</a:t>
            </a:r>
          </a:p>
        </p:txBody>
      </p:sp>
    </p:spTree>
    <p:extLst>
      <p:ext uri="{BB962C8B-B14F-4D97-AF65-F5344CB8AC3E}">
        <p14:creationId xmlns:p14="http://schemas.microsoft.com/office/powerpoint/2010/main" val="37288208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ymbol zastępczy zawartości 5">
            <a:extLst>
              <a:ext uri="{FF2B5EF4-FFF2-40B4-BE49-F238E27FC236}">
                <a16:creationId xmlns:a16="http://schemas.microsoft.com/office/drawing/2014/main" id="{36991920-6958-B47D-B260-76E971FCBDAE}"/>
              </a:ext>
            </a:extLst>
          </p:cNvPr>
          <p:cNvGraphicFramePr>
            <a:graphicFrameLocks noGrp="1"/>
          </p:cNvGraphicFramePr>
          <p:nvPr>
            <p:ph idx="1"/>
            <p:extLst>
              <p:ext uri="{D42A27DB-BD31-4B8C-83A1-F6EECF244321}">
                <p14:modId xmlns:p14="http://schemas.microsoft.com/office/powerpoint/2010/main" val="1972531271"/>
              </p:ext>
            </p:extLst>
          </p:nvPr>
        </p:nvGraphicFramePr>
        <p:xfrm>
          <a:off x="457200" y="1524000"/>
          <a:ext cx="8229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numeru slajdu 3">
            <a:extLst>
              <a:ext uri="{FF2B5EF4-FFF2-40B4-BE49-F238E27FC236}">
                <a16:creationId xmlns:a16="http://schemas.microsoft.com/office/drawing/2014/main" id="{4361457F-B115-4D20-5748-8A2B9567C1C2}"/>
              </a:ext>
            </a:extLst>
          </p:cNvPr>
          <p:cNvSpPr>
            <a:spLocks noGrp="1"/>
          </p:cNvSpPr>
          <p:nvPr>
            <p:ph type="sldNum" sz="quarter" idx="12"/>
          </p:nvPr>
        </p:nvSpPr>
        <p:spPr/>
        <p:txBody>
          <a:bodyPr/>
          <a:lstStyle/>
          <a:p>
            <a:pPr>
              <a:defRPr/>
            </a:pPr>
            <a:fld id="{8E7CD2DA-8185-4507-8A2F-B572FDECFAC1}" type="slidenum">
              <a:rPr lang="pl-PL" smtClean="0"/>
              <a:pPr>
                <a:defRPr/>
              </a:pPr>
              <a:t>55</a:t>
            </a:fld>
            <a:endParaRPr lang="pl-PL"/>
          </a:p>
        </p:txBody>
      </p:sp>
      <p:sp>
        <p:nvSpPr>
          <p:cNvPr id="9" name="pole tekstowe 8">
            <a:extLst>
              <a:ext uri="{FF2B5EF4-FFF2-40B4-BE49-F238E27FC236}">
                <a16:creationId xmlns:a16="http://schemas.microsoft.com/office/drawing/2014/main" id="{14EA6103-59E2-E349-0505-2B271FA92056}"/>
              </a:ext>
            </a:extLst>
          </p:cNvPr>
          <p:cNvSpPr txBox="1"/>
          <p:nvPr/>
        </p:nvSpPr>
        <p:spPr>
          <a:xfrm>
            <a:off x="273671" y="326976"/>
            <a:ext cx="8136904" cy="769441"/>
          </a:xfrm>
          <a:prstGeom prst="rect">
            <a:avLst/>
          </a:prstGeom>
          <a:noFill/>
        </p:spPr>
        <p:txBody>
          <a:bodyPr wrap="square">
            <a:spAutoFit/>
          </a:bodyPr>
          <a:lstStyle/>
          <a:p>
            <a:pPr algn="ctr"/>
            <a:r>
              <a:rPr lang="pl-PL" sz="2200" b="1" dirty="0">
                <a:solidFill>
                  <a:schemeClr val="bg1"/>
                </a:solidFill>
                <a:latin typeface="+mj-lt"/>
              </a:rPr>
              <a:t>Najważniejsze zagrożenia zdrowotne i wyzwania </a:t>
            </a:r>
          </a:p>
          <a:p>
            <a:pPr algn="ctr"/>
            <a:r>
              <a:rPr lang="pl-PL" sz="2200" b="1" dirty="0">
                <a:solidFill>
                  <a:schemeClr val="bg1"/>
                </a:solidFill>
                <a:latin typeface="+mj-lt"/>
              </a:rPr>
              <a:t>w </a:t>
            </a:r>
            <a:r>
              <a:rPr lang="pl-PL" sz="2200" b="1" dirty="0">
                <a:solidFill>
                  <a:schemeClr val="bg1"/>
                </a:solidFill>
                <a:latin typeface="+mj-lt"/>
                <a:cs typeface="Times New Roman" pitchFamily="18" charset="0"/>
              </a:rPr>
              <a:t>Polskiej Rzeczypospolitej Ludowej (1945-1989)</a:t>
            </a:r>
            <a:endParaRPr lang="pl-PL" sz="2200" dirty="0">
              <a:solidFill>
                <a:schemeClr val="bg1"/>
              </a:solidFill>
              <a:latin typeface="+mj-lt"/>
            </a:endParaRPr>
          </a:p>
        </p:txBody>
      </p:sp>
    </p:spTree>
    <p:extLst>
      <p:ext uri="{BB962C8B-B14F-4D97-AF65-F5344CB8AC3E}">
        <p14:creationId xmlns:p14="http://schemas.microsoft.com/office/powerpoint/2010/main" val="31721887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395288" y="-94719"/>
            <a:ext cx="8353425" cy="6817251"/>
          </a:xfrm>
          <a:prstGeom prst="rect">
            <a:avLst/>
          </a:prstGeom>
          <a:noFill/>
          <a:ln w="9525">
            <a:noFill/>
            <a:miter lim="800000"/>
            <a:headEnd/>
            <a:tailEnd/>
          </a:ln>
        </p:spPr>
        <p:txBody>
          <a:bodyPr anchor="ctr">
            <a:spAutoFit/>
          </a:bodyPr>
          <a:lstStyle/>
          <a:p>
            <a:pPr indent="449263" algn="just"/>
            <a:r>
              <a:rPr lang="pl-PL" sz="1900" dirty="0">
                <a:solidFill>
                  <a:srgbClr val="002060"/>
                </a:solidFill>
                <a:latin typeface="Constantia" pitchFamily="18" charset="0"/>
                <a:ea typeface="Calibri" pitchFamily="34" charset="0"/>
                <a:cs typeface="Times New Roman" pitchFamily="18" charset="0"/>
              </a:rPr>
              <a:t>Po wyzwoleniu w 1945 r. kraj nasz, w tym również Brodnica i powiat brodnicki  znalazł się w trudnym położeniu, tak pod względem zdrowotnym ludzi, jak i ekonomicznym. Wybuchały </a:t>
            </a:r>
            <a:r>
              <a:rPr lang="pl-PL" sz="1900" b="1" dirty="0">
                <a:solidFill>
                  <a:srgbClr val="002060"/>
                </a:solidFill>
                <a:latin typeface="Constantia" pitchFamily="18" charset="0"/>
                <a:ea typeface="Calibri" pitchFamily="34" charset="0"/>
                <a:cs typeface="Times New Roman" pitchFamily="18" charset="0"/>
              </a:rPr>
              <a:t>wielkie epidemie duru brzusznego, durów rzekomych, czerwonki, błonicy, kiły, gruźlicy</a:t>
            </a:r>
            <a:r>
              <a:rPr lang="pl-PL" sz="1900" dirty="0">
                <a:solidFill>
                  <a:srgbClr val="002060"/>
                </a:solidFill>
                <a:latin typeface="Constantia" pitchFamily="18" charset="0"/>
                <a:ea typeface="Calibri" pitchFamily="34" charset="0"/>
                <a:cs typeface="Times New Roman" pitchFamily="18" charset="0"/>
              </a:rPr>
              <a:t>. Powołany został ponownie, jak po I wojnie </a:t>
            </a:r>
            <a:r>
              <a:rPr lang="pl-PL" sz="1900" b="1" dirty="0">
                <a:solidFill>
                  <a:srgbClr val="002060"/>
                </a:solidFill>
                <a:latin typeface="Constantia" pitchFamily="18" charset="0"/>
                <a:ea typeface="Calibri" pitchFamily="34" charset="0"/>
                <a:cs typeface="Times New Roman" pitchFamily="18" charset="0"/>
              </a:rPr>
              <a:t>światowej Urząd Naczelnego Nadzwyczajnego Komitetu do walki z epidemiami</a:t>
            </a:r>
            <a:r>
              <a:rPr lang="pl-PL" sz="1900" dirty="0">
                <a:solidFill>
                  <a:srgbClr val="002060"/>
                </a:solidFill>
                <a:latin typeface="Constantia" pitchFamily="18" charset="0"/>
                <a:ea typeface="Calibri" pitchFamily="34" charset="0"/>
                <a:cs typeface="Times New Roman" pitchFamily="18" charset="0"/>
              </a:rPr>
              <a:t>. PZH po raz drugi wziął czynny udział w zwalczaniu epidemii na terenie całego kraju, podjął produkcję surowic i szczepionek, a równocześnie rozszerzał zakres swojej działalności podejmując kontrole żywności i wody.</a:t>
            </a:r>
          </a:p>
          <a:p>
            <a:pPr indent="449263" algn="just"/>
            <a:endParaRPr lang="pl-PL" sz="1900" dirty="0">
              <a:solidFill>
                <a:srgbClr val="002060"/>
              </a:solidFill>
              <a:latin typeface="Constantia" pitchFamily="18" charset="0"/>
              <a:ea typeface="Calibri" pitchFamily="34" charset="0"/>
              <a:cs typeface="Times New Roman" pitchFamily="18" charset="0"/>
            </a:endParaRPr>
          </a:p>
          <a:p>
            <a:pPr indent="449263" algn="just" eaLnBrk="0" hangingPunct="0"/>
            <a:r>
              <a:rPr lang="pl-PL" sz="1900" dirty="0">
                <a:solidFill>
                  <a:srgbClr val="002060"/>
                </a:solidFill>
                <a:latin typeface="Constantia" pitchFamily="18" charset="0"/>
                <a:ea typeface="Calibri" pitchFamily="34" charset="0"/>
                <a:cs typeface="Times New Roman" pitchFamily="18" charset="0"/>
              </a:rPr>
              <a:t>W latach 1946 -1950 organizacja walki z epidemiami była oparta na współpracy </a:t>
            </a:r>
            <a:r>
              <a:rPr lang="pl-PL" sz="1900" b="1" dirty="0">
                <a:solidFill>
                  <a:srgbClr val="002060"/>
                </a:solidFill>
                <a:latin typeface="Constantia" pitchFamily="18" charset="0"/>
                <a:ea typeface="Calibri" pitchFamily="34" charset="0"/>
                <a:cs typeface="Times New Roman" pitchFamily="18" charset="0"/>
              </a:rPr>
              <a:t>wydziałów zdrowia z filiami PZH</a:t>
            </a:r>
            <a:r>
              <a:rPr lang="pl-PL" sz="1900" dirty="0">
                <a:solidFill>
                  <a:srgbClr val="002060"/>
                </a:solidFill>
                <a:latin typeface="Constantia" pitchFamily="18" charset="0"/>
                <a:ea typeface="Calibri" pitchFamily="34" charset="0"/>
                <a:cs typeface="Times New Roman" pitchFamily="18" charset="0"/>
              </a:rPr>
              <a:t>, które służyły zapleczem laboratoryjnym.</a:t>
            </a:r>
          </a:p>
          <a:p>
            <a:pPr indent="449263" algn="just" eaLnBrk="0" hangingPunct="0"/>
            <a:endParaRPr lang="pl-PL" sz="1900" dirty="0">
              <a:solidFill>
                <a:srgbClr val="002060"/>
              </a:solidFill>
              <a:latin typeface="Constantia" pitchFamily="18" charset="0"/>
              <a:ea typeface="Calibri" pitchFamily="34" charset="0"/>
              <a:cs typeface="Times New Roman" pitchFamily="18" charset="0"/>
            </a:endParaRPr>
          </a:p>
          <a:p>
            <a:pPr indent="449263" algn="just" eaLnBrk="0" hangingPunct="0"/>
            <a:r>
              <a:rPr lang="pl-PL" sz="1900" dirty="0">
                <a:solidFill>
                  <a:srgbClr val="002060"/>
                </a:solidFill>
                <a:latin typeface="Constantia" pitchFamily="18" charset="0"/>
                <a:ea typeface="Calibri" pitchFamily="34" charset="0"/>
                <a:cs typeface="Times New Roman" pitchFamily="18" charset="0"/>
              </a:rPr>
              <a:t>Organizacja służby sanitarno-epidemiologicznej została zatwierdzona pismem okólnym Ministra Zdrowia z dnia </a:t>
            </a:r>
            <a:r>
              <a:rPr lang="pl-PL" sz="1900" b="1" dirty="0">
                <a:solidFill>
                  <a:srgbClr val="002060"/>
                </a:solidFill>
                <a:latin typeface="Constantia" pitchFamily="18" charset="0"/>
                <a:ea typeface="Calibri" pitchFamily="34" charset="0"/>
                <a:cs typeface="Times New Roman" pitchFamily="18" charset="0"/>
              </a:rPr>
              <a:t>16 grudnia 1947 r.</a:t>
            </a:r>
            <a:r>
              <a:rPr lang="pl-PL" sz="1900" dirty="0">
                <a:solidFill>
                  <a:srgbClr val="002060"/>
                </a:solidFill>
                <a:latin typeface="Constantia" pitchFamily="18" charset="0"/>
                <a:ea typeface="Calibri" pitchFamily="34" charset="0"/>
                <a:cs typeface="Times New Roman" pitchFamily="18" charset="0"/>
              </a:rPr>
              <a:t> Praca tej służby w kraju oparta została na sieci  organizacyjnej społecznej służby zdrowia. Podstawową jednostką organizacyjną w terenie był </a:t>
            </a:r>
            <a:r>
              <a:rPr lang="pl-PL" sz="1900" b="1" dirty="0">
                <a:solidFill>
                  <a:srgbClr val="002060"/>
                </a:solidFill>
                <a:latin typeface="Constantia" pitchFamily="18" charset="0"/>
                <a:ea typeface="Calibri" pitchFamily="34" charset="0"/>
                <a:cs typeface="Times New Roman" pitchFamily="18" charset="0"/>
              </a:rPr>
              <a:t>okręgowy i powiatowy ośrodek zdrowia z podporządkowanym mu Biurem Sanitarnym</a:t>
            </a:r>
            <a:r>
              <a:rPr lang="pl-PL" sz="1900" dirty="0">
                <a:solidFill>
                  <a:srgbClr val="002060"/>
                </a:solidFill>
                <a:latin typeface="Constantia" pitchFamily="18" charset="0"/>
                <a:ea typeface="Calibri" pitchFamily="34" charset="0"/>
                <a:cs typeface="Times New Roman" pitchFamily="18" charset="0"/>
              </a:rPr>
              <a:t>, które zajmowało się, m.in. zagadnieniami dot. spraw zaopatrywania w wodę, nadzoru nad żywnością, usuwania nieczystości, budownictwa mieszkaniowego, stanu sanitarno-porządkowego, zapobiegania chorobom zakaźnym.</a:t>
            </a:r>
          </a:p>
        </p:txBody>
      </p:sp>
      <p:sp>
        <p:nvSpPr>
          <p:cNvPr id="2" name="Symbol zastępczy numeru slajdu 1">
            <a:extLst>
              <a:ext uri="{FF2B5EF4-FFF2-40B4-BE49-F238E27FC236}">
                <a16:creationId xmlns:a16="http://schemas.microsoft.com/office/drawing/2014/main" id="{57C7CBC4-66AB-4825-8F7C-B0A4A992178E}"/>
              </a:ext>
            </a:extLst>
          </p:cNvPr>
          <p:cNvSpPr>
            <a:spLocks noGrp="1"/>
          </p:cNvSpPr>
          <p:nvPr>
            <p:ph type="sldNum" sz="quarter" idx="12"/>
          </p:nvPr>
        </p:nvSpPr>
        <p:spPr/>
        <p:txBody>
          <a:bodyPr/>
          <a:lstStyle/>
          <a:p>
            <a:pPr>
              <a:defRPr/>
            </a:pPr>
            <a:fld id="{8E7CD2DA-8185-4507-8A2F-B572FDECFAC1}" type="slidenum">
              <a:rPr lang="pl-PL" smtClean="0"/>
              <a:pPr>
                <a:defRPr/>
              </a:pPr>
              <a:t>56</a:t>
            </a:fld>
            <a:endParaRPr lang="pl-PL"/>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Prostokąt 3"/>
          <p:cNvSpPr>
            <a:spLocks noChangeArrowheads="1"/>
          </p:cNvSpPr>
          <p:nvPr/>
        </p:nvSpPr>
        <p:spPr bwMode="auto">
          <a:xfrm>
            <a:off x="490538" y="270470"/>
            <a:ext cx="8113910" cy="1846659"/>
          </a:xfrm>
          <a:prstGeom prst="rect">
            <a:avLst/>
          </a:prstGeom>
          <a:noFill/>
          <a:ln w="9525">
            <a:noFill/>
            <a:miter lim="800000"/>
            <a:headEnd/>
            <a:tailEnd/>
          </a:ln>
        </p:spPr>
        <p:txBody>
          <a:bodyPr wrap="square">
            <a:spAutoFit/>
          </a:bodyPr>
          <a:lstStyle/>
          <a:p>
            <a:pPr indent="450850" algn="just" eaLnBrk="0" hangingPunct="0"/>
            <a:r>
              <a:rPr lang="pl-PL" sz="1900" dirty="0">
                <a:solidFill>
                  <a:srgbClr val="002060"/>
                </a:solidFill>
                <a:latin typeface="Constantia" pitchFamily="18" charset="0"/>
                <a:ea typeface="Calibri" pitchFamily="34" charset="0"/>
                <a:cs typeface="Times New Roman" pitchFamily="18" charset="0"/>
              </a:rPr>
              <a:t>W okresie powojennym na terenie powiatu brodnickiego istniała </a:t>
            </a:r>
            <a:r>
              <a:rPr lang="pl-PL" sz="1900" b="1" dirty="0">
                <a:solidFill>
                  <a:srgbClr val="002060"/>
                </a:solidFill>
                <a:latin typeface="Constantia" pitchFamily="18" charset="0"/>
                <a:ea typeface="Calibri" pitchFamily="34" charset="0"/>
                <a:cs typeface="Times New Roman" pitchFamily="18" charset="0"/>
              </a:rPr>
              <a:t>Państwowa Powiatowa Kolumna Sanitarna </a:t>
            </a:r>
            <a:r>
              <a:rPr lang="pl-PL" sz="1900" dirty="0">
                <a:solidFill>
                  <a:srgbClr val="002060"/>
                </a:solidFill>
                <a:latin typeface="Constantia" pitchFamily="18" charset="0"/>
                <a:ea typeface="Calibri" pitchFamily="34" charset="0"/>
                <a:cs typeface="Times New Roman" pitchFamily="18" charset="0"/>
              </a:rPr>
              <a:t>wykonująca akcje sanitarno-epidemiologiczne, jej pracą  kierował lekarz powiatowy dr Bronisław Kazimierz Truszczyński Grzymała mający swój aparat pracy – </a:t>
            </a:r>
            <a:r>
              <a:rPr lang="pl-PL" sz="1900" b="1" dirty="0">
                <a:solidFill>
                  <a:srgbClr val="002060"/>
                </a:solidFill>
                <a:latin typeface="Constantia" pitchFamily="18" charset="0"/>
                <a:ea typeface="Calibri" pitchFamily="34" charset="0"/>
                <a:cs typeface="Times New Roman" pitchFamily="18" charset="0"/>
              </a:rPr>
              <a:t>powiatowe biuro sanitarne w Powiatowym Ośrodku Zdrowia, który znajdował się przy ul. Mazurskiej (obecnie Internat Szkoły Zawodowej w Brodnicy).</a:t>
            </a:r>
          </a:p>
        </p:txBody>
      </p:sp>
      <p:sp>
        <p:nvSpPr>
          <p:cNvPr id="54274" name="Prostokąt 6"/>
          <p:cNvSpPr>
            <a:spLocks noChangeArrowheads="1"/>
          </p:cNvSpPr>
          <p:nvPr/>
        </p:nvSpPr>
        <p:spPr bwMode="auto">
          <a:xfrm>
            <a:off x="5292725" y="5805488"/>
            <a:ext cx="4572000" cy="461962"/>
          </a:xfrm>
          <a:prstGeom prst="rect">
            <a:avLst/>
          </a:prstGeom>
          <a:noFill/>
          <a:ln w="9525">
            <a:noFill/>
            <a:miter lim="800000"/>
            <a:headEnd/>
            <a:tailEnd/>
          </a:ln>
        </p:spPr>
        <p:txBody>
          <a:bodyPr>
            <a:spAutoFit/>
          </a:bodyPr>
          <a:lstStyle/>
          <a:p>
            <a:r>
              <a:rPr lang="pl-PL" sz="1200" dirty="0">
                <a:solidFill>
                  <a:srgbClr val="002060"/>
                </a:solidFill>
                <a:latin typeface="Constantia" pitchFamily="18" charset="0"/>
              </a:rPr>
              <a:t>Pierwsza siedziba Państwowej Powiatowej Kolumny </a:t>
            </a:r>
          </a:p>
          <a:p>
            <a:r>
              <a:rPr lang="pl-PL" sz="1200" dirty="0">
                <a:solidFill>
                  <a:srgbClr val="002060"/>
                </a:solidFill>
                <a:latin typeface="Constantia" pitchFamily="18" charset="0"/>
              </a:rPr>
              <a:t>Sanitarnej w Brodnicy ul. Mazurska</a:t>
            </a:r>
          </a:p>
        </p:txBody>
      </p:sp>
      <p:pic>
        <p:nvPicPr>
          <p:cNvPr id="54275" name="Picture 2"/>
          <p:cNvPicPr>
            <a:picLocks noChangeAspect="1" noChangeArrowheads="1"/>
          </p:cNvPicPr>
          <p:nvPr/>
        </p:nvPicPr>
        <p:blipFill>
          <a:blip r:embed="rId2" cstate="print"/>
          <a:srcRect/>
          <a:stretch>
            <a:fillRect/>
          </a:stretch>
        </p:blipFill>
        <p:spPr bwMode="auto">
          <a:xfrm>
            <a:off x="5364163" y="2492375"/>
            <a:ext cx="3343275" cy="3171825"/>
          </a:xfrm>
          <a:prstGeom prst="rect">
            <a:avLst/>
          </a:prstGeom>
          <a:noFill/>
          <a:ln w="9525">
            <a:noFill/>
            <a:miter lim="800000"/>
            <a:headEnd/>
            <a:tailEnd/>
          </a:ln>
          <a:effectLst>
            <a:softEdge rad="127000"/>
          </a:effectLst>
        </p:spPr>
      </p:pic>
      <p:pic>
        <p:nvPicPr>
          <p:cNvPr id="54276" name="Picture 3"/>
          <p:cNvPicPr>
            <a:picLocks noChangeAspect="1" noChangeArrowheads="1"/>
          </p:cNvPicPr>
          <p:nvPr/>
        </p:nvPicPr>
        <p:blipFill>
          <a:blip r:embed="rId3" cstate="print"/>
          <a:srcRect/>
          <a:stretch>
            <a:fillRect/>
          </a:stretch>
        </p:blipFill>
        <p:spPr bwMode="auto">
          <a:xfrm>
            <a:off x="395288" y="2492375"/>
            <a:ext cx="4797425" cy="3168650"/>
          </a:xfrm>
          <a:prstGeom prst="rect">
            <a:avLst/>
          </a:prstGeom>
          <a:noFill/>
          <a:ln w="9525">
            <a:noFill/>
            <a:miter lim="800000"/>
            <a:headEnd/>
            <a:tailEnd/>
          </a:ln>
          <a:effectLst>
            <a:softEdge rad="76200"/>
          </a:effectLst>
        </p:spPr>
      </p:pic>
      <p:sp>
        <p:nvSpPr>
          <p:cNvPr id="54277" name="pole tekstowe 7"/>
          <p:cNvSpPr txBox="1">
            <a:spLocks noChangeArrowheads="1"/>
          </p:cNvSpPr>
          <p:nvPr/>
        </p:nvSpPr>
        <p:spPr bwMode="auto">
          <a:xfrm>
            <a:off x="539750" y="5805488"/>
            <a:ext cx="4752975" cy="276225"/>
          </a:xfrm>
          <a:prstGeom prst="rect">
            <a:avLst/>
          </a:prstGeom>
          <a:noFill/>
          <a:ln w="9525">
            <a:noFill/>
            <a:miter lim="800000"/>
            <a:headEnd/>
            <a:tailEnd/>
          </a:ln>
        </p:spPr>
        <p:txBody>
          <a:bodyPr>
            <a:spAutoFit/>
          </a:bodyPr>
          <a:lstStyle/>
          <a:p>
            <a:pPr algn="ctr"/>
            <a:r>
              <a:rPr lang="pl-PL" sz="1200" dirty="0">
                <a:solidFill>
                  <a:srgbClr val="002060"/>
                </a:solidFill>
                <a:latin typeface="Constantia" pitchFamily="18" charset="0"/>
              </a:rPr>
              <a:t>Dr. med. Bronisław Kazimierz  Truszczyński Grzymała</a:t>
            </a:r>
          </a:p>
        </p:txBody>
      </p:sp>
      <p:sp>
        <p:nvSpPr>
          <p:cNvPr id="2" name="Symbol zastępczy numeru slajdu 1">
            <a:extLst>
              <a:ext uri="{FF2B5EF4-FFF2-40B4-BE49-F238E27FC236}">
                <a16:creationId xmlns:a16="http://schemas.microsoft.com/office/drawing/2014/main" id="{10408578-79B6-4410-95F6-4EAB254FDEBF}"/>
              </a:ext>
            </a:extLst>
          </p:cNvPr>
          <p:cNvSpPr>
            <a:spLocks noGrp="1"/>
          </p:cNvSpPr>
          <p:nvPr>
            <p:ph type="sldNum" sz="quarter" idx="12"/>
          </p:nvPr>
        </p:nvSpPr>
        <p:spPr/>
        <p:txBody>
          <a:bodyPr/>
          <a:lstStyle/>
          <a:p>
            <a:pPr>
              <a:defRPr/>
            </a:pPr>
            <a:fld id="{8E7CD2DA-8185-4507-8A2F-B572FDECFAC1}" type="slidenum">
              <a:rPr lang="pl-PL" smtClean="0"/>
              <a:pPr>
                <a:defRPr/>
              </a:pPr>
              <a:t>57</a:t>
            </a:fld>
            <a:endParaRPr lang="pl-PL"/>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395536" y="1414288"/>
            <a:ext cx="8352927" cy="4170372"/>
          </a:xfrm>
          <a:prstGeom prst="rect">
            <a:avLst/>
          </a:prstGeom>
          <a:noFill/>
          <a:ln w="9525">
            <a:noFill/>
            <a:miter lim="800000"/>
            <a:headEnd/>
            <a:tailEnd/>
          </a:ln>
        </p:spPr>
        <p:txBody>
          <a:bodyPr wrap="square" anchor="ctr">
            <a:spAutoFit/>
          </a:bodyPr>
          <a:lstStyle/>
          <a:p>
            <a:pPr indent="450850" algn="just"/>
            <a:r>
              <a:rPr lang="pl-PL" sz="1900" dirty="0">
                <a:solidFill>
                  <a:srgbClr val="002060"/>
                </a:solidFill>
                <a:latin typeface="Constantia" pitchFamily="18" charset="0"/>
                <a:cs typeface="Calibri" pitchFamily="34" charset="0"/>
              </a:rPr>
              <a:t>Po wyzwoleniu od 18 lutego 1945 roku p. Alfons Wilangowski rozpoczął swą pracę w </a:t>
            </a:r>
            <a:r>
              <a:rPr lang="pl-PL" sz="1900" b="1" dirty="0">
                <a:solidFill>
                  <a:srgbClr val="002060"/>
                </a:solidFill>
                <a:latin typeface="Constantia" pitchFamily="18" charset="0"/>
                <a:cs typeface="Calibri" pitchFamily="34" charset="0"/>
              </a:rPr>
              <a:t>Wydziale Zdrowia Starostwa Powiatowego</a:t>
            </a:r>
            <a:r>
              <a:rPr lang="pl-PL" sz="1900" dirty="0">
                <a:solidFill>
                  <a:srgbClr val="002060"/>
                </a:solidFill>
                <a:latin typeface="Constantia" pitchFamily="18" charset="0"/>
                <a:cs typeface="Calibri" pitchFamily="34" charset="0"/>
              </a:rPr>
              <a:t>. Od 1 lutego 1950 roku na podstawie umowy zawartej z Wojewodą Pomorskim, pełnił obowiązki </a:t>
            </a:r>
            <a:r>
              <a:rPr lang="pl-PL" sz="1900" b="1" dirty="0">
                <a:solidFill>
                  <a:srgbClr val="002060"/>
                </a:solidFill>
                <a:latin typeface="Constantia" pitchFamily="18" charset="0"/>
                <a:cs typeface="Calibri" pitchFamily="34" charset="0"/>
              </a:rPr>
              <a:t>kierownika Powiatowej Kolumny Sanitarnej w Starostwie Powiatowym w Brodnicy </a:t>
            </a:r>
            <a:r>
              <a:rPr lang="pl-PL" sz="1900" dirty="0">
                <a:solidFill>
                  <a:srgbClr val="002060"/>
                </a:solidFill>
                <a:latin typeface="Constantia" pitchFamily="18" charset="0"/>
                <a:cs typeface="Calibri" pitchFamily="34" charset="0"/>
              </a:rPr>
              <a:t>do 30 września 1953 roku. Z dniem 30 lipca 1955 roku został zatrudniony w Powiatowej Stacji Sanitarno-Epidemiologicznej w Brodnicy na st. kontrolera sanitarnego działu Epidemiologicznego. Za wzorową pracę w służbie zdrowia został odznaczony przez Ministerstwo Zdrowia. </a:t>
            </a:r>
          </a:p>
          <a:p>
            <a:pPr indent="450850" algn="just"/>
            <a:endParaRPr lang="pl-PL" sz="1900" dirty="0">
              <a:solidFill>
                <a:srgbClr val="002060"/>
              </a:solidFill>
              <a:latin typeface="Constantia" pitchFamily="18" charset="0"/>
              <a:cs typeface="Calibri" pitchFamily="34" charset="0"/>
            </a:endParaRPr>
          </a:p>
          <a:p>
            <a:pPr indent="450850" algn="just" eaLnBrk="0" hangingPunct="0"/>
            <a:r>
              <a:rPr lang="pl-PL" sz="1900" dirty="0">
                <a:solidFill>
                  <a:srgbClr val="002060"/>
                </a:solidFill>
                <a:latin typeface="Constantia" pitchFamily="18" charset="0"/>
                <a:cs typeface="Calibri" pitchFamily="34" charset="0"/>
              </a:rPr>
              <a:t>W ówczesnym czasie główną domeną działań służb sanitarno-epidemiologicznych było zapobieganie i zwalczanie chorób zakaźnych takich jak </a:t>
            </a:r>
            <a:r>
              <a:rPr lang="pl-PL" sz="1900" b="1" dirty="0">
                <a:solidFill>
                  <a:srgbClr val="002060"/>
                </a:solidFill>
                <a:latin typeface="Constantia" pitchFamily="18" charset="0"/>
                <a:cs typeface="Calibri" pitchFamily="34" charset="0"/>
              </a:rPr>
              <a:t>dur brzuszny, dur wysypkowy, czerwonka, błonica, choroba Heinego Medina, zapalenie opon mózgowo- rdzeniowych.</a:t>
            </a:r>
            <a:r>
              <a:rPr lang="pl-PL" sz="1900" b="1" dirty="0">
                <a:solidFill>
                  <a:srgbClr val="002060"/>
                </a:solidFill>
                <a:latin typeface="Constantia" pitchFamily="18" charset="0"/>
              </a:rPr>
              <a:t> </a:t>
            </a:r>
          </a:p>
          <a:p>
            <a:pPr indent="450850" algn="just" eaLnBrk="0" hangingPunct="0"/>
            <a:endParaRPr lang="pl-PL" dirty="0">
              <a:solidFill>
                <a:srgbClr val="002060"/>
              </a:solidFill>
              <a:latin typeface="Constantia" pitchFamily="18" charset="0"/>
            </a:endParaRPr>
          </a:p>
        </p:txBody>
      </p:sp>
      <p:sp>
        <p:nvSpPr>
          <p:cNvPr id="2" name="Symbol zastępczy numeru slajdu 1">
            <a:extLst>
              <a:ext uri="{FF2B5EF4-FFF2-40B4-BE49-F238E27FC236}">
                <a16:creationId xmlns:a16="http://schemas.microsoft.com/office/drawing/2014/main" id="{2227FC18-F1AC-4928-AE73-6316F9E4A458}"/>
              </a:ext>
            </a:extLst>
          </p:cNvPr>
          <p:cNvSpPr>
            <a:spLocks noGrp="1"/>
          </p:cNvSpPr>
          <p:nvPr>
            <p:ph type="sldNum" sz="quarter" idx="12"/>
          </p:nvPr>
        </p:nvSpPr>
        <p:spPr/>
        <p:txBody>
          <a:bodyPr/>
          <a:lstStyle/>
          <a:p>
            <a:pPr>
              <a:defRPr/>
            </a:pPr>
            <a:fld id="{8E7CD2DA-8185-4507-8A2F-B572FDECFAC1}" type="slidenum">
              <a:rPr lang="pl-PL" smtClean="0"/>
              <a:pPr>
                <a:defRPr/>
              </a:pPr>
              <a:t>58</a:t>
            </a:fld>
            <a:endParaRPr lang="pl-PL"/>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099F9DA9-47FF-4641-AAFF-204FE7F19585}"/>
              </a:ext>
            </a:extLst>
          </p:cNvPr>
          <p:cNvSpPr>
            <a:spLocks noGrp="1"/>
          </p:cNvSpPr>
          <p:nvPr>
            <p:ph type="sldNum" sz="quarter" idx="12"/>
          </p:nvPr>
        </p:nvSpPr>
        <p:spPr/>
        <p:txBody>
          <a:bodyPr/>
          <a:lstStyle/>
          <a:p>
            <a:pPr>
              <a:defRPr/>
            </a:pPr>
            <a:fld id="{E683911C-EC88-49B7-90C9-B74F5A05111C}" type="slidenum">
              <a:rPr lang="pl-PL" smtClean="0"/>
              <a:pPr>
                <a:defRPr/>
              </a:pPr>
              <a:t>59</a:t>
            </a:fld>
            <a:endParaRPr lang="pl-PL"/>
          </a:p>
        </p:txBody>
      </p:sp>
      <p:sp>
        <p:nvSpPr>
          <p:cNvPr id="3" name="pole tekstowe 2">
            <a:extLst>
              <a:ext uri="{FF2B5EF4-FFF2-40B4-BE49-F238E27FC236}">
                <a16:creationId xmlns:a16="http://schemas.microsoft.com/office/drawing/2014/main" id="{208BA3C0-7484-4FE6-BF62-9FB04C2B7824}"/>
              </a:ext>
            </a:extLst>
          </p:cNvPr>
          <p:cNvSpPr txBox="1"/>
          <p:nvPr/>
        </p:nvSpPr>
        <p:spPr>
          <a:xfrm>
            <a:off x="323528" y="404664"/>
            <a:ext cx="7920880" cy="2230226"/>
          </a:xfrm>
          <a:prstGeom prst="rect">
            <a:avLst/>
          </a:prstGeom>
          <a:noFill/>
        </p:spPr>
        <p:txBody>
          <a:bodyPr wrap="square" rtlCol="0">
            <a:spAutoFit/>
          </a:bodyPr>
          <a:lstStyle/>
          <a:p>
            <a:pPr algn="just"/>
            <a:r>
              <a:rPr lang="pl-PL" sz="1900" dirty="0">
                <a:solidFill>
                  <a:srgbClr val="002060"/>
                </a:solidFill>
                <a:latin typeface="+mj-lt"/>
              </a:rPr>
              <a:t>Sytuacja epidemiologiczna chorób zakaźnych w kraju </a:t>
            </a:r>
            <a:r>
              <a:rPr lang="pl-PL" sz="1900" b="1" dirty="0">
                <a:solidFill>
                  <a:srgbClr val="002060"/>
                </a:solidFill>
                <a:latin typeface="+mj-lt"/>
              </a:rPr>
              <a:t>była niezadowalająca</a:t>
            </a:r>
            <a:r>
              <a:rPr lang="pl-PL" sz="1900" dirty="0">
                <a:solidFill>
                  <a:srgbClr val="002060"/>
                </a:solidFill>
                <a:latin typeface="+mj-lt"/>
              </a:rPr>
              <a:t>. W 1945 roku zanotowano </a:t>
            </a:r>
            <a:r>
              <a:rPr lang="pl-PL" sz="1900" b="1" dirty="0">
                <a:solidFill>
                  <a:srgbClr val="002060"/>
                </a:solidFill>
                <a:latin typeface="+mj-lt"/>
              </a:rPr>
              <a:t>80 000 zachorowań na dur brzuszny, 5 500 zgonów, 16 000 zachorowań na dur plamisty, 1 300 zgonów, 6 700 zachorowań na czerwonkę, 650 zgonów, 22 000 zachorowań na błonicę, 1 500 zgonów.</a:t>
            </a:r>
          </a:p>
          <a:p>
            <a:pPr algn="just">
              <a:lnSpc>
                <a:spcPct val="107000"/>
              </a:lnSpc>
              <a:spcAft>
                <a:spcPts val="800"/>
              </a:spcAft>
            </a:pPr>
            <a:endParaRPr lang="pl-PL" sz="1800" kern="100" dirty="0">
              <a:solidFill>
                <a:srgbClr val="002060"/>
              </a:solidFill>
              <a:effectLst/>
              <a:latin typeface="+mj-lt"/>
              <a:ea typeface="Calibri" panose="020F0502020204030204" pitchFamily="34" charset="0"/>
              <a:cs typeface="Times New Roman" panose="02020603050405020304" pitchFamily="18" charset="0"/>
            </a:endParaRPr>
          </a:p>
          <a:p>
            <a:pPr algn="just"/>
            <a:endParaRPr lang="pl-PL" dirty="0">
              <a:solidFill>
                <a:srgbClr val="002060"/>
              </a:solidFill>
              <a:latin typeface="+mj-lt"/>
            </a:endParaRPr>
          </a:p>
        </p:txBody>
      </p:sp>
      <p:pic>
        <p:nvPicPr>
          <p:cNvPr id="1026" name="Picture 2"/>
          <p:cNvPicPr>
            <a:picLocks noChangeAspect="1" noChangeArrowheads="1"/>
          </p:cNvPicPr>
          <p:nvPr/>
        </p:nvPicPr>
        <p:blipFill>
          <a:blip r:embed="rId2" cstate="print"/>
          <a:srcRect/>
          <a:stretch>
            <a:fillRect/>
          </a:stretch>
        </p:blipFill>
        <p:spPr bwMode="auto">
          <a:xfrm>
            <a:off x="1115616" y="2006787"/>
            <a:ext cx="6624736" cy="4841214"/>
          </a:xfrm>
          <a:prstGeom prst="rect">
            <a:avLst/>
          </a:prstGeom>
          <a:noFill/>
          <a:ln w="9525">
            <a:noFill/>
            <a:miter lim="800000"/>
            <a:headEnd/>
            <a:tailEnd/>
          </a:ln>
          <a:effectLst>
            <a:softEdge rad="50800"/>
          </a:effectLst>
        </p:spPr>
      </p:pic>
    </p:spTree>
    <p:extLst>
      <p:ext uri="{BB962C8B-B14F-4D97-AF65-F5344CB8AC3E}">
        <p14:creationId xmlns:p14="http://schemas.microsoft.com/office/powerpoint/2010/main" val="2237891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5EFF2615-A539-F317-A897-0654081A8220}"/>
              </a:ext>
            </a:extLst>
          </p:cNvPr>
          <p:cNvSpPr>
            <a:spLocks noGrp="1"/>
          </p:cNvSpPr>
          <p:nvPr>
            <p:ph type="sldNum" sz="quarter" idx="12"/>
          </p:nvPr>
        </p:nvSpPr>
        <p:spPr/>
        <p:txBody>
          <a:bodyPr/>
          <a:lstStyle/>
          <a:p>
            <a:pPr>
              <a:defRPr/>
            </a:pPr>
            <a:fld id="{E683911C-EC88-49B7-90C9-B74F5A05111C}" type="slidenum">
              <a:rPr lang="pl-PL" smtClean="0"/>
              <a:pPr>
                <a:defRPr/>
              </a:pPr>
              <a:t>6</a:t>
            </a:fld>
            <a:endParaRPr lang="pl-PL"/>
          </a:p>
        </p:txBody>
      </p:sp>
      <p:sp>
        <p:nvSpPr>
          <p:cNvPr id="5" name="Rectangle 1">
            <a:extLst>
              <a:ext uri="{FF2B5EF4-FFF2-40B4-BE49-F238E27FC236}">
                <a16:creationId xmlns:a16="http://schemas.microsoft.com/office/drawing/2014/main" id="{B3BDED48-0916-2A0D-9D70-D816A126ED0B}"/>
              </a:ext>
            </a:extLst>
          </p:cNvPr>
          <p:cNvSpPr>
            <a:spLocks noChangeArrowheads="1"/>
          </p:cNvSpPr>
          <p:nvPr/>
        </p:nvSpPr>
        <p:spPr bwMode="auto">
          <a:xfrm>
            <a:off x="-108520" y="412542"/>
            <a:ext cx="8136136" cy="677108"/>
          </a:xfrm>
          <a:prstGeom prst="rect">
            <a:avLst/>
          </a:prstGeom>
          <a:noFill/>
          <a:ln w="9525">
            <a:noFill/>
            <a:miter lim="800000"/>
            <a:headEnd/>
            <a:tailEnd/>
          </a:ln>
        </p:spPr>
        <p:txBody>
          <a:bodyPr wrap="square" anchor="ctr">
            <a:spAutoFit/>
          </a:bodyPr>
          <a:lstStyle/>
          <a:p>
            <a:pPr indent="449263" algn="just" eaLnBrk="0" hangingPunct="0"/>
            <a:r>
              <a:rPr lang="pl-PL" sz="1900" b="1" dirty="0">
                <a:solidFill>
                  <a:srgbClr val="002060"/>
                </a:solidFill>
                <a:latin typeface="Constantia" pitchFamily="18" charset="0"/>
                <a:ea typeface="Calibri" pitchFamily="34" charset="0"/>
                <a:cs typeface="Times New Roman" pitchFamily="18" charset="0"/>
              </a:rPr>
              <a:t>Dżuma </a:t>
            </a:r>
            <a:r>
              <a:rPr lang="pl-PL" sz="1900" dirty="0">
                <a:solidFill>
                  <a:srgbClr val="002060"/>
                </a:solidFill>
                <a:latin typeface="Constantia" pitchFamily="18" charset="0"/>
                <a:ea typeface="Calibri" pitchFamily="34" charset="0"/>
                <a:cs typeface="Times New Roman" pitchFamily="18" charset="0"/>
              </a:rPr>
              <a:t>występowała już za czasów neolitu. </a:t>
            </a:r>
          </a:p>
          <a:p>
            <a:pPr algn="just" eaLnBrk="0" hangingPunct="0"/>
            <a:endParaRPr lang="pl-PL" dirty="0">
              <a:latin typeface="Constantia" pitchFamily="18" charset="0"/>
              <a:ea typeface="Calibri" pitchFamily="34" charset="0"/>
              <a:cs typeface="Times New Roman" pitchFamily="18" charset="0"/>
            </a:endParaRPr>
          </a:p>
        </p:txBody>
      </p:sp>
      <p:sp>
        <p:nvSpPr>
          <p:cNvPr id="6" name="pole tekstowe 5">
            <a:extLst>
              <a:ext uri="{FF2B5EF4-FFF2-40B4-BE49-F238E27FC236}">
                <a16:creationId xmlns:a16="http://schemas.microsoft.com/office/drawing/2014/main" id="{0962EF11-4AE9-8D01-02AE-B5606218B208}"/>
              </a:ext>
            </a:extLst>
          </p:cNvPr>
          <p:cNvSpPr txBox="1"/>
          <p:nvPr/>
        </p:nvSpPr>
        <p:spPr>
          <a:xfrm>
            <a:off x="123825" y="980728"/>
            <a:ext cx="8552631" cy="6201698"/>
          </a:xfrm>
          <a:prstGeom prst="rect">
            <a:avLst/>
          </a:prstGeom>
          <a:noFill/>
        </p:spPr>
        <p:txBody>
          <a:bodyPr wrap="square" rtlCol="0">
            <a:spAutoFit/>
          </a:bodyPr>
          <a:lstStyle/>
          <a:p>
            <a:pPr marL="285750" indent="-285750" algn="just">
              <a:buFont typeface="Wingdings" panose="05000000000000000000" pitchFamily="2" charset="2"/>
              <a:buChar char="§"/>
            </a:pPr>
            <a:r>
              <a:rPr lang="pl-PL" sz="1900" b="1" dirty="0">
                <a:solidFill>
                  <a:srgbClr val="002060"/>
                </a:solidFill>
                <a:latin typeface="+mj-lt"/>
              </a:rPr>
              <a:t>dżuma Justyniana  (541-549)</a:t>
            </a:r>
            <a:r>
              <a:rPr lang="pl-PL" sz="1900" dirty="0">
                <a:solidFill>
                  <a:srgbClr val="002060"/>
                </a:solidFill>
                <a:latin typeface="+mj-lt"/>
              </a:rPr>
              <a:t> (od imienia cesarza bizantyjskiego) objęła Cesarstwo </a:t>
            </a:r>
            <a:r>
              <a:rPr lang="pl-PL" sz="1900" dirty="0" err="1">
                <a:solidFill>
                  <a:srgbClr val="002060"/>
                </a:solidFill>
                <a:latin typeface="+mj-lt"/>
              </a:rPr>
              <a:t>Wschodniorzymskie</a:t>
            </a:r>
            <a:r>
              <a:rPr lang="pl-PL" sz="1900" dirty="0">
                <a:solidFill>
                  <a:srgbClr val="002060"/>
                </a:solidFill>
                <a:latin typeface="+mj-lt"/>
              </a:rPr>
              <a:t>, a także tereny Persji (dzisiejszy Iran), Galii (dzisiejsza Francja), Wyspy Brytyjskie (</a:t>
            </a:r>
            <a:r>
              <a:rPr lang="pl-PL" sz="1900" b="1" dirty="0">
                <a:solidFill>
                  <a:srgbClr val="002060"/>
                </a:solidFill>
                <a:latin typeface="+mj-lt"/>
              </a:rPr>
              <a:t>25 milionów ofiar</a:t>
            </a:r>
            <a:r>
              <a:rPr lang="pl-PL" sz="1900" dirty="0">
                <a:solidFill>
                  <a:srgbClr val="002060"/>
                </a:solidFill>
                <a:latin typeface="+mj-lt"/>
              </a:rPr>
              <a:t>). Choroba powracała jeszcze do połowy VIII w., po czym ustąpiła na niemal sześć stuleci, </a:t>
            </a:r>
          </a:p>
          <a:p>
            <a:pPr marL="285750" indent="-285750" algn="just">
              <a:buFont typeface="Wingdings" panose="05000000000000000000" pitchFamily="2" charset="2"/>
              <a:buChar char="§"/>
            </a:pPr>
            <a:r>
              <a:rPr lang="pl-PL" sz="1900" b="1" dirty="0">
                <a:solidFill>
                  <a:srgbClr val="002060"/>
                </a:solidFill>
                <a:latin typeface="+mj-lt"/>
              </a:rPr>
              <a:t>XIV – XVIII w.  - w Europie Zachodniej, dotknęła też Królestwo Polskie</a:t>
            </a:r>
            <a:r>
              <a:rPr lang="pl-PL" sz="1900" dirty="0">
                <a:solidFill>
                  <a:srgbClr val="002060"/>
                </a:solidFill>
                <a:latin typeface="+mj-lt"/>
              </a:rPr>
              <a:t>. </a:t>
            </a:r>
            <a:r>
              <a:rPr lang="pl-PL" sz="1900" dirty="0">
                <a:solidFill>
                  <a:srgbClr val="002060"/>
                </a:solidFill>
                <a:latin typeface="+mj-lt"/>
                <a:ea typeface="Times New Roman" panose="02020603050405020304" pitchFamily="18" charset="0"/>
              </a:rPr>
              <a:t>Tylko w</a:t>
            </a:r>
            <a:r>
              <a:rPr lang="pl-PL" sz="1900" dirty="0">
                <a:solidFill>
                  <a:srgbClr val="002060"/>
                </a:solidFill>
                <a:effectLst/>
                <a:latin typeface="+mj-lt"/>
                <a:ea typeface="Times New Roman" panose="02020603050405020304" pitchFamily="18" charset="0"/>
              </a:rPr>
              <a:t> latach 1346 - 1353 pochłonęła </a:t>
            </a:r>
            <a:r>
              <a:rPr lang="pl-PL" sz="1900" b="1" dirty="0">
                <a:solidFill>
                  <a:srgbClr val="002060"/>
                </a:solidFill>
                <a:effectLst/>
                <a:latin typeface="+mj-lt"/>
                <a:ea typeface="Times New Roman" panose="02020603050405020304" pitchFamily="18" charset="0"/>
              </a:rPr>
              <a:t>50 milionów ofiar </a:t>
            </a:r>
            <a:r>
              <a:rPr lang="pl-PL" sz="1900" dirty="0">
                <a:solidFill>
                  <a:srgbClr val="002060"/>
                </a:solidFill>
                <a:effectLst/>
                <a:latin typeface="+mj-lt"/>
                <a:ea typeface="Times New Roman" panose="02020603050405020304" pitchFamily="18" charset="0"/>
              </a:rPr>
              <a:t>– zniknęło nawet 50-60 procent populacji Europy, Północnej Afryki i Zachodniej Azji. </a:t>
            </a:r>
            <a:r>
              <a:rPr lang="pl-PL" sz="1900" dirty="0">
                <a:solidFill>
                  <a:srgbClr val="002060"/>
                </a:solidFill>
                <a:latin typeface="+mj-lt"/>
              </a:rPr>
              <a:t>XIV-wieczna dżuma (najsłynniejsza epidemia „czarna śmierć” świata). Najgroźniejsza z dawnych chorób epidemicznych zwana była „</a:t>
            </a:r>
            <a:r>
              <a:rPr lang="pl-PL" sz="1900" b="1" dirty="0">
                <a:solidFill>
                  <a:srgbClr val="002060"/>
                </a:solidFill>
                <a:latin typeface="+mj-lt"/>
              </a:rPr>
              <a:t>wielką plagą”, </a:t>
            </a:r>
            <a:r>
              <a:rPr lang="pl-PL" sz="1900" dirty="0">
                <a:solidFill>
                  <a:srgbClr val="002060"/>
                </a:solidFill>
                <a:latin typeface="+mj-lt"/>
              </a:rPr>
              <a:t>czy wielką zarazą. Przez wiele wieków dziesiątkowała Europę. Nazwą własną stała się dopiero w XVIII w. Popularność uzyskał  </a:t>
            </a:r>
            <a:r>
              <a:rPr lang="pl-PL" sz="1900" b="1" dirty="0">
                <a:solidFill>
                  <a:srgbClr val="002060"/>
                </a:solidFill>
                <a:latin typeface="+mj-lt"/>
              </a:rPr>
              <a:t>obraz „doktora Plagi” </a:t>
            </a:r>
            <a:r>
              <a:rPr lang="pl-PL" sz="1900" dirty="0">
                <a:solidFill>
                  <a:srgbClr val="002060"/>
                </a:solidFill>
                <a:latin typeface="+mj-lt"/>
              </a:rPr>
              <a:t>– lekarza w charakterystycznej masce z ptasim dziobem. Dziób zawierał filtr powietrza wykonany z różnych ziół, wynaleziony został dopiero w XVII w.</a:t>
            </a:r>
          </a:p>
          <a:p>
            <a:pPr marL="285750" indent="-285750" algn="just">
              <a:buFont typeface="Wingdings" panose="05000000000000000000" pitchFamily="2" charset="2"/>
              <a:buChar char="§"/>
            </a:pPr>
            <a:r>
              <a:rPr lang="pl-PL" sz="1900" dirty="0">
                <a:solidFill>
                  <a:srgbClr val="002060"/>
                </a:solidFill>
                <a:latin typeface="+mj-lt"/>
              </a:rPr>
              <a:t>Potem przez 400 lat choroba powracała co pewien czas, ale na mniejszą skalę. Doliczono się 22 większych epidemii dżumy w latach 1359 – 1707 w różnych częściach Polski. </a:t>
            </a:r>
            <a:r>
              <a:rPr lang="pl-PL" sz="1900" b="1" dirty="0">
                <a:solidFill>
                  <a:srgbClr val="002060"/>
                </a:solidFill>
                <a:latin typeface="+mj-lt"/>
              </a:rPr>
              <a:t>Rekordowy był Kraków (92 nawroty choroby).</a:t>
            </a:r>
          </a:p>
          <a:p>
            <a:pPr marL="285750" indent="-285750" algn="just">
              <a:buFont typeface="Wingdings" panose="05000000000000000000" pitchFamily="2" charset="2"/>
              <a:buChar char="§"/>
            </a:pPr>
            <a:r>
              <a:rPr lang="pl-PL" sz="1900" b="1" dirty="0">
                <a:solidFill>
                  <a:srgbClr val="002060"/>
                </a:solidFill>
                <a:latin typeface="+mj-lt"/>
              </a:rPr>
              <a:t>Trzecia pandemia: 1855 – 1959. </a:t>
            </a:r>
            <a:r>
              <a:rPr lang="pl-PL" sz="1900" dirty="0">
                <a:solidFill>
                  <a:srgbClr val="002060"/>
                </a:solidFill>
                <a:latin typeface="+mj-lt"/>
              </a:rPr>
              <a:t>Rozwój medyczny i higieniczny sprawił, że Europa została dotknięta w niewielkim stopniu, ale w Chinach i Indiach kosztowała życie </a:t>
            </a:r>
            <a:r>
              <a:rPr lang="pl-PL" sz="1900" b="1" dirty="0">
                <a:solidFill>
                  <a:srgbClr val="002060"/>
                </a:solidFill>
                <a:latin typeface="+mj-lt"/>
              </a:rPr>
              <a:t>kilkudziesięciu milionów ludzi</a:t>
            </a:r>
            <a:r>
              <a:rPr lang="pl-PL" sz="1900" dirty="0">
                <a:solidFill>
                  <a:srgbClr val="002060"/>
                </a:solidFill>
                <a:latin typeface="+mj-lt"/>
              </a:rPr>
              <a:t>.</a:t>
            </a:r>
          </a:p>
          <a:p>
            <a:pPr marL="285750" indent="-285750" algn="just">
              <a:buFont typeface="Wingdings" panose="05000000000000000000" pitchFamily="2" charset="2"/>
              <a:buChar char="§"/>
            </a:pPr>
            <a:endParaRPr lang="pl-PL" dirty="0">
              <a:solidFill>
                <a:srgbClr val="003399"/>
              </a:solidFill>
              <a:latin typeface="+mj-lt"/>
            </a:endParaRPr>
          </a:p>
          <a:p>
            <a:pPr algn="just"/>
            <a:endParaRPr lang="pl-PL" dirty="0">
              <a:solidFill>
                <a:srgbClr val="003399"/>
              </a:solidFill>
              <a:latin typeface="+mj-lt"/>
            </a:endParaRPr>
          </a:p>
        </p:txBody>
      </p:sp>
    </p:spTree>
    <p:extLst>
      <p:ext uri="{BB962C8B-B14F-4D97-AF65-F5344CB8AC3E}">
        <p14:creationId xmlns:p14="http://schemas.microsoft.com/office/powerpoint/2010/main" val="21201958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21CD72C7-0665-D3BD-C26F-4422CE3777A4}"/>
              </a:ext>
            </a:extLst>
          </p:cNvPr>
          <p:cNvSpPr>
            <a:spLocks noGrp="1"/>
          </p:cNvSpPr>
          <p:nvPr>
            <p:ph type="sldNum" sz="quarter" idx="12"/>
          </p:nvPr>
        </p:nvSpPr>
        <p:spPr/>
        <p:txBody>
          <a:bodyPr/>
          <a:lstStyle/>
          <a:p>
            <a:pPr>
              <a:defRPr/>
            </a:pPr>
            <a:fld id="{8E7CD2DA-8185-4507-8A2F-B572FDECFAC1}" type="slidenum">
              <a:rPr lang="pl-PL" smtClean="0"/>
              <a:pPr>
                <a:defRPr/>
              </a:pPr>
              <a:t>60</a:t>
            </a:fld>
            <a:endParaRPr lang="pl-PL"/>
          </a:p>
        </p:txBody>
      </p:sp>
      <p:sp>
        <p:nvSpPr>
          <p:cNvPr id="8" name="pole tekstowe 7">
            <a:extLst>
              <a:ext uri="{FF2B5EF4-FFF2-40B4-BE49-F238E27FC236}">
                <a16:creationId xmlns:a16="http://schemas.microsoft.com/office/drawing/2014/main" id="{D9527D4C-F6A9-D998-B66A-69AB208C3E11}"/>
              </a:ext>
            </a:extLst>
          </p:cNvPr>
          <p:cNvSpPr txBox="1"/>
          <p:nvPr/>
        </p:nvSpPr>
        <p:spPr>
          <a:xfrm>
            <a:off x="539552" y="275461"/>
            <a:ext cx="8064896" cy="3600986"/>
          </a:xfrm>
          <a:prstGeom prst="rect">
            <a:avLst/>
          </a:prstGeom>
          <a:noFill/>
        </p:spPr>
        <p:txBody>
          <a:bodyPr wrap="square" rtlCol="0">
            <a:spAutoFit/>
          </a:bodyPr>
          <a:lstStyle/>
          <a:p>
            <a:pPr algn="just"/>
            <a:r>
              <a:rPr lang="pl-PL" sz="1900" dirty="0">
                <a:solidFill>
                  <a:srgbClr val="002060"/>
                </a:solidFill>
                <a:latin typeface="+mj-lt"/>
              </a:rPr>
              <a:t>W latach 1945 – 1946 wystąpiły </a:t>
            </a:r>
            <a:r>
              <a:rPr lang="pl-PL" sz="1900" b="1" dirty="0">
                <a:solidFill>
                  <a:srgbClr val="002060"/>
                </a:solidFill>
                <a:latin typeface="+mj-lt"/>
              </a:rPr>
              <a:t>epidemie duru brzusznego, plamistego, błonicy, malarii </a:t>
            </a:r>
            <a:r>
              <a:rPr lang="pl-PL" sz="1900" dirty="0">
                <a:solidFill>
                  <a:srgbClr val="002060"/>
                </a:solidFill>
                <a:latin typeface="+mj-lt"/>
              </a:rPr>
              <a:t>oraz</a:t>
            </a:r>
            <a:r>
              <a:rPr lang="pl-PL" sz="1900" b="1" dirty="0">
                <a:solidFill>
                  <a:srgbClr val="002060"/>
                </a:solidFill>
                <a:latin typeface="+mj-lt"/>
              </a:rPr>
              <a:t> czerwonki</a:t>
            </a:r>
            <a:r>
              <a:rPr lang="pl-PL" sz="1900" dirty="0">
                <a:solidFill>
                  <a:srgbClr val="002060"/>
                </a:solidFill>
                <a:latin typeface="+mj-lt"/>
              </a:rPr>
              <a:t>. Choroby zakaźne po wojnie były pierwszą przyczyną zgonów. W ówczesnym  województwie pomorskim szpitale po wojnie szpitale miały charakter wyłącznie epidemiczny. </a:t>
            </a:r>
          </a:p>
          <a:p>
            <a:pPr algn="just"/>
            <a:endParaRPr lang="pl-PL" sz="1900" dirty="0">
              <a:solidFill>
                <a:srgbClr val="002060"/>
              </a:solidFill>
              <a:latin typeface="+mj-lt"/>
            </a:endParaRPr>
          </a:p>
          <a:p>
            <a:pPr algn="just"/>
            <a:r>
              <a:rPr lang="pl-PL" sz="1900" b="1" dirty="0">
                <a:solidFill>
                  <a:srgbClr val="002060"/>
                </a:solidFill>
                <a:latin typeface="+mj-lt"/>
              </a:rPr>
              <a:t>Dur plamisty i dur brzuszny </a:t>
            </a:r>
            <a:r>
              <a:rPr lang="pl-PL" sz="1900" dirty="0">
                <a:solidFill>
                  <a:srgbClr val="002060"/>
                </a:solidFill>
                <a:latin typeface="+mj-lt"/>
              </a:rPr>
              <a:t>były jednymi z najgroźniejszych chorób zakaźnych, na które zapadała ludność cywilna podczas II wojny światowej i bezpośrednio po niej. Choroby te wynikały z brudu i braku wody oraz odpowiednich warunków higieniczno-sanitarnych, niedożywienia, skupienia dużej liczby ludzi na małej powierzchni (statki, więzienia, obozy koncentracyjne, klęski żywiołowe). </a:t>
            </a:r>
            <a:r>
              <a:rPr lang="pl-PL" sz="1900" b="1" dirty="0">
                <a:solidFill>
                  <a:srgbClr val="002060"/>
                </a:solidFill>
                <a:latin typeface="+mj-lt"/>
              </a:rPr>
              <a:t>Choroby te w dawnych wiekach nazywano gorączką głodową, obozową, okrętową, wojenną</a:t>
            </a:r>
            <a:r>
              <a:rPr lang="pl-PL" sz="1900" dirty="0">
                <a:solidFill>
                  <a:srgbClr val="002060"/>
                </a:solidFill>
                <a:latin typeface="+mj-lt"/>
              </a:rPr>
              <a:t>. </a:t>
            </a:r>
            <a:endParaRPr lang="pl-PL" sz="1900" b="1" dirty="0">
              <a:solidFill>
                <a:srgbClr val="002060"/>
              </a:solidFill>
              <a:latin typeface="+mj-lt"/>
            </a:endParaRPr>
          </a:p>
        </p:txBody>
      </p:sp>
      <p:pic>
        <p:nvPicPr>
          <p:cNvPr id="12" name="Obraz 11" descr="Obraz zawierający jedzenie, w pomieszczeniu, blisko/zamknięte, kawałek&#10;&#10;Opis wygenerowany automatycznie">
            <a:extLst>
              <a:ext uri="{FF2B5EF4-FFF2-40B4-BE49-F238E27FC236}">
                <a16:creationId xmlns:a16="http://schemas.microsoft.com/office/drawing/2014/main" id="{0A21FB1B-9F96-FB7D-314E-C4D61C3E7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4035308"/>
            <a:ext cx="2987828" cy="1987555"/>
          </a:xfrm>
          <a:prstGeom prst="rect">
            <a:avLst/>
          </a:prstGeom>
          <a:effectLst>
            <a:softEdge rad="63500"/>
          </a:effectLst>
        </p:spPr>
      </p:pic>
      <p:sp>
        <p:nvSpPr>
          <p:cNvPr id="2" name="pole tekstowe 1">
            <a:extLst>
              <a:ext uri="{FF2B5EF4-FFF2-40B4-BE49-F238E27FC236}">
                <a16:creationId xmlns:a16="http://schemas.microsoft.com/office/drawing/2014/main" id="{54C7AAA7-DB90-AE8A-77A4-AA452F381E99}"/>
              </a:ext>
            </a:extLst>
          </p:cNvPr>
          <p:cNvSpPr txBox="1"/>
          <p:nvPr/>
        </p:nvSpPr>
        <p:spPr>
          <a:xfrm>
            <a:off x="4067944" y="4365104"/>
            <a:ext cx="4342631" cy="969496"/>
          </a:xfrm>
          <a:prstGeom prst="rect">
            <a:avLst/>
          </a:prstGeom>
          <a:noFill/>
        </p:spPr>
        <p:txBody>
          <a:bodyPr wrap="square" rtlCol="0">
            <a:spAutoFit/>
          </a:bodyPr>
          <a:lstStyle/>
          <a:p>
            <a:r>
              <a:rPr lang="pl-PL" sz="1900" dirty="0">
                <a:solidFill>
                  <a:srgbClr val="002060"/>
                </a:solidFill>
                <a:latin typeface="+mj-lt"/>
              </a:rPr>
              <a:t>W roku 1945 r. na dur brzuszny zachorowało </a:t>
            </a:r>
            <a:r>
              <a:rPr lang="pl-PL" sz="1900" b="1" dirty="0">
                <a:solidFill>
                  <a:srgbClr val="002060"/>
                </a:solidFill>
                <a:latin typeface="+mj-lt"/>
              </a:rPr>
              <a:t>87657</a:t>
            </a:r>
            <a:r>
              <a:rPr lang="pl-PL" sz="1900" dirty="0">
                <a:solidFill>
                  <a:srgbClr val="002060"/>
                </a:solidFill>
                <a:latin typeface="+mj-lt"/>
              </a:rPr>
              <a:t> osób. W 1946 – </a:t>
            </a:r>
            <a:r>
              <a:rPr lang="pl-PL" sz="1900" b="1" dirty="0">
                <a:solidFill>
                  <a:srgbClr val="002060"/>
                </a:solidFill>
                <a:latin typeface="+mj-lt"/>
              </a:rPr>
              <a:t>33453 </a:t>
            </a:r>
            <a:r>
              <a:rPr lang="pl-PL" sz="1900" dirty="0">
                <a:solidFill>
                  <a:srgbClr val="002060"/>
                </a:solidFill>
                <a:latin typeface="+mj-lt"/>
              </a:rPr>
              <a:t>osób, a w 1947 r.  - </a:t>
            </a:r>
            <a:r>
              <a:rPr lang="pl-PL" sz="1900" b="1" dirty="0">
                <a:solidFill>
                  <a:srgbClr val="002060"/>
                </a:solidFill>
                <a:latin typeface="+mj-lt"/>
              </a:rPr>
              <a:t>11748</a:t>
            </a:r>
            <a:r>
              <a:rPr lang="pl-PL" sz="1900" dirty="0">
                <a:solidFill>
                  <a:srgbClr val="002060"/>
                </a:solidFill>
                <a:latin typeface="+mj-lt"/>
              </a:rPr>
              <a:t> osób.</a:t>
            </a:r>
          </a:p>
        </p:txBody>
      </p:sp>
    </p:spTree>
    <p:extLst>
      <p:ext uri="{BB962C8B-B14F-4D97-AF65-F5344CB8AC3E}">
        <p14:creationId xmlns:p14="http://schemas.microsoft.com/office/powerpoint/2010/main" val="42934307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A5720BC6-BB57-4DEB-83DA-80A08FFE8256}"/>
              </a:ext>
            </a:extLst>
          </p:cNvPr>
          <p:cNvSpPr/>
          <p:nvPr/>
        </p:nvSpPr>
        <p:spPr>
          <a:xfrm>
            <a:off x="467544" y="332656"/>
            <a:ext cx="8136904" cy="5873018"/>
          </a:xfrm>
          <a:prstGeom prst="rect">
            <a:avLst/>
          </a:prstGeom>
        </p:spPr>
        <p:txBody>
          <a:bodyPr wrap="square">
            <a:spAutoFit/>
          </a:bodyPr>
          <a:lstStyle/>
          <a:p>
            <a:pPr algn="just">
              <a:lnSpc>
                <a:spcPct val="107000"/>
              </a:lnSpc>
              <a:spcAft>
                <a:spcPts val="800"/>
              </a:spcAft>
            </a:pPr>
            <a:r>
              <a:rPr lang="pl-PL" sz="1900" kern="100" dirty="0">
                <a:solidFill>
                  <a:srgbClr val="002060"/>
                </a:solidFill>
                <a:latin typeface="+mj-lt"/>
                <a:ea typeface="Calibri" panose="020F0502020204030204" pitchFamily="34" charset="0"/>
                <a:cs typeface="Times New Roman" panose="02020603050405020304" pitchFamily="18" charset="0"/>
              </a:rPr>
              <a:t>        </a:t>
            </a:r>
            <a:r>
              <a:rPr lang="pl-PL" sz="1900" kern="100" dirty="0">
                <a:solidFill>
                  <a:srgbClr val="002060"/>
                </a:solidFill>
                <a:effectLst/>
                <a:latin typeface="+mj-lt"/>
                <a:ea typeface="Calibri" panose="020F0502020204030204" pitchFamily="34" charset="0"/>
                <a:cs typeface="Times New Roman" panose="02020603050405020304" pitchFamily="18" charset="0"/>
              </a:rPr>
              <a:t>Poza </a:t>
            </a:r>
            <a:r>
              <a:rPr lang="pl-PL" sz="1900" kern="100" dirty="0">
                <a:solidFill>
                  <a:srgbClr val="002060"/>
                </a:solidFill>
                <a:latin typeface="+mj-lt"/>
                <a:ea typeface="Calibri" panose="020F0502020204030204" pitchFamily="34" charset="0"/>
                <a:cs typeface="Times New Roman" panose="02020603050405020304" pitchFamily="18" charset="0"/>
              </a:rPr>
              <a:t>zwalczaniem chorób zakaźnych przez pion przeciwepidemiczny prowadzono w innych obszarach. Ciekawostką jest fakt, że w</a:t>
            </a:r>
            <a:r>
              <a:rPr lang="pl-PL" sz="1900" kern="100" dirty="0">
                <a:solidFill>
                  <a:srgbClr val="002060"/>
                </a:solidFill>
                <a:effectLst/>
                <a:latin typeface="+mj-lt"/>
                <a:ea typeface="Calibri" panose="020F0502020204030204" pitchFamily="34" charset="0"/>
                <a:cs typeface="Times New Roman" panose="02020603050405020304" pitchFamily="18" charset="0"/>
              </a:rPr>
              <a:t> latach 1946-49 przeprowadzono tzw. </a:t>
            </a:r>
            <a:r>
              <a:rPr lang="pl-PL" sz="1900" b="1" kern="100" dirty="0">
                <a:solidFill>
                  <a:srgbClr val="002060"/>
                </a:solidFill>
                <a:effectLst/>
                <a:latin typeface="+mj-lt"/>
                <a:ea typeface="Calibri" panose="020F0502020204030204" pitchFamily="34" charset="0"/>
                <a:cs typeface="Times New Roman" panose="02020603050405020304" pitchFamily="18" charset="0"/>
              </a:rPr>
              <a:t>„akcję mleczną”, </a:t>
            </a:r>
            <a:r>
              <a:rPr lang="pl-PL" sz="1900" kern="100" dirty="0">
                <a:solidFill>
                  <a:srgbClr val="002060"/>
                </a:solidFill>
                <a:effectLst/>
                <a:latin typeface="+mj-lt"/>
                <a:ea typeface="Calibri" panose="020F0502020204030204" pitchFamily="34" charset="0"/>
                <a:cs typeface="Times New Roman" panose="02020603050405020304" pitchFamily="18" charset="0"/>
              </a:rPr>
              <a:t>uzyskując poprawę jakości mleka i śmietany, wycofano </a:t>
            </a:r>
            <a:r>
              <a:rPr lang="pl-PL" sz="1900" b="1" kern="100" dirty="0">
                <a:solidFill>
                  <a:srgbClr val="002060"/>
                </a:solidFill>
                <a:effectLst/>
                <a:latin typeface="+mj-lt"/>
                <a:ea typeface="Calibri" panose="020F0502020204030204" pitchFamily="34" charset="0"/>
                <a:cs typeface="Times New Roman" panose="02020603050405020304" pitchFamily="18" charset="0"/>
              </a:rPr>
              <a:t>konwie cynkowe</a:t>
            </a:r>
            <a:r>
              <a:rPr lang="pl-PL" sz="1900" kern="100" dirty="0">
                <a:solidFill>
                  <a:srgbClr val="002060"/>
                </a:solidFill>
                <a:effectLst/>
                <a:latin typeface="+mj-lt"/>
                <a:ea typeface="Calibri" panose="020F0502020204030204" pitchFamily="34" charset="0"/>
                <a:cs typeface="Times New Roman" panose="02020603050405020304" pitchFamily="18" charset="0"/>
              </a:rPr>
              <a:t>, ale </a:t>
            </a:r>
            <a:r>
              <a:rPr lang="pl-PL" sz="1900" b="1" kern="100" dirty="0">
                <a:solidFill>
                  <a:srgbClr val="002060"/>
                </a:solidFill>
                <a:effectLst/>
                <a:latin typeface="+mj-lt"/>
                <a:ea typeface="Calibri" panose="020F0502020204030204" pitchFamily="34" charset="0"/>
                <a:cs typeface="Times New Roman" panose="02020603050405020304" pitchFamily="18" charset="0"/>
              </a:rPr>
              <a:t>także z obrotu handlowego zabawki w ołowiu</a:t>
            </a:r>
            <a:r>
              <a:rPr lang="pl-PL" sz="1900" kern="100" dirty="0">
                <a:solidFill>
                  <a:srgbClr val="002060"/>
                </a:solidFill>
                <a:effectLst/>
                <a:latin typeface="+mj-lt"/>
                <a:ea typeface="Calibri" panose="020F0502020204030204" pitchFamily="34" charset="0"/>
                <a:cs typeface="Times New Roman" panose="02020603050405020304" pitchFamily="18" charset="0"/>
              </a:rPr>
              <a:t>. Liczba analiz żywności i żywienia stale wzrastała, wykonywali je pracownicy pionów Higieny Żywności i Żywienia.</a:t>
            </a:r>
          </a:p>
          <a:p>
            <a:pPr indent="450850" algn="just" eaLnBrk="0" hangingPunct="0"/>
            <a:endParaRPr lang="pl-PL" sz="1900" dirty="0">
              <a:solidFill>
                <a:srgbClr val="002060"/>
              </a:solidFill>
              <a:latin typeface="Constantia" pitchFamily="18" charset="0"/>
            </a:endParaRPr>
          </a:p>
          <a:p>
            <a:pPr indent="450850" algn="just" eaLnBrk="0" hangingPunct="0"/>
            <a:r>
              <a:rPr lang="pl-PL" sz="1900" dirty="0">
                <a:solidFill>
                  <a:srgbClr val="002060"/>
                </a:solidFill>
                <a:latin typeface="Constantia" pitchFamily="18" charset="0"/>
              </a:rPr>
              <a:t>Ogromnym osiągnięciem Inspekcji Sanitarnej w tym czasie był udział w masowych szczepieniach przeciwko chorobie Heinego-Medina. </a:t>
            </a:r>
            <a:r>
              <a:rPr lang="pl-PL" sz="1900" b="1" dirty="0">
                <a:solidFill>
                  <a:srgbClr val="002060"/>
                </a:solidFill>
                <a:latin typeface="Constantia" pitchFamily="18" charset="0"/>
              </a:rPr>
              <a:t>W 1951 r. wystąpiła pierwsza większa epidemia polio w Polsce</a:t>
            </a:r>
            <a:r>
              <a:rPr lang="pl-PL" sz="1900" dirty="0">
                <a:solidFill>
                  <a:srgbClr val="002060"/>
                </a:solidFill>
                <a:latin typeface="Constantia" pitchFamily="18" charset="0"/>
              </a:rPr>
              <a:t>. Liczby zgonów w latach 1951-1959 wynosiły od </a:t>
            </a:r>
            <a:r>
              <a:rPr lang="pl-PL" sz="1900" b="1" dirty="0">
                <a:solidFill>
                  <a:srgbClr val="002060"/>
                </a:solidFill>
                <a:latin typeface="Constantia" pitchFamily="18" charset="0"/>
              </a:rPr>
              <a:t>68</a:t>
            </a:r>
            <a:r>
              <a:rPr lang="pl-PL" sz="1900" dirty="0">
                <a:solidFill>
                  <a:srgbClr val="002060"/>
                </a:solidFill>
                <a:latin typeface="Constantia" pitchFamily="18" charset="0"/>
              </a:rPr>
              <a:t> w 1953 r. do </a:t>
            </a:r>
            <a:r>
              <a:rPr lang="pl-PL" sz="1900" b="1" dirty="0">
                <a:solidFill>
                  <a:srgbClr val="002060"/>
                </a:solidFill>
                <a:latin typeface="Constantia" pitchFamily="18" charset="0"/>
              </a:rPr>
              <a:t>348</a:t>
            </a:r>
            <a:r>
              <a:rPr lang="pl-PL" sz="1900" dirty="0">
                <a:solidFill>
                  <a:srgbClr val="002060"/>
                </a:solidFill>
                <a:latin typeface="Constantia" pitchFamily="18" charset="0"/>
              </a:rPr>
              <a:t> w 1958 r. W tych latach zanotowano ogółem </a:t>
            </a:r>
            <a:r>
              <a:rPr lang="pl-PL" sz="1900" b="1" dirty="0">
                <a:solidFill>
                  <a:srgbClr val="002060"/>
                </a:solidFill>
                <a:latin typeface="Constantia" pitchFamily="18" charset="0"/>
              </a:rPr>
              <a:t>1276 </a:t>
            </a:r>
            <a:r>
              <a:rPr lang="pl-PL" sz="1900" dirty="0">
                <a:solidFill>
                  <a:srgbClr val="002060"/>
                </a:solidFill>
                <a:latin typeface="Constantia" pitchFamily="18" charset="0"/>
              </a:rPr>
              <a:t>zgonów z powodu polio. </a:t>
            </a:r>
          </a:p>
          <a:p>
            <a:pPr indent="450850" algn="just" eaLnBrk="0" hangingPunct="0"/>
            <a:endParaRPr lang="pl-PL" sz="1900" dirty="0">
              <a:solidFill>
                <a:srgbClr val="002060"/>
              </a:solidFill>
              <a:latin typeface="Constantia" pitchFamily="18" charset="0"/>
              <a:cs typeface="Calibri" pitchFamily="34" charset="0"/>
            </a:endParaRPr>
          </a:p>
          <a:p>
            <a:pPr indent="450850" algn="just" eaLnBrk="0" hangingPunct="0"/>
            <a:endParaRPr lang="pl-PL" sz="1900" dirty="0">
              <a:solidFill>
                <a:srgbClr val="002060"/>
              </a:solidFill>
              <a:latin typeface="Constantia" pitchFamily="18" charset="0"/>
            </a:endParaRPr>
          </a:p>
          <a:p>
            <a:pPr indent="450850" algn="just" eaLnBrk="0" hangingPunct="0"/>
            <a:r>
              <a:rPr lang="pl-PL" sz="1900" b="1" dirty="0">
                <a:solidFill>
                  <a:srgbClr val="002060"/>
                </a:solidFill>
                <a:latin typeface="Constantia" pitchFamily="18" charset="0"/>
                <a:cs typeface="Calibri" pitchFamily="34" charset="0"/>
              </a:rPr>
              <a:t>Do zwalczania ognisk chorób zakaźnych w Brodnicy powołano Kolumnę Dezynfekcyjną</a:t>
            </a:r>
            <a:r>
              <a:rPr lang="pl-PL" sz="1900" dirty="0">
                <a:solidFill>
                  <a:srgbClr val="002060"/>
                </a:solidFill>
                <a:latin typeface="Constantia" pitchFamily="18" charset="0"/>
                <a:cs typeface="Calibri" pitchFamily="34" charset="0"/>
              </a:rPr>
              <a:t>, która zatrudniała </a:t>
            </a:r>
            <a:r>
              <a:rPr lang="pl-PL" sz="1900" b="1" dirty="0">
                <a:solidFill>
                  <a:srgbClr val="002060"/>
                </a:solidFill>
                <a:latin typeface="Constantia" pitchFamily="18" charset="0"/>
                <a:cs typeface="Calibri" pitchFamily="34" charset="0"/>
              </a:rPr>
              <a:t>2 dezynfektorów i osobę nadzorującą</a:t>
            </a:r>
            <a:r>
              <a:rPr lang="pl-PL" sz="1900" dirty="0">
                <a:solidFill>
                  <a:srgbClr val="002060"/>
                </a:solidFill>
                <a:latin typeface="Constantia" pitchFamily="18" charset="0"/>
                <a:cs typeface="Calibri" pitchFamily="34" charset="0"/>
              </a:rPr>
              <a:t> oraz obsługiwała powiat brodnicki, działdowski i część nowomiejskiego. </a:t>
            </a:r>
          </a:p>
          <a:p>
            <a:pPr indent="450850" algn="just" eaLnBrk="0" hangingPunct="0"/>
            <a:endParaRPr lang="pl-PL" sz="1900" dirty="0">
              <a:solidFill>
                <a:srgbClr val="002060"/>
              </a:solidFill>
              <a:latin typeface="Constantia" pitchFamily="18" charset="0"/>
              <a:cs typeface="Calibri" pitchFamily="34" charset="0"/>
            </a:endParaRPr>
          </a:p>
        </p:txBody>
      </p:sp>
      <p:sp>
        <p:nvSpPr>
          <p:cNvPr id="3" name="Symbol zastępczy numeru slajdu 2">
            <a:extLst>
              <a:ext uri="{FF2B5EF4-FFF2-40B4-BE49-F238E27FC236}">
                <a16:creationId xmlns:a16="http://schemas.microsoft.com/office/drawing/2014/main" id="{3AAC8F4E-A6E0-4C33-B89E-D578E0689943}"/>
              </a:ext>
            </a:extLst>
          </p:cNvPr>
          <p:cNvSpPr>
            <a:spLocks noGrp="1"/>
          </p:cNvSpPr>
          <p:nvPr>
            <p:ph type="sldNum" sz="quarter" idx="12"/>
          </p:nvPr>
        </p:nvSpPr>
        <p:spPr/>
        <p:txBody>
          <a:bodyPr/>
          <a:lstStyle/>
          <a:p>
            <a:pPr>
              <a:defRPr/>
            </a:pPr>
            <a:fld id="{E683911C-EC88-49B7-90C9-B74F5A05111C}" type="slidenum">
              <a:rPr lang="pl-PL" smtClean="0"/>
              <a:pPr>
                <a:defRPr/>
              </a:pPr>
              <a:t>61</a:t>
            </a:fld>
            <a:endParaRPr lang="pl-PL"/>
          </a:p>
        </p:txBody>
      </p:sp>
    </p:spTree>
    <p:extLst>
      <p:ext uri="{BB962C8B-B14F-4D97-AF65-F5344CB8AC3E}">
        <p14:creationId xmlns:p14="http://schemas.microsoft.com/office/powerpoint/2010/main" val="28173191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ChangeArrowheads="1"/>
          </p:cNvSpPr>
          <p:nvPr/>
        </p:nvSpPr>
        <p:spPr bwMode="auto">
          <a:xfrm>
            <a:off x="143170" y="146194"/>
            <a:ext cx="8749310" cy="7078861"/>
          </a:xfrm>
          <a:prstGeom prst="rect">
            <a:avLst/>
          </a:prstGeom>
          <a:noFill/>
          <a:ln w="9525">
            <a:noFill/>
            <a:miter lim="800000"/>
            <a:headEnd/>
            <a:tailEnd/>
          </a:ln>
        </p:spPr>
        <p:txBody>
          <a:bodyPr wrap="square" anchor="ctr">
            <a:spAutoFit/>
          </a:bodyPr>
          <a:lstStyle/>
          <a:p>
            <a:pPr indent="450850" algn="just"/>
            <a:r>
              <a:rPr lang="pl-PL" sz="1900" dirty="0">
                <a:solidFill>
                  <a:srgbClr val="002060"/>
                </a:solidFill>
                <a:latin typeface="Constantia" pitchFamily="18" charset="0"/>
                <a:cs typeface="Calibri" pitchFamily="34" charset="0"/>
              </a:rPr>
              <a:t>W kwietniu 1950 r. obsługa personalna </a:t>
            </a:r>
            <a:r>
              <a:rPr lang="pl-PL" sz="1900" b="1" dirty="0">
                <a:solidFill>
                  <a:srgbClr val="002060"/>
                </a:solidFill>
                <a:latin typeface="Constantia" pitchFamily="18" charset="0"/>
                <a:cs typeface="Calibri" pitchFamily="34" charset="0"/>
              </a:rPr>
              <a:t>Powiatowej Kolumny Sanitarnej </a:t>
            </a:r>
            <a:r>
              <a:rPr lang="pl-PL" sz="1900" dirty="0">
                <a:solidFill>
                  <a:srgbClr val="002060"/>
                </a:solidFill>
                <a:latin typeface="Constantia" pitchFamily="18" charset="0"/>
                <a:cs typeface="Calibri" pitchFamily="34" charset="0"/>
              </a:rPr>
              <a:t>w Starostwie Powiatowym w Brodnicy została wzmocniona o jeszcze jednego </a:t>
            </a:r>
            <a:r>
              <a:rPr lang="pl-PL" sz="1900" b="1" dirty="0">
                <a:solidFill>
                  <a:srgbClr val="002060"/>
                </a:solidFill>
                <a:latin typeface="Constantia" pitchFamily="18" charset="0"/>
                <a:cs typeface="Calibri" pitchFamily="34" charset="0"/>
              </a:rPr>
              <a:t>kontrolera sanitarnego Kazimierza Lubańskiego</a:t>
            </a:r>
            <a:r>
              <a:rPr lang="pl-PL" sz="1900" dirty="0">
                <a:solidFill>
                  <a:srgbClr val="002060"/>
                </a:solidFill>
                <a:latin typeface="Constantia" pitchFamily="18" charset="0"/>
                <a:cs typeface="Calibri" pitchFamily="34" charset="0"/>
              </a:rPr>
              <a:t>, uprzednio zatrudnionego  w charakterze pielęgniarza w referacie zdrowia Starostwa Powiatowego, który przeprowadzał wywiady epidemiologiczne chorób zakaźnych, ciekawostką jest jego relacja …..” </a:t>
            </a:r>
            <a:r>
              <a:rPr lang="pl-PL" sz="1900" b="1" i="1" dirty="0">
                <a:solidFill>
                  <a:srgbClr val="002060"/>
                </a:solidFill>
                <a:latin typeface="Constantia" pitchFamily="18" charset="0"/>
                <a:cs typeface="Calibri" pitchFamily="34" charset="0"/>
              </a:rPr>
              <a:t>np. za sporządzenie wywiadu dot. gruźlicy otrzymywałem wynagrodzenie 75 złotych, ponadto byłem delegowany do Łodzi do zwalczania epidemii tyfusu plamistego, w lubelskie do akcji dezynfekcji za pomocą proszku DDD ludzi przybyłych z ZSRR z rozległą wszawicą, a także brałem udział w wielkiej akcji </a:t>
            </a:r>
            <a:r>
              <a:rPr lang="pl-PL" sz="1900" b="1" i="1" dirty="0" err="1">
                <a:solidFill>
                  <a:srgbClr val="002060"/>
                </a:solidFill>
                <a:latin typeface="Constantia" pitchFamily="18" charset="0"/>
                <a:cs typeface="Calibri" pitchFamily="34" charset="0"/>
              </a:rPr>
              <a:t>odmuszania</a:t>
            </a:r>
            <a:r>
              <a:rPr lang="pl-PL" sz="1900" b="1" i="1" dirty="0">
                <a:solidFill>
                  <a:srgbClr val="002060"/>
                </a:solidFill>
                <a:latin typeface="Constantia" pitchFamily="18" charset="0"/>
                <a:cs typeface="Calibri" pitchFamily="34" charset="0"/>
              </a:rPr>
              <a:t> powiatu brodnickiego, włocławskiego, lipnowskiego i sępoleńskiego. Dezynsekcję przeprowadzałem w PGR -ach, rzeźniach, sklepach mięsnych, zlewniach mleka za pomocą preparatu zwanego „</a:t>
            </a:r>
            <a:r>
              <a:rPr lang="pl-PL" sz="1900" b="1" i="1" dirty="0" err="1">
                <a:solidFill>
                  <a:srgbClr val="002060"/>
                </a:solidFill>
                <a:latin typeface="Constantia" pitchFamily="18" charset="0"/>
                <a:cs typeface="Calibri" pitchFamily="34" charset="0"/>
              </a:rPr>
              <a:t>Solwennafta</a:t>
            </a:r>
            <a:r>
              <a:rPr lang="pl-PL" sz="1900" b="1" i="1" dirty="0">
                <a:solidFill>
                  <a:srgbClr val="002060"/>
                </a:solidFill>
                <a:latin typeface="Constantia" pitchFamily="18" charset="0"/>
                <a:cs typeface="Calibri" pitchFamily="34" charset="0"/>
              </a:rPr>
              <a:t>”, np. po takim zabiegu </a:t>
            </a:r>
            <a:r>
              <a:rPr lang="pl-PL" sz="1900" b="1" i="1" dirty="0" err="1">
                <a:solidFill>
                  <a:srgbClr val="002060"/>
                </a:solidFill>
                <a:latin typeface="Constantia" pitchFamily="18" charset="0"/>
                <a:cs typeface="Calibri" pitchFamily="34" charset="0"/>
              </a:rPr>
              <a:t>odmuszania</a:t>
            </a:r>
            <a:r>
              <a:rPr lang="pl-PL" sz="1900" b="1" i="1" dirty="0">
                <a:solidFill>
                  <a:srgbClr val="002060"/>
                </a:solidFill>
                <a:latin typeface="Constantia" pitchFamily="18" charset="0"/>
                <a:cs typeface="Calibri" pitchFamily="34" charset="0"/>
              </a:rPr>
              <a:t> w oborach po godzinie zmieciono całą taczkę much”.  </a:t>
            </a:r>
            <a:r>
              <a:rPr lang="pl-PL" sz="1900" b="1" dirty="0">
                <a:solidFill>
                  <a:srgbClr val="002060"/>
                </a:solidFill>
                <a:latin typeface="Constantia" pitchFamily="18" charset="0"/>
                <a:cs typeface="Calibri" pitchFamily="34" charset="0"/>
              </a:rPr>
              <a:t>Ponadto pracował w dziale higieny komunalnej.</a:t>
            </a:r>
          </a:p>
          <a:p>
            <a:pPr indent="450850" algn="just"/>
            <a:endParaRPr lang="pl-PL" sz="1900" b="1" i="1" dirty="0">
              <a:solidFill>
                <a:srgbClr val="002060"/>
              </a:solidFill>
              <a:latin typeface="Constantia" pitchFamily="18" charset="0"/>
              <a:cs typeface="Calibri" pitchFamily="34" charset="0"/>
            </a:endParaRPr>
          </a:p>
          <a:p>
            <a:pPr indent="450850" algn="just"/>
            <a:r>
              <a:rPr lang="pl-PL" sz="1900" i="1" dirty="0">
                <a:solidFill>
                  <a:srgbClr val="002060"/>
                </a:solidFill>
                <a:latin typeface="Constantia" pitchFamily="18" charset="0"/>
              </a:rPr>
              <a:t>Pan Lubański ukończył w 1947 r. 2 - miesięczny kurs kontrolerów sanitarnych w Państwowej Szkole Higieny w Warszawie, następnie po ukończeniu kursu szkoleniowego dla felczerów w Ośrodku Szkoleniowym Ministerstwa Zdrowia w Krakowie w 1958r.  uzyskał uprawnienia do wykonywania zawodu instruktora higieny. Ponadto w 1966 r. odbył  przeszkolenie  z zakresu czynności kierownika Oddziału nadzoru </a:t>
            </a:r>
            <a:r>
              <a:rPr lang="pl-PL" sz="1900" i="1" dirty="0" err="1">
                <a:solidFill>
                  <a:srgbClr val="002060"/>
                </a:solidFill>
                <a:latin typeface="Constantia" pitchFamily="18" charset="0"/>
              </a:rPr>
              <a:t>sanitarno</a:t>
            </a:r>
            <a:r>
              <a:rPr lang="pl-PL" sz="1900" i="1" dirty="0">
                <a:solidFill>
                  <a:srgbClr val="002060"/>
                </a:solidFill>
                <a:latin typeface="Constantia" pitchFamily="18" charset="0"/>
              </a:rPr>
              <a:t> przeciwepidemicznego w Krakowie.</a:t>
            </a:r>
            <a:endParaRPr lang="pl-PL" sz="1900" dirty="0">
              <a:solidFill>
                <a:srgbClr val="002060"/>
              </a:solidFill>
              <a:latin typeface="Constantia" pitchFamily="18" charset="0"/>
            </a:endParaRPr>
          </a:p>
          <a:p>
            <a:pPr indent="450850" algn="just"/>
            <a:endParaRPr lang="pl-PL" i="1" dirty="0">
              <a:solidFill>
                <a:srgbClr val="002060"/>
              </a:solidFill>
              <a:latin typeface="Constantia" pitchFamily="18" charset="0"/>
              <a:cs typeface="Calibri" pitchFamily="34" charset="0"/>
            </a:endParaRPr>
          </a:p>
          <a:p>
            <a:pPr indent="450850" algn="just"/>
            <a:endParaRPr lang="pl-PL" dirty="0">
              <a:solidFill>
                <a:srgbClr val="002060"/>
              </a:solidFill>
              <a:latin typeface="Constantia" pitchFamily="18" charset="0"/>
            </a:endParaRPr>
          </a:p>
        </p:txBody>
      </p:sp>
      <p:sp>
        <p:nvSpPr>
          <p:cNvPr id="2" name="Symbol zastępczy numeru slajdu 1">
            <a:extLst>
              <a:ext uri="{FF2B5EF4-FFF2-40B4-BE49-F238E27FC236}">
                <a16:creationId xmlns:a16="http://schemas.microsoft.com/office/drawing/2014/main" id="{A8560981-03FC-43B6-9B0F-BBAF65B15815}"/>
              </a:ext>
            </a:extLst>
          </p:cNvPr>
          <p:cNvSpPr>
            <a:spLocks noGrp="1"/>
          </p:cNvSpPr>
          <p:nvPr>
            <p:ph type="sldNum" sz="quarter" idx="12"/>
          </p:nvPr>
        </p:nvSpPr>
        <p:spPr/>
        <p:txBody>
          <a:bodyPr/>
          <a:lstStyle/>
          <a:p>
            <a:pPr>
              <a:defRPr/>
            </a:pPr>
            <a:fld id="{8E7CD2DA-8185-4507-8A2F-B572FDECFAC1}" type="slidenum">
              <a:rPr lang="pl-PL" smtClean="0"/>
              <a:pPr>
                <a:defRPr/>
              </a:pPr>
              <a:t>62</a:t>
            </a:fld>
            <a:endParaRPr lang="pl-PL"/>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2" cstate="print"/>
          <a:srcRect/>
          <a:stretch>
            <a:fillRect/>
          </a:stretch>
        </p:blipFill>
        <p:spPr bwMode="auto">
          <a:xfrm>
            <a:off x="4356100" y="333375"/>
            <a:ext cx="4319588" cy="6118225"/>
          </a:xfrm>
          <a:prstGeom prst="rect">
            <a:avLst/>
          </a:prstGeom>
          <a:noFill/>
          <a:ln w="9525">
            <a:noFill/>
            <a:miter lim="800000"/>
            <a:headEnd/>
            <a:tailEnd/>
          </a:ln>
          <a:effectLst>
            <a:softEdge rad="50800"/>
          </a:effectLst>
        </p:spPr>
      </p:pic>
      <p:sp>
        <p:nvSpPr>
          <p:cNvPr id="2" name="Symbol zastępczy numeru slajdu 1">
            <a:extLst>
              <a:ext uri="{FF2B5EF4-FFF2-40B4-BE49-F238E27FC236}">
                <a16:creationId xmlns:a16="http://schemas.microsoft.com/office/drawing/2014/main" id="{7E8EC81A-0212-48D7-9BC7-995712206A85}"/>
              </a:ext>
            </a:extLst>
          </p:cNvPr>
          <p:cNvSpPr>
            <a:spLocks noGrp="1"/>
          </p:cNvSpPr>
          <p:nvPr>
            <p:ph type="sldNum" sz="quarter" idx="12"/>
          </p:nvPr>
        </p:nvSpPr>
        <p:spPr/>
        <p:txBody>
          <a:bodyPr/>
          <a:lstStyle/>
          <a:p>
            <a:pPr>
              <a:defRPr/>
            </a:pPr>
            <a:fld id="{8E7CD2DA-8185-4507-8A2F-B572FDECFAC1}" type="slidenum">
              <a:rPr lang="pl-PL" smtClean="0"/>
              <a:pPr>
                <a:defRPr/>
              </a:pPr>
              <a:t>63</a:t>
            </a:fld>
            <a:endParaRPr lang="pl-PL"/>
          </a:p>
        </p:txBody>
      </p:sp>
      <p:sp>
        <p:nvSpPr>
          <p:cNvPr id="6" name="pole tekstowe 5">
            <a:extLst>
              <a:ext uri="{FF2B5EF4-FFF2-40B4-BE49-F238E27FC236}">
                <a16:creationId xmlns:a16="http://schemas.microsoft.com/office/drawing/2014/main" id="{85958ADF-394D-5C7D-2993-67DC5BEC7806}"/>
              </a:ext>
            </a:extLst>
          </p:cNvPr>
          <p:cNvSpPr txBox="1"/>
          <p:nvPr/>
        </p:nvSpPr>
        <p:spPr>
          <a:xfrm>
            <a:off x="241681" y="1556792"/>
            <a:ext cx="3743648" cy="4478149"/>
          </a:xfrm>
          <a:prstGeom prst="rect">
            <a:avLst/>
          </a:prstGeom>
          <a:noFill/>
        </p:spPr>
        <p:txBody>
          <a:bodyPr wrap="square">
            <a:spAutoFit/>
          </a:bodyPr>
          <a:lstStyle/>
          <a:p>
            <a:pPr indent="450850" algn="ctr" eaLnBrk="0" hangingPunct="0"/>
            <a:r>
              <a:rPr lang="pl-PL" sz="1900" b="1" dirty="0">
                <a:solidFill>
                  <a:srgbClr val="002060"/>
                </a:solidFill>
                <a:latin typeface="Constantia" pitchFamily="18" charset="0"/>
                <a:cs typeface="Calibri" pitchFamily="34" charset="0"/>
              </a:rPr>
              <a:t>Kontrolerzy </a:t>
            </a:r>
          </a:p>
          <a:p>
            <a:pPr indent="450850" algn="ctr" eaLnBrk="0" hangingPunct="0"/>
            <a:r>
              <a:rPr lang="pl-PL" sz="1900" b="1" dirty="0">
                <a:solidFill>
                  <a:srgbClr val="002060"/>
                </a:solidFill>
                <a:latin typeface="Constantia" pitchFamily="18" charset="0"/>
                <a:cs typeface="Calibri" pitchFamily="34" charset="0"/>
              </a:rPr>
              <a:t>„pierwsi </a:t>
            </a:r>
            <a:r>
              <a:rPr lang="pl-PL" sz="1900" b="1" dirty="0" err="1">
                <a:solidFill>
                  <a:srgbClr val="002060"/>
                </a:solidFill>
                <a:latin typeface="Constantia" pitchFamily="18" charset="0"/>
                <a:cs typeface="Calibri" pitchFamily="34" charset="0"/>
              </a:rPr>
              <a:t>sanepidowcy</a:t>
            </a:r>
            <a:r>
              <a:rPr lang="pl-PL" sz="1900" b="1" dirty="0">
                <a:solidFill>
                  <a:srgbClr val="002060"/>
                </a:solidFill>
                <a:latin typeface="Constantia" pitchFamily="18" charset="0"/>
                <a:cs typeface="Calibri" pitchFamily="34" charset="0"/>
              </a:rPr>
              <a:t>” </a:t>
            </a:r>
            <a:r>
              <a:rPr lang="pl-PL" sz="1900" dirty="0">
                <a:solidFill>
                  <a:srgbClr val="002060"/>
                </a:solidFill>
                <a:latin typeface="Constantia" pitchFamily="18" charset="0"/>
                <a:cs typeface="Calibri" pitchFamily="34" charset="0"/>
              </a:rPr>
              <a:t>przemieszczali się na rowerach lub pieszo z </a:t>
            </a:r>
            <a:r>
              <a:rPr lang="pl-PL" sz="1900" b="1" dirty="0">
                <a:solidFill>
                  <a:srgbClr val="002060"/>
                </a:solidFill>
                <a:latin typeface="Constantia" pitchFamily="18" charset="0"/>
                <a:cs typeface="Calibri" pitchFamily="34" charset="0"/>
              </a:rPr>
              <a:t>hydropultami i puszkami z proszkiem DDT </a:t>
            </a:r>
            <a:r>
              <a:rPr lang="pl-PL" sz="1900" dirty="0">
                <a:solidFill>
                  <a:srgbClr val="002060"/>
                </a:solidFill>
                <a:latin typeface="Constantia" pitchFamily="18" charset="0"/>
                <a:cs typeface="Calibri" pitchFamily="34" charset="0"/>
              </a:rPr>
              <a:t>oraz </a:t>
            </a:r>
            <a:r>
              <a:rPr lang="pl-PL" sz="1900" b="1" dirty="0">
                <a:solidFill>
                  <a:srgbClr val="002060"/>
                </a:solidFill>
                <a:latin typeface="Constantia" pitchFamily="18" charset="0"/>
                <a:cs typeface="Calibri" pitchFamily="34" charset="0"/>
              </a:rPr>
              <a:t>maścią </a:t>
            </a:r>
            <a:r>
              <a:rPr lang="pl-PL" sz="1900" b="1" dirty="0" err="1">
                <a:solidFill>
                  <a:srgbClr val="002060"/>
                </a:solidFill>
                <a:latin typeface="Constantia" pitchFamily="18" charset="0"/>
                <a:cs typeface="Calibri" pitchFamily="34" charset="0"/>
              </a:rPr>
              <a:t>przeciwświerzbową</a:t>
            </a:r>
            <a:r>
              <a:rPr lang="pl-PL" sz="1900" dirty="0">
                <a:solidFill>
                  <a:srgbClr val="002060"/>
                </a:solidFill>
                <a:latin typeface="Constantia" pitchFamily="18" charset="0"/>
                <a:cs typeface="Calibri" pitchFamily="34" charset="0"/>
              </a:rPr>
              <a:t>, </a:t>
            </a:r>
          </a:p>
          <a:p>
            <a:pPr indent="450850" algn="ctr" eaLnBrk="0" hangingPunct="0"/>
            <a:r>
              <a:rPr lang="pl-PL" sz="1900" dirty="0">
                <a:solidFill>
                  <a:srgbClr val="002060"/>
                </a:solidFill>
                <a:latin typeface="Constantia" pitchFamily="18" charset="0"/>
                <a:cs typeface="Calibri" pitchFamily="34" charset="0"/>
              </a:rPr>
              <a:t>po nieznanym i niespokojnym terenie wykonując swą skuteczną prace – </a:t>
            </a:r>
            <a:r>
              <a:rPr lang="pl-PL" sz="1900" b="1" dirty="0">
                <a:solidFill>
                  <a:srgbClr val="002060"/>
                </a:solidFill>
                <a:latin typeface="Constantia" pitchFamily="18" charset="0"/>
                <a:cs typeface="Calibri" pitchFamily="34" charset="0"/>
              </a:rPr>
              <a:t>tysiące dezynfekcji, </a:t>
            </a:r>
            <a:r>
              <a:rPr lang="pl-PL" sz="1900" b="1" dirty="0" err="1">
                <a:solidFill>
                  <a:srgbClr val="002060"/>
                </a:solidFill>
                <a:latin typeface="Constantia" pitchFamily="18" charset="0"/>
                <a:cs typeface="Calibri" pitchFamily="34" charset="0"/>
              </a:rPr>
              <a:t>odwszawień</a:t>
            </a:r>
            <a:r>
              <a:rPr lang="pl-PL" sz="1900" b="1" dirty="0">
                <a:solidFill>
                  <a:srgbClr val="002060"/>
                </a:solidFill>
                <a:latin typeface="Constantia" pitchFamily="18" charset="0"/>
                <a:cs typeface="Calibri" pitchFamily="34" charset="0"/>
              </a:rPr>
              <a:t>, wywiadów epidemiologicznych, pogadanek o podstawowych zasadach higieny i profilaktyki</a:t>
            </a:r>
            <a:r>
              <a:rPr lang="pl-PL" sz="1900" dirty="0">
                <a:solidFill>
                  <a:srgbClr val="002060"/>
                </a:solidFill>
                <a:latin typeface="Constantia" pitchFamily="18" charset="0"/>
                <a:cs typeface="Calibri" pitchFamily="34" charset="0"/>
              </a:rPr>
              <a:t>.</a:t>
            </a:r>
            <a:endParaRPr lang="pl-PL" sz="1900" dirty="0">
              <a:solidFill>
                <a:srgbClr val="002060"/>
              </a:solidFill>
              <a:latin typeface="Constantia"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F878CCC2-2BEC-01B3-45AD-76E29E2BD58E}"/>
              </a:ext>
            </a:extLst>
          </p:cNvPr>
          <p:cNvSpPr>
            <a:spLocks noGrp="1"/>
          </p:cNvSpPr>
          <p:nvPr>
            <p:ph type="sldNum" sz="quarter" idx="12"/>
          </p:nvPr>
        </p:nvSpPr>
        <p:spPr/>
        <p:txBody>
          <a:bodyPr/>
          <a:lstStyle/>
          <a:p>
            <a:pPr>
              <a:defRPr/>
            </a:pPr>
            <a:fld id="{8E7CD2DA-8185-4507-8A2F-B572FDECFAC1}" type="slidenum">
              <a:rPr lang="pl-PL" smtClean="0"/>
              <a:pPr>
                <a:defRPr/>
              </a:pPr>
              <a:t>64</a:t>
            </a:fld>
            <a:endParaRPr lang="pl-PL"/>
          </a:p>
        </p:txBody>
      </p:sp>
      <p:sp>
        <p:nvSpPr>
          <p:cNvPr id="5" name="pole tekstowe 4">
            <a:extLst>
              <a:ext uri="{FF2B5EF4-FFF2-40B4-BE49-F238E27FC236}">
                <a16:creationId xmlns:a16="http://schemas.microsoft.com/office/drawing/2014/main" id="{1F1C26DB-3C70-D3EA-787D-70A3D788CA30}"/>
              </a:ext>
            </a:extLst>
          </p:cNvPr>
          <p:cNvSpPr txBox="1"/>
          <p:nvPr/>
        </p:nvSpPr>
        <p:spPr>
          <a:xfrm>
            <a:off x="644261" y="980728"/>
            <a:ext cx="7799015" cy="5016758"/>
          </a:xfrm>
          <a:prstGeom prst="rect">
            <a:avLst/>
          </a:prstGeom>
          <a:noFill/>
        </p:spPr>
        <p:txBody>
          <a:bodyPr wrap="square" rtlCol="0">
            <a:spAutoFit/>
          </a:bodyPr>
          <a:lstStyle/>
          <a:p>
            <a:pPr algn="just"/>
            <a:r>
              <a:rPr lang="pl-PL" sz="1900" dirty="0">
                <a:solidFill>
                  <a:srgbClr val="002060"/>
                </a:solidFill>
                <a:latin typeface="+mj-lt"/>
              </a:rPr>
              <a:t>	Przełomowym rokiem dla służb sanitarnych w Polsce było </a:t>
            </a:r>
            <a:r>
              <a:rPr lang="pl-PL" sz="1900" b="1" dirty="0">
                <a:solidFill>
                  <a:srgbClr val="002060"/>
                </a:solidFill>
                <a:latin typeface="+mj-lt"/>
              </a:rPr>
              <a:t>powołanie stacji sanitarno-epidemiologicznych mocą Uchwały Prezydium Rady Ministrów Nr 27/52 z dnia 2 lutego 1952 r. w sprawie powołania stacji sanitarno-epidemiologicznych i stacji kwarantannowych. Odbyło się to poprzez połączenie filii PZH i wojewódzkich wydziałów zdrowia. </a:t>
            </a:r>
          </a:p>
          <a:p>
            <a:pPr algn="just"/>
            <a:endParaRPr lang="pl-PL" sz="1900" dirty="0">
              <a:solidFill>
                <a:srgbClr val="002060"/>
              </a:solidFill>
              <a:latin typeface="+mj-lt"/>
            </a:endParaRPr>
          </a:p>
          <a:p>
            <a:pPr algn="just"/>
            <a:r>
              <a:rPr lang="pl-PL" sz="1900" b="1" dirty="0">
                <a:solidFill>
                  <a:srgbClr val="002060"/>
                </a:solidFill>
                <a:latin typeface="+mj-lt"/>
              </a:rPr>
              <a:t>	Dekretem z dnia 14 sierpnia 1954 r. o Państwowej Inspekcji Sanitarnej utworzono Państwową Inspekcję Sanitarną. </a:t>
            </a:r>
            <a:r>
              <a:rPr lang="pl-PL" sz="1900" dirty="0">
                <a:solidFill>
                  <a:srgbClr val="002060"/>
                </a:solidFill>
                <a:latin typeface="+mj-lt"/>
              </a:rPr>
              <a:t>Na mocy dekretu następowało powoływanie Głównego Inspektora Sanitarnego jako zastępcy Ministra Zdrowia ds. sanitarno-epidemiologicznych, ustanowiono organy terenowe Państwowej Inspekcji Sanitarnej – inspektorów sanitarnych: wojewódzkich, dla m. st. Warszawy i m. Łodzi, miejskich, powiatowych, dzielnicowych i portowych.</a:t>
            </a:r>
          </a:p>
          <a:p>
            <a:pPr algn="just"/>
            <a:endParaRPr lang="pl-PL" dirty="0">
              <a:solidFill>
                <a:srgbClr val="002060"/>
              </a:solidFill>
              <a:latin typeface="+mj-lt"/>
            </a:endParaRPr>
          </a:p>
          <a:p>
            <a:pPr algn="just"/>
            <a:endParaRPr lang="pl-PL" dirty="0">
              <a:solidFill>
                <a:srgbClr val="002060"/>
              </a:solidFill>
              <a:latin typeface="+mj-lt"/>
            </a:endParaRPr>
          </a:p>
          <a:p>
            <a:pPr algn="just"/>
            <a:endParaRPr lang="pl-PL" dirty="0">
              <a:solidFill>
                <a:srgbClr val="002060"/>
              </a:solidFill>
              <a:latin typeface="+mj-lt"/>
            </a:endParaRPr>
          </a:p>
        </p:txBody>
      </p:sp>
    </p:spTree>
    <p:extLst>
      <p:ext uri="{BB962C8B-B14F-4D97-AF65-F5344CB8AC3E}">
        <p14:creationId xmlns:p14="http://schemas.microsoft.com/office/powerpoint/2010/main" val="20711376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F9DB0F73-A311-995B-B38D-BDE6D4FBDBCE}"/>
              </a:ext>
            </a:extLst>
          </p:cNvPr>
          <p:cNvSpPr>
            <a:spLocks noGrp="1"/>
          </p:cNvSpPr>
          <p:nvPr>
            <p:ph type="sldNum" sz="quarter" idx="12"/>
          </p:nvPr>
        </p:nvSpPr>
        <p:spPr/>
        <p:txBody>
          <a:bodyPr/>
          <a:lstStyle/>
          <a:p>
            <a:pPr>
              <a:defRPr/>
            </a:pPr>
            <a:fld id="{E683911C-EC88-49B7-90C9-B74F5A05111C}" type="slidenum">
              <a:rPr lang="pl-PL" smtClean="0"/>
              <a:pPr>
                <a:defRPr/>
              </a:pPr>
              <a:t>65</a:t>
            </a:fld>
            <a:endParaRPr lang="pl-PL"/>
          </a:p>
        </p:txBody>
      </p:sp>
      <p:pic>
        <p:nvPicPr>
          <p:cNvPr id="59394" name="Obraz 4" descr="25"/>
          <p:cNvPicPr>
            <a:picLocks noChangeAspect="1" noChangeArrowheads="1"/>
          </p:cNvPicPr>
          <p:nvPr/>
        </p:nvPicPr>
        <p:blipFill>
          <a:blip r:embed="rId2" cstate="print"/>
          <a:srcRect/>
          <a:stretch>
            <a:fillRect/>
          </a:stretch>
        </p:blipFill>
        <p:spPr bwMode="auto">
          <a:xfrm>
            <a:off x="5096767" y="258904"/>
            <a:ext cx="3795713" cy="2592387"/>
          </a:xfrm>
          <a:prstGeom prst="rect">
            <a:avLst/>
          </a:prstGeom>
          <a:noFill/>
          <a:ln w="9525">
            <a:noFill/>
            <a:miter lim="800000"/>
            <a:headEnd/>
            <a:tailEnd/>
          </a:ln>
          <a:effectLst>
            <a:softEdge rad="50800"/>
          </a:effectLst>
        </p:spPr>
      </p:pic>
      <p:sp>
        <p:nvSpPr>
          <p:cNvPr id="4" name="pole tekstowe 3">
            <a:extLst>
              <a:ext uri="{FF2B5EF4-FFF2-40B4-BE49-F238E27FC236}">
                <a16:creationId xmlns:a16="http://schemas.microsoft.com/office/drawing/2014/main" id="{05D3FB75-EE20-0065-FA9B-B6C69CB24C99}"/>
              </a:ext>
            </a:extLst>
          </p:cNvPr>
          <p:cNvSpPr txBox="1"/>
          <p:nvPr/>
        </p:nvSpPr>
        <p:spPr>
          <a:xfrm>
            <a:off x="1652369" y="2933863"/>
            <a:ext cx="7265480" cy="2031325"/>
          </a:xfrm>
          <a:prstGeom prst="rect">
            <a:avLst/>
          </a:prstGeom>
          <a:noFill/>
        </p:spPr>
        <p:txBody>
          <a:bodyPr wrap="square">
            <a:spAutoFit/>
          </a:bodyPr>
          <a:lstStyle/>
          <a:p>
            <a:pPr algn="just"/>
            <a:r>
              <a:rPr lang="pl-PL" dirty="0">
                <a:solidFill>
                  <a:srgbClr val="002060"/>
                </a:solidFill>
                <a:latin typeface="+mj-lt"/>
              </a:rPr>
              <a:t>	14 sierpnia 1954 r. została utworzona </a:t>
            </a:r>
            <a:r>
              <a:rPr lang="pl-PL" b="1" dirty="0">
                <a:solidFill>
                  <a:srgbClr val="002060"/>
                </a:solidFill>
                <a:latin typeface="+mj-lt"/>
              </a:rPr>
              <a:t>Powiatowa Stacja Sanitarno-Epidemiologiczna w Brodnicy</a:t>
            </a:r>
            <a:r>
              <a:rPr lang="pl-PL" dirty="0">
                <a:solidFill>
                  <a:srgbClr val="002060"/>
                </a:solidFill>
                <a:latin typeface="+mj-lt"/>
              </a:rPr>
              <a:t> i został powołany pierwszy </a:t>
            </a:r>
            <a:r>
              <a:rPr lang="pl-PL" b="1" dirty="0">
                <a:solidFill>
                  <a:srgbClr val="002060"/>
                </a:solidFill>
                <a:latin typeface="+mj-lt"/>
              </a:rPr>
              <a:t>Państwowy Powiatowy Inspektor Sanitarny Pani mgr farm. Irena Kłosińska.</a:t>
            </a:r>
          </a:p>
          <a:p>
            <a:pPr algn="just"/>
            <a:endParaRPr lang="pl-PL" dirty="0">
              <a:solidFill>
                <a:srgbClr val="002060"/>
              </a:solidFill>
              <a:latin typeface="+mj-lt"/>
            </a:endParaRPr>
          </a:p>
          <a:p>
            <a:pPr algn="just"/>
            <a:endParaRPr lang="pl-PL" dirty="0">
              <a:solidFill>
                <a:srgbClr val="002060"/>
              </a:solidFill>
              <a:latin typeface="+mj-lt"/>
            </a:endParaRPr>
          </a:p>
          <a:p>
            <a:pPr algn="just"/>
            <a:endParaRPr lang="pl-PL" dirty="0">
              <a:solidFill>
                <a:srgbClr val="002060"/>
              </a:solidFill>
              <a:latin typeface="+mj-lt"/>
            </a:endParaRPr>
          </a:p>
        </p:txBody>
      </p:sp>
      <p:sp>
        <p:nvSpPr>
          <p:cNvPr id="59393" name="Rectangle 1"/>
          <p:cNvSpPr>
            <a:spLocks noChangeArrowheads="1"/>
          </p:cNvSpPr>
          <p:nvPr/>
        </p:nvSpPr>
        <p:spPr bwMode="auto">
          <a:xfrm>
            <a:off x="251520" y="440774"/>
            <a:ext cx="4608512" cy="2139047"/>
          </a:xfrm>
          <a:prstGeom prst="rect">
            <a:avLst/>
          </a:prstGeom>
          <a:noFill/>
          <a:ln w="9525">
            <a:noFill/>
            <a:miter lim="800000"/>
            <a:headEnd/>
            <a:tailEnd/>
          </a:ln>
        </p:spPr>
        <p:txBody>
          <a:bodyPr wrap="square" anchor="ctr">
            <a:spAutoFit/>
          </a:bodyPr>
          <a:lstStyle/>
          <a:p>
            <a:pPr indent="450850" algn="ctr"/>
            <a:r>
              <a:rPr lang="pl-PL" sz="1900" dirty="0">
                <a:solidFill>
                  <a:srgbClr val="002060"/>
                </a:solidFill>
                <a:latin typeface="Constantia" pitchFamily="18" charset="0"/>
                <a:ea typeface="Times New Roman" pitchFamily="18" charset="0"/>
                <a:cs typeface="Calibri" pitchFamily="34" charset="0"/>
              </a:rPr>
              <a:t>W 1953 r. Państwową </a:t>
            </a:r>
            <a:r>
              <a:rPr lang="pl-PL" sz="1900" b="1" dirty="0">
                <a:solidFill>
                  <a:srgbClr val="002060"/>
                </a:solidFill>
                <a:latin typeface="Constantia" pitchFamily="18" charset="0"/>
                <a:ea typeface="Times New Roman" pitchFamily="18" charset="0"/>
                <a:cs typeface="Calibri" pitchFamily="34" charset="0"/>
              </a:rPr>
              <a:t>Powiatową Kolumnę Sanitarną w Brodnicy </a:t>
            </a:r>
            <a:r>
              <a:rPr lang="pl-PL" sz="1900" dirty="0">
                <a:solidFill>
                  <a:srgbClr val="002060"/>
                </a:solidFill>
                <a:latin typeface="Constantia" pitchFamily="18" charset="0"/>
                <a:ea typeface="Times New Roman" pitchFamily="18" charset="0"/>
                <a:cs typeface="Calibri" pitchFamily="34" charset="0"/>
              </a:rPr>
              <a:t>przeprowadzono do nowych pomieszczeń budynku przy ul. Żwirki i Wigury 1a (budynek po byłym PZU) najpierw do pomieszczeń po łaźni miejskiej, potem do kilku pomieszczeń na parterze.</a:t>
            </a:r>
          </a:p>
        </p:txBody>
      </p:sp>
      <p:pic>
        <p:nvPicPr>
          <p:cNvPr id="3" name="Obraz 2">
            <a:extLst>
              <a:ext uri="{FF2B5EF4-FFF2-40B4-BE49-F238E27FC236}">
                <a16:creationId xmlns:a16="http://schemas.microsoft.com/office/drawing/2014/main" id="{8ABE1538-4A30-9903-3F14-79F4FB5E84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 y="2933863"/>
            <a:ext cx="1626492" cy="1344317"/>
          </a:xfrm>
          <a:prstGeom prst="rect">
            <a:avLst/>
          </a:prstGeom>
          <a:effectLst>
            <a:softEdge rad="203200"/>
          </a:effectLst>
        </p:spPr>
      </p:pic>
      <p:sp>
        <p:nvSpPr>
          <p:cNvPr id="5" name="pole tekstowe 4">
            <a:extLst>
              <a:ext uri="{FF2B5EF4-FFF2-40B4-BE49-F238E27FC236}">
                <a16:creationId xmlns:a16="http://schemas.microsoft.com/office/drawing/2014/main" id="{8342C331-AE6C-837F-CD88-F5B22628AFD1}"/>
              </a:ext>
            </a:extLst>
          </p:cNvPr>
          <p:cNvSpPr txBox="1"/>
          <p:nvPr/>
        </p:nvSpPr>
        <p:spPr>
          <a:xfrm>
            <a:off x="305447" y="4180344"/>
            <a:ext cx="8401226" cy="2446824"/>
          </a:xfrm>
          <a:prstGeom prst="rect">
            <a:avLst/>
          </a:prstGeom>
          <a:noFill/>
        </p:spPr>
        <p:txBody>
          <a:bodyPr wrap="square" rtlCol="0">
            <a:spAutoFit/>
          </a:bodyPr>
          <a:lstStyle/>
          <a:p>
            <a:pPr marL="285750" indent="-285750" algn="just">
              <a:buFont typeface="Wingdings" panose="05000000000000000000" pitchFamily="2" charset="2"/>
              <a:buChar char="q"/>
            </a:pPr>
            <a:r>
              <a:rPr lang="pl-PL" sz="1700" dirty="0">
                <a:solidFill>
                  <a:srgbClr val="002060"/>
                </a:solidFill>
                <a:latin typeface="+mj-lt"/>
              </a:rPr>
              <a:t>W budynku przy ul. Żwirki i Wigury 1 w Brodnicy w późniejszych latach mieściły się dyrekcja i laboratoria (wykonywano, m.in. masowe badania wody, żywności, prób kału na nosicielstwo schorzeń jelitowych, badania mikrobiologiczne  materiału biologicznego na potrzeby szpitala – mocz, krew). Pracownicy nadzoru sanitarnego mieli swoją siedzibę na Dużym Rynku, na II piętrze budynku PKO.</a:t>
            </a:r>
          </a:p>
          <a:p>
            <a:pPr marL="285750" indent="-285750" algn="just">
              <a:buFont typeface="Wingdings" panose="05000000000000000000" pitchFamily="2" charset="2"/>
              <a:buChar char="q"/>
            </a:pPr>
            <a:r>
              <a:rPr lang="pl-PL" sz="1700" dirty="0">
                <a:solidFill>
                  <a:srgbClr val="002060"/>
                </a:solidFill>
                <a:latin typeface="+mj-lt"/>
              </a:rPr>
              <a:t>W byłej siedzibie Stacji  na parterze obecnie znajduje się Wydział Geodezji Starostwa Powiatowego w Brodnicy.</a:t>
            </a:r>
          </a:p>
          <a:p>
            <a:pPr marL="285750" indent="-285750" algn="just">
              <a:buFont typeface="Wingdings" panose="05000000000000000000" pitchFamily="2" charset="2"/>
              <a:buChar char="q"/>
            </a:pPr>
            <a:r>
              <a:rPr lang="pl-PL" sz="1700" dirty="0">
                <a:solidFill>
                  <a:srgbClr val="002060"/>
                </a:solidFill>
                <a:latin typeface="+mj-lt"/>
              </a:rPr>
              <a:t>Zadaniem Inspekcji było sprawowanie bieżącego nadzoru nad stanem sanitarnym i prowadzenie odpowiednich działań w tym zakresie.</a:t>
            </a:r>
          </a:p>
        </p:txBody>
      </p:sp>
    </p:spTree>
    <p:extLst>
      <p:ext uri="{BB962C8B-B14F-4D97-AF65-F5344CB8AC3E}">
        <p14:creationId xmlns:p14="http://schemas.microsoft.com/office/powerpoint/2010/main" val="21678272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B132E7CB-EA35-9AA4-4552-25C7798D36FD}"/>
              </a:ext>
            </a:extLst>
          </p:cNvPr>
          <p:cNvSpPr>
            <a:spLocks noGrp="1"/>
          </p:cNvSpPr>
          <p:nvPr>
            <p:ph type="sldNum" sz="quarter" idx="12"/>
          </p:nvPr>
        </p:nvSpPr>
        <p:spPr/>
        <p:txBody>
          <a:bodyPr/>
          <a:lstStyle/>
          <a:p>
            <a:pPr>
              <a:defRPr/>
            </a:pPr>
            <a:fld id="{E683911C-EC88-49B7-90C9-B74F5A05111C}" type="slidenum">
              <a:rPr lang="pl-PL" smtClean="0"/>
              <a:pPr>
                <a:defRPr/>
              </a:pPr>
              <a:t>66</a:t>
            </a:fld>
            <a:endParaRPr lang="pl-PL"/>
          </a:p>
        </p:txBody>
      </p:sp>
      <p:sp>
        <p:nvSpPr>
          <p:cNvPr id="3" name="Rectangle 1">
            <a:extLst>
              <a:ext uri="{FF2B5EF4-FFF2-40B4-BE49-F238E27FC236}">
                <a16:creationId xmlns:a16="http://schemas.microsoft.com/office/drawing/2014/main" id="{0B384A12-86E3-96BD-72B2-148BBC969D04}"/>
              </a:ext>
            </a:extLst>
          </p:cNvPr>
          <p:cNvSpPr>
            <a:spLocks noChangeArrowheads="1"/>
          </p:cNvSpPr>
          <p:nvPr/>
        </p:nvSpPr>
        <p:spPr bwMode="auto">
          <a:xfrm>
            <a:off x="593164" y="1226369"/>
            <a:ext cx="7799015" cy="3600986"/>
          </a:xfrm>
          <a:prstGeom prst="rect">
            <a:avLst/>
          </a:prstGeom>
          <a:noFill/>
          <a:ln w="9525">
            <a:noFill/>
            <a:miter lim="800000"/>
            <a:headEnd/>
            <a:tailEnd/>
          </a:ln>
        </p:spPr>
        <p:txBody>
          <a:bodyPr wrap="square" anchor="ctr">
            <a:spAutoFit/>
          </a:bodyPr>
          <a:lstStyle/>
          <a:p>
            <a:pPr indent="450850" algn="just"/>
            <a:r>
              <a:rPr lang="pl-PL" sz="1900" dirty="0">
                <a:solidFill>
                  <a:srgbClr val="002060"/>
                </a:solidFill>
                <a:latin typeface="Constantia" pitchFamily="18" charset="0"/>
                <a:ea typeface="Times New Roman" pitchFamily="18" charset="0"/>
                <a:cs typeface="Calibri" pitchFamily="34" charset="0"/>
              </a:rPr>
              <a:t>Lata 50., 60. XX. wieku były dla Państwowej Inspekcji Sanitarnej okresem rozwoju, ale też wytężonej pracy w zakresie zwalczania chorób zakaźnych i poprawy stanu sanitarnego kraju.</a:t>
            </a:r>
          </a:p>
          <a:p>
            <a:pPr indent="450850" algn="just"/>
            <a:endParaRPr lang="pl-PL" sz="1900" dirty="0">
              <a:solidFill>
                <a:srgbClr val="002060"/>
              </a:solidFill>
              <a:latin typeface="Constantia" pitchFamily="18" charset="0"/>
              <a:ea typeface="Times New Roman" pitchFamily="18" charset="0"/>
              <a:cs typeface="Calibri" pitchFamily="34" charset="0"/>
            </a:endParaRPr>
          </a:p>
          <a:p>
            <a:pPr indent="450850" algn="just"/>
            <a:r>
              <a:rPr lang="pl-PL" sz="1900" dirty="0">
                <a:solidFill>
                  <a:srgbClr val="002060"/>
                </a:solidFill>
                <a:latin typeface="Constantia" pitchFamily="18" charset="0"/>
                <a:ea typeface="Times New Roman" pitchFamily="18" charset="0"/>
                <a:cs typeface="Calibri" pitchFamily="34" charset="0"/>
              </a:rPr>
              <a:t>Doskonalono procedury prowadzenia nadzoru nad bezpieczeństwem żywności i żywienia, wykonywano wywiady epidemiologiczne, sprawowano nadzór w zakresie warunków pracy, nauki i wypoczynku, rozwijano działalność oświatowo-zdrowotną.</a:t>
            </a:r>
          </a:p>
          <a:p>
            <a:pPr indent="450850" algn="just"/>
            <a:endParaRPr lang="pl-PL" sz="1900" b="1" dirty="0">
              <a:solidFill>
                <a:srgbClr val="002060"/>
              </a:solidFill>
              <a:latin typeface="Constantia" pitchFamily="18" charset="0"/>
              <a:ea typeface="Times New Roman" pitchFamily="18" charset="0"/>
              <a:cs typeface="Calibri" pitchFamily="34" charset="0"/>
            </a:endParaRPr>
          </a:p>
          <a:p>
            <a:pPr indent="450850" algn="just"/>
            <a:r>
              <a:rPr lang="pl-PL" sz="1900" b="1" dirty="0">
                <a:solidFill>
                  <a:srgbClr val="002060"/>
                </a:solidFill>
                <a:latin typeface="Constantia" pitchFamily="18" charset="0"/>
                <a:ea typeface="Times New Roman" pitchFamily="18" charset="0"/>
                <a:cs typeface="Calibri" pitchFamily="34" charset="0"/>
              </a:rPr>
              <a:t>Ważnym wyzwaniem z punktu widzenia sanitarno-epidemiologicznego i sprawnego działania służb sanitarnych było wystąpienie ospy prawdziwej we Wrocławiu w 1963 r.  </a:t>
            </a:r>
          </a:p>
        </p:txBody>
      </p:sp>
    </p:spTree>
    <p:extLst>
      <p:ext uri="{BB962C8B-B14F-4D97-AF65-F5344CB8AC3E}">
        <p14:creationId xmlns:p14="http://schemas.microsoft.com/office/powerpoint/2010/main" val="25772054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8CD7C9C1-7FEC-DCC3-CD75-2867543F9D5F}"/>
              </a:ext>
            </a:extLst>
          </p:cNvPr>
          <p:cNvSpPr>
            <a:spLocks noGrp="1"/>
          </p:cNvSpPr>
          <p:nvPr>
            <p:ph type="sldNum" sz="quarter" idx="12"/>
          </p:nvPr>
        </p:nvSpPr>
        <p:spPr/>
        <p:txBody>
          <a:bodyPr/>
          <a:lstStyle/>
          <a:p>
            <a:pPr>
              <a:defRPr/>
            </a:pPr>
            <a:fld id="{8E7CD2DA-8185-4507-8A2F-B572FDECFAC1}" type="slidenum">
              <a:rPr lang="pl-PL" smtClean="0"/>
              <a:pPr>
                <a:defRPr/>
              </a:pPr>
              <a:t>67</a:t>
            </a:fld>
            <a:endParaRPr lang="pl-PL"/>
          </a:p>
        </p:txBody>
      </p:sp>
      <p:sp>
        <p:nvSpPr>
          <p:cNvPr id="6" name="pole tekstowe 5">
            <a:extLst>
              <a:ext uri="{FF2B5EF4-FFF2-40B4-BE49-F238E27FC236}">
                <a16:creationId xmlns:a16="http://schemas.microsoft.com/office/drawing/2014/main" id="{1E7B5B6E-A55A-8009-3D60-9B9A4B30B3C8}"/>
              </a:ext>
            </a:extLst>
          </p:cNvPr>
          <p:cNvSpPr txBox="1"/>
          <p:nvPr/>
        </p:nvSpPr>
        <p:spPr>
          <a:xfrm>
            <a:off x="290512" y="184759"/>
            <a:ext cx="8562975" cy="2431435"/>
          </a:xfrm>
          <a:prstGeom prst="rect">
            <a:avLst/>
          </a:prstGeom>
          <a:noFill/>
        </p:spPr>
        <p:txBody>
          <a:bodyPr wrap="square">
            <a:spAutoFit/>
          </a:bodyPr>
          <a:lstStyle/>
          <a:p>
            <a:pPr marL="0" indent="0" algn="just">
              <a:buNone/>
            </a:pPr>
            <a:r>
              <a:rPr lang="pl-PL" sz="1900" dirty="0">
                <a:solidFill>
                  <a:srgbClr val="002060"/>
                </a:solidFill>
                <a:latin typeface="+mj-lt"/>
                <a:ea typeface="Times New Roman" panose="02020603050405020304" pitchFamily="18" charset="0"/>
              </a:rPr>
              <a:t>Epidemia </a:t>
            </a:r>
            <a:r>
              <a:rPr lang="pl-PL" sz="1900" b="1" dirty="0">
                <a:solidFill>
                  <a:srgbClr val="002060"/>
                </a:solidFill>
                <a:latin typeface="+mj-lt"/>
                <a:ea typeface="Times New Roman" panose="02020603050405020304" pitchFamily="18" charset="0"/>
              </a:rPr>
              <a:t>ospy w Polsce </a:t>
            </a:r>
            <a:r>
              <a:rPr lang="pl-PL" sz="1900" dirty="0">
                <a:solidFill>
                  <a:srgbClr val="002060"/>
                </a:solidFill>
                <a:latin typeface="+mj-lt"/>
                <a:ea typeface="Times New Roman" panose="02020603050405020304" pitchFamily="18" charset="0"/>
              </a:rPr>
              <a:t>i jedna z ostatnich w Europie wybuchła latem </a:t>
            </a:r>
            <a:r>
              <a:rPr lang="pl-PL" sz="1900" b="1" dirty="0">
                <a:solidFill>
                  <a:srgbClr val="002060"/>
                </a:solidFill>
                <a:latin typeface="+mj-lt"/>
                <a:ea typeface="Times New Roman" panose="02020603050405020304" pitchFamily="18" charset="0"/>
              </a:rPr>
              <a:t>1963 r</a:t>
            </a:r>
            <a:r>
              <a:rPr lang="pl-PL" sz="1900" dirty="0">
                <a:solidFill>
                  <a:srgbClr val="002060"/>
                </a:solidFill>
                <a:latin typeface="+mj-lt"/>
                <a:ea typeface="Times New Roman" panose="02020603050405020304" pitchFamily="18" charset="0"/>
              </a:rPr>
              <a:t>. we Wrocławiu. Chorobę przywlókł do Polski w maju 1963 r. wracający z Indii, wg. innych źródeł z Birmy i Wietnamu Bonifacy Jedynak, oficer Służby Bezpieczeństwa. Stan epidemii ogłoszono 17 lipca, odwołano 19 września. Pierwszą śmiertelną ofiarą była pielęgniarka, córka salowej, która miała styczność z zakażonym. Zachorowało </a:t>
            </a:r>
            <a:r>
              <a:rPr lang="pl-PL" sz="1900" b="1" dirty="0">
                <a:solidFill>
                  <a:srgbClr val="002060"/>
                </a:solidFill>
                <a:latin typeface="+mj-lt"/>
                <a:ea typeface="Times New Roman" panose="02020603050405020304" pitchFamily="18" charset="0"/>
              </a:rPr>
              <a:t>99</a:t>
            </a:r>
            <a:r>
              <a:rPr lang="pl-PL" sz="1900" dirty="0">
                <a:solidFill>
                  <a:srgbClr val="002060"/>
                </a:solidFill>
                <a:latin typeface="+mj-lt"/>
                <a:ea typeface="Times New Roman" panose="02020603050405020304" pitchFamily="18" charset="0"/>
              </a:rPr>
              <a:t> osób (najwięcej pracowników ochrony zdrowia, z których </a:t>
            </a:r>
            <a:r>
              <a:rPr lang="pl-PL" sz="1900" b="1" dirty="0">
                <a:solidFill>
                  <a:srgbClr val="002060"/>
                </a:solidFill>
                <a:latin typeface="+mj-lt"/>
                <a:ea typeface="Times New Roman" panose="02020603050405020304" pitchFamily="18" charset="0"/>
              </a:rPr>
              <a:t>7 </a:t>
            </a:r>
            <a:r>
              <a:rPr lang="pl-PL" sz="1900" dirty="0">
                <a:solidFill>
                  <a:srgbClr val="002060"/>
                </a:solidFill>
                <a:latin typeface="+mj-lt"/>
                <a:ea typeface="Times New Roman" panose="02020603050405020304" pitchFamily="18" charset="0"/>
              </a:rPr>
              <a:t>zmarło, w tym </a:t>
            </a:r>
            <a:r>
              <a:rPr lang="pl-PL" sz="1900" b="1" dirty="0">
                <a:solidFill>
                  <a:srgbClr val="002060"/>
                </a:solidFill>
                <a:latin typeface="+mj-lt"/>
                <a:ea typeface="Times New Roman" panose="02020603050405020304" pitchFamily="18" charset="0"/>
              </a:rPr>
              <a:t>4</a:t>
            </a:r>
            <a:r>
              <a:rPr lang="pl-PL" sz="1900" dirty="0">
                <a:solidFill>
                  <a:srgbClr val="002060"/>
                </a:solidFill>
                <a:latin typeface="+mj-lt"/>
                <a:ea typeface="Times New Roman" panose="02020603050405020304" pitchFamily="18" charset="0"/>
              </a:rPr>
              <a:t> – lekarze i pielęgniarki). Najmłodszy pacjent miał 5 miesięcy, najstarszy – 83 lata. </a:t>
            </a:r>
          </a:p>
        </p:txBody>
      </p:sp>
      <p:pic>
        <p:nvPicPr>
          <p:cNvPr id="6148" name="Picture 4">
            <a:extLst>
              <a:ext uri="{FF2B5EF4-FFF2-40B4-BE49-F238E27FC236}">
                <a16:creationId xmlns:a16="http://schemas.microsoft.com/office/drawing/2014/main" id="{74C74BDF-F31A-33E8-6DEF-AE5259F35B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2873872"/>
            <a:ext cx="5422532" cy="3050175"/>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
        <p:nvSpPr>
          <p:cNvPr id="2" name="pole tekstowe 1">
            <a:extLst>
              <a:ext uri="{FF2B5EF4-FFF2-40B4-BE49-F238E27FC236}">
                <a16:creationId xmlns:a16="http://schemas.microsoft.com/office/drawing/2014/main" id="{20E815FD-9FF6-A22A-D56A-5409FA24BD48}"/>
              </a:ext>
            </a:extLst>
          </p:cNvPr>
          <p:cNvSpPr txBox="1"/>
          <p:nvPr/>
        </p:nvSpPr>
        <p:spPr>
          <a:xfrm>
            <a:off x="1979712" y="5996730"/>
            <a:ext cx="6048672" cy="369332"/>
          </a:xfrm>
          <a:prstGeom prst="rect">
            <a:avLst/>
          </a:prstGeom>
          <a:noFill/>
        </p:spPr>
        <p:txBody>
          <a:bodyPr wrap="square" rtlCol="0">
            <a:spAutoFit/>
          </a:bodyPr>
          <a:lstStyle/>
          <a:p>
            <a:r>
              <a:rPr lang="pl-PL" dirty="0">
                <a:solidFill>
                  <a:srgbClr val="002060"/>
                </a:solidFill>
                <a:latin typeface="+mj-lt"/>
              </a:rPr>
              <a:t>Źródło: Archiwum Państwowe we Wrocławiu</a:t>
            </a:r>
          </a:p>
        </p:txBody>
      </p:sp>
    </p:spTree>
    <p:extLst>
      <p:ext uri="{BB962C8B-B14F-4D97-AF65-F5344CB8AC3E}">
        <p14:creationId xmlns:p14="http://schemas.microsoft.com/office/powerpoint/2010/main" val="6129498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FA50729C-CBD4-3ABB-AF59-DE620ED8946F}"/>
              </a:ext>
            </a:extLst>
          </p:cNvPr>
          <p:cNvSpPr>
            <a:spLocks noGrp="1"/>
          </p:cNvSpPr>
          <p:nvPr>
            <p:ph type="sldNum" sz="quarter" idx="12"/>
          </p:nvPr>
        </p:nvSpPr>
        <p:spPr/>
        <p:txBody>
          <a:bodyPr/>
          <a:lstStyle/>
          <a:p>
            <a:pPr>
              <a:defRPr/>
            </a:pPr>
            <a:fld id="{8E7CD2DA-8185-4507-8A2F-B572FDECFAC1}" type="slidenum">
              <a:rPr lang="pl-PL" smtClean="0"/>
              <a:pPr>
                <a:defRPr/>
              </a:pPr>
              <a:t>68</a:t>
            </a:fld>
            <a:endParaRPr lang="pl-PL"/>
          </a:p>
        </p:txBody>
      </p:sp>
      <p:pic>
        <p:nvPicPr>
          <p:cNvPr id="4098" name="Picture 2" descr="Wywozili ludzi i nie wiadomo było, kiedy wrócą. Siedem osób nie ...">
            <a:extLst>
              <a:ext uri="{FF2B5EF4-FFF2-40B4-BE49-F238E27FC236}">
                <a16:creationId xmlns:a16="http://schemas.microsoft.com/office/drawing/2014/main" id="{27924E50-7936-9C60-4019-4CA408A669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4821" y="138703"/>
            <a:ext cx="5556653" cy="3704435"/>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pic>
        <p:nvPicPr>
          <p:cNvPr id="5122" name="Picture 2" descr="Dżuma, cholera, ptasia grypa, a teraz Covid-19. Jak kiedyś radzono sobie z epidemią?">
            <a:extLst>
              <a:ext uri="{FF2B5EF4-FFF2-40B4-BE49-F238E27FC236}">
                <a16:creationId xmlns:a16="http://schemas.microsoft.com/office/drawing/2014/main" id="{2AA4FE5D-3EF1-02A9-83EB-F99157A9D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428" y="2459105"/>
            <a:ext cx="4939248" cy="370443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287B902F-91E7-ACEE-B775-F674D60E47BA}"/>
              </a:ext>
            </a:extLst>
          </p:cNvPr>
          <p:cNvSpPr txBox="1"/>
          <p:nvPr/>
        </p:nvSpPr>
        <p:spPr>
          <a:xfrm>
            <a:off x="5220072" y="4089101"/>
            <a:ext cx="3672408" cy="1077218"/>
          </a:xfrm>
          <a:prstGeom prst="rect">
            <a:avLst/>
          </a:prstGeom>
          <a:noFill/>
        </p:spPr>
        <p:txBody>
          <a:bodyPr wrap="square" rtlCol="0">
            <a:spAutoFit/>
          </a:bodyPr>
          <a:lstStyle/>
          <a:p>
            <a:r>
              <a:rPr lang="pl-PL" sz="1600" dirty="0">
                <a:solidFill>
                  <a:srgbClr val="002060"/>
                </a:solidFill>
                <a:latin typeface="+mj-lt"/>
              </a:rPr>
              <a:t>Ograniczenie wjazdu do Wrocławia podczas epidemii w 1963 r.</a:t>
            </a:r>
          </a:p>
          <a:p>
            <a:r>
              <a:rPr lang="pl-PL" sz="1600" dirty="0">
                <a:solidFill>
                  <a:srgbClr val="002060"/>
                </a:solidFill>
                <a:latin typeface="+mj-lt"/>
              </a:rPr>
              <a:t>Źródło: Archiwum Państwowe we Wrocławiu</a:t>
            </a:r>
          </a:p>
        </p:txBody>
      </p:sp>
      <p:sp>
        <p:nvSpPr>
          <p:cNvPr id="6" name="pole tekstowe 5">
            <a:extLst>
              <a:ext uri="{FF2B5EF4-FFF2-40B4-BE49-F238E27FC236}">
                <a16:creationId xmlns:a16="http://schemas.microsoft.com/office/drawing/2014/main" id="{F36EAF54-C649-25B9-D5CC-D7D1BBF12704}"/>
              </a:ext>
            </a:extLst>
          </p:cNvPr>
          <p:cNvSpPr txBox="1"/>
          <p:nvPr/>
        </p:nvSpPr>
        <p:spPr>
          <a:xfrm>
            <a:off x="106289" y="6178440"/>
            <a:ext cx="4856269" cy="584775"/>
          </a:xfrm>
          <a:prstGeom prst="rect">
            <a:avLst/>
          </a:prstGeom>
          <a:noFill/>
        </p:spPr>
        <p:txBody>
          <a:bodyPr wrap="square" rtlCol="0">
            <a:spAutoFit/>
          </a:bodyPr>
          <a:lstStyle/>
          <a:p>
            <a:r>
              <a:rPr lang="pl-PL" sz="1600" dirty="0">
                <a:solidFill>
                  <a:srgbClr val="002060"/>
                </a:solidFill>
                <a:latin typeface="+mj-lt"/>
              </a:rPr>
              <a:t>Ubiór ochronny opieki zdrowia w okresie epidemii Źródło: Archiwum Państwowe we Wrocławiu</a:t>
            </a:r>
          </a:p>
        </p:txBody>
      </p:sp>
    </p:spTree>
    <p:extLst>
      <p:ext uri="{BB962C8B-B14F-4D97-AF65-F5344CB8AC3E}">
        <p14:creationId xmlns:p14="http://schemas.microsoft.com/office/powerpoint/2010/main" val="11917979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35CEA5FA-C3AB-082D-907B-7236E62B4E95}"/>
              </a:ext>
            </a:extLst>
          </p:cNvPr>
          <p:cNvSpPr>
            <a:spLocks noGrp="1"/>
          </p:cNvSpPr>
          <p:nvPr>
            <p:ph type="sldNum" sz="quarter" idx="12"/>
          </p:nvPr>
        </p:nvSpPr>
        <p:spPr/>
        <p:txBody>
          <a:bodyPr/>
          <a:lstStyle/>
          <a:p>
            <a:pPr>
              <a:defRPr/>
            </a:pPr>
            <a:fld id="{8E7CD2DA-8185-4507-8A2F-B572FDECFAC1}" type="slidenum">
              <a:rPr lang="pl-PL" smtClean="0"/>
              <a:pPr>
                <a:defRPr/>
              </a:pPr>
              <a:t>69</a:t>
            </a:fld>
            <a:endParaRPr lang="pl-PL"/>
          </a:p>
        </p:txBody>
      </p:sp>
      <p:sp>
        <p:nvSpPr>
          <p:cNvPr id="5" name="pole tekstowe 4">
            <a:extLst>
              <a:ext uri="{FF2B5EF4-FFF2-40B4-BE49-F238E27FC236}">
                <a16:creationId xmlns:a16="http://schemas.microsoft.com/office/drawing/2014/main" id="{99C7440E-96FE-D91D-7D77-99848D0715ED}"/>
              </a:ext>
            </a:extLst>
          </p:cNvPr>
          <p:cNvSpPr txBox="1"/>
          <p:nvPr/>
        </p:nvSpPr>
        <p:spPr>
          <a:xfrm>
            <a:off x="452058" y="747236"/>
            <a:ext cx="7992888" cy="5663089"/>
          </a:xfrm>
          <a:prstGeom prst="rect">
            <a:avLst/>
          </a:prstGeom>
          <a:noFill/>
        </p:spPr>
        <p:txBody>
          <a:bodyPr wrap="square" rtlCol="0">
            <a:spAutoFit/>
          </a:bodyPr>
          <a:lstStyle/>
          <a:p>
            <a:pPr algn="just"/>
            <a:r>
              <a:rPr lang="pl-PL" sz="1900" dirty="0">
                <a:solidFill>
                  <a:srgbClr val="002060"/>
                </a:solidFill>
                <a:latin typeface="+mj-lt"/>
              </a:rPr>
              <a:t>Miasto zostało na kilka tygodni sparaliżowane i odcięte od reszty kraju </a:t>
            </a:r>
            <a:r>
              <a:rPr lang="pl-PL" sz="1900" b="1" dirty="0">
                <a:solidFill>
                  <a:srgbClr val="002060"/>
                </a:solidFill>
                <a:latin typeface="+mj-lt"/>
              </a:rPr>
              <a:t>kordonem sanitarnym</a:t>
            </a:r>
            <a:r>
              <a:rPr lang="pl-PL" sz="1900" dirty="0">
                <a:solidFill>
                  <a:srgbClr val="002060"/>
                </a:solidFill>
                <a:latin typeface="+mj-lt"/>
              </a:rPr>
              <a:t>.</a:t>
            </a:r>
          </a:p>
          <a:p>
            <a:pPr algn="just"/>
            <a:endParaRPr lang="pl-PL" sz="1900" dirty="0">
              <a:solidFill>
                <a:srgbClr val="002060"/>
              </a:solidFill>
              <a:latin typeface="+mj-lt"/>
            </a:endParaRPr>
          </a:p>
          <a:p>
            <a:pPr algn="just"/>
            <a:r>
              <a:rPr lang="pl-PL" sz="1900" dirty="0">
                <a:solidFill>
                  <a:srgbClr val="002060"/>
                </a:solidFill>
                <a:latin typeface="+mj-lt"/>
              </a:rPr>
              <a:t>Na mieście pojawiły się plakaty z hasłem witamy się </a:t>
            </a:r>
            <a:r>
              <a:rPr lang="pl-PL" sz="1900" b="1" dirty="0">
                <a:solidFill>
                  <a:srgbClr val="002060"/>
                </a:solidFill>
                <a:latin typeface="+mj-lt"/>
              </a:rPr>
              <a:t>bez podawania rąk</a:t>
            </a:r>
            <a:r>
              <a:rPr lang="pl-PL" sz="1900" dirty="0">
                <a:solidFill>
                  <a:srgbClr val="002060"/>
                </a:solidFill>
                <a:latin typeface="+mj-lt"/>
              </a:rPr>
              <a:t>.</a:t>
            </a:r>
          </a:p>
          <a:p>
            <a:pPr algn="just"/>
            <a:endParaRPr lang="pl-PL" sz="1900" dirty="0">
              <a:solidFill>
                <a:srgbClr val="002060"/>
              </a:solidFill>
              <a:latin typeface="+mj-lt"/>
            </a:endParaRPr>
          </a:p>
          <a:p>
            <a:pPr algn="just"/>
            <a:r>
              <a:rPr lang="pl-PL" sz="1900" dirty="0">
                <a:solidFill>
                  <a:srgbClr val="002060"/>
                </a:solidFill>
                <a:latin typeface="+mj-lt"/>
              </a:rPr>
              <a:t>Ospa wydostała się poza Wrocław, leczono ją </a:t>
            </a:r>
            <a:r>
              <a:rPr lang="pl-PL" sz="1900" b="1" dirty="0">
                <a:solidFill>
                  <a:srgbClr val="002060"/>
                </a:solidFill>
                <a:latin typeface="+mj-lt"/>
              </a:rPr>
              <a:t>w 5 województwach</a:t>
            </a:r>
            <a:r>
              <a:rPr lang="pl-PL" sz="1900" dirty="0">
                <a:solidFill>
                  <a:srgbClr val="002060"/>
                </a:solidFill>
                <a:latin typeface="+mj-lt"/>
              </a:rPr>
              <a:t>.</a:t>
            </a:r>
          </a:p>
          <a:p>
            <a:pPr algn="just"/>
            <a:endParaRPr lang="pl-PL" sz="1900" dirty="0">
              <a:solidFill>
                <a:srgbClr val="002060"/>
              </a:solidFill>
              <a:latin typeface="+mj-lt"/>
            </a:endParaRPr>
          </a:p>
          <a:p>
            <a:pPr algn="just"/>
            <a:r>
              <a:rPr lang="pl-PL" sz="1900" dirty="0">
                <a:solidFill>
                  <a:srgbClr val="002060"/>
                </a:solidFill>
                <a:latin typeface="+mj-lt"/>
              </a:rPr>
              <a:t>Wprowadzono zakrojony na szeroką skalę program profilaktyczny, umieszczając osoby podejrzane o kontakt z chorymi w </a:t>
            </a:r>
            <a:r>
              <a:rPr lang="pl-PL" sz="1900" b="1" dirty="0">
                <a:solidFill>
                  <a:srgbClr val="002060"/>
                </a:solidFill>
                <a:latin typeface="+mj-lt"/>
              </a:rPr>
              <a:t>izolatoriach.</a:t>
            </a:r>
          </a:p>
          <a:p>
            <a:pPr algn="just"/>
            <a:endParaRPr lang="pl-PL" sz="1900" b="1" dirty="0">
              <a:solidFill>
                <a:srgbClr val="002060"/>
              </a:solidFill>
              <a:latin typeface="+mj-lt"/>
            </a:endParaRPr>
          </a:p>
          <a:p>
            <a:pPr algn="just"/>
            <a:r>
              <a:rPr lang="pl-PL" sz="1900" dirty="0">
                <a:solidFill>
                  <a:srgbClr val="002060"/>
                </a:solidFill>
                <a:latin typeface="+mj-lt"/>
              </a:rPr>
              <a:t>Najwięcej zgłoszeń było pod koniec pierwszego tygodnia od ujawnienia epidemii, ok. 60 przypadków na dobę. Konsultantów było 3, którzy nie spali praktycznie przez 12 dni (wg. dr Andrzeja </a:t>
            </a:r>
            <a:r>
              <a:rPr lang="pl-PL" sz="1900" dirty="0" err="1">
                <a:solidFill>
                  <a:srgbClr val="002060"/>
                </a:solidFill>
                <a:latin typeface="+mj-lt"/>
              </a:rPr>
              <a:t>Ochlewskiego</a:t>
            </a:r>
            <a:r>
              <a:rPr lang="pl-PL" sz="1900" dirty="0">
                <a:solidFill>
                  <a:srgbClr val="002060"/>
                </a:solidFill>
                <a:latin typeface="+mj-lt"/>
              </a:rPr>
              <a:t>, bohatera archiwalnego reportażu „Alarm dla miasta odwołany” nadanego w Polskim radiu 28.11.1963 r.).</a:t>
            </a:r>
          </a:p>
          <a:p>
            <a:pPr algn="just"/>
            <a:endParaRPr lang="pl-PL" sz="1900" b="1" dirty="0">
              <a:solidFill>
                <a:srgbClr val="002060"/>
              </a:solidFill>
              <a:latin typeface="+mj-lt"/>
            </a:endParaRPr>
          </a:p>
          <a:p>
            <a:pPr algn="just"/>
            <a:r>
              <a:rPr lang="pl-PL" sz="1900" dirty="0">
                <a:solidFill>
                  <a:srgbClr val="002060"/>
                </a:solidFill>
                <a:latin typeface="+mj-lt"/>
              </a:rPr>
              <a:t>Światowa Organizacja Zdrowia przewidywała, że epidemia potrwa 2 lata i w jej wyniku zachoruje do 2 tys. osób, a umrze 200.</a:t>
            </a:r>
          </a:p>
          <a:p>
            <a:endParaRPr lang="pl-PL" sz="2000" dirty="0">
              <a:solidFill>
                <a:srgbClr val="003399"/>
              </a:solidFill>
              <a:latin typeface="+mj-lt"/>
            </a:endParaRPr>
          </a:p>
        </p:txBody>
      </p:sp>
    </p:spTree>
    <p:extLst>
      <p:ext uri="{BB962C8B-B14F-4D97-AF65-F5344CB8AC3E}">
        <p14:creationId xmlns:p14="http://schemas.microsoft.com/office/powerpoint/2010/main" val="2117774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Prostokąt 3"/>
          <p:cNvSpPr>
            <a:spLocks noChangeArrowheads="1"/>
          </p:cNvSpPr>
          <p:nvPr/>
        </p:nvSpPr>
        <p:spPr bwMode="auto">
          <a:xfrm>
            <a:off x="323528" y="826413"/>
            <a:ext cx="4968552" cy="5355312"/>
          </a:xfrm>
          <a:prstGeom prst="rect">
            <a:avLst/>
          </a:prstGeom>
          <a:noFill/>
          <a:ln w="9525">
            <a:noFill/>
            <a:miter lim="800000"/>
            <a:headEnd/>
            <a:tailEnd/>
          </a:ln>
        </p:spPr>
        <p:txBody>
          <a:bodyPr wrap="square">
            <a:spAutoFit/>
          </a:bodyPr>
          <a:lstStyle/>
          <a:p>
            <a:pPr indent="449263" algn="just" eaLnBrk="0" hangingPunct="0"/>
            <a:r>
              <a:rPr lang="pl-PL" sz="1900" dirty="0">
                <a:solidFill>
                  <a:srgbClr val="002060"/>
                </a:solidFill>
                <a:latin typeface="+mj-lt"/>
                <a:ea typeface="Calibri" pitchFamily="34" charset="0"/>
                <a:cs typeface="Times New Roman" pitchFamily="18" charset="0"/>
              </a:rPr>
              <a:t>Od XIV do XVIII wieku pojawiały się </a:t>
            </a:r>
            <a:r>
              <a:rPr lang="pl-PL" sz="1900" b="1" dirty="0">
                <a:solidFill>
                  <a:srgbClr val="002060"/>
                </a:solidFill>
                <a:latin typeface="+mj-lt"/>
                <a:ea typeface="Calibri" pitchFamily="34" charset="0"/>
                <a:cs typeface="Times New Roman" pitchFamily="18" charset="0"/>
              </a:rPr>
              <a:t>epidemie dżumy, </a:t>
            </a:r>
            <a:r>
              <a:rPr lang="pl-PL" sz="1900" dirty="0">
                <a:solidFill>
                  <a:srgbClr val="002060"/>
                </a:solidFill>
                <a:latin typeface="+mj-lt"/>
                <a:ea typeface="Calibri" pitchFamily="34" charset="0"/>
                <a:cs typeface="Times New Roman" pitchFamily="18" charset="0"/>
              </a:rPr>
              <a:t>zwanej też „czarną śmiercią”, „morową zarazą” lub „morowym powietrzem”. </a:t>
            </a:r>
            <a:r>
              <a:rPr lang="pl-PL" sz="1900" b="1" dirty="0">
                <a:solidFill>
                  <a:srgbClr val="002060"/>
                </a:solidFill>
                <a:latin typeface="+mj-lt"/>
                <a:ea typeface="Calibri" pitchFamily="34" charset="0"/>
                <a:cs typeface="Times New Roman" pitchFamily="18" charset="0"/>
              </a:rPr>
              <a:t>Powodowała ona wielką śmiertelność, np. w Górznie w 1625 roku zmarła ponad połowa mieszkańców. W Brodnicy epidemia tej choroby pojawiała się kilkakrotnie. Po raz pierwszy w 1359, następnie w 1363, 1624/25 a po raz ostatni zanotowano ją w 1708 roku.</a:t>
            </a:r>
          </a:p>
          <a:p>
            <a:pPr indent="449263" algn="just" eaLnBrk="0" hangingPunct="0"/>
            <a:r>
              <a:rPr lang="pl-PL" sz="1900" dirty="0">
                <a:solidFill>
                  <a:srgbClr val="002060"/>
                </a:solidFill>
                <a:latin typeface="+mj-lt"/>
                <a:ea typeface="Calibri" pitchFamily="34" charset="0"/>
                <a:cs typeface="Times New Roman" pitchFamily="18" charset="0"/>
              </a:rPr>
              <a:t>Miasta były przeludnione i zanieczyszczone. Aby zapobiec epidemiom rozpalano ogniska wokół zagrożonych  miejscowości, spalano w domach aromatyczne drzewa i zioła. </a:t>
            </a:r>
            <a:r>
              <a:rPr lang="pl-PL" sz="1900" b="1" dirty="0">
                <a:solidFill>
                  <a:srgbClr val="002060"/>
                </a:solidFill>
                <a:latin typeface="+mj-lt"/>
                <a:ea typeface="Calibri" pitchFamily="34" charset="0"/>
                <a:cs typeface="Times New Roman" pitchFamily="18" charset="0"/>
              </a:rPr>
              <a:t>Lekarze nosili specjalne ubiory, a w okolicy nosa i ust mieli ochronne maski z gąbką nasyconą octem lub ziołami.</a:t>
            </a:r>
          </a:p>
        </p:txBody>
      </p:sp>
      <p:pic>
        <p:nvPicPr>
          <p:cNvPr id="19458" name="Picture 2"/>
          <p:cNvPicPr>
            <a:picLocks noChangeAspect="1" noChangeArrowheads="1"/>
          </p:cNvPicPr>
          <p:nvPr/>
        </p:nvPicPr>
        <p:blipFill>
          <a:blip r:embed="rId2" cstate="print"/>
          <a:srcRect/>
          <a:stretch>
            <a:fillRect/>
          </a:stretch>
        </p:blipFill>
        <p:spPr bwMode="auto">
          <a:xfrm>
            <a:off x="5528880" y="141690"/>
            <a:ext cx="3582491" cy="6497235"/>
          </a:xfrm>
          <a:prstGeom prst="rect">
            <a:avLst/>
          </a:prstGeom>
          <a:noFill/>
          <a:ln w="9525">
            <a:noFill/>
            <a:miter lim="800000"/>
            <a:headEnd/>
            <a:tailEnd/>
          </a:ln>
          <a:effectLst>
            <a:softEdge rad="190500"/>
          </a:effectLst>
        </p:spPr>
      </p:pic>
      <p:sp>
        <p:nvSpPr>
          <p:cNvPr id="2" name="Symbol zastępczy numeru slajdu 1">
            <a:extLst>
              <a:ext uri="{FF2B5EF4-FFF2-40B4-BE49-F238E27FC236}">
                <a16:creationId xmlns:a16="http://schemas.microsoft.com/office/drawing/2014/main" id="{22B6DB6A-1B45-4342-8166-FA7FC13B37A2}"/>
              </a:ext>
            </a:extLst>
          </p:cNvPr>
          <p:cNvSpPr>
            <a:spLocks noGrp="1"/>
          </p:cNvSpPr>
          <p:nvPr>
            <p:ph type="sldNum" sz="quarter" idx="12"/>
          </p:nvPr>
        </p:nvSpPr>
        <p:spPr/>
        <p:txBody>
          <a:bodyPr/>
          <a:lstStyle/>
          <a:p>
            <a:pPr>
              <a:defRPr/>
            </a:pPr>
            <a:fld id="{8E7CD2DA-8185-4507-8A2F-B572FDECFAC1}" type="slidenum">
              <a:rPr lang="pl-PL" smtClean="0"/>
              <a:pPr>
                <a:defRPr/>
              </a:pPr>
              <a:t>7</a:t>
            </a:fld>
            <a:endParaRPr lang="pl-PL"/>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42E32563-1BDA-F090-7B80-D5708423AA07}"/>
              </a:ext>
            </a:extLst>
          </p:cNvPr>
          <p:cNvSpPr>
            <a:spLocks noGrp="1"/>
          </p:cNvSpPr>
          <p:nvPr>
            <p:ph type="sldNum" sz="quarter" idx="12"/>
          </p:nvPr>
        </p:nvSpPr>
        <p:spPr/>
        <p:txBody>
          <a:bodyPr/>
          <a:lstStyle/>
          <a:p>
            <a:pPr>
              <a:defRPr/>
            </a:pPr>
            <a:fld id="{8E7CD2DA-8185-4507-8A2F-B572FDECFAC1}" type="slidenum">
              <a:rPr lang="pl-PL" smtClean="0"/>
              <a:pPr>
                <a:defRPr/>
              </a:pPr>
              <a:t>70</a:t>
            </a:fld>
            <a:endParaRPr lang="pl-PL"/>
          </a:p>
        </p:txBody>
      </p:sp>
      <p:sp>
        <p:nvSpPr>
          <p:cNvPr id="6" name="pole tekstowe 5">
            <a:extLst>
              <a:ext uri="{FF2B5EF4-FFF2-40B4-BE49-F238E27FC236}">
                <a16:creationId xmlns:a16="http://schemas.microsoft.com/office/drawing/2014/main" id="{27448ABE-A2D8-DA86-53A9-4E1941CDC205}"/>
              </a:ext>
            </a:extLst>
          </p:cNvPr>
          <p:cNvSpPr txBox="1"/>
          <p:nvPr/>
        </p:nvSpPr>
        <p:spPr>
          <a:xfrm>
            <a:off x="2286000" y="4797152"/>
            <a:ext cx="4572000" cy="1200329"/>
          </a:xfrm>
          <a:prstGeom prst="rect">
            <a:avLst/>
          </a:prstGeom>
          <a:noFill/>
        </p:spPr>
        <p:txBody>
          <a:bodyPr wrap="square">
            <a:spAutoFit/>
          </a:bodyPr>
          <a:lstStyle/>
          <a:p>
            <a:r>
              <a:rPr lang="pl-PL" dirty="0">
                <a:solidFill>
                  <a:schemeClr val="bg1"/>
                </a:solidFill>
                <a:latin typeface="+mj-lt"/>
              </a:rPr>
              <a:t>Szczepienie przeciwko ospie prawdziwej podczas epidemii we Wrocławiu w 1963 roku. Miejsce nieznane</a:t>
            </a:r>
          </a:p>
          <a:p>
            <a:r>
              <a:rPr lang="pl-PL" dirty="0">
                <a:solidFill>
                  <a:schemeClr val="bg1"/>
                </a:solidFill>
                <a:latin typeface="+mj-lt"/>
              </a:rPr>
              <a:t>(PAP, fot. Eugeniusz Wołoszczuk)</a:t>
            </a:r>
          </a:p>
        </p:txBody>
      </p:sp>
      <p:pic>
        <p:nvPicPr>
          <p:cNvPr id="8" name="Obraz 7">
            <a:extLst>
              <a:ext uri="{FF2B5EF4-FFF2-40B4-BE49-F238E27FC236}">
                <a16:creationId xmlns:a16="http://schemas.microsoft.com/office/drawing/2014/main" id="{96DF0FA4-33CB-4BDA-248C-F75CD4F4D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88640"/>
            <a:ext cx="4064000" cy="4495800"/>
          </a:xfrm>
          <a:prstGeom prst="rect">
            <a:avLst/>
          </a:prstGeom>
          <a:effectLst>
            <a:softEdge rad="50800"/>
          </a:effectLst>
        </p:spPr>
      </p:pic>
    </p:spTree>
    <p:extLst>
      <p:ext uri="{BB962C8B-B14F-4D97-AF65-F5344CB8AC3E}">
        <p14:creationId xmlns:p14="http://schemas.microsoft.com/office/powerpoint/2010/main" val="16818275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C30C8720-9EF7-6071-2FFA-D0433F959813}"/>
              </a:ext>
            </a:extLst>
          </p:cNvPr>
          <p:cNvSpPr>
            <a:spLocks noGrp="1"/>
          </p:cNvSpPr>
          <p:nvPr>
            <p:ph type="sldNum" sz="quarter" idx="12"/>
          </p:nvPr>
        </p:nvSpPr>
        <p:spPr/>
        <p:txBody>
          <a:bodyPr/>
          <a:lstStyle/>
          <a:p>
            <a:pPr>
              <a:defRPr/>
            </a:pPr>
            <a:fld id="{E683911C-EC88-49B7-90C9-B74F5A05111C}" type="slidenum">
              <a:rPr lang="pl-PL" smtClean="0"/>
              <a:pPr>
                <a:defRPr/>
              </a:pPr>
              <a:t>71</a:t>
            </a:fld>
            <a:endParaRPr lang="pl-PL"/>
          </a:p>
        </p:txBody>
      </p:sp>
      <p:sp>
        <p:nvSpPr>
          <p:cNvPr id="4" name="pole tekstowe 3">
            <a:extLst>
              <a:ext uri="{FF2B5EF4-FFF2-40B4-BE49-F238E27FC236}">
                <a16:creationId xmlns:a16="http://schemas.microsoft.com/office/drawing/2014/main" id="{00F049F4-8D88-448F-0A0B-5E4430A4E410}"/>
              </a:ext>
            </a:extLst>
          </p:cNvPr>
          <p:cNvSpPr txBox="1"/>
          <p:nvPr/>
        </p:nvSpPr>
        <p:spPr>
          <a:xfrm>
            <a:off x="827584" y="620688"/>
            <a:ext cx="7128792" cy="369332"/>
          </a:xfrm>
          <a:prstGeom prst="rect">
            <a:avLst/>
          </a:prstGeom>
          <a:noFill/>
        </p:spPr>
        <p:txBody>
          <a:bodyPr wrap="square" rtlCol="0">
            <a:spAutoFit/>
          </a:bodyPr>
          <a:lstStyle/>
          <a:p>
            <a:pPr algn="ctr"/>
            <a:r>
              <a:rPr lang="pl-PL" b="1" dirty="0">
                <a:solidFill>
                  <a:srgbClr val="002060"/>
                </a:solidFill>
                <a:latin typeface="+mj-lt"/>
              </a:rPr>
              <a:t>Walka  z wszawicą</a:t>
            </a:r>
          </a:p>
        </p:txBody>
      </p:sp>
      <p:sp>
        <p:nvSpPr>
          <p:cNvPr id="5" name="pole tekstowe 4">
            <a:extLst>
              <a:ext uri="{FF2B5EF4-FFF2-40B4-BE49-F238E27FC236}">
                <a16:creationId xmlns:a16="http://schemas.microsoft.com/office/drawing/2014/main" id="{2CE5775E-EFFD-362B-F7AD-AFD19339913A}"/>
              </a:ext>
            </a:extLst>
          </p:cNvPr>
          <p:cNvSpPr txBox="1"/>
          <p:nvPr/>
        </p:nvSpPr>
        <p:spPr>
          <a:xfrm>
            <a:off x="633711" y="1052736"/>
            <a:ext cx="7776864" cy="1554272"/>
          </a:xfrm>
          <a:prstGeom prst="rect">
            <a:avLst/>
          </a:prstGeom>
          <a:noFill/>
        </p:spPr>
        <p:txBody>
          <a:bodyPr wrap="square" rtlCol="0">
            <a:spAutoFit/>
          </a:bodyPr>
          <a:lstStyle/>
          <a:p>
            <a:pPr algn="just"/>
            <a:r>
              <a:rPr lang="pl-PL" sz="1900" dirty="0">
                <a:solidFill>
                  <a:srgbClr val="002060"/>
                </a:solidFill>
                <a:latin typeface="+mj-lt"/>
              </a:rPr>
              <a:t>Z uwagi na zagrożenie wszawicą  w latach 60. XX wieku  wg. publikacji Higiena pod. Red. J. Kopczyńskiej i C.W. Korczaka PZWL Warszawa 1964, podano sposób postępowania (opracowanie sanitarne) w jaki należy niszczyć wszy i gnidy równocześnie na ciele człowieka oraz na jego bieliźnie, pościeli i umeblowaniu.</a:t>
            </a:r>
          </a:p>
        </p:txBody>
      </p:sp>
      <p:pic>
        <p:nvPicPr>
          <p:cNvPr id="7" name="Obraz 6" descr="Obraz zawierający owad, bezkręgowiec, stawonogi&#10;&#10;Opis wygenerowany automatycznie">
            <a:extLst>
              <a:ext uri="{FF2B5EF4-FFF2-40B4-BE49-F238E27FC236}">
                <a16:creationId xmlns:a16="http://schemas.microsoft.com/office/drawing/2014/main" id="{E5121F76-524B-2D4F-3895-EBB56742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287" y="2859434"/>
            <a:ext cx="3144235" cy="2232248"/>
          </a:xfrm>
          <a:prstGeom prst="rect">
            <a:avLst/>
          </a:prstGeom>
          <a:effectLst>
            <a:softEdge rad="63500"/>
          </a:effectLst>
        </p:spPr>
      </p:pic>
      <p:sp>
        <p:nvSpPr>
          <p:cNvPr id="8" name="pole tekstowe 7">
            <a:extLst>
              <a:ext uri="{FF2B5EF4-FFF2-40B4-BE49-F238E27FC236}">
                <a16:creationId xmlns:a16="http://schemas.microsoft.com/office/drawing/2014/main" id="{25FE86A8-1D36-C9F7-E201-5F748AF24A55}"/>
              </a:ext>
            </a:extLst>
          </p:cNvPr>
          <p:cNvSpPr txBox="1"/>
          <p:nvPr/>
        </p:nvSpPr>
        <p:spPr>
          <a:xfrm>
            <a:off x="3563888" y="2544397"/>
            <a:ext cx="4773825" cy="3308598"/>
          </a:xfrm>
          <a:prstGeom prst="rect">
            <a:avLst/>
          </a:prstGeom>
          <a:noFill/>
        </p:spPr>
        <p:txBody>
          <a:bodyPr wrap="square" rtlCol="0">
            <a:spAutoFit/>
          </a:bodyPr>
          <a:lstStyle/>
          <a:p>
            <a:pPr algn="just"/>
            <a:r>
              <a:rPr lang="pl-PL" sz="1900" dirty="0">
                <a:solidFill>
                  <a:srgbClr val="002060"/>
                </a:solidFill>
                <a:latin typeface="+mj-lt"/>
              </a:rPr>
              <a:t>Przy oczyszczaniu głowy używano najczęściej </a:t>
            </a:r>
            <a:r>
              <a:rPr lang="pl-PL" sz="1900" b="1" dirty="0">
                <a:solidFill>
                  <a:srgbClr val="002060"/>
                </a:solidFill>
                <a:latin typeface="+mj-lt"/>
              </a:rPr>
              <a:t>DDT (</a:t>
            </a:r>
            <a:r>
              <a:rPr lang="pl-PL" sz="1900" b="1" dirty="0" err="1">
                <a:solidFill>
                  <a:srgbClr val="002060"/>
                </a:solidFill>
                <a:latin typeface="+mj-lt"/>
              </a:rPr>
              <a:t>Azotox</a:t>
            </a:r>
            <a:r>
              <a:rPr lang="pl-PL" sz="1900" b="1" dirty="0">
                <a:solidFill>
                  <a:srgbClr val="002060"/>
                </a:solidFill>
                <a:latin typeface="+mj-lt"/>
              </a:rPr>
              <a:t>) w proszku</a:t>
            </a:r>
            <a:r>
              <a:rPr lang="pl-PL" sz="1900" dirty="0">
                <a:solidFill>
                  <a:srgbClr val="002060"/>
                </a:solidFill>
                <a:latin typeface="+mj-lt"/>
              </a:rPr>
              <a:t>.</a:t>
            </a:r>
          </a:p>
          <a:p>
            <a:pPr algn="just"/>
            <a:r>
              <a:rPr lang="pl-PL" sz="1900" dirty="0">
                <a:solidFill>
                  <a:srgbClr val="002060"/>
                </a:solidFill>
                <a:latin typeface="+mj-lt"/>
              </a:rPr>
              <a:t>Na jednorazowe opylenie głowy używano ok. </a:t>
            </a:r>
            <a:r>
              <a:rPr lang="pl-PL" sz="1900" b="1" dirty="0">
                <a:solidFill>
                  <a:srgbClr val="002060"/>
                </a:solidFill>
                <a:latin typeface="+mj-lt"/>
              </a:rPr>
              <a:t>20-30 g proszku</a:t>
            </a:r>
            <a:r>
              <a:rPr lang="pl-PL" sz="1900" dirty="0">
                <a:solidFill>
                  <a:srgbClr val="002060"/>
                </a:solidFill>
                <a:latin typeface="+mj-lt"/>
              </a:rPr>
              <a:t>. Po opyleniu proszkiem głowę owijano chustką i po kilku godzinach dokładnie myto, a następnie czesano włosy gęstym grzebieniem. Po upływie 7-8 dniu zabieg powtarzano, aby zniszczyć wszy, które wylęgły się z niezabitych przez DDT gnid. Używano też </a:t>
            </a:r>
            <a:r>
              <a:rPr lang="pl-PL" sz="1900" b="1" dirty="0">
                <a:solidFill>
                  <a:srgbClr val="002060"/>
                </a:solidFill>
                <a:latin typeface="+mj-lt"/>
              </a:rPr>
              <a:t>octu sabadylowego</a:t>
            </a:r>
            <a:r>
              <a:rPr lang="pl-PL" sz="1900" dirty="0">
                <a:solidFill>
                  <a:srgbClr val="002060"/>
                </a:solidFill>
                <a:latin typeface="+mj-lt"/>
              </a:rPr>
              <a:t>.</a:t>
            </a:r>
          </a:p>
        </p:txBody>
      </p:sp>
    </p:spTree>
    <p:extLst>
      <p:ext uri="{BB962C8B-B14F-4D97-AF65-F5344CB8AC3E}">
        <p14:creationId xmlns:p14="http://schemas.microsoft.com/office/powerpoint/2010/main" val="4314207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ChangeArrowheads="1"/>
          </p:cNvSpPr>
          <p:nvPr/>
        </p:nvSpPr>
        <p:spPr bwMode="auto">
          <a:xfrm>
            <a:off x="395288" y="130429"/>
            <a:ext cx="8353425" cy="6447919"/>
          </a:xfrm>
          <a:prstGeom prst="rect">
            <a:avLst/>
          </a:prstGeom>
          <a:noFill/>
          <a:ln w="9525">
            <a:noFill/>
            <a:miter lim="800000"/>
            <a:headEnd/>
            <a:tailEnd/>
          </a:ln>
        </p:spPr>
        <p:txBody>
          <a:bodyPr anchor="ctr">
            <a:spAutoFit/>
          </a:bodyPr>
          <a:lstStyle/>
          <a:p>
            <a:pPr indent="450850" algn="just"/>
            <a:r>
              <a:rPr lang="pl-PL" sz="1900" dirty="0">
                <a:solidFill>
                  <a:srgbClr val="002060"/>
                </a:solidFill>
                <a:latin typeface="Constantia" pitchFamily="18" charset="0"/>
                <a:cs typeface="Calibri" pitchFamily="34" charset="0"/>
              </a:rPr>
              <a:t>W latach 1950-1960 zatrudniono następnych czterech kontrolerów sanitarnych p. Janinę Dobrogoszcz, Eugeniusza Markowskiego, Annę Sudoł, Barbarę </a:t>
            </a:r>
            <a:r>
              <a:rPr lang="pl-PL" sz="1900" dirty="0" err="1">
                <a:solidFill>
                  <a:srgbClr val="002060"/>
                </a:solidFill>
                <a:latin typeface="Constantia" pitchFamily="18" charset="0"/>
                <a:cs typeface="Calibri" pitchFamily="34" charset="0"/>
              </a:rPr>
              <a:t>Drałus</a:t>
            </a:r>
            <a:r>
              <a:rPr lang="pl-PL" sz="1900" dirty="0">
                <a:solidFill>
                  <a:srgbClr val="002060"/>
                </a:solidFill>
                <a:latin typeface="Constantia" pitchFamily="18" charset="0"/>
                <a:cs typeface="Calibri" pitchFamily="34" charset="0"/>
              </a:rPr>
              <a:t>, którzy otoczyli opieką sanitarną daną gminę, pracując przy Gminnych Ośrodkach Zdrowia.</a:t>
            </a:r>
          </a:p>
          <a:p>
            <a:pPr indent="450850" algn="just"/>
            <a:endParaRPr lang="pl-PL" dirty="0">
              <a:solidFill>
                <a:srgbClr val="002060"/>
              </a:solidFill>
              <a:latin typeface="Constantia" pitchFamily="18" charset="0"/>
              <a:cs typeface="Calibri" pitchFamily="34" charset="0"/>
            </a:endParaRPr>
          </a:p>
          <a:p>
            <a:pPr indent="450850" algn="r"/>
            <a:r>
              <a:rPr lang="pl-PL" sz="1200" dirty="0">
                <a:latin typeface="Constantia" pitchFamily="18" charset="0"/>
              </a:rPr>
              <a:t>		</a:t>
            </a:r>
          </a:p>
          <a:p>
            <a:pPr indent="450850" algn="r"/>
            <a:endParaRPr lang="pl-PL" sz="1200" dirty="0">
              <a:latin typeface="Constantia" pitchFamily="18" charset="0"/>
            </a:endParaRPr>
          </a:p>
          <a:p>
            <a:pPr indent="450850" algn="r"/>
            <a:endParaRPr lang="pl-PL" sz="1200" dirty="0">
              <a:latin typeface="Constantia" pitchFamily="18" charset="0"/>
            </a:endParaRPr>
          </a:p>
          <a:p>
            <a:pPr indent="450850" algn="r"/>
            <a:endParaRPr lang="pl-PL" sz="1200" dirty="0">
              <a:latin typeface="Constantia" pitchFamily="18" charset="0"/>
            </a:endParaRPr>
          </a:p>
          <a:p>
            <a:pPr indent="450850" algn="r"/>
            <a:endParaRPr lang="pl-PL" sz="1200" dirty="0">
              <a:latin typeface="Constantia" pitchFamily="18" charset="0"/>
            </a:endParaRPr>
          </a:p>
          <a:p>
            <a:pPr indent="450850" algn="r"/>
            <a:endParaRPr lang="pl-PL" sz="1200" dirty="0">
              <a:latin typeface="Constantia" pitchFamily="18" charset="0"/>
            </a:endParaRPr>
          </a:p>
          <a:p>
            <a:pPr indent="450850"/>
            <a:endParaRPr lang="pl-PL" sz="1200" dirty="0">
              <a:latin typeface="Constantia" pitchFamily="18" charset="0"/>
            </a:endParaRPr>
          </a:p>
          <a:p>
            <a:pPr indent="450850" algn="r"/>
            <a:endParaRPr lang="pl-PL" sz="1200" dirty="0">
              <a:latin typeface="Constantia" pitchFamily="18" charset="0"/>
            </a:endParaRPr>
          </a:p>
          <a:p>
            <a:pPr indent="450850" algn="r"/>
            <a:r>
              <a:rPr lang="pl-PL" sz="1200" dirty="0">
                <a:solidFill>
                  <a:srgbClr val="002060"/>
                </a:solidFill>
                <a:latin typeface="Constantia" pitchFamily="18" charset="0"/>
              </a:rPr>
              <a:t>(1968 r.) </a:t>
            </a:r>
          </a:p>
          <a:p>
            <a:pPr indent="450850" algn="r"/>
            <a:r>
              <a:rPr lang="pl-PL" sz="1200" dirty="0">
                <a:solidFill>
                  <a:srgbClr val="002060"/>
                </a:solidFill>
                <a:latin typeface="Constantia" pitchFamily="18" charset="0"/>
              </a:rPr>
              <a:t>		T. Dobrogoszcz, </a:t>
            </a:r>
          </a:p>
          <a:p>
            <a:pPr indent="450850" algn="r"/>
            <a:r>
              <a:rPr lang="pl-PL" sz="1200" dirty="0">
                <a:solidFill>
                  <a:srgbClr val="002060"/>
                </a:solidFill>
                <a:latin typeface="Constantia" pitchFamily="18" charset="0"/>
              </a:rPr>
              <a:t>		M. Górzyńska, </a:t>
            </a:r>
          </a:p>
          <a:p>
            <a:pPr indent="450850" algn="r"/>
            <a:r>
              <a:rPr lang="pl-PL" sz="1200" dirty="0">
                <a:solidFill>
                  <a:srgbClr val="002060"/>
                </a:solidFill>
                <a:latin typeface="Constantia" pitchFamily="18" charset="0"/>
              </a:rPr>
              <a:t>		T. Grochowalska, </a:t>
            </a:r>
          </a:p>
          <a:p>
            <a:pPr indent="450850" algn="r"/>
            <a:r>
              <a:rPr lang="pl-PL" sz="1200" dirty="0">
                <a:solidFill>
                  <a:srgbClr val="002060"/>
                </a:solidFill>
                <a:latin typeface="Constantia" pitchFamily="18" charset="0"/>
              </a:rPr>
              <a:t>		B. </a:t>
            </a:r>
            <a:r>
              <a:rPr lang="pl-PL" sz="1200" dirty="0" err="1">
                <a:solidFill>
                  <a:srgbClr val="002060"/>
                </a:solidFill>
                <a:latin typeface="Constantia" pitchFamily="18" charset="0"/>
              </a:rPr>
              <a:t>Drałus</a:t>
            </a:r>
            <a:r>
              <a:rPr lang="pl-PL" sz="1200" dirty="0">
                <a:solidFill>
                  <a:srgbClr val="002060"/>
                </a:solidFill>
                <a:latin typeface="Constantia" pitchFamily="18" charset="0"/>
              </a:rPr>
              <a:t>, </a:t>
            </a:r>
          </a:p>
          <a:p>
            <a:pPr indent="450850" algn="r"/>
            <a:r>
              <a:rPr lang="pl-PL" sz="1200" dirty="0">
                <a:solidFill>
                  <a:srgbClr val="002060"/>
                </a:solidFill>
                <a:latin typeface="Constantia" pitchFamily="18" charset="0"/>
              </a:rPr>
              <a:t>		mgr Z. Barańska</a:t>
            </a:r>
            <a:endParaRPr lang="pl-PL" sz="1200" dirty="0">
              <a:solidFill>
                <a:srgbClr val="002060"/>
              </a:solidFill>
              <a:latin typeface="Constantia" pitchFamily="18" charset="0"/>
              <a:cs typeface="Calibri" pitchFamily="34" charset="0"/>
            </a:endParaRPr>
          </a:p>
          <a:p>
            <a:pPr indent="450850" algn="just"/>
            <a:endParaRPr lang="pl-PL" dirty="0">
              <a:solidFill>
                <a:srgbClr val="002060"/>
              </a:solidFill>
              <a:latin typeface="Constantia" pitchFamily="18" charset="0"/>
              <a:cs typeface="Calibri" pitchFamily="34" charset="0"/>
            </a:endParaRPr>
          </a:p>
          <a:p>
            <a:pPr indent="450850" algn="just" eaLnBrk="0" hangingPunct="0"/>
            <a:r>
              <a:rPr lang="pl-PL" sz="1900" dirty="0">
                <a:solidFill>
                  <a:srgbClr val="002060"/>
                </a:solidFill>
                <a:latin typeface="Constantia" pitchFamily="18" charset="0"/>
                <a:cs typeface="Calibri" pitchFamily="34" charset="0"/>
              </a:rPr>
              <a:t>Przeprowadzali oni wywiady epidemiologiczne, wykonywali zabiegi dezynfekcyjne, szczepienia ochronne przeciwko durowi brzusznemu i chorobie Heinego-Medina, ospie prawdziwej, czerwonce, błonicy, płonicy  oraz pobierali do badań próby żywności i wody. Ich środkiem lokomocji był rower. Próby były dostarczane pociągiem do WSSE w Bydgoszczy. </a:t>
            </a:r>
          </a:p>
          <a:p>
            <a:pPr indent="450850" algn="just" eaLnBrk="0" hangingPunct="0"/>
            <a:r>
              <a:rPr lang="pl-PL" sz="1900" dirty="0">
                <a:solidFill>
                  <a:srgbClr val="002060"/>
                </a:solidFill>
                <a:latin typeface="Constantia" pitchFamily="18" charset="0"/>
                <a:cs typeface="Calibri" pitchFamily="34" charset="0"/>
              </a:rPr>
              <a:t>W latach 50. XX. w. w brodnickim szpitalu funkcjonował, m.in. 16-łóżkowy oddział zakaźny, który został zlikwidowany w 1976 r.</a:t>
            </a:r>
          </a:p>
        </p:txBody>
      </p:sp>
      <p:pic>
        <p:nvPicPr>
          <p:cNvPr id="58370" name="Obraz 5" descr="23"/>
          <p:cNvPicPr>
            <a:picLocks noChangeAspect="1" noChangeArrowheads="1"/>
          </p:cNvPicPr>
          <p:nvPr/>
        </p:nvPicPr>
        <p:blipFill>
          <a:blip r:embed="rId2" cstate="print"/>
          <a:srcRect/>
          <a:stretch>
            <a:fillRect/>
          </a:stretch>
        </p:blipFill>
        <p:spPr bwMode="auto">
          <a:xfrm>
            <a:off x="2987675" y="1557338"/>
            <a:ext cx="4316413" cy="3024187"/>
          </a:xfrm>
          <a:prstGeom prst="rect">
            <a:avLst/>
          </a:prstGeom>
          <a:noFill/>
          <a:ln w="9525">
            <a:noFill/>
            <a:miter lim="800000"/>
            <a:headEnd/>
            <a:tailEnd/>
          </a:ln>
          <a:effectLst>
            <a:softEdge rad="101600"/>
          </a:effectLst>
        </p:spPr>
      </p:pic>
      <p:sp>
        <p:nvSpPr>
          <p:cNvPr id="2" name="Symbol zastępczy numeru slajdu 1">
            <a:extLst>
              <a:ext uri="{FF2B5EF4-FFF2-40B4-BE49-F238E27FC236}">
                <a16:creationId xmlns:a16="http://schemas.microsoft.com/office/drawing/2014/main" id="{C5F54FEE-6BB2-44BA-B9C9-D30920004DF3}"/>
              </a:ext>
            </a:extLst>
          </p:cNvPr>
          <p:cNvSpPr>
            <a:spLocks noGrp="1"/>
          </p:cNvSpPr>
          <p:nvPr>
            <p:ph type="sldNum" sz="quarter" idx="12"/>
          </p:nvPr>
        </p:nvSpPr>
        <p:spPr/>
        <p:txBody>
          <a:bodyPr/>
          <a:lstStyle/>
          <a:p>
            <a:pPr>
              <a:defRPr/>
            </a:pPr>
            <a:fld id="{8E7CD2DA-8185-4507-8A2F-B572FDECFAC1}" type="slidenum">
              <a:rPr lang="pl-PL" smtClean="0"/>
              <a:pPr>
                <a:defRPr/>
              </a:pPr>
              <a:t>72</a:t>
            </a:fld>
            <a:endParaRPr lang="pl-PL"/>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468312" y="1844824"/>
            <a:ext cx="8207375" cy="3000821"/>
          </a:xfrm>
          <a:prstGeom prst="rect">
            <a:avLst/>
          </a:prstGeom>
          <a:noFill/>
          <a:ln w="9525">
            <a:noFill/>
            <a:miter lim="800000"/>
            <a:headEnd/>
            <a:tailEnd/>
          </a:ln>
        </p:spPr>
        <p:txBody>
          <a:bodyPr anchor="ctr">
            <a:spAutoFit/>
          </a:bodyPr>
          <a:lstStyle/>
          <a:p>
            <a:pPr indent="450850" algn="just"/>
            <a:r>
              <a:rPr lang="pl-PL" sz="1900" dirty="0">
                <a:solidFill>
                  <a:srgbClr val="002060"/>
                </a:solidFill>
                <a:latin typeface="Constantia" pitchFamily="18" charset="0"/>
                <a:cs typeface="Calibri" pitchFamily="34" charset="0"/>
              </a:rPr>
              <a:t>	Pan Kazimierz  Lubański od 1958 r. wykonywał również czynności instruktora DDD (rejestracja nosicieli chorób zakaźnych, kontrola akcji </a:t>
            </a:r>
            <a:r>
              <a:rPr lang="pl-PL" sz="1900" dirty="0" err="1">
                <a:solidFill>
                  <a:srgbClr val="002060"/>
                </a:solidFill>
                <a:latin typeface="Constantia" pitchFamily="18" charset="0"/>
                <a:cs typeface="Calibri" pitchFamily="34" charset="0"/>
              </a:rPr>
              <a:t>odmuszania</a:t>
            </a:r>
            <a:r>
              <a:rPr lang="pl-PL" sz="1900" dirty="0">
                <a:solidFill>
                  <a:srgbClr val="002060"/>
                </a:solidFill>
                <a:latin typeface="Constantia" pitchFamily="18" charset="0"/>
                <a:cs typeface="Calibri" pitchFamily="34" charset="0"/>
              </a:rPr>
              <a:t>, odszczurzania i dezynfekcji, prowadzenie magazynu ze środkami i sprzętem DDD).</a:t>
            </a:r>
          </a:p>
          <a:p>
            <a:pPr indent="450850" algn="just"/>
            <a:endParaRPr lang="pl-PL" sz="1900" dirty="0">
              <a:solidFill>
                <a:srgbClr val="002060"/>
              </a:solidFill>
              <a:latin typeface="Constantia" pitchFamily="18" charset="0"/>
            </a:endParaRPr>
          </a:p>
          <a:p>
            <a:pPr indent="450850" algn="just" eaLnBrk="0" hangingPunct="0"/>
            <a:r>
              <a:rPr lang="pl-PL" sz="1900" b="1" dirty="0">
                <a:solidFill>
                  <a:srgbClr val="002060"/>
                </a:solidFill>
                <a:latin typeface="Constantia" pitchFamily="18" charset="0"/>
                <a:cs typeface="Calibri" pitchFamily="34" charset="0"/>
              </a:rPr>
              <a:t>	Ponadto w 1961 r. zatrudniono pielęgniarkę ds. szczepień ochronnych p. Aleksandrę Malinowską</a:t>
            </a:r>
            <a:r>
              <a:rPr lang="pl-PL" sz="1900" dirty="0">
                <a:solidFill>
                  <a:srgbClr val="002060"/>
                </a:solidFill>
                <a:latin typeface="Constantia" pitchFamily="18" charset="0"/>
                <a:cs typeface="Calibri" pitchFamily="34" charset="0"/>
              </a:rPr>
              <a:t>, która nadzorowała do 1991 r. wykonawstwo szczepień ochronnych zaliczane powszechnie do arsenału medycyny zapobiegawczej.</a:t>
            </a:r>
          </a:p>
          <a:p>
            <a:pPr indent="450850" algn="just" eaLnBrk="0" hangingPunct="0"/>
            <a:endParaRPr lang="pl-PL" dirty="0">
              <a:solidFill>
                <a:srgbClr val="002060"/>
              </a:solidFill>
              <a:latin typeface="Constantia" pitchFamily="18" charset="0"/>
            </a:endParaRPr>
          </a:p>
        </p:txBody>
      </p:sp>
      <p:sp>
        <p:nvSpPr>
          <p:cNvPr id="2" name="Symbol zastępczy numeru slajdu 1">
            <a:extLst>
              <a:ext uri="{FF2B5EF4-FFF2-40B4-BE49-F238E27FC236}">
                <a16:creationId xmlns:a16="http://schemas.microsoft.com/office/drawing/2014/main" id="{E4BDE724-BD74-4ECB-AE27-03D9449D1C50}"/>
              </a:ext>
            </a:extLst>
          </p:cNvPr>
          <p:cNvSpPr>
            <a:spLocks noGrp="1"/>
          </p:cNvSpPr>
          <p:nvPr>
            <p:ph type="sldNum" sz="quarter" idx="12"/>
          </p:nvPr>
        </p:nvSpPr>
        <p:spPr/>
        <p:txBody>
          <a:bodyPr/>
          <a:lstStyle/>
          <a:p>
            <a:pPr>
              <a:defRPr/>
            </a:pPr>
            <a:fld id="{8E7CD2DA-8185-4507-8A2F-B572FDECFAC1}" type="slidenum">
              <a:rPr lang="pl-PL" smtClean="0"/>
              <a:pPr>
                <a:defRPr/>
              </a:pPr>
              <a:t>73</a:t>
            </a:fld>
            <a:endParaRPr lang="pl-PL"/>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Prostokąt 5"/>
          <p:cNvSpPr>
            <a:spLocks noChangeArrowheads="1"/>
          </p:cNvSpPr>
          <p:nvPr/>
        </p:nvSpPr>
        <p:spPr bwMode="auto">
          <a:xfrm>
            <a:off x="647700" y="2060848"/>
            <a:ext cx="7848600" cy="2139047"/>
          </a:xfrm>
          <a:prstGeom prst="rect">
            <a:avLst/>
          </a:prstGeom>
          <a:noFill/>
          <a:ln w="9525">
            <a:noFill/>
            <a:miter lim="800000"/>
            <a:headEnd/>
            <a:tailEnd/>
          </a:ln>
        </p:spPr>
        <p:txBody>
          <a:bodyPr>
            <a:spAutoFit/>
          </a:bodyPr>
          <a:lstStyle/>
          <a:p>
            <a:pPr indent="450850" algn="just" eaLnBrk="0" hangingPunct="0"/>
            <a:r>
              <a:rPr lang="pl-PL" sz="1900" dirty="0">
                <a:solidFill>
                  <a:srgbClr val="002060"/>
                </a:solidFill>
                <a:latin typeface="Constantia" pitchFamily="18" charset="0"/>
                <a:cs typeface="Calibri" pitchFamily="34" charset="0"/>
              </a:rPr>
              <a:t>	W latach 60-tych w bieżącym nadzorze sanitarnym w miejsce kontrolerów sanitarnych czyli osób z wykształceniem podstawowym oraz po kursie kontrolerów sanitarnych, zaczęto zatrudniać w stacjach instruktorów higieny, to jest osoby z wykształceniem średnim. </a:t>
            </a:r>
          </a:p>
          <a:p>
            <a:pPr indent="450850" algn="just" eaLnBrk="0" hangingPunct="0"/>
            <a:r>
              <a:rPr lang="pl-PL" sz="1900" dirty="0">
                <a:solidFill>
                  <a:srgbClr val="002060"/>
                </a:solidFill>
                <a:latin typeface="Constantia" pitchFamily="18" charset="0"/>
                <a:cs typeface="Calibri" pitchFamily="34" charset="0"/>
              </a:rPr>
              <a:t>	</a:t>
            </a:r>
          </a:p>
          <a:p>
            <a:pPr indent="450850" algn="just" eaLnBrk="0" hangingPunct="0"/>
            <a:r>
              <a:rPr lang="pl-PL" sz="1900" dirty="0">
                <a:solidFill>
                  <a:srgbClr val="002060"/>
                </a:solidFill>
                <a:latin typeface="Constantia" pitchFamily="18" charset="0"/>
                <a:cs typeface="Calibri" pitchFamily="34" charset="0"/>
              </a:rPr>
              <a:t>	Od przełomu wieków XX i  XXI kadra ta jest zastępowana pracownikami z wyższym wykształceniem.</a:t>
            </a:r>
            <a:endParaRPr lang="pl-PL" sz="1900" dirty="0">
              <a:solidFill>
                <a:srgbClr val="002060"/>
              </a:solidFill>
              <a:latin typeface="Constantia" pitchFamily="18" charset="0"/>
            </a:endParaRPr>
          </a:p>
        </p:txBody>
      </p:sp>
      <p:sp>
        <p:nvSpPr>
          <p:cNvPr id="2" name="Symbol zastępczy numeru slajdu 1">
            <a:extLst>
              <a:ext uri="{FF2B5EF4-FFF2-40B4-BE49-F238E27FC236}">
                <a16:creationId xmlns:a16="http://schemas.microsoft.com/office/drawing/2014/main" id="{80B25D94-4441-4F86-A42F-6D93465F57AF}"/>
              </a:ext>
            </a:extLst>
          </p:cNvPr>
          <p:cNvSpPr>
            <a:spLocks noGrp="1"/>
          </p:cNvSpPr>
          <p:nvPr>
            <p:ph type="sldNum" sz="quarter" idx="12"/>
          </p:nvPr>
        </p:nvSpPr>
        <p:spPr/>
        <p:txBody>
          <a:bodyPr/>
          <a:lstStyle/>
          <a:p>
            <a:pPr>
              <a:defRPr/>
            </a:pPr>
            <a:fld id="{8E7CD2DA-8185-4507-8A2F-B572FDECFAC1}" type="slidenum">
              <a:rPr lang="pl-PL" smtClean="0"/>
              <a:pPr>
                <a:defRPr/>
              </a:pPr>
              <a:t>74</a:t>
            </a:fld>
            <a:endParaRPr lang="pl-PL"/>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Prostokąt 2"/>
          <p:cNvSpPr>
            <a:spLocks noChangeArrowheads="1"/>
          </p:cNvSpPr>
          <p:nvPr/>
        </p:nvSpPr>
        <p:spPr bwMode="auto">
          <a:xfrm>
            <a:off x="468313" y="404813"/>
            <a:ext cx="8280400" cy="3016210"/>
          </a:xfrm>
          <a:prstGeom prst="rect">
            <a:avLst/>
          </a:prstGeom>
          <a:noFill/>
          <a:ln w="9525">
            <a:noFill/>
            <a:miter lim="800000"/>
            <a:headEnd/>
            <a:tailEnd/>
          </a:ln>
        </p:spPr>
        <p:txBody>
          <a:bodyPr>
            <a:spAutoFit/>
          </a:bodyPr>
          <a:lstStyle/>
          <a:p>
            <a:pPr indent="450850" algn="just" eaLnBrk="0" hangingPunct="0"/>
            <a:r>
              <a:rPr lang="pl-PL" sz="1900" dirty="0">
                <a:solidFill>
                  <a:srgbClr val="002060"/>
                </a:solidFill>
                <a:latin typeface="Constantia" pitchFamily="18" charset="0"/>
                <a:cs typeface="Calibri" pitchFamily="34" charset="0"/>
              </a:rPr>
              <a:t>	 Należy podkreślić, że oprócz pracy </a:t>
            </a:r>
            <a:r>
              <a:rPr lang="pl-PL" sz="1900" dirty="0" err="1">
                <a:solidFill>
                  <a:srgbClr val="002060"/>
                </a:solidFill>
                <a:latin typeface="Constantia" pitchFamily="18" charset="0"/>
                <a:cs typeface="Calibri" pitchFamily="34" charset="0"/>
              </a:rPr>
              <a:t>nadzorowej</a:t>
            </a:r>
            <a:r>
              <a:rPr lang="pl-PL" sz="1900" dirty="0">
                <a:solidFill>
                  <a:srgbClr val="002060"/>
                </a:solidFill>
                <a:latin typeface="Constantia" pitchFamily="18" charset="0"/>
                <a:cs typeface="Calibri" pitchFamily="34" charset="0"/>
              </a:rPr>
              <a:t> bardzo ważną rolę odgrywała  </a:t>
            </a:r>
            <a:r>
              <a:rPr lang="pl-PL" sz="1900" b="1" dirty="0">
                <a:solidFill>
                  <a:srgbClr val="002060"/>
                </a:solidFill>
                <a:latin typeface="Constantia" pitchFamily="18" charset="0"/>
                <a:cs typeface="Calibri" pitchFamily="34" charset="0"/>
              </a:rPr>
              <a:t>oświata sanitarna</a:t>
            </a:r>
            <a:r>
              <a:rPr lang="pl-PL" sz="1900" dirty="0">
                <a:solidFill>
                  <a:srgbClr val="002060"/>
                </a:solidFill>
                <a:latin typeface="Constantia" pitchFamily="18" charset="0"/>
                <a:cs typeface="Calibri" pitchFamily="34" charset="0"/>
              </a:rPr>
              <a:t>. Szerzenie wiedzy o zdrowiu opierało się na przekazie żywego słowa, jasności myśli i unikaniu zbędnej i trudnej terminologii specjalistycznej.</a:t>
            </a:r>
          </a:p>
          <a:p>
            <a:pPr indent="450850" algn="just" eaLnBrk="0" hangingPunct="0"/>
            <a:r>
              <a:rPr lang="pl-PL" sz="1900" dirty="0">
                <a:solidFill>
                  <a:srgbClr val="002060"/>
                </a:solidFill>
                <a:latin typeface="Constantia" pitchFamily="18" charset="0"/>
                <a:cs typeface="Calibri" pitchFamily="34" charset="0"/>
              </a:rPr>
              <a:t>	Jedną z form edukowania i uświadamiania społeczeństwa były </a:t>
            </a:r>
            <a:r>
              <a:rPr lang="pl-PL" sz="1900" b="1" dirty="0" err="1">
                <a:solidFill>
                  <a:srgbClr val="002060"/>
                </a:solidFill>
                <a:latin typeface="Constantia" pitchFamily="18" charset="0"/>
                <a:cs typeface="Calibri" pitchFamily="34" charset="0"/>
              </a:rPr>
              <a:t>flanelografy</a:t>
            </a:r>
            <a:r>
              <a:rPr lang="pl-PL" sz="1900" dirty="0">
                <a:solidFill>
                  <a:srgbClr val="002060"/>
                </a:solidFill>
                <a:latin typeface="Constantia" pitchFamily="18" charset="0"/>
                <a:cs typeface="Calibri" pitchFamily="34" charset="0"/>
              </a:rPr>
              <a:t>.</a:t>
            </a:r>
          </a:p>
          <a:p>
            <a:pPr indent="450850" algn="just" eaLnBrk="0" hangingPunct="0"/>
            <a:r>
              <a:rPr lang="pl-PL" sz="1900" dirty="0">
                <a:solidFill>
                  <a:srgbClr val="002060"/>
                </a:solidFill>
                <a:latin typeface="Constantia" pitchFamily="18" charset="0"/>
                <a:cs typeface="Calibri" pitchFamily="34" charset="0"/>
              </a:rPr>
              <a:t>	Służyły one przy omawianiu pomocy i materiałów poglądowych. Zastępowały tablice instrukcyjne i miały tę przewagę nad nimi, że elementy ilustracji były ruchome. </a:t>
            </a:r>
            <a:r>
              <a:rPr lang="pl-PL" sz="1900" dirty="0" err="1">
                <a:solidFill>
                  <a:srgbClr val="002060"/>
                </a:solidFill>
                <a:latin typeface="Constantia" pitchFamily="18" charset="0"/>
                <a:cs typeface="Calibri" pitchFamily="34" charset="0"/>
              </a:rPr>
              <a:t>Flanelografy</a:t>
            </a:r>
            <a:r>
              <a:rPr lang="pl-PL" sz="1900" dirty="0">
                <a:solidFill>
                  <a:srgbClr val="002060"/>
                </a:solidFill>
                <a:latin typeface="Constantia" pitchFamily="18" charset="0"/>
                <a:cs typeface="Calibri" pitchFamily="34" charset="0"/>
              </a:rPr>
              <a:t> nie tylko znacznie bardziej ożywiały wykład, ale miały też większe walory dydaktyczne.</a:t>
            </a:r>
          </a:p>
        </p:txBody>
      </p:sp>
      <p:pic>
        <p:nvPicPr>
          <p:cNvPr id="61442" name="Picture 4"/>
          <p:cNvPicPr>
            <a:picLocks noChangeAspect="1" noChangeArrowheads="1"/>
          </p:cNvPicPr>
          <p:nvPr/>
        </p:nvPicPr>
        <p:blipFill>
          <a:blip r:embed="rId2" cstate="print"/>
          <a:srcRect/>
          <a:stretch>
            <a:fillRect/>
          </a:stretch>
        </p:blipFill>
        <p:spPr bwMode="auto">
          <a:xfrm>
            <a:off x="1763688" y="3573016"/>
            <a:ext cx="2728913" cy="3240087"/>
          </a:xfrm>
          <a:prstGeom prst="rect">
            <a:avLst/>
          </a:prstGeom>
          <a:noFill/>
          <a:ln w="9525">
            <a:noFill/>
            <a:miter lim="800000"/>
            <a:headEnd/>
            <a:tailEnd/>
          </a:ln>
          <a:effectLst>
            <a:softEdge rad="101600"/>
          </a:effectLst>
        </p:spPr>
      </p:pic>
      <p:pic>
        <p:nvPicPr>
          <p:cNvPr id="61443" name="Picture 2"/>
          <p:cNvPicPr>
            <a:picLocks noChangeAspect="1" noChangeArrowheads="1"/>
          </p:cNvPicPr>
          <p:nvPr/>
        </p:nvPicPr>
        <p:blipFill>
          <a:blip r:embed="rId3" cstate="print"/>
          <a:srcRect/>
          <a:stretch>
            <a:fillRect/>
          </a:stretch>
        </p:blipFill>
        <p:spPr bwMode="auto">
          <a:xfrm>
            <a:off x="5004048" y="3573015"/>
            <a:ext cx="2681287" cy="3240087"/>
          </a:xfrm>
          <a:prstGeom prst="rect">
            <a:avLst/>
          </a:prstGeom>
          <a:noFill/>
          <a:ln w="9525">
            <a:noFill/>
            <a:miter lim="800000"/>
            <a:headEnd/>
            <a:tailEnd/>
          </a:ln>
          <a:effectLst>
            <a:softEdge rad="101600"/>
          </a:effectLst>
        </p:spPr>
      </p:pic>
      <p:sp>
        <p:nvSpPr>
          <p:cNvPr id="2" name="Symbol zastępczy numeru slajdu 1">
            <a:extLst>
              <a:ext uri="{FF2B5EF4-FFF2-40B4-BE49-F238E27FC236}">
                <a16:creationId xmlns:a16="http://schemas.microsoft.com/office/drawing/2014/main" id="{D2D9AB82-1A5D-4DE5-A2EA-00EC4D5813CF}"/>
              </a:ext>
            </a:extLst>
          </p:cNvPr>
          <p:cNvSpPr>
            <a:spLocks noGrp="1"/>
          </p:cNvSpPr>
          <p:nvPr>
            <p:ph type="sldNum" sz="quarter" idx="12"/>
          </p:nvPr>
        </p:nvSpPr>
        <p:spPr/>
        <p:txBody>
          <a:bodyPr/>
          <a:lstStyle/>
          <a:p>
            <a:pPr>
              <a:defRPr/>
            </a:pPr>
            <a:fld id="{8E7CD2DA-8185-4507-8A2F-B572FDECFAC1}" type="slidenum">
              <a:rPr lang="pl-PL" smtClean="0"/>
              <a:pPr>
                <a:defRPr/>
              </a:pPr>
              <a:t>75</a:t>
            </a:fld>
            <a:endParaRPr lang="pl-PL"/>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5"/>
          <p:cNvPicPr>
            <a:picLocks noChangeAspect="1" noChangeArrowheads="1"/>
          </p:cNvPicPr>
          <p:nvPr/>
        </p:nvPicPr>
        <p:blipFill>
          <a:blip r:embed="rId2" cstate="print"/>
          <a:srcRect/>
          <a:stretch>
            <a:fillRect/>
          </a:stretch>
        </p:blipFill>
        <p:spPr bwMode="auto">
          <a:xfrm>
            <a:off x="395288" y="3789363"/>
            <a:ext cx="8224837" cy="2454275"/>
          </a:xfrm>
          <a:prstGeom prst="rect">
            <a:avLst/>
          </a:prstGeom>
          <a:noFill/>
          <a:ln w="9525">
            <a:noFill/>
            <a:miter lim="800000"/>
            <a:headEnd/>
            <a:tailEnd/>
          </a:ln>
          <a:effectLst>
            <a:softEdge rad="101600"/>
          </a:effectLst>
        </p:spPr>
      </p:pic>
      <p:pic>
        <p:nvPicPr>
          <p:cNvPr id="62466" name="Picture 2"/>
          <p:cNvPicPr>
            <a:picLocks noChangeAspect="1" noChangeArrowheads="1"/>
          </p:cNvPicPr>
          <p:nvPr/>
        </p:nvPicPr>
        <p:blipFill>
          <a:blip r:embed="rId3" cstate="print"/>
          <a:srcRect/>
          <a:stretch>
            <a:fillRect/>
          </a:stretch>
        </p:blipFill>
        <p:spPr bwMode="auto">
          <a:xfrm>
            <a:off x="5940425" y="404813"/>
            <a:ext cx="2663825" cy="3221037"/>
          </a:xfrm>
          <a:prstGeom prst="rect">
            <a:avLst/>
          </a:prstGeom>
          <a:noFill/>
          <a:ln w="9525">
            <a:noFill/>
            <a:miter lim="800000"/>
            <a:headEnd/>
            <a:tailEnd/>
          </a:ln>
          <a:effectLst>
            <a:softEdge rad="101600"/>
          </a:effectLst>
        </p:spPr>
      </p:pic>
      <p:sp>
        <p:nvSpPr>
          <p:cNvPr id="62467" name="pole tekstowe 5"/>
          <p:cNvSpPr txBox="1">
            <a:spLocks noChangeArrowheads="1"/>
          </p:cNvSpPr>
          <p:nvPr/>
        </p:nvSpPr>
        <p:spPr bwMode="auto">
          <a:xfrm>
            <a:off x="323850" y="476250"/>
            <a:ext cx="5400675" cy="3308598"/>
          </a:xfrm>
          <a:prstGeom prst="rect">
            <a:avLst/>
          </a:prstGeom>
          <a:noFill/>
          <a:ln w="9525">
            <a:noFill/>
            <a:miter lim="800000"/>
            <a:headEnd/>
            <a:tailEnd/>
          </a:ln>
        </p:spPr>
        <p:txBody>
          <a:bodyPr>
            <a:spAutoFit/>
          </a:bodyPr>
          <a:lstStyle/>
          <a:p>
            <a:pPr algn="ctr"/>
            <a:r>
              <a:rPr lang="pl-PL" sz="1900" dirty="0">
                <a:solidFill>
                  <a:srgbClr val="002060"/>
                </a:solidFill>
                <a:latin typeface="Constantia" pitchFamily="18" charset="0"/>
              </a:rPr>
              <a:t>Pojawiły się także formy widowiskowe takie jak teatr kukiełkowy i teatr  cieni, które były  bardzo atrakcyjnymi działaniami kulturalno-oświatowymi.</a:t>
            </a:r>
          </a:p>
          <a:p>
            <a:pPr algn="ctr"/>
            <a:r>
              <a:rPr lang="pl-PL" sz="1900" dirty="0">
                <a:solidFill>
                  <a:srgbClr val="002060"/>
                </a:solidFill>
                <a:latin typeface="Constantia" pitchFamily="18" charset="0"/>
              </a:rPr>
              <a:t>Cieszyły się popularnością i sprawiały, że trudne tematy z zakresu zdrowia i higieny stawały się łatwe do przyswojenia dla wszystkich środowisk, od dzieci w wieku przedszkolnym do pokolenia najstarszego. </a:t>
            </a:r>
          </a:p>
          <a:p>
            <a:pPr algn="ctr"/>
            <a:r>
              <a:rPr lang="pl-PL" sz="1900" dirty="0">
                <a:solidFill>
                  <a:srgbClr val="002060"/>
                </a:solidFill>
                <a:latin typeface="Constantia" pitchFamily="18" charset="0"/>
              </a:rPr>
              <a:t>Inne formy edukowania społeczeństwa to książki, plakaty, felietony czy też fraszki.  </a:t>
            </a:r>
          </a:p>
        </p:txBody>
      </p:sp>
      <p:sp>
        <p:nvSpPr>
          <p:cNvPr id="2" name="Symbol zastępczy numeru slajdu 1">
            <a:extLst>
              <a:ext uri="{FF2B5EF4-FFF2-40B4-BE49-F238E27FC236}">
                <a16:creationId xmlns:a16="http://schemas.microsoft.com/office/drawing/2014/main" id="{AD4EE5CF-05E5-4877-A90C-F70F59B7A1B9}"/>
              </a:ext>
            </a:extLst>
          </p:cNvPr>
          <p:cNvSpPr>
            <a:spLocks noGrp="1"/>
          </p:cNvSpPr>
          <p:nvPr>
            <p:ph type="sldNum" sz="quarter" idx="12"/>
          </p:nvPr>
        </p:nvSpPr>
        <p:spPr/>
        <p:txBody>
          <a:bodyPr/>
          <a:lstStyle/>
          <a:p>
            <a:pPr>
              <a:defRPr/>
            </a:pPr>
            <a:fld id="{8E7CD2DA-8185-4507-8A2F-B572FDECFAC1}" type="slidenum">
              <a:rPr lang="pl-PL" smtClean="0"/>
              <a:pPr>
                <a:defRPr/>
              </a:pPr>
              <a:t>76</a:t>
            </a:fld>
            <a:endParaRPr lang="pl-PL"/>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p:cNvPicPr>
            <a:picLocks noChangeAspect="1" noChangeArrowheads="1"/>
          </p:cNvPicPr>
          <p:nvPr/>
        </p:nvPicPr>
        <p:blipFill>
          <a:blip r:embed="rId2" cstate="print"/>
          <a:srcRect/>
          <a:stretch>
            <a:fillRect/>
          </a:stretch>
        </p:blipFill>
        <p:spPr bwMode="auto">
          <a:xfrm>
            <a:off x="611188" y="549275"/>
            <a:ext cx="7920037" cy="5616575"/>
          </a:xfrm>
          <a:prstGeom prst="rect">
            <a:avLst/>
          </a:prstGeom>
          <a:noFill/>
          <a:ln w="9525">
            <a:noFill/>
            <a:miter lim="800000"/>
            <a:headEnd/>
            <a:tailEnd/>
          </a:ln>
          <a:effectLst>
            <a:softEdge rad="76200"/>
          </a:effectLst>
        </p:spPr>
      </p:pic>
      <p:sp>
        <p:nvSpPr>
          <p:cNvPr id="2" name="Symbol zastępczy numeru slajdu 1">
            <a:extLst>
              <a:ext uri="{FF2B5EF4-FFF2-40B4-BE49-F238E27FC236}">
                <a16:creationId xmlns:a16="http://schemas.microsoft.com/office/drawing/2014/main" id="{F734A5D2-26E3-41E1-A665-B8309884D09F}"/>
              </a:ext>
            </a:extLst>
          </p:cNvPr>
          <p:cNvSpPr>
            <a:spLocks noGrp="1"/>
          </p:cNvSpPr>
          <p:nvPr>
            <p:ph type="sldNum" sz="quarter" idx="12"/>
          </p:nvPr>
        </p:nvSpPr>
        <p:spPr/>
        <p:txBody>
          <a:bodyPr/>
          <a:lstStyle/>
          <a:p>
            <a:pPr>
              <a:defRPr/>
            </a:pPr>
            <a:fld id="{E683911C-EC88-49B7-90C9-B74F5A05111C}" type="slidenum">
              <a:rPr lang="pl-PL" smtClean="0"/>
              <a:pPr>
                <a:defRPr/>
              </a:pPr>
              <a:t>77</a:t>
            </a:fld>
            <a:endParaRPr lang="pl-PL"/>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p:cNvPicPr>
            <a:picLocks noChangeAspect="1" noChangeArrowheads="1"/>
          </p:cNvPicPr>
          <p:nvPr/>
        </p:nvPicPr>
        <p:blipFill>
          <a:blip r:embed="rId2" cstate="print"/>
          <a:srcRect/>
          <a:stretch>
            <a:fillRect/>
          </a:stretch>
        </p:blipFill>
        <p:spPr bwMode="auto">
          <a:xfrm>
            <a:off x="2139950" y="332656"/>
            <a:ext cx="4864100" cy="5986462"/>
          </a:xfrm>
          <a:prstGeom prst="rect">
            <a:avLst/>
          </a:prstGeom>
          <a:noFill/>
          <a:ln w="9525">
            <a:noFill/>
            <a:miter lim="800000"/>
            <a:headEnd/>
            <a:tailEnd/>
          </a:ln>
          <a:effectLst>
            <a:softEdge rad="114300"/>
          </a:effectLst>
        </p:spPr>
      </p:pic>
      <p:sp>
        <p:nvSpPr>
          <p:cNvPr id="2" name="Symbol zastępczy numeru slajdu 1">
            <a:extLst>
              <a:ext uri="{FF2B5EF4-FFF2-40B4-BE49-F238E27FC236}">
                <a16:creationId xmlns:a16="http://schemas.microsoft.com/office/drawing/2014/main" id="{7CA62587-8864-416A-8AD8-0A024AC9F60A}"/>
              </a:ext>
            </a:extLst>
          </p:cNvPr>
          <p:cNvSpPr>
            <a:spLocks noGrp="1"/>
          </p:cNvSpPr>
          <p:nvPr>
            <p:ph type="sldNum" sz="quarter" idx="12"/>
          </p:nvPr>
        </p:nvSpPr>
        <p:spPr/>
        <p:txBody>
          <a:bodyPr/>
          <a:lstStyle/>
          <a:p>
            <a:pPr>
              <a:defRPr/>
            </a:pPr>
            <a:fld id="{E683911C-EC88-49B7-90C9-B74F5A05111C}" type="slidenum">
              <a:rPr lang="pl-PL" smtClean="0"/>
              <a:pPr>
                <a:defRPr/>
              </a:pPr>
              <a:t>78</a:t>
            </a:fld>
            <a:endParaRPr lang="pl-PL"/>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nvSpPr>
        <p:spPr bwMode="auto">
          <a:xfrm>
            <a:off x="467544" y="834534"/>
            <a:ext cx="8064500" cy="5047536"/>
          </a:xfrm>
          <a:prstGeom prst="rect">
            <a:avLst/>
          </a:prstGeom>
          <a:noFill/>
          <a:ln w="9525">
            <a:noFill/>
            <a:miter lim="800000"/>
            <a:headEnd/>
            <a:tailEnd/>
          </a:ln>
        </p:spPr>
        <p:txBody>
          <a:bodyPr anchor="ctr">
            <a:spAutoFit/>
          </a:bodyPr>
          <a:lstStyle/>
          <a:p>
            <a:pPr indent="450850" algn="just"/>
            <a:r>
              <a:rPr lang="pl-PL" sz="1900" dirty="0">
                <a:solidFill>
                  <a:srgbClr val="002060"/>
                </a:solidFill>
                <a:latin typeface="+mj-lt"/>
              </a:rPr>
              <a:t>W roku </a:t>
            </a:r>
            <a:r>
              <a:rPr lang="pl-PL" sz="1900" b="1" dirty="0">
                <a:solidFill>
                  <a:srgbClr val="002060"/>
                </a:solidFill>
                <a:latin typeface="+mj-lt"/>
              </a:rPr>
              <a:t>1975 r.</a:t>
            </a:r>
            <a:r>
              <a:rPr lang="pl-PL" sz="1900" dirty="0">
                <a:solidFill>
                  <a:srgbClr val="002060"/>
                </a:solidFill>
                <a:latin typeface="+mj-lt"/>
              </a:rPr>
              <a:t> po utworzeniu 49 województw i likwidacji powiatów struktury Inspekcji dostosowano do nowego podziału – powołano 49. wojewódzkich inspektorów sanitarnych, a w miejsce powiatowych inspektorów sanitarnych powołano </a:t>
            </a:r>
            <a:r>
              <a:rPr lang="pl-PL" sz="1900" b="1" dirty="0">
                <a:solidFill>
                  <a:srgbClr val="002060"/>
                </a:solidFill>
                <a:latin typeface="+mj-lt"/>
              </a:rPr>
              <a:t>terenowych inspektorów sanitarnych</a:t>
            </a:r>
            <a:r>
              <a:rPr lang="pl-PL" sz="1900" dirty="0">
                <a:solidFill>
                  <a:srgbClr val="002060"/>
                </a:solidFill>
                <a:latin typeface="+mj-lt"/>
              </a:rPr>
              <a:t>.</a:t>
            </a:r>
            <a:endParaRPr lang="pl-PL" sz="1900" b="1" dirty="0">
              <a:solidFill>
                <a:srgbClr val="002060"/>
              </a:solidFill>
              <a:latin typeface="+mj-lt"/>
              <a:ea typeface="Times New Roman" pitchFamily="18" charset="0"/>
              <a:cs typeface="Calibri" pitchFamily="34" charset="0"/>
            </a:endParaRPr>
          </a:p>
          <a:p>
            <a:pPr indent="450850" algn="just"/>
            <a:endParaRPr lang="pl-PL" sz="1900" b="1" dirty="0">
              <a:solidFill>
                <a:srgbClr val="002060"/>
              </a:solidFill>
              <a:latin typeface="Constantia" pitchFamily="18" charset="0"/>
              <a:ea typeface="Times New Roman" pitchFamily="18" charset="0"/>
              <a:cs typeface="Calibri" pitchFamily="34" charset="0"/>
            </a:endParaRPr>
          </a:p>
          <a:p>
            <a:pPr indent="450850" algn="just"/>
            <a:r>
              <a:rPr lang="pl-PL" sz="1900" b="1" dirty="0">
                <a:solidFill>
                  <a:srgbClr val="002060"/>
                </a:solidFill>
                <a:latin typeface="Constantia" pitchFamily="18" charset="0"/>
                <a:ea typeface="Times New Roman" pitchFamily="18" charset="0"/>
                <a:cs typeface="Calibri" pitchFamily="34" charset="0"/>
              </a:rPr>
              <a:t>W latach 1975-1980 </a:t>
            </a:r>
            <a:r>
              <a:rPr lang="pl-PL" sz="1900" dirty="0">
                <a:solidFill>
                  <a:srgbClr val="002060"/>
                </a:solidFill>
                <a:latin typeface="Constantia" pitchFamily="18" charset="0"/>
                <a:ea typeface="Times New Roman" pitchFamily="18" charset="0"/>
                <a:cs typeface="Calibri" pitchFamily="34" charset="0"/>
              </a:rPr>
              <a:t>równolegle ze zmianami administracyjno-organizacyjnymi kraju i rozbudową służb sanitarno-epidemiologicznych następowała poprawa stanu sanitarnego, co znacznie przyczyniło się do poprawy sytuacji epidemiologicznej chorób zakaźnych.</a:t>
            </a:r>
          </a:p>
          <a:p>
            <a:pPr indent="450850" algn="just"/>
            <a:endParaRPr lang="pl-PL" sz="1900" dirty="0">
              <a:solidFill>
                <a:srgbClr val="002060"/>
              </a:solidFill>
              <a:latin typeface="Constantia" pitchFamily="18" charset="0"/>
              <a:ea typeface="Times New Roman" pitchFamily="18" charset="0"/>
              <a:cs typeface="Calibri" pitchFamily="34" charset="0"/>
            </a:endParaRPr>
          </a:p>
          <a:p>
            <a:pPr indent="450850" algn="just" eaLnBrk="0" hangingPunct="0"/>
            <a:r>
              <a:rPr lang="pl-PL" sz="1900" dirty="0">
                <a:solidFill>
                  <a:srgbClr val="002060"/>
                </a:solidFill>
                <a:latin typeface="Constantia" pitchFamily="18" charset="0"/>
                <a:ea typeface="Times New Roman" pitchFamily="18" charset="0"/>
                <a:cs typeface="Calibri" pitchFamily="34" charset="0"/>
              </a:rPr>
              <a:t>Największym osiągnięciem </a:t>
            </a:r>
            <a:r>
              <a:rPr lang="pl-PL" sz="1900" b="1" dirty="0">
                <a:solidFill>
                  <a:srgbClr val="002060"/>
                </a:solidFill>
                <a:latin typeface="Constantia" pitchFamily="18" charset="0"/>
                <a:ea typeface="Times New Roman" pitchFamily="18" charset="0"/>
                <a:cs typeface="Calibri" pitchFamily="34" charset="0"/>
              </a:rPr>
              <a:t>w wyniku konsekwentnego prowadzenia szczepień ochronnych</a:t>
            </a:r>
            <a:r>
              <a:rPr lang="pl-PL" sz="1900" dirty="0">
                <a:solidFill>
                  <a:srgbClr val="002060"/>
                </a:solidFill>
                <a:latin typeface="Constantia" pitchFamily="18" charset="0"/>
                <a:ea typeface="Times New Roman" pitchFamily="18" charset="0"/>
                <a:cs typeface="Calibri" pitchFamily="34" charset="0"/>
              </a:rPr>
              <a:t> w latach ubiegłych było </a:t>
            </a:r>
            <a:r>
              <a:rPr lang="pl-PL" sz="1900" b="1" dirty="0">
                <a:solidFill>
                  <a:srgbClr val="002060"/>
                </a:solidFill>
                <a:latin typeface="Constantia" pitchFamily="18" charset="0"/>
                <a:ea typeface="Times New Roman" pitchFamily="18" charset="0"/>
                <a:cs typeface="Calibri" pitchFamily="34" charset="0"/>
              </a:rPr>
              <a:t>ustąpienie całkowite lub prawie całkowite takich chorób zakaźnych, jak: błonicy, choroby Heinego-Medina, odry, krztuśca, ospy prawdziwej</a:t>
            </a:r>
            <a:r>
              <a:rPr lang="pl-PL" sz="1900" dirty="0">
                <a:solidFill>
                  <a:srgbClr val="002060"/>
                </a:solidFill>
                <a:latin typeface="Constantia" pitchFamily="18" charset="0"/>
                <a:ea typeface="Times New Roman" pitchFamily="18" charset="0"/>
                <a:cs typeface="Calibri" pitchFamily="34" charset="0"/>
              </a:rPr>
              <a:t>. </a:t>
            </a:r>
          </a:p>
          <a:p>
            <a:pPr indent="450850" algn="just" eaLnBrk="0" hangingPunct="0"/>
            <a:endParaRPr lang="pl-PL" sz="1900" dirty="0">
              <a:solidFill>
                <a:srgbClr val="002060"/>
              </a:solidFill>
              <a:latin typeface="Constantia" pitchFamily="18" charset="0"/>
              <a:ea typeface="Times New Roman" pitchFamily="18" charset="0"/>
              <a:cs typeface="Calibri" pitchFamily="34" charset="0"/>
            </a:endParaRPr>
          </a:p>
          <a:p>
            <a:pPr indent="450850" algn="just" eaLnBrk="0" hangingPunct="0"/>
            <a:endParaRPr lang="pl-PL" dirty="0">
              <a:solidFill>
                <a:srgbClr val="002060"/>
              </a:solidFill>
              <a:latin typeface="Constantia" pitchFamily="18" charset="0"/>
              <a:ea typeface="Times New Roman" pitchFamily="18" charset="0"/>
              <a:cs typeface="Calibri" pitchFamily="34" charset="0"/>
            </a:endParaRPr>
          </a:p>
        </p:txBody>
      </p:sp>
      <p:sp>
        <p:nvSpPr>
          <p:cNvPr id="2" name="Symbol zastępczy numeru slajdu 1">
            <a:extLst>
              <a:ext uri="{FF2B5EF4-FFF2-40B4-BE49-F238E27FC236}">
                <a16:creationId xmlns:a16="http://schemas.microsoft.com/office/drawing/2014/main" id="{FEA1FC19-B4BA-42F0-858D-6D1B447889F6}"/>
              </a:ext>
            </a:extLst>
          </p:cNvPr>
          <p:cNvSpPr>
            <a:spLocks noGrp="1"/>
          </p:cNvSpPr>
          <p:nvPr>
            <p:ph type="sldNum" sz="quarter" idx="12"/>
          </p:nvPr>
        </p:nvSpPr>
        <p:spPr/>
        <p:txBody>
          <a:bodyPr/>
          <a:lstStyle/>
          <a:p>
            <a:pPr>
              <a:defRPr/>
            </a:pPr>
            <a:fld id="{8E7CD2DA-8185-4507-8A2F-B572FDECFAC1}" type="slidenum">
              <a:rPr lang="pl-PL" smtClean="0"/>
              <a:pPr>
                <a:defRPr/>
              </a:pPr>
              <a:t>79</a:t>
            </a:fld>
            <a:endParaRPr lang="pl-PL"/>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E0F5CD54-E6FF-7D5E-00ED-A8B70CF0B40E}"/>
              </a:ext>
            </a:extLst>
          </p:cNvPr>
          <p:cNvSpPr>
            <a:spLocks noGrp="1"/>
          </p:cNvSpPr>
          <p:nvPr>
            <p:ph type="sldNum" sz="quarter" idx="12"/>
          </p:nvPr>
        </p:nvSpPr>
        <p:spPr/>
        <p:txBody>
          <a:bodyPr/>
          <a:lstStyle/>
          <a:p>
            <a:pPr>
              <a:defRPr/>
            </a:pPr>
            <a:fld id="{8E7CD2DA-8185-4507-8A2F-B572FDECFAC1}" type="slidenum">
              <a:rPr lang="pl-PL" smtClean="0"/>
              <a:pPr>
                <a:defRPr/>
              </a:pPr>
              <a:t>8</a:t>
            </a:fld>
            <a:endParaRPr lang="pl-PL"/>
          </a:p>
        </p:txBody>
      </p:sp>
      <p:pic>
        <p:nvPicPr>
          <p:cNvPr id="3" name="Picture 2" descr="Sebelum COVID-19, Virus Black Death Pernah Melanda Dunia Mengorbankan ...">
            <a:extLst>
              <a:ext uri="{FF2B5EF4-FFF2-40B4-BE49-F238E27FC236}">
                <a16:creationId xmlns:a16="http://schemas.microsoft.com/office/drawing/2014/main" id="{CE55CAED-B765-128A-F399-555837164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622" y="1362205"/>
            <a:ext cx="8267178" cy="4133589"/>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6552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C9FE7E72-5DD5-80E0-16E1-F615FB82C9B7}"/>
              </a:ext>
            </a:extLst>
          </p:cNvPr>
          <p:cNvSpPr>
            <a:spLocks noGrp="1"/>
          </p:cNvSpPr>
          <p:nvPr>
            <p:ph type="sldNum" sz="quarter" idx="12"/>
          </p:nvPr>
        </p:nvSpPr>
        <p:spPr/>
        <p:txBody>
          <a:bodyPr/>
          <a:lstStyle/>
          <a:p>
            <a:pPr>
              <a:defRPr/>
            </a:pPr>
            <a:fld id="{E683911C-EC88-49B7-90C9-B74F5A05111C}" type="slidenum">
              <a:rPr lang="pl-PL" smtClean="0"/>
              <a:pPr>
                <a:defRPr/>
              </a:pPr>
              <a:t>80</a:t>
            </a:fld>
            <a:endParaRPr lang="pl-PL"/>
          </a:p>
        </p:txBody>
      </p:sp>
      <p:sp>
        <p:nvSpPr>
          <p:cNvPr id="3" name="pole tekstowe 2">
            <a:extLst>
              <a:ext uri="{FF2B5EF4-FFF2-40B4-BE49-F238E27FC236}">
                <a16:creationId xmlns:a16="http://schemas.microsoft.com/office/drawing/2014/main" id="{1509C671-F4E3-DAA1-35D6-239E47206263}"/>
              </a:ext>
            </a:extLst>
          </p:cNvPr>
          <p:cNvSpPr txBox="1"/>
          <p:nvPr/>
        </p:nvSpPr>
        <p:spPr>
          <a:xfrm>
            <a:off x="683568" y="692696"/>
            <a:ext cx="7727007" cy="4416594"/>
          </a:xfrm>
          <a:prstGeom prst="rect">
            <a:avLst/>
          </a:prstGeom>
          <a:noFill/>
        </p:spPr>
        <p:txBody>
          <a:bodyPr wrap="square" rtlCol="0">
            <a:spAutoFit/>
          </a:bodyPr>
          <a:lstStyle/>
          <a:p>
            <a:pPr algn="ctr"/>
            <a:r>
              <a:rPr lang="pl-PL" b="1" dirty="0">
                <a:solidFill>
                  <a:srgbClr val="002060"/>
                </a:solidFill>
                <a:latin typeface="+mj-lt"/>
              </a:rPr>
              <a:t>Walka ze świerzbem</a:t>
            </a:r>
          </a:p>
          <a:p>
            <a:endParaRPr lang="pl-PL" dirty="0">
              <a:solidFill>
                <a:srgbClr val="002060"/>
              </a:solidFill>
              <a:latin typeface="+mj-lt"/>
            </a:endParaRPr>
          </a:p>
          <a:p>
            <a:pPr algn="just"/>
            <a:endParaRPr lang="pl-PL" dirty="0">
              <a:solidFill>
                <a:srgbClr val="002060"/>
              </a:solidFill>
              <a:latin typeface="+mj-lt"/>
            </a:endParaRPr>
          </a:p>
          <a:p>
            <a:pPr algn="just"/>
            <a:endParaRPr lang="pl-PL" dirty="0">
              <a:solidFill>
                <a:srgbClr val="002060"/>
              </a:solidFill>
              <a:latin typeface="+mj-lt"/>
            </a:endParaRPr>
          </a:p>
          <a:p>
            <a:pPr algn="just"/>
            <a:r>
              <a:rPr lang="pl-PL" sz="1900" dirty="0">
                <a:solidFill>
                  <a:srgbClr val="002060"/>
                </a:solidFill>
                <a:latin typeface="+mj-lt"/>
              </a:rPr>
              <a:t>W związku z niekorzystną sytuacją epidemiologiczną świerzbu opracowano w Polsce wytyczne do jego zapobiegania i zwalczania.</a:t>
            </a:r>
          </a:p>
          <a:p>
            <a:pPr algn="just"/>
            <a:endParaRPr lang="pl-PL" sz="1900" dirty="0">
              <a:solidFill>
                <a:srgbClr val="002060"/>
              </a:solidFill>
              <a:latin typeface="+mj-lt"/>
            </a:endParaRPr>
          </a:p>
          <a:p>
            <a:pPr algn="just"/>
            <a:r>
              <a:rPr lang="pl-PL" sz="1900" dirty="0">
                <a:solidFill>
                  <a:srgbClr val="002060"/>
                </a:solidFill>
                <a:latin typeface="+mj-lt"/>
              </a:rPr>
              <a:t>Od października </a:t>
            </a:r>
            <a:r>
              <a:rPr lang="pl-PL" sz="1900" b="1" dirty="0">
                <a:solidFill>
                  <a:srgbClr val="002060"/>
                </a:solidFill>
                <a:latin typeface="+mj-lt"/>
              </a:rPr>
              <a:t>1977 r</a:t>
            </a:r>
            <a:r>
              <a:rPr lang="pl-PL" sz="1900" dirty="0">
                <a:solidFill>
                  <a:srgbClr val="002060"/>
                </a:solidFill>
                <a:latin typeface="+mj-lt"/>
              </a:rPr>
              <a:t>. wprowadzono w naszym kraju </a:t>
            </a:r>
            <a:r>
              <a:rPr lang="pl-PL" sz="1900" b="1" dirty="0">
                <a:solidFill>
                  <a:srgbClr val="002060"/>
                </a:solidFill>
                <a:latin typeface="+mj-lt"/>
              </a:rPr>
              <a:t>przymus leczenia </a:t>
            </a:r>
            <a:r>
              <a:rPr lang="pl-PL" sz="1900" dirty="0">
                <a:solidFill>
                  <a:srgbClr val="002060"/>
                </a:solidFill>
                <a:latin typeface="+mj-lt"/>
              </a:rPr>
              <a:t>świerzbu. </a:t>
            </a:r>
          </a:p>
          <a:p>
            <a:pPr algn="just"/>
            <a:endParaRPr lang="pl-PL" sz="1900" dirty="0">
              <a:solidFill>
                <a:srgbClr val="002060"/>
              </a:solidFill>
              <a:latin typeface="+mj-lt"/>
            </a:endParaRPr>
          </a:p>
          <a:p>
            <a:pPr algn="just"/>
            <a:r>
              <a:rPr lang="pl-PL" sz="1900" dirty="0">
                <a:solidFill>
                  <a:srgbClr val="002060"/>
                </a:solidFill>
                <a:latin typeface="+mj-lt"/>
              </a:rPr>
              <a:t>W latach 1966-1986 chorowało w Polsce na świerzb </a:t>
            </a:r>
            <a:r>
              <a:rPr lang="pl-PL" sz="1900" b="1" dirty="0">
                <a:solidFill>
                  <a:srgbClr val="002060"/>
                </a:solidFill>
                <a:latin typeface="+mj-lt"/>
              </a:rPr>
              <a:t>1 675 213 </a:t>
            </a:r>
            <a:r>
              <a:rPr lang="pl-PL" sz="1900" dirty="0">
                <a:solidFill>
                  <a:srgbClr val="002060"/>
                </a:solidFill>
                <a:latin typeface="+mj-lt"/>
              </a:rPr>
              <a:t>osób.</a:t>
            </a:r>
          </a:p>
          <a:p>
            <a:pPr algn="just"/>
            <a:endParaRPr lang="pl-PL" sz="1900" dirty="0">
              <a:solidFill>
                <a:srgbClr val="002060"/>
              </a:solidFill>
              <a:latin typeface="+mj-lt"/>
            </a:endParaRPr>
          </a:p>
          <a:p>
            <a:pPr algn="just"/>
            <a:r>
              <a:rPr lang="pl-PL" sz="1900" dirty="0">
                <a:solidFill>
                  <a:srgbClr val="002060"/>
                </a:solidFill>
                <a:latin typeface="+mj-lt"/>
              </a:rPr>
              <a:t>Pierwsze dane liczbowe o hospitalizowanych w kraju ludzi chorych na świerzb pochodzą z 1972 r. W latach 1</a:t>
            </a:r>
            <a:r>
              <a:rPr lang="pl-PL" sz="1900" b="1" dirty="0">
                <a:solidFill>
                  <a:srgbClr val="002060"/>
                </a:solidFill>
                <a:latin typeface="+mj-lt"/>
              </a:rPr>
              <a:t>972-1986</a:t>
            </a:r>
            <a:r>
              <a:rPr lang="pl-PL" sz="1900" dirty="0">
                <a:solidFill>
                  <a:srgbClr val="002060"/>
                </a:solidFill>
                <a:latin typeface="+mj-lt"/>
              </a:rPr>
              <a:t> hospitalizowano ogółem   </a:t>
            </a:r>
            <a:r>
              <a:rPr lang="pl-PL" sz="1900" b="1" dirty="0">
                <a:solidFill>
                  <a:srgbClr val="002060"/>
                </a:solidFill>
                <a:latin typeface="+mj-lt"/>
              </a:rPr>
              <a:t>8889</a:t>
            </a:r>
            <a:r>
              <a:rPr lang="pl-PL" sz="1900" dirty="0">
                <a:solidFill>
                  <a:srgbClr val="002060"/>
                </a:solidFill>
                <a:latin typeface="+mj-lt"/>
              </a:rPr>
              <a:t> osób.</a:t>
            </a:r>
          </a:p>
        </p:txBody>
      </p:sp>
    </p:spTree>
    <p:extLst>
      <p:ext uri="{BB962C8B-B14F-4D97-AF65-F5344CB8AC3E}">
        <p14:creationId xmlns:p14="http://schemas.microsoft.com/office/powerpoint/2010/main" val="25311670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563E0928-756F-74F5-9865-4A3CECB421FF}"/>
              </a:ext>
            </a:extLst>
          </p:cNvPr>
          <p:cNvSpPr>
            <a:spLocks noGrp="1"/>
          </p:cNvSpPr>
          <p:nvPr>
            <p:ph type="sldNum" sz="quarter" idx="12"/>
          </p:nvPr>
        </p:nvSpPr>
        <p:spPr/>
        <p:txBody>
          <a:bodyPr/>
          <a:lstStyle/>
          <a:p>
            <a:pPr>
              <a:defRPr/>
            </a:pPr>
            <a:fld id="{E683911C-EC88-49B7-90C9-B74F5A05111C}" type="slidenum">
              <a:rPr lang="pl-PL" smtClean="0"/>
              <a:pPr>
                <a:defRPr/>
              </a:pPr>
              <a:t>81</a:t>
            </a:fld>
            <a:endParaRPr lang="pl-PL"/>
          </a:p>
        </p:txBody>
      </p:sp>
      <p:sp>
        <p:nvSpPr>
          <p:cNvPr id="4" name="pole tekstowe 3">
            <a:extLst>
              <a:ext uri="{FF2B5EF4-FFF2-40B4-BE49-F238E27FC236}">
                <a16:creationId xmlns:a16="http://schemas.microsoft.com/office/drawing/2014/main" id="{98A0D644-8ABF-3979-EDFF-CAE8328DC611}"/>
              </a:ext>
            </a:extLst>
          </p:cNvPr>
          <p:cNvSpPr txBox="1"/>
          <p:nvPr/>
        </p:nvSpPr>
        <p:spPr>
          <a:xfrm>
            <a:off x="251520" y="228167"/>
            <a:ext cx="8424936" cy="6740307"/>
          </a:xfrm>
          <a:prstGeom prst="rect">
            <a:avLst/>
          </a:prstGeom>
          <a:noFill/>
        </p:spPr>
        <p:txBody>
          <a:bodyPr wrap="square">
            <a:spAutoFit/>
          </a:bodyPr>
          <a:lstStyle/>
          <a:p>
            <a:pPr indent="450850" algn="just" eaLnBrk="0" hangingPunct="0"/>
            <a:r>
              <a:rPr lang="pl-PL" dirty="0">
                <a:solidFill>
                  <a:srgbClr val="002060"/>
                </a:solidFill>
                <a:latin typeface="Constantia" pitchFamily="18" charset="0"/>
                <a:cs typeface="Calibri" pitchFamily="34" charset="0"/>
              </a:rPr>
              <a:t>W wyniku działalności Państwowej Inspekcji Sanitarnej następowały korzystne zmiany w stanie sanitarnym kraju. Wpływało to również na poprawę sytuacji epidemiologicznej niektórych chorób zakaźnych. Przyczyniły się do tego </a:t>
            </a:r>
            <a:r>
              <a:rPr lang="pl-PL" b="1" dirty="0">
                <a:solidFill>
                  <a:srgbClr val="002060"/>
                </a:solidFill>
                <a:latin typeface="Constantia" pitchFamily="18" charset="0"/>
                <a:cs typeface="Calibri" pitchFamily="34" charset="0"/>
              </a:rPr>
              <a:t>prowadzone szczepienia  ochronne</a:t>
            </a:r>
            <a:r>
              <a:rPr lang="pl-PL" dirty="0">
                <a:solidFill>
                  <a:srgbClr val="002060"/>
                </a:solidFill>
                <a:latin typeface="Constantia" pitchFamily="18" charset="0"/>
                <a:cs typeface="Calibri" pitchFamily="34" charset="0"/>
              </a:rPr>
              <a:t>.</a:t>
            </a:r>
          </a:p>
          <a:p>
            <a:pPr indent="450850" algn="just" eaLnBrk="0" hangingPunct="0"/>
            <a:endParaRPr lang="pl-PL" dirty="0">
              <a:solidFill>
                <a:srgbClr val="002060"/>
              </a:solidFill>
              <a:latin typeface="Constantia" pitchFamily="18" charset="0"/>
              <a:cs typeface="Calibri" pitchFamily="34" charset="0"/>
            </a:endParaRPr>
          </a:p>
          <a:p>
            <a:pPr marL="342900" indent="-342900" algn="just" eaLnBrk="0" hangingPunct="0">
              <a:buFont typeface="Wingdings" panose="05000000000000000000" pitchFamily="2" charset="2"/>
              <a:buChar char="q"/>
            </a:pPr>
            <a:r>
              <a:rPr lang="pl-PL" dirty="0">
                <a:solidFill>
                  <a:srgbClr val="002060"/>
                </a:solidFill>
                <a:latin typeface="Constantia" pitchFamily="18" charset="0"/>
                <a:cs typeface="Calibri" pitchFamily="34" charset="0"/>
              </a:rPr>
              <a:t>W </a:t>
            </a:r>
            <a:r>
              <a:rPr lang="pl-PL" b="1" dirty="0">
                <a:solidFill>
                  <a:srgbClr val="002060"/>
                </a:solidFill>
                <a:latin typeface="Constantia" pitchFamily="18" charset="0"/>
                <a:cs typeface="Calibri" pitchFamily="34" charset="0"/>
              </a:rPr>
              <a:t>1976 r.</a:t>
            </a:r>
            <a:r>
              <a:rPr lang="pl-PL" dirty="0">
                <a:solidFill>
                  <a:srgbClr val="002060"/>
                </a:solidFill>
                <a:latin typeface="Constantia" pitchFamily="18" charset="0"/>
                <a:cs typeface="Calibri" pitchFamily="34" charset="0"/>
              </a:rPr>
              <a:t> zarejestrowano </a:t>
            </a:r>
            <a:r>
              <a:rPr lang="pl-PL" b="1" dirty="0">
                <a:solidFill>
                  <a:srgbClr val="002060"/>
                </a:solidFill>
                <a:latin typeface="Constantia" pitchFamily="18" charset="0"/>
                <a:cs typeface="Calibri" pitchFamily="34" charset="0"/>
              </a:rPr>
              <a:t>181 </a:t>
            </a:r>
            <a:r>
              <a:rPr lang="pl-PL" dirty="0">
                <a:solidFill>
                  <a:srgbClr val="002060"/>
                </a:solidFill>
                <a:latin typeface="Constantia" pitchFamily="18" charset="0"/>
                <a:cs typeface="Calibri" pitchFamily="34" charset="0"/>
              </a:rPr>
              <a:t>przypadków duru brzusznego, a w roku </a:t>
            </a:r>
            <a:r>
              <a:rPr lang="pl-PL" b="1" dirty="0">
                <a:solidFill>
                  <a:srgbClr val="002060"/>
                </a:solidFill>
                <a:latin typeface="Constantia" pitchFamily="18" charset="0"/>
                <a:cs typeface="Calibri" pitchFamily="34" charset="0"/>
              </a:rPr>
              <a:t>1960</a:t>
            </a:r>
            <a:r>
              <a:rPr lang="pl-PL" dirty="0">
                <a:solidFill>
                  <a:srgbClr val="002060"/>
                </a:solidFill>
                <a:latin typeface="Constantia" pitchFamily="18" charset="0"/>
                <a:cs typeface="Calibri" pitchFamily="34" charset="0"/>
              </a:rPr>
              <a:t> – </a:t>
            </a:r>
            <a:r>
              <a:rPr lang="pl-PL" b="1" dirty="0">
                <a:solidFill>
                  <a:srgbClr val="002060"/>
                </a:solidFill>
                <a:latin typeface="Constantia" pitchFamily="18" charset="0"/>
                <a:cs typeface="Calibri" pitchFamily="34" charset="0"/>
              </a:rPr>
              <a:t>3086</a:t>
            </a:r>
            <a:r>
              <a:rPr lang="pl-PL" dirty="0">
                <a:solidFill>
                  <a:srgbClr val="002060"/>
                </a:solidFill>
                <a:latin typeface="Constantia" pitchFamily="18" charset="0"/>
                <a:cs typeface="Calibri" pitchFamily="34" charset="0"/>
              </a:rPr>
              <a:t> przypadków.</a:t>
            </a:r>
          </a:p>
          <a:p>
            <a:pPr marL="342900" indent="-342900" algn="just" eaLnBrk="0" hangingPunct="0">
              <a:buFont typeface="Wingdings" panose="05000000000000000000" pitchFamily="2" charset="2"/>
              <a:buChar char="q"/>
            </a:pPr>
            <a:r>
              <a:rPr lang="pl-PL" b="1" dirty="0">
                <a:solidFill>
                  <a:srgbClr val="002060"/>
                </a:solidFill>
                <a:latin typeface="Constantia" pitchFamily="18" charset="0"/>
                <a:cs typeface="Calibri" pitchFamily="34" charset="0"/>
              </a:rPr>
              <a:t>W 1976 r. </a:t>
            </a:r>
            <a:r>
              <a:rPr lang="pl-PL" dirty="0">
                <a:solidFill>
                  <a:srgbClr val="002060"/>
                </a:solidFill>
                <a:latin typeface="Constantia" pitchFamily="18" charset="0"/>
                <a:cs typeface="Calibri" pitchFamily="34" charset="0"/>
              </a:rPr>
              <a:t>zanotowano </a:t>
            </a:r>
            <a:r>
              <a:rPr lang="pl-PL" b="1" dirty="0">
                <a:solidFill>
                  <a:srgbClr val="002060"/>
                </a:solidFill>
                <a:latin typeface="Constantia" pitchFamily="18" charset="0"/>
                <a:cs typeface="Calibri" pitchFamily="34" charset="0"/>
              </a:rPr>
              <a:t>526 </a:t>
            </a:r>
            <a:r>
              <a:rPr lang="pl-PL" dirty="0">
                <a:solidFill>
                  <a:srgbClr val="002060"/>
                </a:solidFill>
                <a:latin typeface="Constantia" pitchFamily="18" charset="0"/>
                <a:cs typeface="Calibri" pitchFamily="34" charset="0"/>
              </a:rPr>
              <a:t>zachorowań na krztusiec, a w </a:t>
            </a:r>
            <a:r>
              <a:rPr lang="pl-PL" b="1" dirty="0">
                <a:solidFill>
                  <a:srgbClr val="002060"/>
                </a:solidFill>
                <a:latin typeface="Constantia" pitchFamily="18" charset="0"/>
                <a:cs typeface="Calibri" pitchFamily="34" charset="0"/>
              </a:rPr>
              <a:t>1960 r.</a:t>
            </a:r>
            <a:r>
              <a:rPr lang="pl-PL" dirty="0">
                <a:solidFill>
                  <a:srgbClr val="002060"/>
                </a:solidFill>
                <a:latin typeface="Constantia" pitchFamily="18" charset="0"/>
                <a:cs typeface="Calibri" pitchFamily="34" charset="0"/>
              </a:rPr>
              <a:t> </a:t>
            </a:r>
            <a:r>
              <a:rPr lang="pl-PL" b="1" dirty="0">
                <a:solidFill>
                  <a:srgbClr val="002060"/>
                </a:solidFill>
                <a:latin typeface="Constantia" pitchFamily="18" charset="0"/>
                <a:cs typeface="Calibri" pitchFamily="34" charset="0"/>
              </a:rPr>
              <a:t>ponad 95 tys</a:t>
            </a:r>
            <a:r>
              <a:rPr lang="pl-PL" dirty="0">
                <a:solidFill>
                  <a:srgbClr val="002060"/>
                </a:solidFill>
                <a:latin typeface="Constantia" pitchFamily="18" charset="0"/>
                <a:cs typeface="Calibri" pitchFamily="34" charset="0"/>
              </a:rPr>
              <a:t>.</a:t>
            </a:r>
          </a:p>
          <a:p>
            <a:pPr marL="342900" indent="-342900" algn="just" eaLnBrk="0" hangingPunct="0">
              <a:buFont typeface="Wingdings" panose="05000000000000000000" pitchFamily="2" charset="2"/>
              <a:buChar char="q"/>
            </a:pPr>
            <a:r>
              <a:rPr lang="pl-PL" dirty="0">
                <a:solidFill>
                  <a:srgbClr val="002060"/>
                </a:solidFill>
                <a:latin typeface="Constantia" pitchFamily="18" charset="0"/>
                <a:cs typeface="Calibri" pitchFamily="34" charset="0"/>
              </a:rPr>
              <a:t>W latach </a:t>
            </a:r>
            <a:r>
              <a:rPr lang="pl-PL" b="1" dirty="0">
                <a:solidFill>
                  <a:srgbClr val="002060"/>
                </a:solidFill>
                <a:latin typeface="Constantia" pitchFamily="18" charset="0"/>
                <a:cs typeface="Calibri" pitchFamily="34" charset="0"/>
              </a:rPr>
              <a:t>1974 – 1975 </a:t>
            </a:r>
            <a:r>
              <a:rPr lang="pl-PL" dirty="0">
                <a:solidFill>
                  <a:srgbClr val="002060"/>
                </a:solidFill>
                <a:latin typeface="Constantia" pitchFamily="18" charset="0"/>
                <a:cs typeface="Calibri" pitchFamily="34" charset="0"/>
              </a:rPr>
              <a:t>rozpoczęto szczepienia w skali masowej przeciwko odrze. Rok </a:t>
            </a:r>
            <a:r>
              <a:rPr lang="pl-PL" b="1" dirty="0">
                <a:solidFill>
                  <a:srgbClr val="002060"/>
                </a:solidFill>
                <a:latin typeface="Constantia" pitchFamily="18" charset="0"/>
                <a:cs typeface="Calibri" pitchFamily="34" charset="0"/>
              </a:rPr>
              <a:t>1977 był pierwszym rokiem świadczącym o wyraźnej skuteczności tych szczepień.</a:t>
            </a:r>
            <a:endParaRPr lang="pl-PL" dirty="0">
              <a:solidFill>
                <a:srgbClr val="002060"/>
              </a:solidFill>
              <a:latin typeface="Constantia" pitchFamily="18" charset="0"/>
              <a:cs typeface="Calibri" pitchFamily="34" charset="0"/>
            </a:endParaRPr>
          </a:p>
          <a:p>
            <a:pPr marL="342900" indent="-342900" algn="just" eaLnBrk="0" hangingPunct="0">
              <a:buFont typeface="Wingdings" panose="05000000000000000000" pitchFamily="2" charset="2"/>
              <a:buChar char="q"/>
            </a:pPr>
            <a:r>
              <a:rPr lang="pl-PL" dirty="0">
                <a:solidFill>
                  <a:srgbClr val="002060"/>
                </a:solidFill>
                <a:latin typeface="Constantia" pitchFamily="18" charset="0"/>
                <a:cs typeface="Calibri" pitchFamily="34" charset="0"/>
              </a:rPr>
              <a:t>W </a:t>
            </a:r>
            <a:r>
              <a:rPr lang="pl-PL" b="1" dirty="0">
                <a:solidFill>
                  <a:srgbClr val="002060"/>
                </a:solidFill>
                <a:latin typeface="Constantia" pitchFamily="18" charset="0"/>
                <a:cs typeface="Calibri" pitchFamily="34" charset="0"/>
              </a:rPr>
              <a:t>1976 r.  </a:t>
            </a:r>
            <a:r>
              <a:rPr lang="pl-PL" dirty="0">
                <a:solidFill>
                  <a:srgbClr val="002060"/>
                </a:solidFill>
                <a:latin typeface="Constantia" pitchFamily="18" charset="0"/>
                <a:cs typeface="Calibri" pitchFamily="34" charset="0"/>
              </a:rPr>
              <a:t>wystąpiły tylko </a:t>
            </a:r>
            <a:r>
              <a:rPr lang="pl-PL" b="1" dirty="0">
                <a:solidFill>
                  <a:srgbClr val="002060"/>
                </a:solidFill>
                <a:latin typeface="Constantia" pitchFamily="18" charset="0"/>
                <a:cs typeface="Calibri" pitchFamily="34" charset="0"/>
              </a:rPr>
              <a:t>3</a:t>
            </a:r>
            <a:r>
              <a:rPr lang="pl-PL" dirty="0">
                <a:solidFill>
                  <a:srgbClr val="002060"/>
                </a:solidFill>
                <a:latin typeface="Constantia" pitchFamily="18" charset="0"/>
                <a:cs typeface="Calibri" pitchFamily="34" charset="0"/>
              </a:rPr>
              <a:t> zachorowania na błonicę, podczas, gdy w </a:t>
            </a:r>
            <a:r>
              <a:rPr lang="pl-PL" b="1" dirty="0">
                <a:solidFill>
                  <a:srgbClr val="002060"/>
                </a:solidFill>
                <a:latin typeface="Constantia" pitchFamily="18" charset="0"/>
                <a:cs typeface="Calibri" pitchFamily="34" charset="0"/>
              </a:rPr>
              <a:t>1954 r</a:t>
            </a:r>
            <a:r>
              <a:rPr lang="pl-PL" dirty="0">
                <a:solidFill>
                  <a:srgbClr val="002060"/>
                </a:solidFill>
                <a:latin typeface="Constantia" pitchFamily="18" charset="0"/>
                <a:cs typeface="Calibri" pitchFamily="34" charset="0"/>
              </a:rPr>
              <a:t>. zarejestrowano blisko </a:t>
            </a:r>
            <a:r>
              <a:rPr lang="pl-PL" b="1" dirty="0">
                <a:solidFill>
                  <a:srgbClr val="002060"/>
                </a:solidFill>
                <a:latin typeface="Constantia" pitchFamily="18" charset="0"/>
                <a:cs typeface="Calibri" pitchFamily="34" charset="0"/>
              </a:rPr>
              <a:t>44 tys. zachorowań i 1958 zgonów.</a:t>
            </a:r>
            <a:endParaRPr lang="pl-PL" dirty="0">
              <a:solidFill>
                <a:srgbClr val="002060"/>
              </a:solidFill>
              <a:latin typeface="Constantia" pitchFamily="18" charset="0"/>
              <a:cs typeface="Calibri" pitchFamily="34" charset="0"/>
            </a:endParaRPr>
          </a:p>
          <a:p>
            <a:pPr marL="342900" indent="-342900" algn="just" eaLnBrk="0" hangingPunct="0">
              <a:buFont typeface="Wingdings" panose="05000000000000000000" pitchFamily="2" charset="2"/>
              <a:buChar char="q"/>
            </a:pPr>
            <a:r>
              <a:rPr lang="pl-PL" dirty="0">
                <a:solidFill>
                  <a:srgbClr val="002060"/>
                </a:solidFill>
                <a:latin typeface="Constantia" pitchFamily="18" charset="0"/>
                <a:cs typeface="Calibri" pitchFamily="34" charset="0"/>
              </a:rPr>
              <a:t>W </a:t>
            </a:r>
            <a:r>
              <a:rPr lang="pl-PL" b="1" dirty="0">
                <a:solidFill>
                  <a:srgbClr val="002060"/>
                </a:solidFill>
                <a:latin typeface="Constantia" pitchFamily="18" charset="0"/>
                <a:cs typeface="Calibri" pitchFamily="34" charset="0"/>
              </a:rPr>
              <a:t>1976 r. </a:t>
            </a:r>
            <a:r>
              <a:rPr lang="pl-PL" dirty="0">
                <a:solidFill>
                  <a:srgbClr val="002060"/>
                </a:solidFill>
                <a:latin typeface="Constantia" pitchFamily="18" charset="0"/>
                <a:cs typeface="Calibri" pitchFamily="34" charset="0"/>
              </a:rPr>
              <a:t>zanotowano </a:t>
            </a:r>
            <a:r>
              <a:rPr lang="pl-PL" b="1" dirty="0">
                <a:solidFill>
                  <a:srgbClr val="002060"/>
                </a:solidFill>
                <a:latin typeface="Constantia" pitchFamily="18" charset="0"/>
                <a:cs typeface="Calibri" pitchFamily="34" charset="0"/>
              </a:rPr>
              <a:t>14 zachorowań na chorobę Heinego-Medina </a:t>
            </a:r>
            <a:r>
              <a:rPr lang="pl-PL" dirty="0">
                <a:solidFill>
                  <a:srgbClr val="002060"/>
                </a:solidFill>
                <a:latin typeface="Constantia" pitchFamily="18" charset="0"/>
                <a:cs typeface="Calibri" pitchFamily="34" charset="0"/>
              </a:rPr>
              <a:t>u dzieci nieszczepionych lub szczepionych niezgodnie z kalendarzem, a w roku </a:t>
            </a:r>
            <a:r>
              <a:rPr lang="pl-PL" b="1" dirty="0">
                <a:solidFill>
                  <a:srgbClr val="002060"/>
                </a:solidFill>
                <a:latin typeface="Constantia" pitchFamily="18" charset="0"/>
                <a:cs typeface="Calibri" pitchFamily="34" charset="0"/>
              </a:rPr>
              <a:t>1958 </a:t>
            </a:r>
            <a:r>
              <a:rPr lang="pl-PL" dirty="0">
                <a:solidFill>
                  <a:srgbClr val="002060"/>
                </a:solidFill>
                <a:latin typeface="Constantia" pitchFamily="18" charset="0"/>
                <a:cs typeface="Calibri" pitchFamily="34" charset="0"/>
              </a:rPr>
              <a:t>zarejestrowano </a:t>
            </a:r>
            <a:r>
              <a:rPr lang="pl-PL" b="1" dirty="0">
                <a:solidFill>
                  <a:srgbClr val="002060"/>
                </a:solidFill>
                <a:latin typeface="Constantia" pitchFamily="18" charset="0"/>
                <a:cs typeface="Calibri" pitchFamily="34" charset="0"/>
              </a:rPr>
              <a:t>6090 zachorowań i 348 zgonów z powodu choroby.</a:t>
            </a:r>
            <a:endParaRPr lang="pl-PL" dirty="0">
              <a:solidFill>
                <a:srgbClr val="002060"/>
              </a:solidFill>
              <a:latin typeface="Constantia" pitchFamily="18" charset="0"/>
              <a:cs typeface="Calibri" pitchFamily="34" charset="0"/>
            </a:endParaRPr>
          </a:p>
          <a:p>
            <a:pPr marL="342900" indent="-342900" algn="just" eaLnBrk="0" hangingPunct="0">
              <a:buFont typeface="Wingdings" panose="05000000000000000000" pitchFamily="2" charset="2"/>
              <a:buChar char="q"/>
            </a:pPr>
            <a:r>
              <a:rPr lang="pl-PL" dirty="0">
                <a:solidFill>
                  <a:srgbClr val="002060"/>
                </a:solidFill>
                <a:latin typeface="Constantia" pitchFamily="18" charset="0"/>
                <a:cs typeface="Calibri" pitchFamily="34" charset="0"/>
              </a:rPr>
              <a:t>Dużym osiągnięciem konsekwentnego prowadzenia szczepień ochronnych było uzyskanie bardzo dobrego odsetka uodpornienia dzieci i młodzieży w rocznikach podlegających obowiązkowym szczepieniom przeciwko następującym chorobom zakaźnym w 1976 r.: </a:t>
            </a:r>
            <a:r>
              <a:rPr lang="pl-PL" b="1" dirty="0">
                <a:solidFill>
                  <a:srgbClr val="002060"/>
                </a:solidFill>
                <a:latin typeface="Constantia" pitchFamily="18" charset="0"/>
                <a:cs typeface="Calibri" pitchFamily="34" charset="0"/>
              </a:rPr>
              <a:t>przeciwko błonicy 91,1% uodpornionych, przeciwko Heinego-Medina – 85,7%, przeciwko krztuścowi – 85,2%, przeciwko durowi brzusznemu – 78,5%, ospie – 83,9%, tężcowi – 91,2%.</a:t>
            </a:r>
          </a:p>
          <a:p>
            <a:pPr indent="450850" algn="just" eaLnBrk="0" hangingPunct="0"/>
            <a:endParaRPr lang="pl-PL" sz="1800" dirty="0">
              <a:solidFill>
                <a:srgbClr val="002060"/>
              </a:solidFill>
              <a:latin typeface="Constantia" pitchFamily="18" charset="0"/>
              <a:cs typeface="Calibri" pitchFamily="34" charset="0"/>
            </a:endParaRPr>
          </a:p>
        </p:txBody>
      </p:sp>
    </p:spTree>
    <p:extLst>
      <p:ext uri="{BB962C8B-B14F-4D97-AF65-F5344CB8AC3E}">
        <p14:creationId xmlns:p14="http://schemas.microsoft.com/office/powerpoint/2010/main" val="26509689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00E12980-7DF5-E4D4-70AD-7D13A0D899DA}"/>
              </a:ext>
            </a:extLst>
          </p:cNvPr>
          <p:cNvSpPr>
            <a:spLocks noGrp="1"/>
          </p:cNvSpPr>
          <p:nvPr>
            <p:ph type="sldNum" sz="quarter" idx="12"/>
          </p:nvPr>
        </p:nvSpPr>
        <p:spPr/>
        <p:txBody>
          <a:bodyPr/>
          <a:lstStyle/>
          <a:p>
            <a:pPr>
              <a:defRPr/>
            </a:pPr>
            <a:fld id="{E683911C-EC88-49B7-90C9-B74F5A05111C}" type="slidenum">
              <a:rPr lang="pl-PL" smtClean="0"/>
              <a:pPr>
                <a:defRPr/>
              </a:pPr>
              <a:t>82</a:t>
            </a:fld>
            <a:endParaRPr lang="pl-PL"/>
          </a:p>
        </p:txBody>
      </p:sp>
      <p:sp>
        <p:nvSpPr>
          <p:cNvPr id="6" name="pole tekstowe 5">
            <a:extLst>
              <a:ext uri="{FF2B5EF4-FFF2-40B4-BE49-F238E27FC236}">
                <a16:creationId xmlns:a16="http://schemas.microsoft.com/office/drawing/2014/main" id="{0F2E5D46-E66E-61F3-417F-7D3ED918B0AE}"/>
              </a:ext>
            </a:extLst>
          </p:cNvPr>
          <p:cNvSpPr txBox="1"/>
          <p:nvPr/>
        </p:nvSpPr>
        <p:spPr>
          <a:xfrm>
            <a:off x="503548" y="620688"/>
            <a:ext cx="8136904" cy="5355312"/>
          </a:xfrm>
          <a:prstGeom prst="rect">
            <a:avLst/>
          </a:prstGeom>
          <a:noFill/>
        </p:spPr>
        <p:txBody>
          <a:bodyPr wrap="square" rtlCol="0">
            <a:spAutoFit/>
          </a:bodyPr>
          <a:lstStyle/>
          <a:p>
            <a:pPr algn="just"/>
            <a:r>
              <a:rPr lang="pl-PL" dirty="0">
                <a:solidFill>
                  <a:srgbClr val="002060"/>
                </a:solidFill>
                <a:latin typeface="+mj-lt"/>
              </a:rPr>
              <a:t>	Realizując zadania w zakresie zapobiegania i zwalczania chorób zakaźnych służba sanitarno-epidemiologiczna obejmowała  opieką każdego człowieka przez cały okres jego życia i w każdym środowisku. Na tę opiekę składały się takie elementy jak:</a:t>
            </a:r>
          </a:p>
          <a:p>
            <a:pPr algn="just"/>
            <a:endParaRPr lang="pl-PL" dirty="0">
              <a:solidFill>
                <a:srgbClr val="002060"/>
              </a:solidFill>
              <a:latin typeface="+mj-lt"/>
            </a:endParaRPr>
          </a:p>
          <a:p>
            <a:pPr marL="285750" indent="-285750" algn="just">
              <a:buFont typeface="Wingdings" panose="05000000000000000000" pitchFamily="2" charset="2"/>
              <a:buChar char="q"/>
            </a:pPr>
            <a:r>
              <a:rPr lang="pl-PL" b="1" dirty="0">
                <a:solidFill>
                  <a:srgbClr val="002060"/>
                </a:solidFill>
                <a:latin typeface="+mj-lt"/>
              </a:rPr>
              <a:t>nadzór na obowiązkowymi szczepieniami ochronnymi prowadzony zgodnie z kalendarzem szczepień jak i szczepienia prowadzone w ogniskach epidemicznych i przy wyjazdach za granicę</a:t>
            </a:r>
            <a:r>
              <a:rPr lang="pl-PL" dirty="0">
                <a:solidFill>
                  <a:srgbClr val="002060"/>
                </a:solidFill>
                <a:latin typeface="+mj-lt"/>
              </a:rPr>
              <a:t>,</a:t>
            </a:r>
          </a:p>
          <a:p>
            <a:pPr marL="285750" indent="-285750" algn="just">
              <a:buFont typeface="Wingdings" panose="05000000000000000000" pitchFamily="2" charset="2"/>
              <a:buChar char="q"/>
            </a:pPr>
            <a:r>
              <a:rPr lang="pl-PL" dirty="0">
                <a:solidFill>
                  <a:srgbClr val="002060"/>
                </a:solidFill>
                <a:latin typeface="+mj-lt"/>
              </a:rPr>
              <a:t>opracowywanie ognisk chorób zakaźnych,</a:t>
            </a:r>
          </a:p>
          <a:p>
            <a:pPr marL="285750" indent="-285750" algn="just">
              <a:buFont typeface="Wingdings" panose="05000000000000000000" pitchFamily="2" charset="2"/>
              <a:buChar char="q"/>
            </a:pPr>
            <a:r>
              <a:rPr lang="pl-PL" dirty="0">
                <a:solidFill>
                  <a:srgbClr val="002060"/>
                </a:solidFill>
                <a:latin typeface="+mj-lt"/>
              </a:rPr>
              <a:t>hospitalizacja chorych zakaźnie,</a:t>
            </a:r>
          </a:p>
          <a:p>
            <a:pPr marL="285750" indent="-285750" algn="just">
              <a:buFont typeface="Wingdings" panose="05000000000000000000" pitchFamily="2" charset="2"/>
              <a:buChar char="q"/>
            </a:pPr>
            <a:r>
              <a:rPr lang="pl-PL" b="1" dirty="0">
                <a:solidFill>
                  <a:srgbClr val="002060"/>
                </a:solidFill>
                <a:latin typeface="+mj-lt"/>
              </a:rPr>
              <a:t>nadzór nad otoczeniem chorego </a:t>
            </a:r>
            <a:r>
              <a:rPr lang="pl-PL" dirty="0">
                <a:solidFill>
                  <a:srgbClr val="002060"/>
                </a:solidFill>
                <a:latin typeface="+mj-lt"/>
              </a:rPr>
              <a:t>w miejscu jego zamieszkania i pracy,</a:t>
            </a:r>
          </a:p>
          <a:p>
            <a:pPr marL="285750" indent="-285750" algn="just">
              <a:buFont typeface="Wingdings" panose="05000000000000000000" pitchFamily="2" charset="2"/>
              <a:buChar char="q"/>
            </a:pPr>
            <a:r>
              <a:rPr lang="pl-PL" b="1" dirty="0">
                <a:solidFill>
                  <a:srgbClr val="002060"/>
                </a:solidFill>
                <a:latin typeface="+mj-lt"/>
              </a:rPr>
              <a:t>nadzór nad nosicielami zarazków schorzeń jelitowych</a:t>
            </a:r>
            <a:r>
              <a:rPr lang="pl-PL" dirty="0">
                <a:solidFill>
                  <a:srgbClr val="002060"/>
                </a:solidFill>
                <a:latin typeface="+mj-lt"/>
              </a:rPr>
              <a:t>,</a:t>
            </a:r>
          </a:p>
          <a:p>
            <a:pPr marL="285750" indent="-285750" algn="just">
              <a:buFont typeface="Wingdings" panose="05000000000000000000" pitchFamily="2" charset="2"/>
              <a:buChar char="q"/>
            </a:pPr>
            <a:r>
              <a:rPr lang="pl-PL" b="1" dirty="0">
                <a:solidFill>
                  <a:srgbClr val="002060"/>
                </a:solidFill>
                <a:latin typeface="+mj-lt"/>
              </a:rPr>
              <a:t>badanie osób </a:t>
            </a:r>
            <a:r>
              <a:rPr lang="pl-PL" dirty="0">
                <a:solidFill>
                  <a:srgbClr val="002060"/>
                </a:solidFill>
                <a:latin typeface="+mj-lt"/>
              </a:rPr>
              <a:t>wykonujących określone zajęcia zarobkowe w </a:t>
            </a:r>
            <a:r>
              <a:rPr lang="pl-PL" b="1" dirty="0">
                <a:solidFill>
                  <a:srgbClr val="002060"/>
                </a:solidFill>
                <a:latin typeface="+mj-lt"/>
              </a:rPr>
              <a:t>kierunku nosicielstwa</a:t>
            </a:r>
            <a:r>
              <a:rPr lang="pl-PL" dirty="0">
                <a:solidFill>
                  <a:srgbClr val="002060"/>
                </a:solidFill>
                <a:latin typeface="+mj-lt"/>
              </a:rPr>
              <a:t> tych zarazków,</a:t>
            </a:r>
          </a:p>
          <a:p>
            <a:pPr marL="285750" indent="-285750" algn="just">
              <a:buFont typeface="Wingdings" panose="05000000000000000000" pitchFamily="2" charset="2"/>
              <a:buChar char="q"/>
            </a:pPr>
            <a:r>
              <a:rPr lang="pl-PL" dirty="0">
                <a:solidFill>
                  <a:srgbClr val="002060"/>
                </a:solidFill>
                <a:latin typeface="+mj-lt"/>
              </a:rPr>
              <a:t>ochrona granic przed zawleczeniem chorób kwarantannowych,</a:t>
            </a:r>
          </a:p>
          <a:p>
            <a:pPr marL="285750" indent="-285750" algn="just">
              <a:buFont typeface="Wingdings" panose="05000000000000000000" pitchFamily="2" charset="2"/>
              <a:buChar char="q"/>
            </a:pPr>
            <a:r>
              <a:rPr lang="pl-PL" dirty="0">
                <a:solidFill>
                  <a:srgbClr val="002060"/>
                </a:solidFill>
                <a:latin typeface="+mj-lt"/>
              </a:rPr>
              <a:t>wykonywanie </a:t>
            </a:r>
            <a:r>
              <a:rPr lang="pl-PL" b="1" dirty="0">
                <a:solidFill>
                  <a:srgbClr val="002060"/>
                </a:solidFill>
                <a:latin typeface="+mj-lt"/>
              </a:rPr>
              <a:t>zabiegów dezynfekcyjnych </a:t>
            </a:r>
            <a:r>
              <a:rPr lang="pl-PL" dirty="0">
                <a:solidFill>
                  <a:srgbClr val="002060"/>
                </a:solidFill>
                <a:latin typeface="+mj-lt"/>
              </a:rPr>
              <a:t>w ogniskach chorób zakaźnych oraz okresowe akcje dezynsekcyjne i deratyzacyjne,</a:t>
            </a:r>
          </a:p>
          <a:p>
            <a:pPr marL="285750" indent="-285750" algn="just">
              <a:buFont typeface="Wingdings" panose="05000000000000000000" pitchFamily="2" charset="2"/>
              <a:buChar char="q"/>
            </a:pPr>
            <a:r>
              <a:rPr lang="pl-PL" dirty="0">
                <a:solidFill>
                  <a:srgbClr val="002060"/>
                </a:solidFill>
                <a:latin typeface="+mj-lt"/>
              </a:rPr>
              <a:t>nadzór sanitarny sprawowany nad uczestnikami zjazdów i zgromadzeń,</a:t>
            </a:r>
          </a:p>
          <a:p>
            <a:pPr marL="285750" indent="-285750" algn="just">
              <a:buFont typeface="Wingdings" panose="05000000000000000000" pitchFamily="2" charset="2"/>
              <a:buChar char="q"/>
            </a:pPr>
            <a:r>
              <a:rPr lang="pl-PL" dirty="0">
                <a:solidFill>
                  <a:srgbClr val="002060"/>
                </a:solidFill>
                <a:latin typeface="+mj-lt"/>
              </a:rPr>
              <a:t>oraz działalność w sytuacjach awaryjnych.</a:t>
            </a:r>
          </a:p>
        </p:txBody>
      </p:sp>
    </p:spTree>
    <p:extLst>
      <p:ext uri="{BB962C8B-B14F-4D97-AF65-F5344CB8AC3E}">
        <p14:creationId xmlns:p14="http://schemas.microsoft.com/office/powerpoint/2010/main" val="3428110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DC027B2B-8293-3C4B-FC7E-1B68B04EC9B1}"/>
              </a:ext>
            </a:extLst>
          </p:cNvPr>
          <p:cNvSpPr>
            <a:spLocks noGrp="1"/>
          </p:cNvSpPr>
          <p:nvPr>
            <p:ph type="sldNum" sz="quarter" idx="12"/>
          </p:nvPr>
        </p:nvSpPr>
        <p:spPr/>
        <p:txBody>
          <a:bodyPr/>
          <a:lstStyle/>
          <a:p>
            <a:pPr>
              <a:defRPr/>
            </a:pPr>
            <a:fld id="{E683911C-EC88-49B7-90C9-B74F5A05111C}" type="slidenum">
              <a:rPr lang="pl-PL" smtClean="0"/>
              <a:pPr>
                <a:defRPr/>
              </a:pPr>
              <a:t>83</a:t>
            </a:fld>
            <a:endParaRPr lang="pl-PL"/>
          </a:p>
        </p:txBody>
      </p:sp>
      <p:sp>
        <p:nvSpPr>
          <p:cNvPr id="3" name="pole tekstowe 2">
            <a:extLst>
              <a:ext uri="{FF2B5EF4-FFF2-40B4-BE49-F238E27FC236}">
                <a16:creationId xmlns:a16="http://schemas.microsoft.com/office/drawing/2014/main" id="{10E74075-43AF-7ABA-BA93-DC469D440BF3}"/>
              </a:ext>
            </a:extLst>
          </p:cNvPr>
          <p:cNvSpPr txBox="1"/>
          <p:nvPr/>
        </p:nvSpPr>
        <p:spPr>
          <a:xfrm>
            <a:off x="467544" y="620688"/>
            <a:ext cx="8208912" cy="6186309"/>
          </a:xfrm>
          <a:prstGeom prst="rect">
            <a:avLst/>
          </a:prstGeom>
          <a:noFill/>
        </p:spPr>
        <p:txBody>
          <a:bodyPr wrap="square" rtlCol="0">
            <a:spAutoFit/>
          </a:bodyPr>
          <a:lstStyle/>
          <a:p>
            <a:pPr algn="just"/>
            <a:r>
              <a:rPr lang="pl-PL" dirty="0">
                <a:solidFill>
                  <a:srgbClr val="002060"/>
                </a:solidFill>
                <a:latin typeface="+mj-lt"/>
              </a:rPr>
              <a:t>Ponadto rolą Inspekcji było:</a:t>
            </a:r>
          </a:p>
          <a:p>
            <a:pPr algn="just"/>
            <a:endParaRPr lang="pl-PL" dirty="0">
              <a:solidFill>
                <a:srgbClr val="002060"/>
              </a:solidFill>
              <a:latin typeface="+mj-lt"/>
            </a:endParaRPr>
          </a:p>
          <a:p>
            <a:pPr marL="285750" indent="-285750" algn="just">
              <a:buFont typeface="Wingdings" panose="05000000000000000000" pitchFamily="2" charset="2"/>
              <a:buChar char="q"/>
            </a:pPr>
            <a:r>
              <a:rPr lang="pl-PL" dirty="0">
                <a:solidFill>
                  <a:srgbClr val="002060"/>
                </a:solidFill>
                <a:latin typeface="+mj-lt"/>
              </a:rPr>
              <a:t>kierowanie działalnością sanitarną i przeciwepidemiczną zakładów służby zdrowia poprzez </a:t>
            </a:r>
            <a:r>
              <a:rPr lang="pl-PL" b="1" dirty="0">
                <a:solidFill>
                  <a:srgbClr val="002060"/>
                </a:solidFill>
                <a:latin typeface="+mj-lt"/>
              </a:rPr>
              <a:t>pracę przeciwepidemiczną w ogniskach zakażeń szpitalnych</a:t>
            </a:r>
            <a:r>
              <a:rPr lang="pl-PL" dirty="0">
                <a:solidFill>
                  <a:srgbClr val="002060"/>
                </a:solidFill>
                <a:latin typeface="+mj-lt"/>
              </a:rPr>
              <a:t>,</a:t>
            </a:r>
          </a:p>
          <a:p>
            <a:pPr marL="285750" indent="-285750" algn="just">
              <a:buFont typeface="Wingdings" panose="05000000000000000000" pitchFamily="2" charset="2"/>
              <a:buChar char="q"/>
            </a:pPr>
            <a:r>
              <a:rPr lang="pl-PL" b="1" dirty="0">
                <a:solidFill>
                  <a:srgbClr val="002060"/>
                </a:solidFill>
                <a:latin typeface="+mj-lt"/>
              </a:rPr>
              <a:t>dążenie do poprawy sterylizacji </a:t>
            </a:r>
            <a:r>
              <a:rPr lang="pl-PL" dirty="0">
                <a:solidFill>
                  <a:srgbClr val="002060"/>
                </a:solidFill>
                <a:latin typeface="+mj-lt"/>
              </a:rPr>
              <a:t>na podstawie wytycznych </a:t>
            </a:r>
            <a:r>
              <a:rPr lang="pl-PL" dirty="0" err="1">
                <a:solidFill>
                  <a:srgbClr val="002060"/>
                </a:solidFill>
                <a:latin typeface="+mj-lt"/>
              </a:rPr>
              <a:t>MZiOS</a:t>
            </a:r>
            <a:r>
              <a:rPr lang="pl-PL" dirty="0">
                <a:solidFill>
                  <a:srgbClr val="002060"/>
                </a:solidFill>
                <a:latin typeface="+mj-lt"/>
              </a:rPr>
              <a:t> w sprawie poprawy sterylizacji sprzętu medycznego (1975 r.). Głównym założeniem było wprowadzenie skuteczniejszych metod sterylizacji i </a:t>
            </a:r>
            <a:r>
              <a:rPr lang="pl-PL" b="1" dirty="0">
                <a:solidFill>
                  <a:srgbClr val="002060"/>
                </a:solidFill>
                <a:latin typeface="+mj-lt"/>
              </a:rPr>
              <a:t>wyeliminowanie gotowania narzędzi i sprzętu medycznego</a:t>
            </a:r>
            <a:r>
              <a:rPr lang="pl-PL" dirty="0">
                <a:solidFill>
                  <a:srgbClr val="002060"/>
                </a:solidFill>
                <a:latin typeface="+mj-lt"/>
              </a:rPr>
              <a:t> (</a:t>
            </a:r>
            <a:r>
              <a:rPr lang="pl-PL" b="1" dirty="0">
                <a:solidFill>
                  <a:srgbClr val="002060"/>
                </a:solidFill>
                <a:latin typeface="+mj-lt"/>
              </a:rPr>
              <a:t>nowe autoklawy i sterylizatory na suche gorące powietrze</a:t>
            </a:r>
            <a:r>
              <a:rPr lang="pl-PL" dirty="0">
                <a:solidFill>
                  <a:srgbClr val="002060"/>
                </a:solidFill>
                <a:latin typeface="+mj-lt"/>
              </a:rPr>
              <a:t>, rozwijanie sieci centralnych </a:t>
            </a:r>
            <a:r>
              <a:rPr lang="pl-PL" dirty="0" err="1">
                <a:solidFill>
                  <a:srgbClr val="002060"/>
                </a:solidFill>
                <a:latin typeface="+mj-lt"/>
              </a:rPr>
              <a:t>sterylizatorni</a:t>
            </a:r>
            <a:r>
              <a:rPr lang="pl-PL" dirty="0">
                <a:solidFill>
                  <a:srgbClr val="002060"/>
                </a:solidFill>
                <a:latin typeface="+mj-lt"/>
              </a:rPr>
              <a:t>, wyposażenie placówek w szybkie i nowoczesne testy oraz aparaturę kontrolno-pomiarową do oceny skuteczności sterylizacji),</a:t>
            </a:r>
          </a:p>
          <a:p>
            <a:pPr marL="285750" indent="-285750" algn="just">
              <a:buFont typeface="Wingdings" panose="05000000000000000000" pitchFamily="2" charset="2"/>
              <a:buChar char="q"/>
            </a:pPr>
            <a:r>
              <a:rPr lang="pl-PL" dirty="0">
                <a:solidFill>
                  <a:srgbClr val="002060"/>
                </a:solidFill>
                <a:latin typeface="+mj-lt"/>
              </a:rPr>
              <a:t>w zakresie zapobiegania zakażeniom na oddziałach noworodkowych, niemowlęcych i dziecięcych sprawdzano realizowanie </a:t>
            </a:r>
            <a:r>
              <a:rPr lang="pl-PL" b="1" dirty="0">
                <a:solidFill>
                  <a:srgbClr val="002060"/>
                </a:solidFill>
                <a:latin typeface="+mj-lt"/>
              </a:rPr>
              <a:t>wytycznych Instytutu Matki i Dziecka </a:t>
            </a:r>
            <a:r>
              <a:rPr lang="pl-PL" dirty="0">
                <a:solidFill>
                  <a:srgbClr val="002060"/>
                </a:solidFill>
                <a:latin typeface="+mj-lt"/>
              </a:rPr>
              <a:t>poprzez wzmożoną częstotliwość kontroli (</a:t>
            </a:r>
            <a:r>
              <a:rPr lang="pl-PL" b="1" dirty="0">
                <a:solidFill>
                  <a:srgbClr val="002060"/>
                </a:solidFill>
                <a:latin typeface="+mj-lt"/>
              </a:rPr>
              <a:t>w sezonie letnim co miesiąc</a:t>
            </a:r>
            <a:r>
              <a:rPr lang="pl-PL" dirty="0">
                <a:solidFill>
                  <a:srgbClr val="002060"/>
                </a:solidFill>
                <a:latin typeface="+mj-lt"/>
              </a:rPr>
              <a:t>),</a:t>
            </a:r>
          </a:p>
          <a:p>
            <a:pPr marL="285750" indent="-285750" algn="just">
              <a:buFont typeface="Wingdings" panose="05000000000000000000" pitchFamily="2" charset="2"/>
              <a:buChar char="q"/>
            </a:pPr>
            <a:r>
              <a:rPr lang="pl-PL" dirty="0">
                <a:solidFill>
                  <a:srgbClr val="002060"/>
                </a:solidFill>
                <a:latin typeface="+mj-lt"/>
              </a:rPr>
              <a:t>dokonywanie </a:t>
            </a:r>
            <a:r>
              <a:rPr lang="pl-PL" b="1" dirty="0">
                <a:solidFill>
                  <a:srgbClr val="002060"/>
                </a:solidFill>
                <a:latin typeface="+mj-lt"/>
              </a:rPr>
              <a:t>okresowych kontroli stanu sanitarnego tych obiektów pod kątem stanu sanitarnego zaplecza</a:t>
            </a:r>
            <a:r>
              <a:rPr lang="pl-PL" dirty="0">
                <a:solidFill>
                  <a:srgbClr val="002060"/>
                </a:solidFill>
                <a:latin typeface="+mj-lt"/>
              </a:rPr>
              <a:t>, tj. kuchni, pralni, kuchenek oddziałowych, kuchni mlecznych,</a:t>
            </a:r>
          </a:p>
          <a:p>
            <a:pPr marL="285750" indent="-285750" algn="just">
              <a:buFont typeface="Wingdings" panose="05000000000000000000" pitchFamily="2" charset="2"/>
              <a:buChar char="q"/>
            </a:pPr>
            <a:r>
              <a:rPr lang="pl-PL" dirty="0">
                <a:solidFill>
                  <a:srgbClr val="002060"/>
                </a:solidFill>
                <a:latin typeface="+mj-lt"/>
              </a:rPr>
              <a:t>kontrolowanie zapewnienia pełnej bazy łóżek w oddziałach zakaźnych,</a:t>
            </a:r>
          </a:p>
          <a:p>
            <a:pPr marL="285750" indent="-285750" algn="just">
              <a:buFont typeface="Wingdings" panose="05000000000000000000" pitchFamily="2" charset="2"/>
              <a:buChar char="q"/>
            </a:pPr>
            <a:r>
              <a:rPr lang="pl-PL" dirty="0">
                <a:solidFill>
                  <a:srgbClr val="002060"/>
                </a:solidFill>
                <a:latin typeface="+mj-lt"/>
              </a:rPr>
              <a:t>nadzór nad szerzeniem oświaty zdrowotnej.</a:t>
            </a:r>
          </a:p>
          <a:p>
            <a:pPr marL="285750" indent="-285750" algn="just">
              <a:buFont typeface="Wingdings" panose="05000000000000000000" pitchFamily="2" charset="2"/>
              <a:buChar char="q"/>
            </a:pPr>
            <a:endParaRPr lang="pl-PL" dirty="0">
              <a:solidFill>
                <a:srgbClr val="002060"/>
              </a:solidFill>
              <a:latin typeface="+mj-lt"/>
            </a:endParaRPr>
          </a:p>
        </p:txBody>
      </p:sp>
    </p:spTree>
    <p:extLst>
      <p:ext uri="{BB962C8B-B14F-4D97-AF65-F5344CB8AC3E}">
        <p14:creationId xmlns:p14="http://schemas.microsoft.com/office/powerpoint/2010/main" val="4133807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D3F56847-C0F5-D249-312F-DA137BE6C730}"/>
              </a:ext>
            </a:extLst>
          </p:cNvPr>
          <p:cNvSpPr>
            <a:spLocks noGrp="1"/>
          </p:cNvSpPr>
          <p:nvPr>
            <p:ph type="sldNum" sz="quarter" idx="12"/>
          </p:nvPr>
        </p:nvSpPr>
        <p:spPr/>
        <p:txBody>
          <a:bodyPr/>
          <a:lstStyle/>
          <a:p>
            <a:pPr>
              <a:defRPr/>
            </a:pPr>
            <a:fld id="{E683911C-EC88-49B7-90C9-B74F5A05111C}" type="slidenum">
              <a:rPr lang="pl-PL" smtClean="0"/>
              <a:pPr>
                <a:defRPr/>
              </a:pPr>
              <a:t>84</a:t>
            </a:fld>
            <a:endParaRPr lang="pl-PL"/>
          </a:p>
        </p:txBody>
      </p:sp>
      <p:sp>
        <p:nvSpPr>
          <p:cNvPr id="4" name="pole tekstowe 3">
            <a:extLst>
              <a:ext uri="{FF2B5EF4-FFF2-40B4-BE49-F238E27FC236}">
                <a16:creationId xmlns:a16="http://schemas.microsoft.com/office/drawing/2014/main" id="{000801D8-D85D-1969-668B-B820BBE170F5}"/>
              </a:ext>
            </a:extLst>
          </p:cNvPr>
          <p:cNvSpPr txBox="1"/>
          <p:nvPr/>
        </p:nvSpPr>
        <p:spPr>
          <a:xfrm>
            <a:off x="636676" y="1340768"/>
            <a:ext cx="7799015" cy="4185761"/>
          </a:xfrm>
          <a:prstGeom prst="rect">
            <a:avLst/>
          </a:prstGeom>
          <a:noFill/>
        </p:spPr>
        <p:txBody>
          <a:bodyPr wrap="square">
            <a:spAutoFit/>
          </a:bodyPr>
          <a:lstStyle/>
          <a:p>
            <a:pPr indent="450850" algn="just" eaLnBrk="0" hangingPunct="0"/>
            <a:r>
              <a:rPr lang="pl-PL" sz="1900" dirty="0">
                <a:solidFill>
                  <a:srgbClr val="002060"/>
                </a:solidFill>
                <a:latin typeface="Constantia" pitchFamily="18" charset="0"/>
                <a:ea typeface="Times New Roman" pitchFamily="18" charset="0"/>
                <a:cs typeface="Calibri" pitchFamily="34" charset="0"/>
              </a:rPr>
              <a:t>Dzięki skutecznym akcjom dezynfekcyjnym i dezynsekcyjnym oraz wnikliwemu nadzorowi służb sanitarno-epidemiologicznych nastąpiła poprawa w zapadalności na choroby szerzące się drogą pokarmową, jak: </a:t>
            </a:r>
            <a:r>
              <a:rPr lang="pl-PL" sz="1900" b="1" dirty="0">
                <a:solidFill>
                  <a:srgbClr val="002060"/>
                </a:solidFill>
                <a:latin typeface="Constantia" pitchFamily="18" charset="0"/>
                <a:ea typeface="Times New Roman" pitchFamily="18" charset="0"/>
                <a:cs typeface="Calibri" pitchFamily="34" charset="0"/>
              </a:rPr>
              <a:t>dur brzuszny, plamisty, czerwonka oraz WZW.</a:t>
            </a:r>
            <a:r>
              <a:rPr lang="pl-PL" sz="1900" b="1" dirty="0">
                <a:latin typeface="Constantia" pitchFamily="18" charset="0"/>
                <a:ea typeface="Times New Roman" pitchFamily="18" charset="0"/>
                <a:cs typeface="Calibri" pitchFamily="34" charset="0"/>
              </a:rPr>
              <a:t> </a:t>
            </a:r>
          </a:p>
          <a:p>
            <a:pPr indent="450850" algn="just" eaLnBrk="0" hangingPunct="0"/>
            <a:endParaRPr lang="pl-PL" sz="1900" dirty="0">
              <a:solidFill>
                <a:srgbClr val="002060"/>
              </a:solidFill>
              <a:latin typeface="Constantia" pitchFamily="18" charset="0"/>
              <a:ea typeface="Times New Roman" pitchFamily="18" charset="0"/>
              <a:cs typeface="Calibri" pitchFamily="34" charset="0"/>
            </a:endParaRPr>
          </a:p>
          <a:p>
            <a:pPr indent="450850" algn="just" eaLnBrk="0" hangingPunct="0"/>
            <a:r>
              <a:rPr lang="pl-PL" sz="1900" dirty="0">
                <a:solidFill>
                  <a:srgbClr val="002060"/>
                </a:solidFill>
                <a:latin typeface="Constantia" pitchFamily="18" charset="0"/>
                <a:ea typeface="Times New Roman" pitchFamily="18" charset="0"/>
                <a:cs typeface="Calibri" pitchFamily="34" charset="0"/>
              </a:rPr>
              <a:t>W roku 1976 w Polsce wszedł w życie resortowy </a:t>
            </a:r>
            <a:r>
              <a:rPr lang="pl-PL" sz="1900" b="1" dirty="0">
                <a:solidFill>
                  <a:srgbClr val="002060"/>
                </a:solidFill>
                <a:latin typeface="Constantia" pitchFamily="18" charset="0"/>
                <a:ea typeface="Times New Roman" pitchFamily="18" charset="0"/>
                <a:cs typeface="Calibri" pitchFamily="34" charset="0"/>
              </a:rPr>
              <a:t>„Program zapobiegania zwalczania </a:t>
            </a:r>
            <a:r>
              <a:rPr lang="pl-PL" sz="1900" b="1" dirty="0" err="1">
                <a:solidFill>
                  <a:srgbClr val="002060"/>
                </a:solidFill>
                <a:latin typeface="Constantia" pitchFamily="18" charset="0"/>
                <a:ea typeface="Times New Roman" pitchFamily="18" charset="0"/>
                <a:cs typeface="Calibri" pitchFamily="34" charset="0"/>
              </a:rPr>
              <a:t>wzw</a:t>
            </a:r>
            <a:r>
              <a:rPr lang="pl-PL" sz="1900" b="1" dirty="0">
                <a:solidFill>
                  <a:srgbClr val="002060"/>
                </a:solidFill>
                <a:latin typeface="Constantia" pitchFamily="18" charset="0"/>
                <a:ea typeface="Times New Roman" pitchFamily="18" charset="0"/>
                <a:cs typeface="Calibri" pitchFamily="34" charset="0"/>
              </a:rPr>
              <a:t> na lata 1976-1980” </a:t>
            </a:r>
            <a:r>
              <a:rPr lang="pl-PL" sz="1900" dirty="0">
                <a:solidFill>
                  <a:srgbClr val="002060"/>
                </a:solidFill>
                <a:latin typeface="Constantia" pitchFamily="18" charset="0"/>
                <a:ea typeface="Times New Roman" pitchFamily="18" charset="0"/>
                <a:cs typeface="Calibri" pitchFamily="34" charset="0"/>
              </a:rPr>
              <a:t>(Dz. U. </a:t>
            </a:r>
            <a:r>
              <a:rPr lang="pl-PL" sz="1900" dirty="0" err="1">
                <a:solidFill>
                  <a:srgbClr val="002060"/>
                </a:solidFill>
                <a:latin typeface="Constantia" pitchFamily="18" charset="0"/>
                <a:ea typeface="Times New Roman" pitchFamily="18" charset="0"/>
                <a:cs typeface="Calibri" pitchFamily="34" charset="0"/>
              </a:rPr>
              <a:t>MZiOS</a:t>
            </a:r>
            <a:r>
              <a:rPr lang="pl-PL" sz="1900" dirty="0">
                <a:solidFill>
                  <a:srgbClr val="002060"/>
                </a:solidFill>
                <a:latin typeface="Constantia" pitchFamily="18" charset="0"/>
                <a:ea typeface="Times New Roman" pitchFamily="18" charset="0"/>
                <a:cs typeface="Calibri" pitchFamily="34" charset="0"/>
              </a:rPr>
              <a:t> nr 7 , poz. 20). </a:t>
            </a:r>
          </a:p>
          <a:p>
            <a:pPr indent="450850" algn="just" eaLnBrk="0" hangingPunct="0"/>
            <a:r>
              <a:rPr lang="pl-PL" sz="1900" dirty="0">
                <a:solidFill>
                  <a:srgbClr val="002060"/>
                </a:solidFill>
                <a:latin typeface="Constantia" pitchFamily="18" charset="0"/>
                <a:ea typeface="Times New Roman" pitchFamily="18" charset="0"/>
                <a:cs typeface="Calibri" pitchFamily="34" charset="0"/>
              </a:rPr>
              <a:t>Wówczas utworzono w Brodnicy i Nowym Mieście </a:t>
            </a:r>
            <a:r>
              <a:rPr lang="pl-PL" sz="1900" b="1" dirty="0">
                <a:solidFill>
                  <a:srgbClr val="002060"/>
                </a:solidFill>
                <a:latin typeface="Constantia" pitchFamily="18" charset="0"/>
                <a:ea typeface="Times New Roman" pitchFamily="18" charset="0"/>
                <a:cs typeface="Calibri" pitchFamily="34" charset="0"/>
              </a:rPr>
              <a:t>Poradnie Hepatologiczne</a:t>
            </a:r>
            <a:r>
              <a:rPr lang="pl-PL" sz="1900" dirty="0">
                <a:solidFill>
                  <a:srgbClr val="002060"/>
                </a:solidFill>
                <a:latin typeface="Constantia" pitchFamily="18" charset="0"/>
                <a:ea typeface="Times New Roman" pitchFamily="18" charset="0"/>
                <a:cs typeface="Calibri" pitchFamily="34" charset="0"/>
              </a:rPr>
              <a:t>, których zadaniem było zapewnienie opieki nad ozdrowieńcami i nosicielami antygenu HBS oraz chorymi z przewlekłym zapaleniem wątroby. Wprowadzono obowiązek hospitalizacji chorych na </a:t>
            </a:r>
            <a:r>
              <a:rPr lang="pl-PL" sz="1900" dirty="0" err="1">
                <a:solidFill>
                  <a:srgbClr val="002060"/>
                </a:solidFill>
                <a:latin typeface="Constantia" pitchFamily="18" charset="0"/>
                <a:ea typeface="Times New Roman" pitchFamily="18" charset="0"/>
                <a:cs typeface="Calibri" pitchFamily="34" charset="0"/>
              </a:rPr>
              <a:t>wzw</a:t>
            </a:r>
            <a:r>
              <a:rPr lang="pl-PL" sz="1900" dirty="0">
                <a:solidFill>
                  <a:srgbClr val="002060"/>
                </a:solidFill>
                <a:latin typeface="Constantia" pitchFamily="18" charset="0"/>
                <a:ea typeface="Times New Roman" pitchFamily="18" charset="0"/>
                <a:cs typeface="Calibri" pitchFamily="34" charset="0"/>
              </a:rPr>
              <a:t> w szpitalu zakaźnym. Wprowadzono również rutynową diagnostykę serologiczną antygenu HBS w służbie krwi.</a:t>
            </a:r>
          </a:p>
        </p:txBody>
      </p:sp>
    </p:spTree>
    <p:extLst>
      <p:ext uri="{BB962C8B-B14F-4D97-AF65-F5344CB8AC3E}">
        <p14:creationId xmlns:p14="http://schemas.microsoft.com/office/powerpoint/2010/main" val="35317817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431800" y="221404"/>
            <a:ext cx="8280400" cy="6755696"/>
          </a:xfrm>
          <a:prstGeom prst="rect">
            <a:avLst/>
          </a:prstGeom>
          <a:noFill/>
          <a:ln w="9525">
            <a:noFill/>
            <a:miter lim="800000"/>
            <a:headEnd/>
            <a:tailEnd/>
          </a:ln>
        </p:spPr>
        <p:txBody>
          <a:bodyPr anchor="ctr">
            <a:spAutoFit/>
          </a:bodyPr>
          <a:lstStyle/>
          <a:p>
            <a:pPr algn="just"/>
            <a:r>
              <a:rPr lang="pl-PL" sz="1400" dirty="0">
                <a:solidFill>
                  <a:srgbClr val="002060"/>
                </a:solidFill>
                <a:latin typeface="Constantia" pitchFamily="18" charset="0"/>
                <a:ea typeface="Times New Roman" pitchFamily="18" charset="0"/>
                <a:cs typeface="Calibri" pitchFamily="34" charset="0"/>
              </a:rPr>
              <a:t>	</a:t>
            </a:r>
            <a:r>
              <a:rPr lang="pl-PL" sz="1900" b="1" dirty="0">
                <a:solidFill>
                  <a:srgbClr val="002060"/>
                </a:solidFill>
                <a:latin typeface="Constantia" pitchFamily="18" charset="0"/>
                <a:ea typeface="Times New Roman" pitchFamily="18" charset="0"/>
                <a:cs typeface="Calibri" pitchFamily="34" charset="0"/>
              </a:rPr>
              <a:t>W latach 1975-1989 </a:t>
            </a:r>
            <a:r>
              <a:rPr lang="pl-PL" sz="1900" dirty="0">
                <a:solidFill>
                  <a:srgbClr val="002060"/>
                </a:solidFill>
                <a:latin typeface="Constantia" pitchFamily="18" charset="0"/>
                <a:ea typeface="Times New Roman" pitchFamily="18" charset="0"/>
                <a:cs typeface="Calibri" pitchFamily="34" charset="0"/>
              </a:rPr>
              <a:t>działalność nadzoru </a:t>
            </a:r>
            <a:r>
              <a:rPr lang="pl-PL" sz="1900" b="1" dirty="0">
                <a:solidFill>
                  <a:srgbClr val="002060"/>
                </a:solidFill>
                <a:latin typeface="Constantia" pitchFamily="18" charset="0"/>
                <a:ea typeface="Times New Roman" pitchFamily="18" charset="0"/>
                <a:cs typeface="Calibri" pitchFamily="34" charset="0"/>
              </a:rPr>
              <a:t>Higieny Żywienia i Żywności</a:t>
            </a:r>
            <a:r>
              <a:rPr lang="pl-PL" sz="1900" baseline="30000" dirty="0">
                <a:solidFill>
                  <a:srgbClr val="002060"/>
                </a:solidFill>
                <a:latin typeface="Constantia" pitchFamily="18" charset="0"/>
                <a:ea typeface="Times New Roman" pitchFamily="18" charset="0"/>
                <a:cs typeface="Calibri" pitchFamily="34" charset="0"/>
              </a:rPr>
              <a:t> </a:t>
            </a:r>
            <a:r>
              <a:rPr lang="pl-PL" sz="1900" dirty="0">
                <a:solidFill>
                  <a:srgbClr val="002060"/>
                </a:solidFill>
                <a:latin typeface="Constantia" pitchFamily="18" charset="0"/>
                <a:ea typeface="Times New Roman" pitchFamily="18" charset="0"/>
                <a:cs typeface="Calibri" pitchFamily="34" charset="0"/>
              </a:rPr>
              <a:t>konsekwentnie zmierzała do </a:t>
            </a:r>
            <a:r>
              <a:rPr lang="pl-PL" sz="1900" b="1" dirty="0">
                <a:solidFill>
                  <a:srgbClr val="002060"/>
                </a:solidFill>
                <a:latin typeface="Constantia" pitchFamily="18" charset="0"/>
                <a:ea typeface="Times New Roman" pitchFamily="18" charset="0"/>
                <a:cs typeface="Calibri" pitchFamily="34" charset="0"/>
              </a:rPr>
              <a:t>zwalczania masowych zatruć pokarmowych </a:t>
            </a:r>
            <a:r>
              <a:rPr lang="pl-PL" sz="1900" dirty="0">
                <a:solidFill>
                  <a:srgbClr val="002060"/>
                </a:solidFill>
                <a:latin typeface="Constantia" pitchFamily="18" charset="0"/>
                <a:ea typeface="Times New Roman" pitchFamily="18" charset="0"/>
                <a:cs typeface="Calibri" pitchFamily="34" charset="0"/>
              </a:rPr>
              <a:t>zarówno na odcinku planowania inwestycji, realizacji inwestycji, kontroli istniejących obiektów żywieniowo-żywnościowych wykazując rażące zaniedbania i uchybienia wynikające z nieprzestrzegania zasad higieny, braku właściwego dozoru i kontroli wewnętrznych, a także z zaniedbań inwestycyjnych i stosowania importowanych pasz z krajów trzeciego świata skażonych pałeczkami Salmonella.</a:t>
            </a:r>
          </a:p>
          <a:p>
            <a:pPr algn="just"/>
            <a:r>
              <a:rPr lang="pl-PL" sz="1900" dirty="0">
                <a:solidFill>
                  <a:srgbClr val="002060"/>
                </a:solidFill>
                <a:latin typeface="Constantia" pitchFamily="18" charset="0"/>
                <a:ea typeface="Times New Roman" pitchFamily="18" charset="0"/>
                <a:cs typeface="Calibri" pitchFamily="34" charset="0"/>
              </a:rPr>
              <a:t>	W wyniku tej działalności w tym czasie powstało szereg nowych obiektów w miejsce starych, niefunkcjonalnych i zagrażających zdrowiu ludzkiemu jak np. nowa szkoła nr 5 w Brodnicy ze stołówką, wiele obiektów uległo częściowej lub całkowitej modernizacji np. Zakład Mleczarski w Brodnicy, Stołówka Szkoły Nr 2 w </a:t>
            </a:r>
            <a:r>
              <a:rPr lang="pl-PL" sz="1900" dirty="0" err="1">
                <a:solidFill>
                  <a:srgbClr val="002060"/>
                </a:solidFill>
                <a:latin typeface="Constantia" pitchFamily="18" charset="0"/>
                <a:ea typeface="Times New Roman" pitchFamily="18" charset="0"/>
                <a:cs typeface="Calibri" pitchFamily="34" charset="0"/>
              </a:rPr>
              <a:t>Karbowie</a:t>
            </a:r>
            <a:r>
              <a:rPr lang="pl-PL" sz="1900" dirty="0">
                <a:solidFill>
                  <a:srgbClr val="002060"/>
                </a:solidFill>
                <a:latin typeface="Constantia" pitchFamily="18" charset="0"/>
                <a:ea typeface="Times New Roman" pitchFamily="18" charset="0"/>
                <a:cs typeface="Calibri" pitchFamily="34" charset="0"/>
              </a:rPr>
              <a:t>, piekarnia GS w Jabłonowie, Kawiarnia Czardasz w Jabłonowie, Kawiarnia Ludowa w Brodnicy, Restauracja „Pod Różą” w Nowym Mieście, piekarnia GS Pacółtowo, w Biskupcu, </a:t>
            </a:r>
            <a:r>
              <a:rPr lang="pl-PL" sz="1900" dirty="0" err="1">
                <a:solidFill>
                  <a:srgbClr val="002060"/>
                </a:solidFill>
                <a:latin typeface="Constantia" pitchFamily="18" charset="0"/>
                <a:ea typeface="Times New Roman" pitchFamily="18" charset="0"/>
                <a:cs typeface="Calibri" pitchFamily="34" charset="0"/>
              </a:rPr>
              <a:t>Łąkorzu</a:t>
            </a:r>
            <a:r>
              <a:rPr lang="pl-PL" sz="1900" dirty="0">
                <a:solidFill>
                  <a:srgbClr val="002060"/>
                </a:solidFill>
                <a:latin typeface="Constantia" pitchFamily="18" charset="0"/>
                <a:ea typeface="Times New Roman" pitchFamily="18" charset="0"/>
                <a:cs typeface="Calibri" pitchFamily="34" charset="0"/>
              </a:rPr>
              <a:t>, ciastkarnia w Kurzętniku, Wytwórnie Wód Gazowanych w Brodnicy i Nowym Mieście oraz sieć sklepów spożywczych PSS, GS a obecnie sieć sklepów prywatnych.</a:t>
            </a:r>
          </a:p>
          <a:p>
            <a:pPr algn="just"/>
            <a:r>
              <a:rPr lang="pl-PL" sz="1900" dirty="0">
                <a:solidFill>
                  <a:srgbClr val="002060"/>
                </a:solidFill>
                <a:latin typeface="Constantia" pitchFamily="18" charset="0"/>
                <a:ea typeface="Times New Roman" pitchFamily="18" charset="0"/>
                <a:cs typeface="Calibri" pitchFamily="34" charset="0"/>
              </a:rPr>
              <a:t>	W tym celu też pracownicy N.HŻ nieodpłatnie projektowali modernizację stołówek niektórych obiektów oświatowo-wychowawczych oraz </a:t>
            </a:r>
            <a:r>
              <a:rPr lang="pl-PL" sz="1900" b="1" dirty="0">
                <a:solidFill>
                  <a:srgbClr val="002060"/>
                </a:solidFill>
                <a:latin typeface="Constantia" pitchFamily="18" charset="0"/>
                <a:ea typeface="Times New Roman" pitchFamily="18" charset="0"/>
                <a:cs typeface="Calibri" pitchFamily="34" charset="0"/>
              </a:rPr>
              <a:t>prowadzili nieodpłatnie szkolenia z minimum sanitarnego w placówkach służby zdrowia i oświatowo-wychowawczych</a:t>
            </a:r>
            <a:r>
              <a:rPr lang="pl-PL" sz="1900" dirty="0">
                <a:solidFill>
                  <a:srgbClr val="002060"/>
                </a:solidFill>
                <a:latin typeface="Constantia" pitchFamily="18" charset="0"/>
                <a:ea typeface="Times New Roman" pitchFamily="18" charset="0"/>
                <a:cs typeface="Calibri" pitchFamily="34" charset="0"/>
              </a:rPr>
              <a:t>.</a:t>
            </a:r>
          </a:p>
          <a:p>
            <a:pPr algn="just"/>
            <a:r>
              <a:rPr lang="pl-PL" sz="1500" dirty="0">
                <a:solidFill>
                  <a:srgbClr val="002060"/>
                </a:solidFill>
                <a:latin typeface="Constantia" pitchFamily="18" charset="0"/>
                <a:ea typeface="Times New Roman" pitchFamily="18" charset="0"/>
                <a:cs typeface="Calibri" pitchFamily="34" charset="0"/>
              </a:rPr>
              <a:t>	</a:t>
            </a:r>
          </a:p>
        </p:txBody>
      </p:sp>
      <p:sp>
        <p:nvSpPr>
          <p:cNvPr id="2" name="Symbol zastępczy numeru slajdu 1">
            <a:extLst>
              <a:ext uri="{FF2B5EF4-FFF2-40B4-BE49-F238E27FC236}">
                <a16:creationId xmlns:a16="http://schemas.microsoft.com/office/drawing/2014/main" id="{AE4E9A6C-BC81-4248-A064-BA1BDA067E04}"/>
              </a:ext>
            </a:extLst>
          </p:cNvPr>
          <p:cNvSpPr>
            <a:spLocks noGrp="1"/>
          </p:cNvSpPr>
          <p:nvPr>
            <p:ph type="sldNum" sz="quarter" idx="12"/>
          </p:nvPr>
        </p:nvSpPr>
        <p:spPr/>
        <p:txBody>
          <a:bodyPr/>
          <a:lstStyle/>
          <a:p>
            <a:pPr>
              <a:defRPr/>
            </a:pPr>
            <a:fld id="{8E7CD2DA-8185-4507-8A2F-B572FDECFAC1}" type="slidenum">
              <a:rPr lang="pl-PL" smtClean="0"/>
              <a:pPr>
                <a:defRPr/>
              </a:pPr>
              <a:t>85</a:t>
            </a:fld>
            <a:endParaRPr lang="pl-PL"/>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067BDFCC-C73C-7E24-3A2E-AB779208D903}"/>
              </a:ext>
            </a:extLst>
          </p:cNvPr>
          <p:cNvSpPr>
            <a:spLocks noGrp="1"/>
          </p:cNvSpPr>
          <p:nvPr>
            <p:ph type="sldNum" sz="quarter" idx="12"/>
          </p:nvPr>
        </p:nvSpPr>
        <p:spPr/>
        <p:txBody>
          <a:bodyPr/>
          <a:lstStyle/>
          <a:p>
            <a:pPr>
              <a:defRPr/>
            </a:pPr>
            <a:fld id="{E683911C-EC88-49B7-90C9-B74F5A05111C}" type="slidenum">
              <a:rPr lang="pl-PL" smtClean="0"/>
              <a:pPr>
                <a:defRPr/>
              </a:pPr>
              <a:t>86</a:t>
            </a:fld>
            <a:endParaRPr lang="pl-PL"/>
          </a:p>
        </p:txBody>
      </p:sp>
      <p:sp>
        <p:nvSpPr>
          <p:cNvPr id="4" name="pole tekstowe 3">
            <a:extLst>
              <a:ext uri="{FF2B5EF4-FFF2-40B4-BE49-F238E27FC236}">
                <a16:creationId xmlns:a16="http://schemas.microsoft.com/office/drawing/2014/main" id="{9942F405-1E20-4441-EA2E-DA202721C98E}"/>
              </a:ext>
            </a:extLst>
          </p:cNvPr>
          <p:cNvSpPr txBox="1"/>
          <p:nvPr/>
        </p:nvSpPr>
        <p:spPr>
          <a:xfrm>
            <a:off x="636488" y="1628507"/>
            <a:ext cx="7871023" cy="3893374"/>
          </a:xfrm>
          <a:prstGeom prst="rect">
            <a:avLst/>
          </a:prstGeom>
          <a:noFill/>
        </p:spPr>
        <p:txBody>
          <a:bodyPr wrap="square">
            <a:spAutoFit/>
          </a:bodyPr>
          <a:lstStyle/>
          <a:p>
            <a:pPr algn="just"/>
            <a:r>
              <a:rPr lang="pl-PL" sz="1900" dirty="0">
                <a:solidFill>
                  <a:srgbClr val="002060"/>
                </a:solidFill>
                <a:latin typeface="Constantia" pitchFamily="18" charset="0"/>
                <a:ea typeface="Times New Roman" pitchFamily="18" charset="0"/>
                <a:cs typeface="Calibri" pitchFamily="34" charset="0"/>
              </a:rPr>
              <a:t>	Wiele wysiłku i starań ze strony nadzoru N.HŻ skierowano w kierunku poprawy higienicznej sprzedaży artykułów spożywczych, szczególnie drobiu, mięsa, wędlin, ryb, artykułów nabiałowych i piekarniczych.</a:t>
            </a:r>
          </a:p>
          <a:p>
            <a:pPr algn="just"/>
            <a:r>
              <a:rPr lang="pl-PL" sz="1900" dirty="0">
                <a:solidFill>
                  <a:srgbClr val="002060"/>
                </a:solidFill>
                <a:latin typeface="Constantia" pitchFamily="18" charset="0"/>
                <a:ea typeface="Times New Roman" pitchFamily="18" charset="0"/>
                <a:cs typeface="Calibri" pitchFamily="34" charset="0"/>
              </a:rPr>
              <a:t>	W wyniku niedostosowania się do obowiązujących wymogów sanitarnych </a:t>
            </a:r>
            <a:r>
              <a:rPr lang="pl-PL" sz="1900" b="1" dirty="0">
                <a:solidFill>
                  <a:srgbClr val="002060"/>
                </a:solidFill>
                <a:latin typeface="Constantia" pitchFamily="18" charset="0"/>
                <a:ea typeface="Times New Roman" pitchFamily="18" charset="0"/>
                <a:cs typeface="Calibri" pitchFamily="34" charset="0"/>
              </a:rPr>
              <a:t>zlikwidowano szereg wytwórni lodów i automatów do produkcji lodów oraz ciastkarni</a:t>
            </a:r>
            <a:r>
              <a:rPr lang="pl-PL" sz="1900" dirty="0">
                <a:solidFill>
                  <a:srgbClr val="002060"/>
                </a:solidFill>
                <a:latin typeface="Constantia" pitchFamily="18" charset="0"/>
                <a:ea typeface="Times New Roman" pitchFamily="18" charset="0"/>
                <a:cs typeface="Calibri" pitchFamily="34" charset="0"/>
              </a:rPr>
              <a:t>, </a:t>
            </a:r>
            <a:r>
              <a:rPr lang="pl-PL" sz="1900" b="1" dirty="0">
                <a:solidFill>
                  <a:srgbClr val="002060"/>
                </a:solidFill>
                <a:latin typeface="Constantia" pitchFamily="18" charset="0"/>
                <a:ea typeface="Times New Roman" pitchFamily="18" charset="0"/>
                <a:cs typeface="Calibri" pitchFamily="34" charset="0"/>
              </a:rPr>
              <a:t>wydawano ograniczenia wielkości i zakresu produkcji w wielu ciastkarniach, zakładach żywienia zbiorowego</a:t>
            </a:r>
            <a:r>
              <a:rPr lang="pl-PL" sz="1900" dirty="0">
                <a:solidFill>
                  <a:srgbClr val="002060"/>
                </a:solidFill>
                <a:latin typeface="Constantia" pitchFamily="18" charset="0"/>
                <a:ea typeface="Times New Roman" pitchFamily="18" charset="0"/>
                <a:cs typeface="Calibri" pitchFamily="34" charset="0"/>
              </a:rPr>
              <a:t>, a także </a:t>
            </a:r>
            <a:r>
              <a:rPr lang="pl-PL" sz="1900" b="1" dirty="0">
                <a:solidFill>
                  <a:srgbClr val="002060"/>
                </a:solidFill>
                <a:latin typeface="Constantia" pitchFamily="18" charset="0"/>
                <a:ea typeface="Times New Roman" pitchFamily="18" charset="0"/>
                <a:cs typeface="Calibri" pitchFamily="34" charset="0"/>
              </a:rPr>
              <a:t>ograniczenia działalności handlowej w sklepach</a:t>
            </a:r>
            <a:r>
              <a:rPr lang="pl-PL" sz="1900" dirty="0">
                <a:solidFill>
                  <a:srgbClr val="002060"/>
                </a:solidFill>
                <a:latin typeface="Constantia" pitchFamily="18" charset="0"/>
                <a:ea typeface="Times New Roman" pitchFamily="18" charset="0"/>
                <a:cs typeface="Calibri" pitchFamily="34" charset="0"/>
              </a:rPr>
              <a:t>, </a:t>
            </a:r>
            <a:r>
              <a:rPr lang="pl-PL" sz="1900" b="1" dirty="0">
                <a:solidFill>
                  <a:srgbClr val="002060"/>
                </a:solidFill>
                <a:latin typeface="Constantia" pitchFamily="18" charset="0"/>
                <a:ea typeface="Times New Roman" pitchFamily="18" charset="0"/>
                <a:cs typeface="Calibri" pitchFamily="34" charset="0"/>
              </a:rPr>
              <a:t>zlikwidowano skup jaj w sklepach</a:t>
            </a:r>
            <a:r>
              <a:rPr lang="pl-PL" sz="1900" dirty="0">
                <a:solidFill>
                  <a:srgbClr val="002060"/>
                </a:solidFill>
                <a:latin typeface="Constantia" pitchFamily="18" charset="0"/>
                <a:ea typeface="Times New Roman" pitchFamily="18" charset="0"/>
                <a:cs typeface="Calibri" pitchFamily="34" charset="0"/>
              </a:rPr>
              <a:t>, </a:t>
            </a:r>
            <a:r>
              <a:rPr lang="pl-PL" sz="1900" b="1" dirty="0">
                <a:solidFill>
                  <a:srgbClr val="002060"/>
                </a:solidFill>
                <a:latin typeface="Constantia" pitchFamily="18" charset="0"/>
                <a:ea typeface="Times New Roman" pitchFamily="18" charset="0"/>
                <a:cs typeface="Calibri" pitchFamily="34" charset="0"/>
              </a:rPr>
              <a:t>w zakładach gastronomicznych i produkcyjnych wydzielano stanowisko mycia i dezynfekcji jaj</a:t>
            </a:r>
            <a:r>
              <a:rPr lang="pl-PL" sz="1900" dirty="0">
                <a:solidFill>
                  <a:srgbClr val="002060"/>
                </a:solidFill>
                <a:latin typeface="Constantia" pitchFamily="18" charset="0"/>
                <a:ea typeface="Times New Roman" pitchFamily="18" charset="0"/>
                <a:cs typeface="Calibri" pitchFamily="34" charset="0"/>
              </a:rPr>
              <a:t>, wyposażano je w sprzęt zmechanizowany, m. in. w wyparzacze do naczyń.</a:t>
            </a:r>
          </a:p>
        </p:txBody>
      </p:sp>
    </p:spTree>
    <p:extLst>
      <p:ext uri="{BB962C8B-B14F-4D97-AF65-F5344CB8AC3E}">
        <p14:creationId xmlns:p14="http://schemas.microsoft.com/office/powerpoint/2010/main" val="32134913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ABAF5752-CE41-3F16-D10C-DD6044508CA1}"/>
              </a:ext>
            </a:extLst>
          </p:cNvPr>
          <p:cNvSpPr>
            <a:spLocks noGrp="1"/>
          </p:cNvSpPr>
          <p:nvPr>
            <p:ph type="sldNum" sz="quarter" idx="12"/>
          </p:nvPr>
        </p:nvSpPr>
        <p:spPr/>
        <p:txBody>
          <a:bodyPr/>
          <a:lstStyle/>
          <a:p>
            <a:pPr>
              <a:defRPr/>
            </a:pPr>
            <a:fld id="{E683911C-EC88-49B7-90C9-B74F5A05111C}" type="slidenum">
              <a:rPr lang="pl-PL" smtClean="0"/>
              <a:pPr>
                <a:defRPr/>
              </a:pPr>
              <a:t>87</a:t>
            </a:fld>
            <a:endParaRPr lang="pl-PL"/>
          </a:p>
        </p:txBody>
      </p:sp>
      <p:sp>
        <p:nvSpPr>
          <p:cNvPr id="3" name="pole tekstowe 2">
            <a:extLst>
              <a:ext uri="{FF2B5EF4-FFF2-40B4-BE49-F238E27FC236}">
                <a16:creationId xmlns:a16="http://schemas.microsoft.com/office/drawing/2014/main" id="{B30F01A5-A626-9CFC-A667-9C45E9A06765}"/>
              </a:ext>
            </a:extLst>
          </p:cNvPr>
          <p:cNvSpPr txBox="1"/>
          <p:nvPr/>
        </p:nvSpPr>
        <p:spPr>
          <a:xfrm>
            <a:off x="574540" y="1412776"/>
            <a:ext cx="7871023" cy="4185761"/>
          </a:xfrm>
          <a:prstGeom prst="rect">
            <a:avLst/>
          </a:prstGeom>
          <a:noFill/>
        </p:spPr>
        <p:txBody>
          <a:bodyPr wrap="square">
            <a:spAutoFit/>
          </a:bodyPr>
          <a:lstStyle/>
          <a:p>
            <a:pPr algn="just"/>
            <a:r>
              <a:rPr lang="pl-PL" sz="1900" dirty="0">
                <a:solidFill>
                  <a:srgbClr val="002060"/>
                </a:solidFill>
                <a:latin typeface="Constantia" pitchFamily="18" charset="0"/>
                <a:ea typeface="Times New Roman" pitchFamily="18" charset="0"/>
                <a:cs typeface="Calibri" pitchFamily="34" charset="0"/>
              </a:rPr>
              <a:t>	W latach 1978-1990  w Polsce problemy dotyczyły przede wszystkim </a:t>
            </a:r>
            <a:r>
              <a:rPr lang="pl-PL" sz="1900" b="1" dirty="0">
                <a:solidFill>
                  <a:srgbClr val="002060"/>
                </a:solidFill>
                <a:latin typeface="Constantia" pitchFamily="18" charset="0"/>
                <a:ea typeface="Times New Roman" pitchFamily="18" charset="0"/>
                <a:cs typeface="Calibri" pitchFamily="34" charset="0"/>
              </a:rPr>
              <a:t>zlewni mleka</a:t>
            </a:r>
            <a:r>
              <a:rPr lang="pl-PL" sz="1900" dirty="0">
                <a:solidFill>
                  <a:srgbClr val="002060"/>
                </a:solidFill>
                <a:latin typeface="Constantia" pitchFamily="18" charset="0"/>
                <a:ea typeface="Times New Roman" pitchFamily="18" charset="0"/>
                <a:cs typeface="Calibri" pitchFamily="34" charset="0"/>
              </a:rPr>
              <a:t>. Najpoważniejszym było zaopatrzenie w wodę. W 34,6% zlewni </a:t>
            </a:r>
            <a:r>
              <a:rPr lang="pl-PL" sz="1900" b="1" dirty="0">
                <a:solidFill>
                  <a:srgbClr val="002060"/>
                </a:solidFill>
                <a:latin typeface="Constantia" pitchFamily="18" charset="0"/>
                <a:ea typeface="Times New Roman" pitchFamily="18" charset="0"/>
                <a:cs typeface="Calibri" pitchFamily="34" charset="0"/>
              </a:rPr>
              <a:t>woda była donoszona </a:t>
            </a:r>
            <a:r>
              <a:rPr lang="pl-PL" sz="1900" dirty="0">
                <a:solidFill>
                  <a:srgbClr val="002060"/>
                </a:solidFill>
                <a:latin typeface="Constantia" pitchFamily="18" charset="0"/>
                <a:ea typeface="Times New Roman" pitchFamily="18" charset="0"/>
                <a:cs typeface="Calibri" pitchFamily="34" charset="0"/>
              </a:rPr>
              <a:t>lub </a:t>
            </a:r>
            <a:r>
              <a:rPr lang="pl-PL" sz="1900" b="1" dirty="0">
                <a:solidFill>
                  <a:srgbClr val="002060"/>
                </a:solidFill>
                <a:latin typeface="Constantia" pitchFamily="18" charset="0"/>
                <a:ea typeface="Times New Roman" pitchFamily="18" charset="0"/>
                <a:cs typeface="Calibri" pitchFamily="34" charset="0"/>
              </a:rPr>
              <a:t>dowożon</a:t>
            </a:r>
            <a:r>
              <a:rPr lang="pl-PL" sz="1900" dirty="0">
                <a:solidFill>
                  <a:srgbClr val="002060"/>
                </a:solidFill>
                <a:latin typeface="Constantia" pitchFamily="18" charset="0"/>
                <a:ea typeface="Times New Roman" pitchFamily="18" charset="0"/>
                <a:cs typeface="Calibri" pitchFamily="34" charset="0"/>
              </a:rPr>
              <a:t>a. Niejednokrotnie brak było podstawowych urządzeń gwarantujących bezpieczne przechowywanie mleka. </a:t>
            </a:r>
          </a:p>
          <a:p>
            <a:pPr algn="just"/>
            <a:endParaRPr lang="pl-PL" sz="1900" dirty="0">
              <a:solidFill>
                <a:srgbClr val="002060"/>
              </a:solidFill>
              <a:latin typeface="Constantia" pitchFamily="18" charset="0"/>
              <a:ea typeface="Times New Roman" pitchFamily="18" charset="0"/>
              <a:cs typeface="Calibri" pitchFamily="34" charset="0"/>
            </a:endParaRPr>
          </a:p>
          <a:p>
            <a:pPr algn="just"/>
            <a:r>
              <a:rPr lang="pl-PL" sz="1900" dirty="0">
                <a:solidFill>
                  <a:srgbClr val="002060"/>
                </a:solidFill>
                <a:latin typeface="Constantia" pitchFamily="18" charset="0"/>
                <a:ea typeface="Times New Roman" pitchFamily="18" charset="0"/>
                <a:cs typeface="Calibri" pitchFamily="34" charset="0"/>
              </a:rPr>
              <a:t>	Najczęściej kwestionowanymi produktami pod względem mikrobiologicznym należały </a:t>
            </a:r>
            <a:r>
              <a:rPr lang="pl-PL" sz="1900" b="1" dirty="0">
                <a:solidFill>
                  <a:srgbClr val="002060"/>
                </a:solidFill>
                <a:latin typeface="Constantia" pitchFamily="18" charset="0"/>
                <a:ea typeface="Times New Roman" pitchFamily="18" charset="0"/>
                <a:cs typeface="Calibri" pitchFamily="34" charset="0"/>
              </a:rPr>
              <a:t>mleko i jego przetwory, wyroby garmażeryjne i niektóre wyroby cukiernicze</a:t>
            </a:r>
            <a:r>
              <a:rPr lang="pl-PL" sz="1900" dirty="0">
                <a:solidFill>
                  <a:srgbClr val="002060"/>
                </a:solidFill>
                <a:latin typeface="Constantia" pitchFamily="18" charset="0"/>
                <a:ea typeface="Times New Roman" pitchFamily="18" charset="0"/>
                <a:cs typeface="Calibri" pitchFamily="34" charset="0"/>
              </a:rPr>
              <a:t>. Te dwie ostatnie grupy wyrobów stanowiły najczęstsze </a:t>
            </a:r>
            <a:r>
              <a:rPr lang="pl-PL" sz="1900" b="1" dirty="0">
                <a:solidFill>
                  <a:srgbClr val="002060"/>
                </a:solidFill>
                <a:latin typeface="Constantia" pitchFamily="18" charset="0"/>
                <a:ea typeface="Times New Roman" pitchFamily="18" charset="0"/>
                <a:cs typeface="Calibri" pitchFamily="34" charset="0"/>
              </a:rPr>
              <a:t>przyczyny zatruć pokarmowych</a:t>
            </a:r>
            <a:r>
              <a:rPr lang="pl-PL" sz="1900" dirty="0">
                <a:solidFill>
                  <a:srgbClr val="002060"/>
                </a:solidFill>
                <a:latin typeface="Constantia" pitchFamily="18" charset="0"/>
                <a:ea typeface="Times New Roman" pitchFamily="18" charset="0"/>
                <a:cs typeface="Calibri" pitchFamily="34" charset="0"/>
              </a:rPr>
              <a:t>. </a:t>
            </a:r>
          </a:p>
          <a:p>
            <a:pPr algn="just"/>
            <a:endParaRPr lang="pl-PL" sz="1900" dirty="0">
              <a:solidFill>
                <a:srgbClr val="002060"/>
              </a:solidFill>
              <a:latin typeface="Constantia" pitchFamily="18" charset="0"/>
              <a:ea typeface="Times New Roman" pitchFamily="18" charset="0"/>
              <a:cs typeface="Calibri" pitchFamily="34" charset="0"/>
            </a:endParaRPr>
          </a:p>
          <a:p>
            <a:pPr algn="just"/>
            <a:r>
              <a:rPr lang="pl-PL" sz="1900" dirty="0">
                <a:solidFill>
                  <a:srgbClr val="002060"/>
                </a:solidFill>
                <a:latin typeface="Constantia" pitchFamily="18" charset="0"/>
                <a:ea typeface="Times New Roman" pitchFamily="18" charset="0"/>
                <a:cs typeface="Calibri" pitchFamily="34" charset="0"/>
              </a:rPr>
              <a:t>	W niedostatecznym stanie sanitarnym była również część targowisk. </a:t>
            </a:r>
          </a:p>
          <a:p>
            <a:pPr algn="just"/>
            <a:endParaRPr lang="pl-PL" sz="1900" dirty="0">
              <a:solidFill>
                <a:srgbClr val="002060"/>
              </a:solidFill>
              <a:latin typeface="Constantia" pitchFamily="18" charset="0"/>
              <a:ea typeface="Times New Roman" pitchFamily="18" charset="0"/>
              <a:cs typeface="Calibri" pitchFamily="34" charset="0"/>
            </a:endParaRPr>
          </a:p>
        </p:txBody>
      </p:sp>
    </p:spTree>
    <p:extLst>
      <p:ext uri="{BB962C8B-B14F-4D97-AF65-F5344CB8AC3E}">
        <p14:creationId xmlns:p14="http://schemas.microsoft.com/office/powerpoint/2010/main" val="9728262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0ECD7F69-F828-B7E5-EC3F-C72A416EF590}"/>
              </a:ext>
            </a:extLst>
          </p:cNvPr>
          <p:cNvSpPr>
            <a:spLocks noGrp="1"/>
          </p:cNvSpPr>
          <p:nvPr>
            <p:ph type="sldNum" sz="quarter" idx="12"/>
          </p:nvPr>
        </p:nvSpPr>
        <p:spPr/>
        <p:txBody>
          <a:bodyPr/>
          <a:lstStyle/>
          <a:p>
            <a:pPr>
              <a:defRPr/>
            </a:pPr>
            <a:fld id="{E683911C-EC88-49B7-90C9-B74F5A05111C}" type="slidenum">
              <a:rPr lang="pl-PL" smtClean="0"/>
              <a:pPr>
                <a:defRPr/>
              </a:pPr>
              <a:t>88</a:t>
            </a:fld>
            <a:endParaRPr lang="pl-PL"/>
          </a:p>
        </p:txBody>
      </p:sp>
      <p:sp>
        <p:nvSpPr>
          <p:cNvPr id="3" name="pole tekstowe 2">
            <a:extLst>
              <a:ext uri="{FF2B5EF4-FFF2-40B4-BE49-F238E27FC236}">
                <a16:creationId xmlns:a16="http://schemas.microsoft.com/office/drawing/2014/main" id="{F8725EA9-E91E-89DC-B796-8A0F58E47F5A}"/>
              </a:ext>
            </a:extLst>
          </p:cNvPr>
          <p:cNvSpPr txBox="1"/>
          <p:nvPr/>
        </p:nvSpPr>
        <p:spPr>
          <a:xfrm>
            <a:off x="636488" y="1336119"/>
            <a:ext cx="7871023" cy="4770537"/>
          </a:xfrm>
          <a:prstGeom prst="rect">
            <a:avLst/>
          </a:prstGeom>
          <a:noFill/>
        </p:spPr>
        <p:txBody>
          <a:bodyPr wrap="square">
            <a:spAutoFit/>
          </a:bodyPr>
          <a:lstStyle/>
          <a:p>
            <a:pPr algn="just"/>
            <a:r>
              <a:rPr lang="pl-PL" sz="1900" dirty="0">
                <a:solidFill>
                  <a:srgbClr val="002060"/>
                </a:solidFill>
                <a:latin typeface="Constantia" pitchFamily="18" charset="0"/>
                <a:ea typeface="Times New Roman" pitchFamily="18" charset="0"/>
                <a:cs typeface="Calibri" pitchFamily="34" charset="0"/>
              </a:rPr>
              <a:t>	W latach 1978-1990 w Polsce działalność w zakresie higieny pracy sprowadzała się do kontroli stanowisk pracy w zakładach pracy, do oceny warunków pracy i ustalania ryzyka zawodowego, Efektem tej działalności było zwalczanie przyczyn zachorowań na choroby zawodowe i </a:t>
            </a:r>
            <a:r>
              <a:rPr lang="pl-PL" sz="1900" dirty="0" err="1">
                <a:solidFill>
                  <a:srgbClr val="002060"/>
                </a:solidFill>
                <a:latin typeface="Constantia" pitchFamily="18" charset="0"/>
                <a:ea typeface="Times New Roman" pitchFamily="18" charset="0"/>
                <a:cs typeface="Calibri" pitchFamily="34" charset="0"/>
              </a:rPr>
              <a:t>parazawodowe</a:t>
            </a:r>
            <a:r>
              <a:rPr lang="pl-PL" sz="1900" dirty="0">
                <a:solidFill>
                  <a:srgbClr val="002060"/>
                </a:solidFill>
                <a:latin typeface="Constantia" pitchFamily="18" charset="0"/>
                <a:ea typeface="Times New Roman" pitchFamily="18" charset="0"/>
                <a:cs typeface="Calibri" pitchFamily="34" charset="0"/>
              </a:rPr>
              <a:t> i zmniejszenie zachorowalności związanej ze złymi warunkami pracy. </a:t>
            </a:r>
          </a:p>
          <a:p>
            <a:pPr algn="just"/>
            <a:endParaRPr lang="pl-PL" sz="1900" dirty="0">
              <a:solidFill>
                <a:srgbClr val="002060"/>
              </a:solidFill>
              <a:latin typeface="Constantia" pitchFamily="18" charset="0"/>
              <a:ea typeface="Times New Roman" pitchFamily="18" charset="0"/>
              <a:cs typeface="Calibri" pitchFamily="34" charset="0"/>
            </a:endParaRPr>
          </a:p>
          <a:p>
            <a:pPr algn="just"/>
            <a:r>
              <a:rPr lang="pl-PL" sz="1900" dirty="0">
                <a:solidFill>
                  <a:srgbClr val="002060"/>
                </a:solidFill>
                <a:latin typeface="Constantia" pitchFamily="18" charset="0"/>
                <a:ea typeface="Times New Roman" pitchFamily="18" charset="0"/>
                <a:cs typeface="Calibri" pitchFamily="34" charset="0"/>
              </a:rPr>
              <a:t>	W latach 1975, 1976 dokonano </a:t>
            </a:r>
            <a:r>
              <a:rPr lang="pl-PL" sz="1900" b="1" dirty="0">
                <a:solidFill>
                  <a:srgbClr val="002060"/>
                </a:solidFill>
                <a:latin typeface="Constantia" pitchFamily="18" charset="0"/>
                <a:ea typeface="Times New Roman" pitchFamily="18" charset="0"/>
                <a:cs typeface="Calibri" pitchFamily="34" charset="0"/>
              </a:rPr>
              <a:t>ponad 100 tys. wizytacji w około 50 tys. zakładów pracy, w blisko 10 tys. zakładów, </a:t>
            </a:r>
            <a:r>
              <a:rPr lang="pl-PL" sz="1900" dirty="0">
                <a:solidFill>
                  <a:srgbClr val="002060"/>
                </a:solidFill>
                <a:latin typeface="Constantia" pitchFamily="18" charset="0"/>
                <a:ea typeface="Times New Roman" pitchFamily="18" charset="0"/>
                <a:cs typeface="Calibri" pitchFamily="34" charset="0"/>
              </a:rPr>
              <a:t>dokonano</a:t>
            </a:r>
            <a:r>
              <a:rPr lang="pl-PL" sz="1900" b="1" dirty="0">
                <a:solidFill>
                  <a:srgbClr val="002060"/>
                </a:solidFill>
                <a:latin typeface="Constantia" pitchFamily="18" charset="0"/>
                <a:ea typeface="Times New Roman" pitchFamily="18" charset="0"/>
                <a:cs typeface="Calibri" pitchFamily="34" charset="0"/>
              </a:rPr>
              <a:t> ok. 700 tys. badań środowiskowych. </a:t>
            </a:r>
            <a:r>
              <a:rPr lang="pl-PL" sz="1900" dirty="0">
                <a:solidFill>
                  <a:srgbClr val="002060"/>
                </a:solidFill>
                <a:latin typeface="Constantia" pitchFamily="18" charset="0"/>
                <a:ea typeface="Times New Roman" pitchFamily="18" charset="0"/>
                <a:cs typeface="Calibri" pitchFamily="34" charset="0"/>
              </a:rPr>
              <a:t>Wydano prawie </a:t>
            </a:r>
            <a:r>
              <a:rPr lang="pl-PL" sz="1900" b="1" dirty="0">
                <a:solidFill>
                  <a:srgbClr val="002060"/>
                </a:solidFill>
                <a:latin typeface="Constantia" pitchFamily="18" charset="0"/>
                <a:ea typeface="Times New Roman" pitchFamily="18" charset="0"/>
                <a:cs typeface="Calibri" pitchFamily="34" charset="0"/>
              </a:rPr>
              <a:t>26 tys. decyzji o naruszeniu przepisów związanych z higieną pracy. </a:t>
            </a:r>
          </a:p>
          <a:p>
            <a:pPr algn="just"/>
            <a:endParaRPr lang="pl-PL" sz="1900" b="1" dirty="0">
              <a:solidFill>
                <a:srgbClr val="002060"/>
              </a:solidFill>
              <a:latin typeface="Constantia" pitchFamily="18" charset="0"/>
              <a:ea typeface="Times New Roman" pitchFamily="18" charset="0"/>
              <a:cs typeface="Calibri" pitchFamily="34" charset="0"/>
            </a:endParaRPr>
          </a:p>
          <a:p>
            <a:pPr algn="just"/>
            <a:r>
              <a:rPr lang="pl-PL" sz="1900" b="1" dirty="0">
                <a:solidFill>
                  <a:srgbClr val="002060"/>
                </a:solidFill>
                <a:latin typeface="Constantia" pitchFamily="18" charset="0"/>
                <a:ea typeface="Times New Roman" pitchFamily="18" charset="0"/>
                <a:cs typeface="Calibri" pitchFamily="34" charset="0"/>
              </a:rPr>
              <a:t>	</a:t>
            </a:r>
            <a:r>
              <a:rPr lang="pl-PL" sz="1900" dirty="0">
                <a:solidFill>
                  <a:srgbClr val="002060"/>
                </a:solidFill>
                <a:latin typeface="Constantia" pitchFamily="18" charset="0"/>
                <a:ea typeface="Times New Roman" pitchFamily="18" charset="0"/>
                <a:cs typeface="Calibri" pitchFamily="34" charset="0"/>
              </a:rPr>
              <a:t>Wśród przyczyn zachorowań n choroby zawodowe dominowały: </a:t>
            </a:r>
            <a:r>
              <a:rPr lang="pl-PL" sz="1900" b="1" dirty="0">
                <a:solidFill>
                  <a:srgbClr val="002060"/>
                </a:solidFill>
                <a:latin typeface="Constantia" pitchFamily="18" charset="0"/>
                <a:ea typeface="Times New Roman" pitchFamily="18" charset="0"/>
                <a:cs typeface="Calibri" pitchFamily="34" charset="0"/>
              </a:rPr>
              <a:t>hałas, wibracja, pyły, a z czynników chemicznych ołów i dwusiarczek węgla. </a:t>
            </a:r>
            <a:endParaRPr lang="pl-PL" sz="1900" dirty="0">
              <a:solidFill>
                <a:srgbClr val="002060"/>
              </a:solidFill>
              <a:latin typeface="Constantia" pitchFamily="18" charset="0"/>
              <a:ea typeface="Times New Roman" pitchFamily="18" charset="0"/>
              <a:cs typeface="Calibri" pitchFamily="34" charset="0"/>
            </a:endParaRPr>
          </a:p>
          <a:p>
            <a:pPr algn="just"/>
            <a:endParaRPr lang="pl-PL" sz="1900" dirty="0">
              <a:solidFill>
                <a:srgbClr val="002060"/>
              </a:solidFill>
              <a:latin typeface="Constantia" pitchFamily="18" charset="0"/>
              <a:ea typeface="Times New Roman" pitchFamily="18" charset="0"/>
              <a:cs typeface="Calibri" pitchFamily="34" charset="0"/>
            </a:endParaRPr>
          </a:p>
        </p:txBody>
      </p:sp>
    </p:spTree>
    <p:extLst>
      <p:ext uri="{BB962C8B-B14F-4D97-AF65-F5344CB8AC3E}">
        <p14:creationId xmlns:p14="http://schemas.microsoft.com/office/powerpoint/2010/main" val="4232881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ChangeArrowheads="1"/>
          </p:cNvSpPr>
          <p:nvPr/>
        </p:nvSpPr>
        <p:spPr bwMode="auto">
          <a:xfrm>
            <a:off x="405758" y="918746"/>
            <a:ext cx="8280400" cy="5262979"/>
          </a:xfrm>
          <a:prstGeom prst="rect">
            <a:avLst/>
          </a:prstGeom>
          <a:noFill/>
          <a:ln w="9525">
            <a:noFill/>
            <a:miter lim="800000"/>
            <a:headEnd/>
            <a:tailEnd/>
          </a:ln>
          <a:effectLst/>
        </p:spPr>
        <p:txBody>
          <a:bodyPr anchor="ctr">
            <a:spAutoFit/>
          </a:bodyPr>
          <a:lstStyle/>
          <a:p>
            <a:pPr indent="450850" algn="just">
              <a:defRPr/>
            </a:pPr>
            <a:r>
              <a:rPr lang="pl-PL" sz="1900" dirty="0">
                <a:solidFill>
                  <a:srgbClr val="002060"/>
                </a:solidFill>
                <a:latin typeface="+mj-lt"/>
                <a:ea typeface="Times New Roman" pitchFamily="18" charset="0"/>
                <a:cs typeface="Calibri" pitchFamily="34" charset="0"/>
              </a:rPr>
              <a:t>	Działalność sekcji Higieny Pracy można określić jako naukę o sposobach ochrony zdrowia pracowników w czasie i miejscu pracy. Podczas kontroli sanitarnych zwracano szczególną uwagę na pracownika i warunki jego pracy w celu wykrycia czynników zagrażających zdrowiu, tzw. szkodliwości zawodowych.</a:t>
            </a:r>
          </a:p>
          <a:p>
            <a:pPr indent="450850" algn="just">
              <a:defRPr/>
            </a:pPr>
            <a:endParaRPr lang="pl-PL" sz="1900" dirty="0">
              <a:solidFill>
                <a:srgbClr val="002060"/>
              </a:solidFill>
              <a:latin typeface="+mj-lt"/>
              <a:cs typeface="Arial" pitchFamily="34" charset="0"/>
            </a:endParaRPr>
          </a:p>
          <a:p>
            <a:pPr indent="450850" algn="just" eaLnBrk="0" hangingPunct="0">
              <a:defRPr/>
            </a:pPr>
            <a:r>
              <a:rPr lang="pl-PL" sz="1900" b="1" dirty="0">
                <a:solidFill>
                  <a:srgbClr val="002060"/>
                </a:solidFill>
                <a:latin typeface="+mj-lt"/>
                <a:ea typeface="Times New Roman" pitchFamily="18" charset="0"/>
                <a:cs typeface="Calibri" pitchFamily="34" charset="0"/>
              </a:rPr>
              <a:t>	W latach 1980-1985 </a:t>
            </a:r>
            <a:r>
              <a:rPr lang="pl-PL" sz="1900" dirty="0">
                <a:solidFill>
                  <a:srgbClr val="002060"/>
                </a:solidFill>
                <a:latin typeface="+mj-lt"/>
                <a:ea typeface="Times New Roman" pitchFamily="18" charset="0"/>
                <a:cs typeface="Calibri" pitchFamily="34" charset="0"/>
              </a:rPr>
              <a:t>w PSSE w Brodnicy objętych ewidencją zakładów pracy było około 80. Powstało więcej zakładów prywatnych w większości branży drzewnej. Dzięki działalności TSSE w Brodnicy zmniejszyła się liczba pracowników zatrudnionych w warunkach szkodliwych dla zdrowia.</a:t>
            </a:r>
            <a:r>
              <a:rPr lang="pl-PL" sz="1900" dirty="0">
                <a:latin typeface="+mn-lt"/>
                <a:cs typeface="+mn-cs"/>
              </a:rPr>
              <a:t> </a:t>
            </a:r>
          </a:p>
          <a:p>
            <a:pPr indent="450850" algn="just" eaLnBrk="0" hangingPunct="0">
              <a:defRPr/>
            </a:pPr>
            <a:endParaRPr lang="pl-PL" sz="1900" dirty="0">
              <a:latin typeface="+mn-lt"/>
              <a:cs typeface="+mn-cs"/>
            </a:endParaRPr>
          </a:p>
          <a:p>
            <a:pPr indent="450850" algn="just" eaLnBrk="0" hangingPunct="0">
              <a:defRPr/>
            </a:pPr>
            <a:r>
              <a:rPr lang="pl-PL" sz="1900" dirty="0">
                <a:solidFill>
                  <a:srgbClr val="002060"/>
                </a:solidFill>
                <a:latin typeface="+mj-lt"/>
                <a:cs typeface="+mn-cs"/>
              </a:rPr>
              <a:t>	Obecnie wymagane jest w każdym zakładzie </a:t>
            </a:r>
            <a:r>
              <a:rPr lang="pl-PL" sz="1900" b="1" dirty="0">
                <a:solidFill>
                  <a:srgbClr val="002060"/>
                </a:solidFill>
                <a:latin typeface="+mj-lt"/>
                <a:cs typeface="+mn-cs"/>
              </a:rPr>
              <a:t>przeprowadzenie badań środowiskowych na czynniki szkodliwe</a:t>
            </a:r>
            <a:r>
              <a:rPr lang="pl-PL" sz="1900" dirty="0">
                <a:solidFill>
                  <a:srgbClr val="002060"/>
                </a:solidFill>
                <a:latin typeface="+mj-lt"/>
                <a:cs typeface="+mn-cs"/>
              </a:rPr>
              <a:t> występujące w zakładzie, które umożliwiają nam uzyskanie danych czy czynnik szkodliwy mieści się w granicach normy czy też istnieje przekroczenie na co wydawane są decyzje PIS.</a:t>
            </a:r>
          </a:p>
          <a:p>
            <a:pPr indent="450850" algn="just" eaLnBrk="0" hangingPunct="0">
              <a:defRPr/>
            </a:pPr>
            <a:endParaRPr lang="pl-PL" sz="1600" dirty="0">
              <a:solidFill>
                <a:srgbClr val="002060"/>
              </a:solidFill>
              <a:latin typeface="+mj-lt"/>
              <a:ea typeface="Times New Roman" pitchFamily="18" charset="0"/>
              <a:cs typeface="Calibri" pitchFamily="34" charset="0"/>
            </a:endParaRPr>
          </a:p>
          <a:p>
            <a:pPr indent="450850" algn="just" eaLnBrk="0" hangingPunct="0">
              <a:defRPr/>
            </a:pPr>
            <a:endParaRPr lang="pl-PL" sz="1600" dirty="0">
              <a:solidFill>
                <a:srgbClr val="002060"/>
              </a:solidFill>
              <a:latin typeface="+mj-lt"/>
              <a:cs typeface="Arial" pitchFamily="34" charset="0"/>
            </a:endParaRPr>
          </a:p>
        </p:txBody>
      </p:sp>
      <p:sp>
        <p:nvSpPr>
          <p:cNvPr id="2" name="Symbol zastępczy numeru slajdu 1">
            <a:extLst>
              <a:ext uri="{FF2B5EF4-FFF2-40B4-BE49-F238E27FC236}">
                <a16:creationId xmlns:a16="http://schemas.microsoft.com/office/drawing/2014/main" id="{3E51BA46-EA98-4152-B147-384EB869E1AE}"/>
              </a:ext>
            </a:extLst>
          </p:cNvPr>
          <p:cNvSpPr>
            <a:spLocks noGrp="1"/>
          </p:cNvSpPr>
          <p:nvPr>
            <p:ph type="sldNum" sz="quarter" idx="12"/>
          </p:nvPr>
        </p:nvSpPr>
        <p:spPr/>
        <p:txBody>
          <a:bodyPr/>
          <a:lstStyle/>
          <a:p>
            <a:pPr>
              <a:defRPr/>
            </a:pPr>
            <a:fld id="{8E7CD2DA-8185-4507-8A2F-B572FDECFAC1}" type="slidenum">
              <a:rPr lang="pl-PL" smtClean="0"/>
              <a:pPr>
                <a:defRPr/>
              </a:pPr>
              <a:t>89</a:t>
            </a:fld>
            <a:endParaRPr lang="pl-PL"/>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a:extLst>
              <a:ext uri="{FF2B5EF4-FFF2-40B4-BE49-F238E27FC236}">
                <a16:creationId xmlns:a16="http://schemas.microsoft.com/office/drawing/2014/main" id="{0B3AF6D8-3B7D-0564-5D76-5E5D8F9AF5AE}"/>
              </a:ext>
            </a:extLst>
          </p:cNvPr>
          <p:cNvSpPr>
            <a:spLocks noGrp="1"/>
          </p:cNvSpPr>
          <p:nvPr>
            <p:ph idx="1"/>
          </p:nvPr>
        </p:nvSpPr>
        <p:spPr>
          <a:xfrm>
            <a:off x="457200" y="764704"/>
            <a:ext cx="8229600" cy="1368152"/>
          </a:xfrm>
        </p:spPr>
        <p:txBody>
          <a:bodyPr/>
          <a:lstStyle/>
          <a:p>
            <a:pPr marL="0" indent="0" algn="just">
              <a:buNone/>
            </a:pPr>
            <a:r>
              <a:rPr lang="pl-PL" sz="1900" dirty="0">
                <a:solidFill>
                  <a:srgbClr val="002060"/>
                </a:solidFill>
              </a:rPr>
              <a:t>Inną chorobą, która budziła przerażenie mieszkańców dawnej Polski był </a:t>
            </a:r>
            <a:r>
              <a:rPr lang="pl-PL" sz="1900" b="1" dirty="0">
                <a:solidFill>
                  <a:srgbClr val="002060"/>
                </a:solidFill>
              </a:rPr>
              <a:t>trąd </a:t>
            </a:r>
            <a:r>
              <a:rPr lang="pl-PL" sz="1900" dirty="0">
                <a:solidFill>
                  <a:srgbClr val="002060"/>
                </a:solidFill>
              </a:rPr>
              <a:t>(od co najmniej XIII w.). Powodował zniekształcenia ciała (budowano miejsca odosobnienia – </a:t>
            </a:r>
            <a:r>
              <a:rPr lang="pl-PL" sz="1900" b="1" dirty="0">
                <a:solidFill>
                  <a:srgbClr val="002060"/>
                </a:solidFill>
              </a:rPr>
              <a:t>leprozoria </a:t>
            </a:r>
            <a:r>
              <a:rPr lang="pl-PL" sz="1900" dirty="0">
                <a:solidFill>
                  <a:srgbClr val="002060"/>
                </a:solidFill>
              </a:rPr>
              <a:t>– niektóre istnieją do dziś np. w Poznaniu na Wildzie).</a:t>
            </a:r>
            <a:endParaRPr lang="pl-PL" sz="1900" b="1" dirty="0">
              <a:solidFill>
                <a:srgbClr val="002060"/>
              </a:solidFill>
            </a:endParaRPr>
          </a:p>
        </p:txBody>
      </p:sp>
      <p:sp>
        <p:nvSpPr>
          <p:cNvPr id="4" name="Symbol zastępczy numeru slajdu 3">
            <a:extLst>
              <a:ext uri="{FF2B5EF4-FFF2-40B4-BE49-F238E27FC236}">
                <a16:creationId xmlns:a16="http://schemas.microsoft.com/office/drawing/2014/main" id="{408209A0-1E9E-1638-4CE9-3AF17C2B26EC}"/>
              </a:ext>
            </a:extLst>
          </p:cNvPr>
          <p:cNvSpPr>
            <a:spLocks noGrp="1"/>
          </p:cNvSpPr>
          <p:nvPr>
            <p:ph type="sldNum" sz="quarter" idx="12"/>
          </p:nvPr>
        </p:nvSpPr>
        <p:spPr/>
        <p:txBody>
          <a:bodyPr/>
          <a:lstStyle/>
          <a:p>
            <a:pPr>
              <a:defRPr/>
            </a:pPr>
            <a:fld id="{8E7CD2DA-8185-4507-8A2F-B572FDECFAC1}" type="slidenum">
              <a:rPr lang="pl-PL" smtClean="0"/>
              <a:pPr>
                <a:defRPr/>
              </a:pPr>
              <a:t>9</a:t>
            </a:fld>
            <a:endParaRPr lang="pl-PL"/>
          </a:p>
        </p:txBody>
      </p:sp>
      <p:pic>
        <p:nvPicPr>
          <p:cNvPr id="3076" name="Picture 4" descr="What Is Leprosy? Here Is What You Need To Know | GetDoc Says">
            <a:extLst>
              <a:ext uri="{FF2B5EF4-FFF2-40B4-BE49-F238E27FC236}">
                <a16:creationId xmlns:a16="http://schemas.microsoft.com/office/drawing/2014/main" id="{46F43C17-CBEB-33A3-B196-3AEAC9EA4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2539899"/>
            <a:ext cx="4191000" cy="3381375"/>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1386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Prostokąt 3"/>
          <p:cNvSpPr>
            <a:spLocks noChangeArrowheads="1"/>
          </p:cNvSpPr>
          <p:nvPr/>
        </p:nvSpPr>
        <p:spPr bwMode="auto">
          <a:xfrm>
            <a:off x="468313" y="333375"/>
            <a:ext cx="8351837" cy="3308598"/>
          </a:xfrm>
          <a:prstGeom prst="rect">
            <a:avLst/>
          </a:prstGeom>
          <a:noFill/>
          <a:ln w="9525">
            <a:noFill/>
            <a:miter lim="800000"/>
            <a:headEnd/>
            <a:tailEnd/>
          </a:ln>
        </p:spPr>
        <p:txBody>
          <a:bodyPr>
            <a:spAutoFit/>
          </a:bodyPr>
          <a:lstStyle/>
          <a:p>
            <a:pPr algn="ctr"/>
            <a:r>
              <a:rPr lang="pl-PL" sz="1900" b="1" dirty="0">
                <a:solidFill>
                  <a:srgbClr val="002060"/>
                </a:solidFill>
                <a:latin typeface="Constantia" pitchFamily="18" charset="0"/>
              </a:rPr>
              <a:t>Sukcesem było zorganizowanie  latach 1985-1986 11 „szkół zdrowia”</a:t>
            </a:r>
          </a:p>
          <a:p>
            <a:pPr algn="just"/>
            <a:r>
              <a:rPr lang="pl-PL" sz="1000" b="1" dirty="0">
                <a:solidFill>
                  <a:srgbClr val="002060"/>
                </a:solidFill>
                <a:latin typeface="Constantia" pitchFamily="18" charset="0"/>
              </a:rPr>
              <a:t> </a:t>
            </a:r>
          </a:p>
          <a:p>
            <a:pPr algn="just"/>
            <a:r>
              <a:rPr lang="pl-PL" dirty="0">
                <a:solidFill>
                  <a:srgbClr val="002060"/>
                </a:solidFill>
                <a:latin typeface="Constantia" pitchFamily="18" charset="0"/>
              </a:rPr>
              <a:t>Wykłady dotyczące zagadnień higieny osobistej, otoczenia, racjonalnego żywienia, pielęgnacji niemowląt, ciąży, lekomanii, narkomanii były prowadzone przez pracowników Stacji. Podsumowaniem tej pracy była inauguracja Roku Oświaty Zdrowotnej przy udziale ZSMP i KGW. Najistotniejszym celem szkół zdrowia było wychowanie potencjalnych działaczy oświaty zdrowotnej w miastach i wsiach.</a:t>
            </a:r>
            <a:r>
              <a:rPr lang="pl-PL" dirty="0">
                <a:latin typeface="Constantia" pitchFamily="18" charset="0"/>
              </a:rPr>
              <a:t> </a:t>
            </a:r>
            <a:r>
              <a:rPr lang="pl-PL" dirty="0">
                <a:solidFill>
                  <a:srgbClr val="002060"/>
                </a:solidFill>
                <a:latin typeface="Constantia" pitchFamily="18" charset="0"/>
              </a:rPr>
              <a:t>Pracownicy oświaty zdrowotnej TSSE w Brodnicy i OSSE w Nowym Mieście Lubawskim organizowali wiele konkursów, prelekcji i olimpiad, których celem było popularyzowanie wiedzy o zdrowiu, kształtowanie właściwych nawyków higienicznych i zdrowotnych.</a:t>
            </a:r>
          </a:p>
          <a:p>
            <a:pPr algn="just"/>
            <a:endParaRPr lang="pl-PL" dirty="0">
              <a:latin typeface="Constantia" pitchFamily="18" charset="0"/>
            </a:endParaRPr>
          </a:p>
        </p:txBody>
      </p:sp>
      <p:pic>
        <p:nvPicPr>
          <p:cNvPr id="68610" name="Picture 2"/>
          <p:cNvPicPr>
            <a:picLocks noChangeAspect="1" noChangeArrowheads="1"/>
          </p:cNvPicPr>
          <p:nvPr/>
        </p:nvPicPr>
        <p:blipFill>
          <a:blip r:embed="rId2" cstate="print"/>
          <a:srcRect/>
          <a:stretch>
            <a:fillRect/>
          </a:stretch>
        </p:blipFill>
        <p:spPr bwMode="auto">
          <a:xfrm>
            <a:off x="5652120" y="3284537"/>
            <a:ext cx="2449513" cy="3354388"/>
          </a:xfrm>
          <a:prstGeom prst="rect">
            <a:avLst/>
          </a:prstGeom>
          <a:noFill/>
          <a:ln w="9525">
            <a:noFill/>
            <a:miter lim="800000"/>
            <a:headEnd/>
            <a:tailEnd/>
          </a:ln>
          <a:effectLst>
            <a:softEdge rad="88900"/>
          </a:effectLst>
        </p:spPr>
      </p:pic>
      <p:pic>
        <p:nvPicPr>
          <p:cNvPr id="68611" name="Picture 3"/>
          <p:cNvPicPr>
            <a:picLocks noChangeAspect="1" noChangeArrowheads="1"/>
          </p:cNvPicPr>
          <p:nvPr/>
        </p:nvPicPr>
        <p:blipFill>
          <a:blip r:embed="rId3" cstate="print"/>
          <a:srcRect/>
          <a:stretch>
            <a:fillRect/>
          </a:stretch>
        </p:blipFill>
        <p:spPr bwMode="auto">
          <a:xfrm>
            <a:off x="899592" y="3717032"/>
            <a:ext cx="4238625" cy="2614613"/>
          </a:xfrm>
          <a:prstGeom prst="rect">
            <a:avLst/>
          </a:prstGeom>
          <a:noFill/>
          <a:ln w="9525">
            <a:noFill/>
            <a:miter lim="800000"/>
            <a:headEnd/>
            <a:tailEnd/>
          </a:ln>
          <a:effectLst>
            <a:softEdge rad="76200"/>
          </a:effectLst>
        </p:spPr>
      </p:pic>
      <p:sp>
        <p:nvSpPr>
          <p:cNvPr id="2" name="Symbol zastępczy numeru slajdu 1">
            <a:extLst>
              <a:ext uri="{FF2B5EF4-FFF2-40B4-BE49-F238E27FC236}">
                <a16:creationId xmlns:a16="http://schemas.microsoft.com/office/drawing/2014/main" id="{77C779D3-9328-47DE-9957-0CBDC2328FE6}"/>
              </a:ext>
            </a:extLst>
          </p:cNvPr>
          <p:cNvSpPr>
            <a:spLocks noGrp="1"/>
          </p:cNvSpPr>
          <p:nvPr>
            <p:ph type="sldNum" sz="quarter" idx="12"/>
          </p:nvPr>
        </p:nvSpPr>
        <p:spPr/>
        <p:txBody>
          <a:bodyPr/>
          <a:lstStyle/>
          <a:p>
            <a:pPr>
              <a:defRPr/>
            </a:pPr>
            <a:fld id="{8E7CD2DA-8185-4507-8A2F-B572FDECFAC1}" type="slidenum">
              <a:rPr lang="pl-PL" smtClean="0"/>
              <a:pPr>
                <a:defRPr/>
              </a:pPr>
              <a:t>90</a:t>
            </a:fld>
            <a:endParaRPr lang="pl-PL"/>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A63C6C70-F4E7-76FF-1CF1-F49D5DFB9378}"/>
              </a:ext>
            </a:extLst>
          </p:cNvPr>
          <p:cNvSpPr>
            <a:spLocks noGrp="1"/>
          </p:cNvSpPr>
          <p:nvPr>
            <p:ph type="sldNum" sz="quarter" idx="12"/>
          </p:nvPr>
        </p:nvSpPr>
        <p:spPr/>
        <p:txBody>
          <a:bodyPr/>
          <a:lstStyle/>
          <a:p>
            <a:pPr>
              <a:defRPr/>
            </a:pPr>
            <a:fld id="{E683911C-EC88-49B7-90C9-B74F5A05111C}" type="slidenum">
              <a:rPr lang="pl-PL" smtClean="0"/>
              <a:pPr>
                <a:defRPr/>
              </a:pPr>
              <a:t>91</a:t>
            </a:fld>
            <a:endParaRPr lang="pl-PL"/>
          </a:p>
        </p:txBody>
      </p:sp>
      <p:sp>
        <p:nvSpPr>
          <p:cNvPr id="4" name="pole tekstowe 3">
            <a:extLst>
              <a:ext uri="{FF2B5EF4-FFF2-40B4-BE49-F238E27FC236}">
                <a16:creationId xmlns:a16="http://schemas.microsoft.com/office/drawing/2014/main" id="{3B7A79F1-28D2-0073-A0C8-5CE10E799530}"/>
              </a:ext>
            </a:extLst>
          </p:cNvPr>
          <p:cNvSpPr txBox="1"/>
          <p:nvPr/>
        </p:nvSpPr>
        <p:spPr>
          <a:xfrm>
            <a:off x="395535" y="868663"/>
            <a:ext cx="8015039" cy="5591915"/>
          </a:xfrm>
          <a:prstGeom prst="rect">
            <a:avLst/>
          </a:prstGeom>
          <a:noFill/>
        </p:spPr>
        <p:txBody>
          <a:bodyPr wrap="square">
            <a:spAutoFit/>
          </a:bodyPr>
          <a:lstStyle/>
          <a:p>
            <a:pPr algn="ctr">
              <a:lnSpc>
                <a:spcPct val="107000"/>
              </a:lnSpc>
              <a:spcAft>
                <a:spcPts val="800"/>
              </a:spcAft>
            </a:pPr>
            <a:r>
              <a:rPr lang="pl-PL" sz="1900" b="1" kern="100" dirty="0">
                <a:solidFill>
                  <a:srgbClr val="002060"/>
                </a:solidFill>
                <a:effectLst/>
                <a:latin typeface="+mj-lt"/>
                <a:ea typeface="Calibri" panose="020F0502020204030204" pitchFamily="34" charset="0"/>
                <a:cs typeface="Times New Roman" panose="02020603050405020304" pitchFamily="18" charset="0"/>
              </a:rPr>
              <a:t>Istotne wyzwanie:</a:t>
            </a:r>
          </a:p>
          <a:p>
            <a:pPr algn="ctr">
              <a:lnSpc>
                <a:spcPct val="107000"/>
              </a:lnSpc>
              <a:spcAft>
                <a:spcPts val="800"/>
              </a:spcAft>
            </a:pPr>
            <a:r>
              <a:rPr lang="pl-PL" sz="1900" b="1" kern="100" dirty="0">
                <a:solidFill>
                  <a:srgbClr val="002060"/>
                </a:solidFill>
                <a:effectLst/>
                <a:latin typeface="+mj-lt"/>
                <a:ea typeface="Calibri" panose="020F0502020204030204" pitchFamily="34" charset="0"/>
                <a:cs typeface="Times New Roman" panose="02020603050405020304" pitchFamily="18" charset="0"/>
              </a:rPr>
              <a:t>Katastrofa elektrowni jądrowej w Czarnobylu  24 kwietnia 1986 r.</a:t>
            </a:r>
          </a:p>
          <a:p>
            <a:pPr algn="ctr">
              <a:lnSpc>
                <a:spcPct val="107000"/>
              </a:lnSpc>
              <a:spcAft>
                <a:spcPts val="800"/>
              </a:spcAft>
            </a:pPr>
            <a:r>
              <a:rPr lang="pl-PL" sz="1900" b="1" kern="100" dirty="0">
                <a:solidFill>
                  <a:srgbClr val="002060"/>
                </a:solidFill>
                <a:effectLst/>
                <a:latin typeface="+mj-lt"/>
                <a:ea typeface="Calibri" panose="020F0502020204030204" pitchFamily="34" charset="0"/>
                <a:cs typeface="Times New Roman" panose="02020603050405020304" pitchFamily="18" charset="0"/>
              </a:rPr>
              <a:t> </a:t>
            </a:r>
          </a:p>
          <a:p>
            <a:pPr algn="just">
              <a:lnSpc>
                <a:spcPct val="107000"/>
              </a:lnSpc>
              <a:spcAft>
                <a:spcPts val="800"/>
              </a:spcAft>
            </a:pPr>
            <a:r>
              <a:rPr lang="pl-PL" sz="1900" kern="100" dirty="0">
                <a:solidFill>
                  <a:srgbClr val="002060"/>
                </a:solidFill>
                <a:effectLst/>
                <a:latin typeface="+mj-lt"/>
                <a:ea typeface="Calibri" panose="020F0502020204030204" pitchFamily="34" charset="0"/>
                <a:cs typeface="Times New Roman" panose="02020603050405020304" pitchFamily="18" charset="0"/>
              </a:rPr>
              <a:t>Uważana za najgroźniejszą katastrofę przemysłową XX wieku. Zdarzyła się w czasie testu, który miał służyć poprawie bezpieczeństwa. Została zakwalifikowana do siódmego – najwyższego stopnia w skali INES.</a:t>
            </a:r>
          </a:p>
          <a:p>
            <a:pPr algn="just">
              <a:lnSpc>
                <a:spcPct val="107000"/>
              </a:lnSpc>
              <a:spcAft>
                <a:spcPts val="800"/>
              </a:spcAft>
            </a:pPr>
            <a:r>
              <a:rPr lang="pl-PL" sz="1900" kern="100" dirty="0">
                <a:solidFill>
                  <a:srgbClr val="002060"/>
                </a:solidFill>
                <a:effectLst/>
                <a:latin typeface="+mj-lt"/>
                <a:ea typeface="Calibri" panose="020F0502020204030204" pitchFamily="34" charset="0"/>
                <a:cs typeface="Times New Roman" panose="02020603050405020304" pitchFamily="18" charset="0"/>
              </a:rPr>
              <a:t>Skażenie promieniotwórcze na obszarze od 125 000 do 146 000  km</a:t>
            </a:r>
            <a:r>
              <a:rPr lang="pl-PL" sz="1900" kern="100" baseline="30000" dirty="0">
                <a:solidFill>
                  <a:srgbClr val="002060"/>
                </a:solidFill>
                <a:effectLst/>
                <a:latin typeface="+mj-lt"/>
                <a:ea typeface="Calibri" panose="020F0502020204030204" pitchFamily="34" charset="0"/>
                <a:cs typeface="Times New Roman" panose="02020603050405020304" pitchFamily="18" charset="0"/>
              </a:rPr>
              <a:t>2  </a:t>
            </a:r>
            <a:r>
              <a:rPr lang="pl-PL" sz="1900" kern="100" dirty="0">
                <a:solidFill>
                  <a:srgbClr val="002060"/>
                </a:solidFill>
                <a:effectLst/>
                <a:latin typeface="+mj-lt"/>
                <a:ea typeface="Calibri" panose="020F0502020204030204" pitchFamily="34" charset="0"/>
                <a:cs typeface="Times New Roman" panose="02020603050405020304" pitchFamily="18" charset="0"/>
              </a:rPr>
              <a:t>terenu na pograniczu Białorusi, Ukrainy i Rosji. Chmura  radioaktywna wyemitowana z uszkodzonego reaktora rozprzestrzeniła się po całej Europie. </a:t>
            </a:r>
          </a:p>
          <a:p>
            <a:pPr algn="just">
              <a:lnSpc>
                <a:spcPct val="107000"/>
              </a:lnSpc>
              <a:spcAft>
                <a:spcPts val="800"/>
              </a:spcAft>
            </a:pPr>
            <a:r>
              <a:rPr lang="pl-PL" sz="1900" kern="100" dirty="0">
                <a:solidFill>
                  <a:srgbClr val="002060"/>
                </a:solidFill>
                <a:effectLst/>
                <a:latin typeface="+mj-lt"/>
                <a:ea typeface="Calibri" panose="020F0502020204030204" pitchFamily="34" charset="0"/>
                <a:cs typeface="Times New Roman" panose="02020603050405020304" pitchFamily="18" charset="0"/>
              </a:rPr>
              <a:t>Katastrofa doprowadziła do skażenia ok. 100 tys. kilometrów kwadratowych powierzchni. Dokładne dane o ofiarach śmiertelnych nie są znane. </a:t>
            </a:r>
          </a:p>
          <a:p>
            <a:pPr algn="just">
              <a:lnSpc>
                <a:spcPct val="107000"/>
              </a:lnSpc>
              <a:spcAft>
                <a:spcPts val="800"/>
              </a:spcAft>
            </a:pPr>
            <a:endParaRPr lang="pl-PL" sz="1900" kern="100" dirty="0">
              <a:solidFill>
                <a:srgbClr val="002060"/>
              </a:solidFill>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pl-PL" sz="1900" kern="100" dirty="0">
                <a:solidFill>
                  <a:srgbClr val="002060"/>
                </a:solidFill>
                <a:effectLst/>
                <a:latin typeface="+mj-lt"/>
                <a:ea typeface="Calibri" panose="020F0502020204030204" pitchFamily="34" charset="0"/>
                <a:cs typeface="Times New Roman" panose="02020603050405020304" pitchFamily="18" charset="0"/>
              </a:rPr>
              <a:t>Więcej informacji:</a:t>
            </a:r>
          </a:p>
          <a:p>
            <a:pPr algn="ctr">
              <a:lnSpc>
                <a:spcPct val="107000"/>
              </a:lnSpc>
              <a:spcAft>
                <a:spcPts val="800"/>
              </a:spcAft>
            </a:pPr>
            <a:r>
              <a:rPr lang="pl-PL" sz="1900" kern="100" dirty="0">
                <a:solidFill>
                  <a:srgbClr val="002060"/>
                </a:solidFill>
                <a:latin typeface="+mj-lt"/>
                <a:ea typeface="Calibri" panose="020F0502020204030204" pitchFamily="34" charset="0"/>
                <a:cs typeface="Times New Roman" panose="02020603050405020304" pitchFamily="18" charset="0"/>
              </a:rPr>
              <a:t>www.dzieje.pl</a:t>
            </a:r>
            <a:endParaRPr lang="pl-PL" sz="1900" kern="100" dirty="0">
              <a:solidFill>
                <a:srgbClr val="00206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98080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00683B3E-710C-E3DC-0A70-7A4CC7406808}"/>
              </a:ext>
            </a:extLst>
          </p:cNvPr>
          <p:cNvSpPr>
            <a:spLocks noGrp="1"/>
          </p:cNvSpPr>
          <p:nvPr>
            <p:ph type="sldNum" sz="quarter" idx="12"/>
          </p:nvPr>
        </p:nvSpPr>
        <p:spPr/>
        <p:txBody>
          <a:bodyPr/>
          <a:lstStyle/>
          <a:p>
            <a:pPr>
              <a:defRPr/>
            </a:pPr>
            <a:fld id="{E683911C-EC88-49B7-90C9-B74F5A05111C}" type="slidenum">
              <a:rPr lang="pl-PL" smtClean="0"/>
              <a:pPr>
                <a:defRPr/>
              </a:pPr>
              <a:t>92</a:t>
            </a:fld>
            <a:endParaRPr lang="pl-PL"/>
          </a:p>
        </p:txBody>
      </p:sp>
      <p:sp>
        <p:nvSpPr>
          <p:cNvPr id="3" name="Rectangle 1">
            <a:extLst>
              <a:ext uri="{FF2B5EF4-FFF2-40B4-BE49-F238E27FC236}">
                <a16:creationId xmlns:a16="http://schemas.microsoft.com/office/drawing/2014/main" id="{7EDF7BE5-4E97-869E-CEC9-874BA44861CB}"/>
              </a:ext>
            </a:extLst>
          </p:cNvPr>
          <p:cNvSpPr>
            <a:spLocks noChangeArrowheads="1"/>
          </p:cNvSpPr>
          <p:nvPr/>
        </p:nvSpPr>
        <p:spPr bwMode="auto">
          <a:xfrm>
            <a:off x="259556" y="-267549"/>
            <a:ext cx="8624887" cy="7640810"/>
          </a:xfrm>
          <a:prstGeom prst="rect">
            <a:avLst/>
          </a:prstGeom>
          <a:noFill/>
          <a:ln w="9525">
            <a:noFill/>
            <a:miter lim="800000"/>
            <a:headEnd/>
            <a:tailEnd/>
          </a:ln>
          <a:effectLst/>
        </p:spPr>
        <p:txBody>
          <a:bodyPr wrap="square" anchor="ctr">
            <a:spAutoFit/>
          </a:bodyPr>
          <a:lstStyle/>
          <a:p>
            <a:pPr algn="just">
              <a:lnSpc>
                <a:spcPct val="107000"/>
              </a:lnSpc>
              <a:spcAft>
                <a:spcPts val="800"/>
              </a:spcAft>
            </a:pPr>
            <a:endParaRPr lang="pl-PL" sz="1800" u="sng"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pl-PL" b="1" u="sng" kern="100" dirty="0">
                <a:solidFill>
                  <a:srgbClr val="002060"/>
                </a:solidFill>
                <a:effectLst/>
                <a:latin typeface="+mj-lt"/>
                <a:ea typeface="Calibri" panose="020F0502020204030204" pitchFamily="34" charset="0"/>
                <a:cs typeface="Times New Roman" panose="02020603050405020304" pitchFamily="18" charset="0"/>
              </a:rPr>
              <a:t>Rola Państwowej Inspekcji Sanitarnej w Polsce po katastrofie</a:t>
            </a:r>
            <a:endParaRPr lang="pl-PL" b="1"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buFont typeface="+mj-lt"/>
              <a:buAutoNum type="arabicPeriod"/>
            </a:pPr>
            <a:r>
              <a:rPr lang="pl-PL" kern="100" dirty="0">
                <a:solidFill>
                  <a:srgbClr val="002060"/>
                </a:solidFill>
                <a:effectLst/>
                <a:latin typeface="+mj-lt"/>
                <a:ea typeface="Calibri" panose="020F0502020204030204" pitchFamily="34" charset="0"/>
                <a:cs typeface="Times New Roman" panose="02020603050405020304" pitchFamily="18" charset="0"/>
              </a:rPr>
              <a:t>Współpraca z innymi instytucjami w zakresie monitorowania poziomu promieniowania.</a:t>
            </a:r>
          </a:p>
          <a:p>
            <a:pPr marL="342900" lvl="0" indent="-342900" algn="just">
              <a:buFont typeface="+mj-lt"/>
              <a:buAutoNum type="arabicPeriod"/>
            </a:pPr>
            <a:r>
              <a:rPr lang="pl-PL" b="1" kern="100" dirty="0">
                <a:solidFill>
                  <a:srgbClr val="002060"/>
                </a:solidFill>
                <a:effectLst/>
                <a:latin typeface="+mj-lt"/>
                <a:ea typeface="Calibri" panose="020F0502020204030204" pitchFamily="34" charset="0"/>
                <a:cs typeface="Times New Roman" panose="02020603050405020304" pitchFamily="18" charset="0"/>
              </a:rPr>
              <a:t>Kontrola żywności i wody pitnej</a:t>
            </a:r>
            <a:r>
              <a:rPr lang="pl-PL" kern="100" dirty="0">
                <a:solidFill>
                  <a:srgbClr val="002060"/>
                </a:solidFill>
                <a:effectLst/>
                <a:latin typeface="+mj-lt"/>
                <a:ea typeface="Calibri" panose="020F0502020204030204" pitchFamily="34" charset="0"/>
                <a:cs typeface="Times New Roman" panose="02020603050405020304" pitchFamily="18" charset="0"/>
              </a:rPr>
              <a:t>, które mogły być skażone przez radioaktywny opad.</a:t>
            </a:r>
          </a:p>
          <a:p>
            <a:pPr marL="342900" lvl="0" indent="-342900" algn="just">
              <a:spcAft>
                <a:spcPts val="800"/>
              </a:spcAft>
              <a:buFont typeface="+mj-lt"/>
              <a:buAutoNum type="arabicPeriod"/>
            </a:pPr>
            <a:r>
              <a:rPr lang="pl-PL" kern="100" dirty="0">
                <a:solidFill>
                  <a:srgbClr val="002060"/>
                </a:solidFill>
                <a:effectLst/>
                <a:latin typeface="+mj-lt"/>
                <a:ea typeface="Calibri" panose="020F0502020204030204" pitchFamily="34" charset="0"/>
                <a:cs typeface="Times New Roman" panose="02020603050405020304" pitchFamily="18" charset="0"/>
              </a:rPr>
              <a:t>Zarządzanie informacją i </a:t>
            </a:r>
            <a:r>
              <a:rPr lang="pl-PL" b="1" kern="100" dirty="0">
                <a:solidFill>
                  <a:srgbClr val="002060"/>
                </a:solidFill>
                <a:effectLst/>
                <a:latin typeface="+mj-lt"/>
                <a:ea typeface="Calibri" panose="020F0502020204030204" pitchFamily="34" charset="0"/>
                <a:cs typeface="Times New Roman" panose="02020603050405020304" pitchFamily="18" charset="0"/>
              </a:rPr>
              <a:t>edukacja społeczeństwa</a:t>
            </a:r>
            <a:r>
              <a:rPr lang="pl-PL" kern="100" dirty="0">
                <a:solidFill>
                  <a:srgbClr val="002060"/>
                </a:solidFill>
                <a:effectLst/>
                <a:latin typeface="+mj-lt"/>
                <a:ea typeface="Calibri" panose="020F0502020204030204" pitchFamily="34" charset="0"/>
                <a:cs typeface="Times New Roman" panose="02020603050405020304" pitchFamily="18" charset="0"/>
              </a:rPr>
              <a:t>.</a:t>
            </a:r>
          </a:p>
          <a:p>
            <a:pPr algn="just">
              <a:spcAft>
                <a:spcPts val="800"/>
              </a:spcAft>
            </a:pPr>
            <a:r>
              <a:rPr lang="pl-PL" kern="100" dirty="0">
                <a:solidFill>
                  <a:srgbClr val="002060"/>
                </a:solidFill>
                <a:effectLst/>
                <a:latin typeface="+mj-lt"/>
                <a:ea typeface="Calibri" panose="020F0502020204030204" pitchFamily="34" charset="0"/>
                <a:cs typeface="Times New Roman" panose="02020603050405020304" pitchFamily="18" charset="0"/>
              </a:rPr>
              <a:t>Radioaktywny opad spowodował w 1986 roku skażenie mleka, szczególnie w północno-wschodnich rejonach Polski. </a:t>
            </a:r>
          </a:p>
          <a:p>
            <a:pPr algn="just">
              <a:spcAft>
                <a:spcPts val="800"/>
              </a:spcAft>
            </a:pPr>
            <a:r>
              <a:rPr lang="pl-PL" kern="100" dirty="0">
                <a:solidFill>
                  <a:srgbClr val="002060"/>
                </a:solidFill>
                <a:effectLst/>
                <a:latin typeface="+mj-lt"/>
                <a:ea typeface="Calibri" panose="020F0502020204030204" pitchFamily="34" charset="0"/>
                <a:cs typeface="Times New Roman" panose="02020603050405020304" pitchFamily="18" charset="0"/>
              </a:rPr>
              <a:t>W odpowiedzi na sytuację Państwowa Inspekcja Sanitarna zwiększyła nadzór nad jakością żywności.</a:t>
            </a:r>
          </a:p>
          <a:p>
            <a:pPr algn="just">
              <a:spcAft>
                <a:spcPts val="800"/>
              </a:spcAft>
            </a:pPr>
            <a:r>
              <a:rPr lang="pl-PL" b="1" kern="100" dirty="0">
                <a:solidFill>
                  <a:srgbClr val="002060"/>
                </a:solidFill>
                <a:effectLst/>
                <a:latin typeface="+mj-lt"/>
                <a:ea typeface="Calibri" panose="020F0502020204030204" pitchFamily="34" charset="0"/>
                <a:cs typeface="Times New Roman" panose="02020603050405020304" pitchFamily="18" charset="0"/>
              </a:rPr>
              <a:t>Oznaczana była radioaktywność:</a:t>
            </a:r>
          </a:p>
          <a:p>
            <a:pPr marL="342900" lvl="0" indent="-342900" algn="just">
              <a:buFont typeface="Symbol" panose="05050102010706020507" pitchFamily="18" charset="2"/>
              <a:buChar char=""/>
            </a:pPr>
            <a:r>
              <a:rPr lang="pl-PL" b="1" kern="100" dirty="0">
                <a:solidFill>
                  <a:srgbClr val="002060"/>
                </a:solidFill>
                <a:effectLst/>
                <a:latin typeface="+mj-lt"/>
                <a:ea typeface="Calibri" panose="020F0502020204030204" pitchFamily="34" charset="0"/>
                <a:cs typeface="Times New Roman" panose="02020603050405020304" pitchFamily="18" charset="0"/>
              </a:rPr>
              <a:t>w mleku,</a:t>
            </a:r>
          </a:p>
          <a:p>
            <a:pPr marL="342900" lvl="0" indent="-342900" algn="just">
              <a:buFont typeface="Symbol" panose="05050102010706020507" pitchFamily="18" charset="2"/>
              <a:buChar char=""/>
            </a:pPr>
            <a:r>
              <a:rPr lang="pl-PL" b="1" kern="100" dirty="0">
                <a:solidFill>
                  <a:srgbClr val="002060"/>
                </a:solidFill>
                <a:effectLst/>
                <a:latin typeface="+mj-lt"/>
                <a:ea typeface="Calibri" panose="020F0502020204030204" pitchFamily="34" charset="0"/>
                <a:cs typeface="Times New Roman" panose="02020603050405020304" pitchFamily="18" charset="0"/>
              </a:rPr>
              <a:t>w produktach spożywczych,</a:t>
            </a:r>
          </a:p>
          <a:p>
            <a:pPr marL="342900" lvl="0" indent="-342900" algn="just">
              <a:spcAft>
                <a:spcPts val="800"/>
              </a:spcAft>
              <a:buFont typeface="Symbol" panose="05050102010706020507" pitchFamily="18" charset="2"/>
              <a:buChar char=""/>
            </a:pPr>
            <a:r>
              <a:rPr lang="pl-PL" b="1" kern="100" dirty="0">
                <a:solidFill>
                  <a:srgbClr val="002060"/>
                </a:solidFill>
                <a:effectLst/>
                <a:latin typeface="+mj-lt"/>
                <a:ea typeface="Calibri" panose="020F0502020204030204" pitchFamily="34" charset="0"/>
                <a:cs typeface="Times New Roman" panose="02020603050405020304" pitchFamily="18" charset="0"/>
              </a:rPr>
              <a:t>w mięsie.</a:t>
            </a:r>
          </a:p>
          <a:p>
            <a:pPr algn="just">
              <a:spcAft>
                <a:spcPts val="800"/>
              </a:spcAft>
            </a:pPr>
            <a:r>
              <a:rPr lang="pl-PL" kern="100" dirty="0">
                <a:solidFill>
                  <a:srgbClr val="002060"/>
                </a:solidFill>
                <a:effectLst/>
                <a:latin typeface="+mj-lt"/>
                <a:ea typeface="Calibri" panose="020F0502020204030204" pitchFamily="34" charset="0"/>
                <a:cs typeface="Times New Roman" panose="02020603050405020304" pitchFamily="18" charset="0"/>
              </a:rPr>
              <a:t>Oceniane były też pierwiastki krótko żyjące, np. jod.</a:t>
            </a:r>
          </a:p>
          <a:p>
            <a:pPr algn="just">
              <a:spcAft>
                <a:spcPts val="800"/>
              </a:spcAft>
            </a:pPr>
            <a:r>
              <a:rPr lang="pl-PL" u="sng" kern="100" dirty="0">
                <a:solidFill>
                  <a:srgbClr val="002060"/>
                </a:solidFill>
                <a:effectLst/>
                <a:latin typeface="+mj-lt"/>
                <a:ea typeface="Calibri" panose="020F0502020204030204" pitchFamily="34" charset="0"/>
                <a:cs typeface="Times New Roman" panose="02020603050405020304" pitchFamily="18" charset="0"/>
              </a:rPr>
              <a:t>Płyn </a:t>
            </a:r>
            <a:r>
              <a:rPr lang="pl-PL" u="sng" kern="100" dirty="0" err="1">
                <a:solidFill>
                  <a:srgbClr val="002060"/>
                </a:solidFill>
                <a:effectLst/>
                <a:latin typeface="+mj-lt"/>
                <a:ea typeface="Calibri" panose="020F0502020204030204" pitchFamily="34" charset="0"/>
                <a:cs typeface="Times New Roman" panose="02020603050405020304" pitchFamily="18" charset="0"/>
              </a:rPr>
              <a:t>Lugola</a:t>
            </a:r>
            <a:r>
              <a:rPr lang="pl-PL" u="sng" kern="100" dirty="0">
                <a:solidFill>
                  <a:srgbClr val="002060"/>
                </a:solidFill>
                <a:effectLst/>
                <a:latin typeface="+mj-lt"/>
                <a:ea typeface="Calibri" panose="020F0502020204030204" pitchFamily="34" charset="0"/>
                <a:cs typeface="Times New Roman" panose="02020603050405020304" pitchFamily="18" charset="0"/>
              </a:rPr>
              <a:t> –</a:t>
            </a:r>
            <a:r>
              <a:rPr lang="pl-PL" kern="100" dirty="0">
                <a:solidFill>
                  <a:srgbClr val="002060"/>
                </a:solidFill>
                <a:effectLst/>
                <a:latin typeface="+mj-lt"/>
                <a:ea typeface="Calibri" panose="020F0502020204030204" pitchFamily="34" charset="0"/>
                <a:cs typeface="Times New Roman" panose="02020603050405020304" pitchFamily="18" charset="0"/>
              </a:rPr>
              <a:t> podawanie go obowiązkowo w Polsce najpierw dzieciom, potem starszym, zostało zlecone przez prof. Zbigniewa Jaworskiego oraz centralne Laboratorium Ochrony Radiologicznej. Płyn miał przeciwdziałać skutkom napromieniowania. Podawano go w przychodniach, terenowych ośrodkach zdrowia, w przedszkolach i szkołach. Po latach okazało się, że wcale nie było to konieczne, a lek ma wiele poważnych skutków ubocznych.</a:t>
            </a:r>
          </a:p>
          <a:p>
            <a:pPr indent="450850" algn="just" eaLnBrk="0" hangingPunct="0">
              <a:defRPr/>
            </a:pPr>
            <a:endParaRPr lang="pl-PL" sz="1600" dirty="0">
              <a:solidFill>
                <a:srgbClr val="002060"/>
              </a:solidFill>
              <a:latin typeface="+mj-lt"/>
              <a:ea typeface="Times New Roman" pitchFamily="18" charset="0"/>
              <a:cs typeface="Calibri" pitchFamily="34" charset="0"/>
            </a:endParaRPr>
          </a:p>
          <a:p>
            <a:pPr indent="450850" algn="just" eaLnBrk="0" hangingPunct="0">
              <a:defRPr/>
            </a:pPr>
            <a:endParaRPr lang="pl-PL" sz="1600" dirty="0">
              <a:solidFill>
                <a:srgbClr val="002060"/>
              </a:solidFill>
              <a:latin typeface="+mj-lt"/>
              <a:cs typeface="Arial" pitchFamily="34" charset="0"/>
            </a:endParaRPr>
          </a:p>
        </p:txBody>
      </p:sp>
    </p:spTree>
    <p:extLst>
      <p:ext uri="{BB962C8B-B14F-4D97-AF65-F5344CB8AC3E}">
        <p14:creationId xmlns:p14="http://schemas.microsoft.com/office/powerpoint/2010/main" val="41006034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ChangeArrowheads="1"/>
          </p:cNvSpPr>
          <p:nvPr/>
        </p:nvSpPr>
        <p:spPr bwMode="auto">
          <a:xfrm>
            <a:off x="504031" y="1124744"/>
            <a:ext cx="8135938" cy="4755148"/>
          </a:xfrm>
          <a:prstGeom prst="rect">
            <a:avLst/>
          </a:prstGeom>
          <a:noFill/>
          <a:ln w="9525">
            <a:noFill/>
            <a:miter lim="800000"/>
            <a:headEnd/>
            <a:tailEnd/>
          </a:ln>
        </p:spPr>
        <p:txBody>
          <a:bodyPr anchor="ctr">
            <a:spAutoFit/>
          </a:bodyPr>
          <a:lstStyle/>
          <a:p>
            <a:pPr indent="450850" algn="just"/>
            <a:r>
              <a:rPr lang="pl-PL" sz="1900" b="1" dirty="0">
                <a:solidFill>
                  <a:srgbClr val="002060"/>
                </a:solidFill>
                <a:latin typeface="Constantia" pitchFamily="18" charset="0"/>
                <a:ea typeface="Times New Roman" pitchFamily="18" charset="0"/>
                <a:cs typeface="Calibri" pitchFamily="34" charset="0"/>
              </a:rPr>
              <a:t>W latach 1987-1988 </a:t>
            </a:r>
            <a:r>
              <a:rPr lang="pl-PL" sz="1900" dirty="0">
                <a:solidFill>
                  <a:srgbClr val="002060"/>
                </a:solidFill>
                <a:latin typeface="Constantia" pitchFamily="18" charset="0"/>
                <a:ea typeface="Times New Roman" pitchFamily="18" charset="0"/>
                <a:cs typeface="Calibri" pitchFamily="34" charset="0"/>
              </a:rPr>
              <a:t>pracownicy Państwowej Inspekcji Sanitarnej aktywnie przeprowadzali kontrole wraz z organami MO, Straży Pożarnej i Urzędu Miasta w ramach </a:t>
            </a:r>
            <a:r>
              <a:rPr lang="pl-PL" sz="1900" b="1" dirty="0">
                <a:solidFill>
                  <a:srgbClr val="002060"/>
                </a:solidFill>
                <a:latin typeface="Constantia" pitchFamily="18" charset="0"/>
                <a:ea typeface="Times New Roman" pitchFamily="18" charset="0"/>
                <a:cs typeface="Calibri" pitchFamily="34" charset="0"/>
              </a:rPr>
              <a:t>akcji „Posesja”</a:t>
            </a:r>
            <a:r>
              <a:rPr lang="pl-PL" sz="1900" dirty="0">
                <a:solidFill>
                  <a:srgbClr val="002060"/>
                </a:solidFill>
                <a:latin typeface="Constantia" pitchFamily="18" charset="0"/>
                <a:ea typeface="Times New Roman" pitchFamily="18" charset="0"/>
                <a:cs typeface="Calibri" pitchFamily="34" charset="0"/>
              </a:rPr>
              <a:t>,</a:t>
            </a:r>
            <a:r>
              <a:rPr lang="pl-PL" sz="1900" b="1" dirty="0">
                <a:solidFill>
                  <a:srgbClr val="002060"/>
                </a:solidFill>
                <a:latin typeface="Constantia" pitchFamily="18" charset="0"/>
                <a:ea typeface="Times New Roman" pitchFamily="18" charset="0"/>
                <a:cs typeface="Calibri" pitchFamily="34" charset="0"/>
              </a:rPr>
              <a:t> </a:t>
            </a:r>
            <a:r>
              <a:rPr lang="pl-PL" sz="1900" dirty="0">
                <a:solidFill>
                  <a:srgbClr val="002060"/>
                </a:solidFill>
                <a:latin typeface="Constantia" pitchFamily="18" charset="0"/>
                <a:ea typeface="Times New Roman" pitchFamily="18" charset="0"/>
                <a:cs typeface="Calibri" pitchFamily="34" charset="0"/>
              </a:rPr>
              <a:t>przyczyniając się do znacznej poprawy stanu sanitarnego oraz estetyki naszych miast i gmin. </a:t>
            </a:r>
          </a:p>
          <a:p>
            <a:pPr indent="450850"/>
            <a:endParaRPr lang="pl-PL" sz="1900" dirty="0">
              <a:solidFill>
                <a:srgbClr val="002060"/>
              </a:solidFill>
              <a:latin typeface="Constantia" pitchFamily="18" charset="0"/>
              <a:ea typeface="Times New Roman" pitchFamily="18" charset="0"/>
              <a:cs typeface="Calibri" pitchFamily="34" charset="0"/>
            </a:endParaRPr>
          </a:p>
          <a:p>
            <a:pPr indent="450850" algn="just"/>
            <a:r>
              <a:rPr lang="pl-PL" sz="1900" dirty="0">
                <a:solidFill>
                  <a:srgbClr val="002060"/>
                </a:solidFill>
                <a:latin typeface="Constantia" pitchFamily="18" charset="0"/>
                <a:ea typeface="Times New Roman" pitchFamily="18" charset="0"/>
                <a:cs typeface="Calibri" pitchFamily="34" charset="0"/>
              </a:rPr>
              <a:t>TSSE w Brodnicy pracowała w owym czasie </a:t>
            </a:r>
            <a:r>
              <a:rPr lang="pl-PL" sz="1900" b="1" dirty="0">
                <a:solidFill>
                  <a:srgbClr val="002060"/>
                </a:solidFill>
                <a:latin typeface="Constantia" pitchFamily="18" charset="0"/>
                <a:ea typeface="Times New Roman" pitchFamily="18" charset="0"/>
                <a:cs typeface="Calibri" pitchFamily="34" charset="0"/>
              </a:rPr>
              <a:t>w bardzo trudnych warunkach</a:t>
            </a:r>
            <a:r>
              <a:rPr lang="pl-PL" sz="1900" dirty="0">
                <a:solidFill>
                  <a:srgbClr val="002060"/>
                </a:solidFill>
                <a:latin typeface="Constantia" pitchFamily="18" charset="0"/>
                <a:ea typeface="Times New Roman" pitchFamily="18" charset="0"/>
                <a:cs typeface="Calibri" pitchFamily="34" charset="0"/>
              </a:rPr>
              <a:t>. Stan bazy lokalowej nie spełniał podstawowych wymogów funkcjonalnych i technicznych, a tym samym nie zabezpieczał warunków do prowadzenia prawidłowej działalności profilaktycznej, zgodnie z zasadami wynikającymi ustawy o PIS oraz potrzebami społecznymi. Wyposażenie pracowni w nową aparaturę i sprzęt było niemożliwe, z uwagi na ciasnotę i zagęszczenie stanowisk pracy. Ponadto pracownicy nadzoru mieścili się na III piętrze budynku PKO, przy ul. Duży Rynek. Rozdzielenie stacji utrudniało współpracę w zakresie informatycznym oraz pod względem koordynacji pracy.</a:t>
            </a:r>
          </a:p>
          <a:p>
            <a:pPr indent="450850"/>
            <a:endParaRPr lang="pl-PL" dirty="0">
              <a:solidFill>
                <a:srgbClr val="002060"/>
              </a:solidFill>
              <a:latin typeface="Constantia" pitchFamily="18" charset="0"/>
              <a:ea typeface="Times New Roman" pitchFamily="18" charset="0"/>
              <a:cs typeface="Calibri" pitchFamily="34" charset="0"/>
            </a:endParaRPr>
          </a:p>
        </p:txBody>
      </p:sp>
      <p:sp>
        <p:nvSpPr>
          <p:cNvPr id="2" name="Symbol zastępczy numeru slajdu 1">
            <a:extLst>
              <a:ext uri="{FF2B5EF4-FFF2-40B4-BE49-F238E27FC236}">
                <a16:creationId xmlns:a16="http://schemas.microsoft.com/office/drawing/2014/main" id="{22C045CE-BF69-4D41-ABD1-D4F27B140B17}"/>
              </a:ext>
            </a:extLst>
          </p:cNvPr>
          <p:cNvSpPr>
            <a:spLocks noGrp="1"/>
          </p:cNvSpPr>
          <p:nvPr>
            <p:ph type="sldNum" sz="quarter" idx="12"/>
          </p:nvPr>
        </p:nvSpPr>
        <p:spPr/>
        <p:txBody>
          <a:bodyPr/>
          <a:lstStyle/>
          <a:p>
            <a:pPr>
              <a:defRPr/>
            </a:pPr>
            <a:fld id="{8E7CD2DA-8185-4507-8A2F-B572FDECFAC1}" type="slidenum">
              <a:rPr lang="pl-PL" smtClean="0"/>
              <a:pPr>
                <a:defRPr/>
              </a:pPr>
              <a:t>93</a:t>
            </a:fld>
            <a:endParaRPr lang="pl-PL"/>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179512" y="320408"/>
            <a:ext cx="8351838" cy="3985706"/>
          </a:xfrm>
          <a:prstGeom prst="rect">
            <a:avLst/>
          </a:prstGeom>
          <a:noFill/>
          <a:ln w="9525">
            <a:noFill/>
            <a:miter lim="800000"/>
            <a:headEnd/>
            <a:tailEnd/>
          </a:ln>
          <a:effectLst/>
        </p:spPr>
        <p:txBody>
          <a:bodyPr anchor="ctr">
            <a:spAutoFit/>
          </a:bodyPr>
          <a:lstStyle/>
          <a:p>
            <a:pPr indent="450850" algn="just">
              <a:defRPr/>
            </a:pPr>
            <a:endParaRPr lang="pl-PL" sz="1600" dirty="0">
              <a:solidFill>
                <a:srgbClr val="002060"/>
              </a:solidFill>
              <a:latin typeface="+mj-lt"/>
              <a:ea typeface="Times New Roman" pitchFamily="18" charset="0"/>
              <a:cs typeface="Calibri" pitchFamily="34" charset="0"/>
            </a:endParaRPr>
          </a:p>
          <a:p>
            <a:pPr indent="450850" algn="just">
              <a:defRPr/>
            </a:pPr>
            <a:endParaRPr lang="pl-PL" sz="1600" dirty="0">
              <a:solidFill>
                <a:srgbClr val="002060"/>
              </a:solidFill>
              <a:latin typeface="+mj-lt"/>
              <a:ea typeface="Times New Roman" pitchFamily="18" charset="0"/>
              <a:cs typeface="Calibri" pitchFamily="34" charset="0"/>
            </a:endParaRPr>
          </a:p>
          <a:p>
            <a:pPr indent="450850" algn="just">
              <a:defRPr/>
            </a:pPr>
            <a:r>
              <a:rPr lang="pl-PL" sz="1700" dirty="0">
                <a:solidFill>
                  <a:srgbClr val="002060"/>
                </a:solidFill>
                <a:latin typeface="+mj-lt"/>
                <a:ea typeface="Times New Roman" pitchFamily="18" charset="0"/>
                <a:cs typeface="Calibri" pitchFamily="34" charset="0"/>
              </a:rPr>
              <a:t>Od 1986r. Poprzez osobiste zaangażowanie Dyrektora Terenowej Stacji Sanitarno-Epidemiologicznej lek. med. Ryszarda  Kowalskiego i zastępcy dyrektora mgr Danuty Kowalkowskiej-Szramki, szeregu wystąpień do Wojewody Toruńskiego, Naczelnika Miasta i Prezydiów MRN i GRN, PWIS w Toruniu o uzyskanie lokalu dla potrzeb TSSE w Brodnicy, na podstawie decyzji Urzędu Miasta w Brodnicy z dnia 20.02.1988 r. TSSE w Brodnicy w wieczyste użytkowanie budynek po byłym Zakładzie Energetycznym w Brodnicy przy ulicy Żwirki i Wigury, który wybudowano w 1910 r.</a:t>
            </a:r>
            <a:r>
              <a:rPr lang="pl-PL" sz="1700" dirty="0">
                <a:solidFill>
                  <a:srgbClr val="002060"/>
                </a:solidFill>
                <a:latin typeface="+mn-lt"/>
                <a:ea typeface="Times New Roman" pitchFamily="18" charset="0"/>
                <a:cs typeface="Calibri" pitchFamily="34" charset="0"/>
              </a:rPr>
              <a:t> </a:t>
            </a:r>
          </a:p>
          <a:p>
            <a:pPr indent="450850" algn="just">
              <a:defRPr/>
            </a:pPr>
            <a:r>
              <a:rPr lang="pl-PL" sz="1700" dirty="0">
                <a:solidFill>
                  <a:srgbClr val="002060"/>
                </a:solidFill>
                <a:latin typeface="+mn-lt"/>
                <a:ea typeface="Times New Roman" pitchFamily="18" charset="0"/>
                <a:cs typeface="Calibri" pitchFamily="34" charset="0"/>
              </a:rPr>
              <a:t>Nowopozyskany budynek dla potrzeb TSSE wymagał kapitalnego remontu i modernizacji. Zlecono NOT w Toruniu opracowanie projektu technicznego. zakupiono armaturę hydrauliczną oraz wykładziny podłogowe dla remontowanego budynku. Ze środków finansowych otrzymanych od PWIS w Toruniu prowadziliśmy prace remontowe łącznie z wymianą stropów, przebudową klatki schodowej. Zakupiliśmy nowe meble z „Polonu” oraz aparaturę. </a:t>
            </a:r>
          </a:p>
        </p:txBody>
      </p:sp>
      <p:pic>
        <p:nvPicPr>
          <p:cNvPr id="70659" name="Obraz 8" descr="4"/>
          <p:cNvPicPr>
            <a:picLocks noChangeAspect="1" noChangeArrowheads="1"/>
          </p:cNvPicPr>
          <p:nvPr/>
        </p:nvPicPr>
        <p:blipFill>
          <a:blip r:embed="rId2" cstate="print"/>
          <a:srcRect/>
          <a:stretch>
            <a:fillRect/>
          </a:stretch>
        </p:blipFill>
        <p:spPr bwMode="auto">
          <a:xfrm>
            <a:off x="4810125" y="4218047"/>
            <a:ext cx="3600450" cy="2519363"/>
          </a:xfrm>
          <a:prstGeom prst="rect">
            <a:avLst/>
          </a:prstGeom>
          <a:noFill/>
          <a:ln w="9525">
            <a:noFill/>
            <a:miter lim="800000"/>
            <a:headEnd/>
            <a:tailEnd/>
          </a:ln>
          <a:effectLst>
            <a:softEdge rad="63500"/>
          </a:effectLst>
        </p:spPr>
      </p:pic>
      <p:sp>
        <p:nvSpPr>
          <p:cNvPr id="70660" name="Prostokąt 9"/>
          <p:cNvSpPr>
            <a:spLocks noChangeArrowheads="1"/>
          </p:cNvSpPr>
          <p:nvPr/>
        </p:nvSpPr>
        <p:spPr bwMode="auto">
          <a:xfrm>
            <a:off x="323850" y="4857750"/>
            <a:ext cx="4248150" cy="1400383"/>
          </a:xfrm>
          <a:prstGeom prst="rect">
            <a:avLst/>
          </a:prstGeom>
          <a:noFill/>
          <a:ln w="9525">
            <a:noFill/>
            <a:miter lim="800000"/>
            <a:headEnd/>
            <a:tailEnd/>
          </a:ln>
        </p:spPr>
        <p:txBody>
          <a:bodyPr>
            <a:spAutoFit/>
          </a:bodyPr>
          <a:lstStyle/>
          <a:p>
            <a:pPr indent="450850" algn="ctr"/>
            <a:r>
              <a:rPr lang="pl-PL" sz="1700" dirty="0">
                <a:solidFill>
                  <a:srgbClr val="002060"/>
                </a:solidFill>
                <a:latin typeface="Constantia" pitchFamily="18" charset="0"/>
                <a:ea typeface="Times New Roman" pitchFamily="18" charset="0"/>
                <a:cs typeface="Calibri" pitchFamily="34" charset="0"/>
              </a:rPr>
              <a:t>I tak w lipcu 1992r. pracownicy TSSE w Brodnicy przeprowadzili się do dwukondygnacyjnego wyremontowanego i zmodernizowanego budynku przy </a:t>
            </a:r>
          </a:p>
          <a:p>
            <a:pPr indent="450850" algn="ctr"/>
            <a:r>
              <a:rPr lang="pl-PL" sz="1700" dirty="0">
                <a:solidFill>
                  <a:srgbClr val="002060"/>
                </a:solidFill>
                <a:latin typeface="Constantia" pitchFamily="18" charset="0"/>
                <a:ea typeface="Times New Roman" pitchFamily="18" charset="0"/>
                <a:cs typeface="Calibri" pitchFamily="34" charset="0"/>
              </a:rPr>
              <a:t>ul. Żwirki i Wigury 1. </a:t>
            </a:r>
          </a:p>
        </p:txBody>
      </p:sp>
      <p:sp>
        <p:nvSpPr>
          <p:cNvPr id="2" name="Symbol zastępczy numeru slajdu 1">
            <a:extLst>
              <a:ext uri="{FF2B5EF4-FFF2-40B4-BE49-F238E27FC236}">
                <a16:creationId xmlns:a16="http://schemas.microsoft.com/office/drawing/2014/main" id="{B0A004FD-C3AD-4885-A89C-6D09DADABBE2}"/>
              </a:ext>
            </a:extLst>
          </p:cNvPr>
          <p:cNvSpPr>
            <a:spLocks noGrp="1"/>
          </p:cNvSpPr>
          <p:nvPr>
            <p:ph type="sldNum" sz="quarter" idx="12"/>
          </p:nvPr>
        </p:nvSpPr>
        <p:spPr/>
        <p:txBody>
          <a:bodyPr/>
          <a:lstStyle/>
          <a:p>
            <a:pPr>
              <a:defRPr/>
            </a:pPr>
            <a:fld id="{8E7CD2DA-8185-4507-8A2F-B572FDECFAC1}" type="slidenum">
              <a:rPr lang="pl-PL" smtClean="0"/>
              <a:pPr>
                <a:defRPr/>
              </a:pPr>
              <a:t>94</a:t>
            </a:fld>
            <a:endParaRPr lang="pl-PL"/>
          </a:p>
        </p:txBody>
      </p:sp>
      <p:sp>
        <p:nvSpPr>
          <p:cNvPr id="4" name="pole tekstowe 3">
            <a:extLst>
              <a:ext uri="{FF2B5EF4-FFF2-40B4-BE49-F238E27FC236}">
                <a16:creationId xmlns:a16="http://schemas.microsoft.com/office/drawing/2014/main" id="{9AF1A0A6-C366-F526-7FC3-95DAE4185925}"/>
              </a:ext>
            </a:extLst>
          </p:cNvPr>
          <p:cNvSpPr txBox="1"/>
          <p:nvPr/>
        </p:nvSpPr>
        <p:spPr>
          <a:xfrm>
            <a:off x="395090" y="120590"/>
            <a:ext cx="8424936" cy="461665"/>
          </a:xfrm>
          <a:prstGeom prst="rect">
            <a:avLst/>
          </a:prstGeom>
          <a:noFill/>
        </p:spPr>
        <p:txBody>
          <a:bodyPr wrap="square" rtlCol="0">
            <a:spAutoFit/>
          </a:bodyPr>
          <a:lstStyle/>
          <a:p>
            <a:pPr algn="just"/>
            <a:r>
              <a:rPr lang="pl-PL" sz="2400" b="1" dirty="0">
                <a:solidFill>
                  <a:schemeClr val="bg1"/>
                </a:solidFill>
                <a:latin typeface="Constantia" pitchFamily="18" charset="0"/>
                <a:ea typeface="Calibri" pitchFamily="34" charset="0"/>
                <a:cs typeface="Times New Roman" pitchFamily="18" charset="0"/>
              </a:rPr>
              <a:t>V. </a:t>
            </a:r>
            <a:r>
              <a:rPr lang="pl-PL" sz="2200" b="1" dirty="0">
                <a:solidFill>
                  <a:schemeClr val="bg1"/>
                </a:solidFill>
                <a:latin typeface="+mj-lt"/>
                <a:cs typeface="Times New Roman" pitchFamily="18" charset="0"/>
              </a:rPr>
              <a:t>Czasy współczesne (1989 – 2024)</a:t>
            </a:r>
          </a:p>
        </p:txBody>
      </p:sp>
      <p:cxnSp>
        <p:nvCxnSpPr>
          <p:cNvPr id="5" name="Łącznik prosty 4">
            <a:extLst>
              <a:ext uri="{FF2B5EF4-FFF2-40B4-BE49-F238E27FC236}">
                <a16:creationId xmlns:a16="http://schemas.microsoft.com/office/drawing/2014/main" id="{0C8A0D37-0427-EDD6-7ABA-6F1FF68AC84E}"/>
              </a:ext>
            </a:extLst>
          </p:cNvPr>
          <p:cNvCxnSpPr>
            <a:cxnSpLocks/>
          </p:cNvCxnSpPr>
          <p:nvPr/>
        </p:nvCxnSpPr>
        <p:spPr>
          <a:xfrm>
            <a:off x="467544" y="692696"/>
            <a:ext cx="820891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ChangeArrowheads="1"/>
          </p:cNvSpPr>
          <p:nvPr/>
        </p:nvSpPr>
        <p:spPr bwMode="auto">
          <a:xfrm>
            <a:off x="468313" y="335514"/>
            <a:ext cx="8207375" cy="2446824"/>
          </a:xfrm>
          <a:prstGeom prst="rect">
            <a:avLst/>
          </a:prstGeom>
          <a:noFill/>
          <a:ln w="9525">
            <a:noFill/>
            <a:miter lim="800000"/>
            <a:headEnd/>
            <a:tailEnd/>
          </a:ln>
        </p:spPr>
        <p:txBody>
          <a:bodyPr anchor="ctr">
            <a:spAutoFit/>
          </a:bodyPr>
          <a:lstStyle/>
          <a:p>
            <a:pPr indent="450850" algn="just"/>
            <a:r>
              <a:rPr lang="pl-PL" sz="1700" dirty="0">
                <a:solidFill>
                  <a:srgbClr val="002060"/>
                </a:solidFill>
                <a:latin typeface="Constantia" pitchFamily="18" charset="0"/>
                <a:ea typeface="Times New Roman" pitchFamily="18" charset="0"/>
                <a:cs typeface="Calibri" pitchFamily="34" charset="0"/>
              </a:rPr>
              <a:t>Zaczęto wyposażać laboratoria w nowe meble laboratoryjne, sprzęt i aparaturę. Rozszerzyliśmy zakres badań laboratoryjnych poprzez utworzenie pracowni </a:t>
            </a:r>
            <a:r>
              <a:rPr lang="pl-PL" sz="1700" dirty="0" err="1">
                <a:solidFill>
                  <a:srgbClr val="002060"/>
                </a:solidFill>
                <a:latin typeface="Constantia" pitchFamily="18" charset="0"/>
                <a:ea typeface="Times New Roman" pitchFamily="18" charset="0"/>
                <a:cs typeface="Calibri" pitchFamily="34" charset="0"/>
              </a:rPr>
              <a:t>ddd</a:t>
            </a:r>
            <a:r>
              <a:rPr lang="pl-PL" sz="1700" dirty="0">
                <a:solidFill>
                  <a:srgbClr val="002060"/>
                </a:solidFill>
                <a:latin typeface="Constantia" pitchFamily="18" charset="0"/>
                <a:ea typeface="Times New Roman" pitchFamily="18" charset="0"/>
                <a:cs typeface="Calibri" pitchFamily="34" charset="0"/>
              </a:rPr>
              <a:t>, w której przeprowadzano badania skuteczności procesu sterylizacji oraz badania płynów dezynfekcyjnych. W pracowni bakteriologicznej wprowadzono badania diagnostyczne materiału biologicznego od chorych jak: mocz, wymazy z gardła, nosa za pomocą testów lateksowych firmy </a:t>
            </a:r>
            <a:r>
              <a:rPr lang="pl-PL" sz="1700" dirty="0" err="1">
                <a:solidFill>
                  <a:srgbClr val="002060"/>
                </a:solidFill>
                <a:latin typeface="Constantia" pitchFamily="18" charset="0"/>
                <a:ea typeface="Times New Roman" pitchFamily="18" charset="0"/>
                <a:cs typeface="Calibri" pitchFamily="34" charset="0"/>
              </a:rPr>
              <a:t>Biomerieu</a:t>
            </a:r>
            <a:r>
              <a:rPr lang="pl-PL" sz="1700" dirty="0">
                <a:solidFill>
                  <a:srgbClr val="002060"/>
                </a:solidFill>
                <a:latin typeface="Constantia" pitchFamily="18" charset="0"/>
                <a:ea typeface="Times New Roman" pitchFamily="18" charset="0"/>
                <a:cs typeface="Calibri" pitchFamily="34" charset="0"/>
              </a:rPr>
              <a:t>, otrzymanych nieodpłatnie ze Społecznego Komitetu Pomocy Medycznej Ziemi Michałowskiej w Brodnicy. </a:t>
            </a:r>
          </a:p>
          <a:p>
            <a:pPr indent="450850" algn="just"/>
            <a:r>
              <a:rPr lang="pl-PL" sz="1700" dirty="0">
                <a:solidFill>
                  <a:srgbClr val="002060"/>
                </a:solidFill>
                <a:latin typeface="Constantia" pitchFamily="18" charset="0"/>
                <a:ea typeface="Times New Roman" pitchFamily="18" charset="0"/>
                <a:cs typeface="Calibri" pitchFamily="34" charset="0"/>
              </a:rPr>
              <a:t>W pracowni badania wody wprowadzono nową metodykę oznaczania żelaza oraz azotynów w wodzie do picia. </a:t>
            </a:r>
          </a:p>
        </p:txBody>
      </p:sp>
      <p:pic>
        <p:nvPicPr>
          <p:cNvPr id="71682" name="Obraz 6" descr="1"/>
          <p:cNvPicPr>
            <a:picLocks noChangeAspect="1" noChangeArrowheads="1"/>
          </p:cNvPicPr>
          <p:nvPr/>
        </p:nvPicPr>
        <p:blipFill>
          <a:blip r:embed="rId2" cstate="print"/>
          <a:srcRect/>
          <a:stretch>
            <a:fillRect/>
          </a:stretch>
        </p:blipFill>
        <p:spPr bwMode="auto">
          <a:xfrm>
            <a:off x="4931569" y="2996952"/>
            <a:ext cx="3744913" cy="2538413"/>
          </a:xfrm>
          <a:prstGeom prst="rect">
            <a:avLst/>
          </a:prstGeom>
          <a:noFill/>
          <a:ln w="9525">
            <a:noFill/>
            <a:miter lim="800000"/>
            <a:headEnd/>
            <a:tailEnd/>
          </a:ln>
          <a:effectLst>
            <a:softEdge rad="63500"/>
          </a:effectLst>
        </p:spPr>
      </p:pic>
      <p:sp>
        <p:nvSpPr>
          <p:cNvPr id="71683" name="Prostokąt 7"/>
          <p:cNvSpPr>
            <a:spLocks noChangeArrowheads="1"/>
          </p:cNvSpPr>
          <p:nvPr/>
        </p:nvSpPr>
        <p:spPr bwMode="auto">
          <a:xfrm>
            <a:off x="468313" y="2781300"/>
            <a:ext cx="4391025" cy="3493264"/>
          </a:xfrm>
          <a:prstGeom prst="rect">
            <a:avLst/>
          </a:prstGeom>
          <a:noFill/>
          <a:ln w="9525">
            <a:noFill/>
            <a:miter lim="800000"/>
            <a:headEnd/>
            <a:tailEnd/>
          </a:ln>
        </p:spPr>
        <p:txBody>
          <a:bodyPr>
            <a:spAutoFit/>
          </a:bodyPr>
          <a:lstStyle/>
          <a:p>
            <a:pPr indent="450850" algn="just" eaLnBrk="0" hangingPunct="0"/>
            <a:r>
              <a:rPr lang="pl-PL" sz="1700" dirty="0">
                <a:solidFill>
                  <a:srgbClr val="002060"/>
                </a:solidFill>
                <a:latin typeface="Constantia" pitchFamily="18" charset="0"/>
                <a:ea typeface="Times New Roman" pitchFamily="18" charset="0"/>
                <a:cs typeface="Calibri" pitchFamily="34" charset="0"/>
              </a:rPr>
              <a:t>W pracowni badania żywności i żywienia wprowadzono pełną ocenę jakości wyżywienia ilościową i jakościową, wykorzystując do tego celu programy komputerowe. Badaniami tymi objęto placówki służby zdrowia, oświatowo-wychowawcze prowadzące żywienie zbiorowe w różnych formach: od dożywiania po wyżywienie całodzienne. W trakcie wdrażania są nowe metody badań fizykochemicznych środków spożywczych przedmiotów użytku.</a:t>
            </a:r>
          </a:p>
          <a:p>
            <a:pPr indent="450850" algn="just" eaLnBrk="0" hangingPunct="0"/>
            <a:endParaRPr lang="pl-PL" sz="1700" dirty="0">
              <a:solidFill>
                <a:srgbClr val="002060"/>
              </a:solidFill>
              <a:latin typeface="Constantia" pitchFamily="18" charset="0"/>
              <a:ea typeface="Times New Roman" pitchFamily="18" charset="0"/>
              <a:cs typeface="Calibri" pitchFamily="34" charset="0"/>
            </a:endParaRPr>
          </a:p>
        </p:txBody>
      </p:sp>
      <p:sp>
        <p:nvSpPr>
          <p:cNvPr id="71684" name="Prostokąt 8"/>
          <p:cNvSpPr>
            <a:spLocks noChangeArrowheads="1"/>
          </p:cNvSpPr>
          <p:nvPr/>
        </p:nvSpPr>
        <p:spPr bwMode="auto">
          <a:xfrm>
            <a:off x="468313" y="6053138"/>
            <a:ext cx="8280400" cy="615553"/>
          </a:xfrm>
          <a:prstGeom prst="rect">
            <a:avLst/>
          </a:prstGeom>
          <a:noFill/>
          <a:ln w="9525">
            <a:noFill/>
            <a:miter lim="800000"/>
            <a:headEnd/>
            <a:tailEnd/>
          </a:ln>
        </p:spPr>
        <p:txBody>
          <a:bodyPr wrap="square">
            <a:spAutoFit/>
          </a:bodyPr>
          <a:lstStyle/>
          <a:p>
            <a:pPr indent="450850" algn="just" eaLnBrk="0" hangingPunct="0"/>
            <a:r>
              <a:rPr lang="pl-PL" sz="1700" dirty="0">
                <a:solidFill>
                  <a:srgbClr val="002060"/>
                </a:solidFill>
                <a:latin typeface="Constantia" pitchFamily="18" charset="0"/>
                <a:ea typeface="Times New Roman" pitchFamily="18" charset="0"/>
                <a:cs typeface="Calibri" pitchFamily="34" charset="0"/>
              </a:rPr>
              <a:t>Ponadto zorganizowano punkt szczepień ochronnych dla osób nie objętych kalendarzem szczepień.</a:t>
            </a:r>
          </a:p>
        </p:txBody>
      </p:sp>
      <p:sp>
        <p:nvSpPr>
          <p:cNvPr id="2" name="Symbol zastępczy numeru slajdu 1">
            <a:extLst>
              <a:ext uri="{FF2B5EF4-FFF2-40B4-BE49-F238E27FC236}">
                <a16:creationId xmlns:a16="http://schemas.microsoft.com/office/drawing/2014/main" id="{007386BF-972A-4B00-ABB6-70F702CFCE44}"/>
              </a:ext>
            </a:extLst>
          </p:cNvPr>
          <p:cNvSpPr>
            <a:spLocks noGrp="1"/>
          </p:cNvSpPr>
          <p:nvPr>
            <p:ph type="sldNum" sz="quarter" idx="12"/>
          </p:nvPr>
        </p:nvSpPr>
        <p:spPr/>
        <p:txBody>
          <a:bodyPr/>
          <a:lstStyle/>
          <a:p>
            <a:pPr>
              <a:defRPr/>
            </a:pPr>
            <a:fld id="{8E7CD2DA-8185-4507-8A2F-B572FDECFAC1}" type="slidenum">
              <a:rPr lang="pl-PL" smtClean="0"/>
              <a:pPr>
                <a:defRPr/>
              </a:pPr>
              <a:t>95</a:t>
            </a:fld>
            <a:endParaRPr lang="pl-PL"/>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4E8F09F8-9370-2200-3DB2-24CBEE55DB38}"/>
              </a:ext>
            </a:extLst>
          </p:cNvPr>
          <p:cNvSpPr>
            <a:spLocks noGrp="1"/>
          </p:cNvSpPr>
          <p:nvPr>
            <p:ph type="sldNum" sz="quarter" idx="12"/>
          </p:nvPr>
        </p:nvSpPr>
        <p:spPr/>
        <p:txBody>
          <a:bodyPr/>
          <a:lstStyle/>
          <a:p>
            <a:pPr>
              <a:defRPr/>
            </a:pPr>
            <a:fld id="{E683911C-EC88-49B7-90C9-B74F5A05111C}" type="slidenum">
              <a:rPr lang="pl-PL" smtClean="0"/>
              <a:pPr>
                <a:defRPr/>
              </a:pPr>
              <a:t>96</a:t>
            </a:fld>
            <a:endParaRPr lang="pl-PL"/>
          </a:p>
        </p:txBody>
      </p:sp>
      <p:sp>
        <p:nvSpPr>
          <p:cNvPr id="3" name="pole tekstowe 2">
            <a:extLst>
              <a:ext uri="{FF2B5EF4-FFF2-40B4-BE49-F238E27FC236}">
                <a16:creationId xmlns:a16="http://schemas.microsoft.com/office/drawing/2014/main" id="{09BAAA28-937B-1084-1D67-4056E3DF899F}"/>
              </a:ext>
            </a:extLst>
          </p:cNvPr>
          <p:cNvSpPr txBox="1"/>
          <p:nvPr/>
        </p:nvSpPr>
        <p:spPr>
          <a:xfrm>
            <a:off x="273671" y="332656"/>
            <a:ext cx="8136904" cy="430887"/>
          </a:xfrm>
          <a:prstGeom prst="rect">
            <a:avLst/>
          </a:prstGeom>
          <a:noFill/>
        </p:spPr>
        <p:txBody>
          <a:bodyPr wrap="square">
            <a:spAutoFit/>
          </a:bodyPr>
          <a:lstStyle/>
          <a:p>
            <a:pPr algn="ctr"/>
            <a:r>
              <a:rPr lang="pl-PL" sz="2200" b="1" dirty="0">
                <a:solidFill>
                  <a:schemeClr val="bg1"/>
                </a:solidFill>
                <a:latin typeface="+mj-lt"/>
              </a:rPr>
              <a:t>Najważniejsze wydarzenia w </a:t>
            </a:r>
            <a:r>
              <a:rPr lang="pl-PL" sz="2200" b="1" dirty="0">
                <a:solidFill>
                  <a:schemeClr val="bg1"/>
                </a:solidFill>
                <a:latin typeface="+mj-lt"/>
                <a:cs typeface="Times New Roman" pitchFamily="18" charset="0"/>
              </a:rPr>
              <a:t> latach 1989 - 2024</a:t>
            </a:r>
            <a:endParaRPr lang="pl-PL" sz="2200" dirty="0">
              <a:solidFill>
                <a:schemeClr val="bg1"/>
              </a:solidFill>
              <a:latin typeface="+mj-lt"/>
            </a:endParaRPr>
          </a:p>
        </p:txBody>
      </p:sp>
      <p:sp>
        <p:nvSpPr>
          <p:cNvPr id="4" name="pole tekstowe 3">
            <a:extLst>
              <a:ext uri="{FF2B5EF4-FFF2-40B4-BE49-F238E27FC236}">
                <a16:creationId xmlns:a16="http://schemas.microsoft.com/office/drawing/2014/main" id="{969F57FA-5FAA-5BAB-B251-719030E7C638}"/>
              </a:ext>
            </a:extLst>
          </p:cNvPr>
          <p:cNvSpPr txBox="1"/>
          <p:nvPr/>
        </p:nvSpPr>
        <p:spPr>
          <a:xfrm>
            <a:off x="135509" y="4418027"/>
            <a:ext cx="8474793" cy="2708434"/>
          </a:xfrm>
          <a:prstGeom prst="rect">
            <a:avLst/>
          </a:prstGeom>
          <a:noFill/>
        </p:spPr>
        <p:txBody>
          <a:bodyPr wrap="square" rtlCol="0">
            <a:spAutoFit/>
          </a:bodyPr>
          <a:lstStyle/>
          <a:p>
            <a:pPr algn="just">
              <a:defRPr/>
            </a:pPr>
            <a:endParaRPr lang="pl-PL" sz="1700" dirty="0">
              <a:solidFill>
                <a:srgbClr val="002060"/>
              </a:solidFill>
              <a:latin typeface="+mj-lt"/>
              <a:ea typeface="Times New Roman" pitchFamily="18" charset="0"/>
              <a:cs typeface="Calibri" pitchFamily="34" charset="0"/>
            </a:endParaRPr>
          </a:p>
          <a:p>
            <a:pPr marL="285750" indent="-285750" algn="just">
              <a:buFont typeface="Wingdings" panose="05000000000000000000" pitchFamily="2" charset="2"/>
              <a:buChar char="q"/>
              <a:defRPr/>
            </a:pPr>
            <a:r>
              <a:rPr lang="pl-PL" sz="1700" dirty="0">
                <a:solidFill>
                  <a:srgbClr val="002060"/>
                </a:solidFill>
                <a:latin typeface="+mj-lt"/>
                <a:ea typeface="Times New Roman" pitchFamily="18" charset="0"/>
                <a:cs typeface="Calibri" pitchFamily="34" charset="0"/>
              </a:rPr>
              <a:t>Z dniem 1 stycznia 2002 r. nastąpiły zmiany w organizacji służby sanitarnej w kraju </a:t>
            </a:r>
            <a:r>
              <a:rPr lang="pl-PL" sz="1700" b="1" dirty="0">
                <a:solidFill>
                  <a:srgbClr val="002060"/>
                </a:solidFill>
                <a:latin typeface="+mj-lt"/>
                <a:ea typeface="Times New Roman" pitchFamily="18" charset="0"/>
                <a:cs typeface="Calibri" pitchFamily="34" charset="0"/>
              </a:rPr>
              <a:t>doprowadzając do niezależności </a:t>
            </a:r>
            <a:r>
              <a:rPr lang="pl-PL" sz="1700" dirty="0">
                <a:solidFill>
                  <a:srgbClr val="002060"/>
                </a:solidFill>
                <a:latin typeface="+mj-lt"/>
                <a:ea typeface="Times New Roman" pitchFamily="18" charset="0"/>
                <a:cs typeface="Calibri" pitchFamily="34" charset="0"/>
              </a:rPr>
              <a:t>Inspekcji Sanitarnej od organów samorządowych, przywrócenia nazwy </a:t>
            </a:r>
            <a:r>
              <a:rPr lang="pl-PL" sz="1700" b="1" dirty="0">
                <a:solidFill>
                  <a:srgbClr val="002060"/>
                </a:solidFill>
                <a:latin typeface="+mj-lt"/>
                <a:ea typeface="Times New Roman" pitchFamily="18" charset="0"/>
                <a:cs typeface="Calibri" pitchFamily="34" charset="0"/>
              </a:rPr>
              <a:t>Państwowa Inspekcja Sanitarna</a:t>
            </a:r>
            <a:r>
              <a:rPr lang="pl-PL" sz="1700" dirty="0">
                <a:solidFill>
                  <a:srgbClr val="002060"/>
                </a:solidFill>
                <a:latin typeface="+mj-lt"/>
                <a:ea typeface="Times New Roman" pitchFamily="18" charset="0"/>
                <a:cs typeface="Calibri" pitchFamily="34" charset="0"/>
              </a:rPr>
              <a:t>. </a:t>
            </a:r>
          </a:p>
          <a:p>
            <a:pPr marL="285750" indent="-285750" algn="just">
              <a:buFont typeface="Wingdings" panose="05000000000000000000" pitchFamily="2" charset="2"/>
              <a:buChar char="q"/>
              <a:defRPr/>
            </a:pPr>
            <a:r>
              <a:rPr lang="pl-PL" sz="1700" dirty="0">
                <a:solidFill>
                  <a:srgbClr val="002060"/>
                </a:solidFill>
                <a:latin typeface="+mj-lt"/>
                <a:ea typeface="Times New Roman" pitchFamily="18" charset="0"/>
                <a:cs typeface="Calibri" pitchFamily="34" charset="0"/>
              </a:rPr>
              <a:t>W </a:t>
            </a:r>
            <a:r>
              <a:rPr lang="pl-PL" sz="1700" b="1" dirty="0">
                <a:solidFill>
                  <a:srgbClr val="002060"/>
                </a:solidFill>
                <a:latin typeface="+mj-lt"/>
                <a:ea typeface="Times New Roman" pitchFamily="18" charset="0"/>
                <a:cs typeface="Calibri" pitchFamily="34" charset="0"/>
              </a:rPr>
              <a:t>2010 r.</a:t>
            </a:r>
            <a:r>
              <a:rPr lang="pl-PL" sz="1700" dirty="0">
                <a:solidFill>
                  <a:srgbClr val="002060"/>
                </a:solidFill>
                <a:latin typeface="+mj-lt"/>
                <a:ea typeface="Times New Roman" pitchFamily="18" charset="0"/>
                <a:cs typeface="Calibri" pitchFamily="34" charset="0"/>
              </a:rPr>
              <a:t> </a:t>
            </a:r>
            <a:r>
              <a:rPr lang="pl-PL" sz="1700" b="1" dirty="0">
                <a:solidFill>
                  <a:srgbClr val="002060"/>
                </a:solidFill>
                <a:latin typeface="+mj-lt"/>
                <a:ea typeface="Times New Roman" pitchFamily="18" charset="0"/>
                <a:cs typeface="Calibri" pitchFamily="34" charset="0"/>
              </a:rPr>
              <a:t>zespolono organy Państwowej Inspekcji Sanitarnej.</a:t>
            </a:r>
            <a:r>
              <a:rPr lang="pl-PL" sz="1700" dirty="0">
                <a:solidFill>
                  <a:srgbClr val="002060"/>
                </a:solidFill>
                <a:latin typeface="+mj-lt"/>
                <a:ea typeface="Times New Roman" pitchFamily="18" charset="0"/>
                <a:cs typeface="Calibri" pitchFamily="34" charset="0"/>
              </a:rPr>
              <a:t> Państwowy powiatowy inspektor sanitarny stał się </a:t>
            </a:r>
            <a:r>
              <a:rPr lang="pl-PL" sz="1700" b="1" dirty="0">
                <a:solidFill>
                  <a:srgbClr val="002060"/>
                </a:solidFill>
                <a:latin typeface="+mj-lt"/>
                <a:ea typeface="Times New Roman" pitchFamily="18" charset="0"/>
                <a:cs typeface="Calibri" pitchFamily="34" charset="0"/>
              </a:rPr>
              <a:t>organem rządowej administracji zespolonej w powiecie</a:t>
            </a:r>
            <a:r>
              <a:rPr lang="pl-PL" sz="1700" dirty="0">
                <a:solidFill>
                  <a:srgbClr val="002060"/>
                </a:solidFill>
                <a:latin typeface="+mj-lt"/>
                <a:ea typeface="Times New Roman" pitchFamily="18" charset="0"/>
                <a:cs typeface="Calibri" pitchFamily="34" charset="0"/>
              </a:rPr>
              <a:t>. </a:t>
            </a:r>
          </a:p>
          <a:p>
            <a:pPr marL="285750" indent="-285750" algn="just">
              <a:buFont typeface="Wingdings" panose="05000000000000000000" pitchFamily="2" charset="2"/>
              <a:buChar char="q"/>
              <a:defRPr/>
            </a:pPr>
            <a:r>
              <a:rPr lang="pl-PL" sz="1700" b="1" dirty="0">
                <a:solidFill>
                  <a:srgbClr val="002060"/>
                </a:solidFill>
                <a:latin typeface="+mj-lt"/>
                <a:ea typeface="Times New Roman" pitchFamily="18" charset="0"/>
                <a:cs typeface="Calibri" pitchFamily="34" charset="0"/>
              </a:rPr>
              <a:t>Od kwietnia 2020 r. </a:t>
            </a:r>
            <a:r>
              <a:rPr lang="pl-PL" sz="1700" dirty="0">
                <a:solidFill>
                  <a:srgbClr val="002060"/>
                </a:solidFill>
                <a:latin typeface="+mj-lt"/>
                <a:ea typeface="Times New Roman" pitchFamily="18" charset="0"/>
                <a:cs typeface="Calibri" pitchFamily="34" charset="0"/>
              </a:rPr>
              <a:t>nastąpiły kolejne zmiany i Państwowa I</a:t>
            </a:r>
            <a:r>
              <a:rPr lang="pl-PL" sz="1700" dirty="0">
                <a:solidFill>
                  <a:srgbClr val="002060"/>
                </a:solidFill>
                <a:latin typeface="+mj-lt"/>
              </a:rPr>
              <a:t>nspekcja Sanitarna stała częścią </a:t>
            </a:r>
            <a:r>
              <a:rPr lang="pl-PL" sz="1700" b="1" dirty="0">
                <a:solidFill>
                  <a:srgbClr val="002060"/>
                </a:solidFill>
                <a:latin typeface="+mj-lt"/>
              </a:rPr>
              <a:t>zespolonej administracji rządowej</a:t>
            </a:r>
            <a:r>
              <a:rPr lang="pl-PL" sz="1700" b="1" dirty="0">
                <a:solidFill>
                  <a:srgbClr val="002060"/>
                </a:solidFill>
              </a:rPr>
              <a:t>.</a:t>
            </a:r>
            <a:endParaRPr lang="pl-PL" sz="1700" b="1" dirty="0">
              <a:solidFill>
                <a:srgbClr val="002060"/>
              </a:solidFill>
              <a:latin typeface="+mj-lt"/>
              <a:ea typeface="Times New Roman" pitchFamily="18" charset="0"/>
              <a:cs typeface="Calibri" pitchFamily="34" charset="0"/>
            </a:endParaRPr>
          </a:p>
          <a:p>
            <a:pPr algn="just">
              <a:defRPr/>
            </a:pPr>
            <a:endParaRPr lang="pl-PL" sz="1700" dirty="0">
              <a:solidFill>
                <a:srgbClr val="002060"/>
              </a:solidFill>
              <a:latin typeface="+mj-lt"/>
              <a:ea typeface="Times New Roman" pitchFamily="18" charset="0"/>
              <a:cs typeface="Calibri" pitchFamily="34" charset="0"/>
            </a:endParaRPr>
          </a:p>
        </p:txBody>
      </p:sp>
      <p:sp>
        <p:nvSpPr>
          <p:cNvPr id="10" name="pole tekstowe 9">
            <a:extLst>
              <a:ext uri="{FF2B5EF4-FFF2-40B4-BE49-F238E27FC236}">
                <a16:creationId xmlns:a16="http://schemas.microsoft.com/office/drawing/2014/main" id="{DF5E504C-E20D-D3AB-5F2A-288458BE088D}"/>
              </a:ext>
            </a:extLst>
          </p:cNvPr>
          <p:cNvSpPr txBox="1"/>
          <p:nvPr/>
        </p:nvSpPr>
        <p:spPr>
          <a:xfrm>
            <a:off x="308138" y="782335"/>
            <a:ext cx="4176464" cy="4246227"/>
          </a:xfrm>
          <a:prstGeom prst="rect">
            <a:avLst/>
          </a:prstGeom>
          <a:noFill/>
        </p:spPr>
        <p:txBody>
          <a:bodyPr wrap="square" rtlCol="0">
            <a:spAutoFit/>
          </a:bodyPr>
          <a:lstStyle/>
          <a:p>
            <a:pPr marL="285750" indent="-285750">
              <a:lnSpc>
                <a:spcPct val="114000"/>
              </a:lnSpc>
              <a:buFont typeface="Wingdings" panose="05000000000000000000" pitchFamily="2" charset="2"/>
              <a:buChar char="q"/>
            </a:pPr>
            <a:r>
              <a:rPr lang="pl-PL" sz="1700" dirty="0">
                <a:solidFill>
                  <a:srgbClr val="002060"/>
                </a:solidFill>
                <a:latin typeface="+mj-lt"/>
                <a:ea typeface="Times New Roman" pitchFamily="18" charset="0"/>
                <a:cs typeface="Calibri" pitchFamily="34" charset="0"/>
              </a:rPr>
              <a:t>W </a:t>
            </a:r>
            <a:r>
              <a:rPr lang="pl-PL" sz="1700" b="1" dirty="0">
                <a:solidFill>
                  <a:srgbClr val="002060"/>
                </a:solidFill>
                <a:latin typeface="+mj-lt"/>
                <a:ea typeface="Times New Roman" pitchFamily="18" charset="0"/>
                <a:cs typeface="Calibri" pitchFamily="34" charset="0"/>
              </a:rPr>
              <a:t>1999 r.</a:t>
            </a:r>
            <a:r>
              <a:rPr lang="pl-PL" sz="1700" dirty="0">
                <a:solidFill>
                  <a:srgbClr val="002060"/>
                </a:solidFill>
                <a:latin typeface="+mj-lt"/>
                <a:ea typeface="Times New Roman" pitchFamily="18" charset="0"/>
                <a:cs typeface="Calibri" pitchFamily="34" charset="0"/>
              </a:rPr>
              <a:t> Terenowa Stacja Sanitarno-Epidemiologiczna w Brodnicy stała się częścią </a:t>
            </a:r>
            <a:r>
              <a:rPr lang="pl-PL" sz="1700" b="1" dirty="0">
                <a:solidFill>
                  <a:srgbClr val="002060"/>
                </a:solidFill>
                <a:latin typeface="+mj-lt"/>
                <a:ea typeface="Times New Roman" pitchFamily="18" charset="0"/>
                <a:cs typeface="Calibri" pitchFamily="34" charset="0"/>
              </a:rPr>
              <a:t>administracji zespolonej powiatu </a:t>
            </a:r>
            <a:r>
              <a:rPr lang="pl-PL" sz="1700" dirty="0">
                <a:solidFill>
                  <a:srgbClr val="002060"/>
                </a:solidFill>
                <a:latin typeface="+mj-lt"/>
                <a:ea typeface="Times New Roman" pitchFamily="18" charset="0"/>
                <a:cs typeface="Calibri" pitchFamily="34" charset="0"/>
              </a:rPr>
              <a:t>jako Powiatowa Stacja Sanitarno-Epidemiologiczna z Oddzieleniem Oddziałowej Stacji w Nowym Mieście Lubawskim, która stała się tam Powiatową Stacją. Jednocześnie PSSE w Brodnicy znalazła się w obrębie województwa kujawsko-pomorskiego, a jej jednostką nadrzędną stała się Wojewódzka Stacja Sanitarno-Epidemiologiczna w Bydgoszczy. </a:t>
            </a:r>
          </a:p>
          <a:p>
            <a:endParaRPr lang="pl-PL" dirty="0"/>
          </a:p>
        </p:txBody>
      </p:sp>
      <p:pic>
        <p:nvPicPr>
          <p:cNvPr id="14" name="Obraz 13">
            <a:extLst>
              <a:ext uri="{FF2B5EF4-FFF2-40B4-BE49-F238E27FC236}">
                <a16:creationId xmlns:a16="http://schemas.microsoft.com/office/drawing/2014/main" id="{8A9A6CCE-BC6E-B718-84FC-26CA661200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1085756"/>
            <a:ext cx="3894286" cy="3639387"/>
          </a:xfrm>
          <a:prstGeom prst="rect">
            <a:avLst/>
          </a:prstGeom>
        </p:spPr>
      </p:pic>
    </p:spTree>
    <p:extLst>
      <p:ext uri="{BB962C8B-B14F-4D97-AF65-F5344CB8AC3E}">
        <p14:creationId xmlns:p14="http://schemas.microsoft.com/office/powerpoint/2010/main" val="17280093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ymbol zastępczy zawartości 5">
            <a:extLst>
              <a:ext uri="{FF2B5EF4-FFF2-40B4-BE49-F238E27FC236}">
                <a16:creationId xmlns:a16="http://schemas.microsoft.com/office/drawing/2014/main" id="{6F31F0C0-4AED-CDB5-D11A-731AD9C6501D}"/>
              </a:ext>
            </a:extLst>
          </p:cNvPr>
          <p:cNvGraphicFramePr>
            <a:graphicFrameLocks noGrp="1"/>
          </p:cNvGraphicFramePr>
          <p:nvPr>
            <p:ph idx="1"/>
            <p:extLst>
              <p:ext uri="{D42A27DB-BD31-4B8C-83A1-F6EECF244321}">
                <p14:modId xmlns:p14="http://schemas.microsoft.com/office/powerpoint/2010/main" val="2687856874"/>
              </p:ext>
            </p:extLst>
          </p:nvPr>
        </p:nvGraphicFramePr>
        <p:xfrm>
          <a:off x="457200" y="1524000"/>
          <a:ext cx="8229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numeru slajdu 3">
            <a:extLst>
              <a:ext uri="{FF2B5EF4-FFF2-40B4-BE49-F238E27FC236}">
                <a16:creationId xmlns:a16="http://schemas.microsoft.com/office/drawing/2014/main" id="{0E541E58-649A-198C-4BDF-2FD2A0BD6005}"/>
              </a:ext>
            </a:extLst>
          </p:cNvPr>
          <p:cNvSpPr>
            <a:spLocks noGrp="1"/>
          </p:cNvSpPr>
          <p:nvPr>
            <p:ph type="sldNum" sz="quarter" idx="12"/>
          </p:nvPr>
        </p:nvSpPr>
        <p:spPr/>
        <p:txBody>
          <a:bodyPr/>
          <a:lstStyle/>
          <a:p>
            <a:pPr>
              <a:defRPr/>
            </a:pPr>
            <a:fld id="{8E7CD2DA-8185-4507-8A2F-B572FDECFAC1}" type="slidenum">
              <a:rPr lang="pl-PL" smtClean="0"/>
              <a:pPr>
                <a:defRPr/>
              </a:pPr>
              <a:t>97</a:t>
            </a:fld>
            <a:endParaRPr lang="pl-PL"/>
          </a:p>
        </p:txBody>
      </p:sp>
      <p:sp>
        <p:nvSpPr>
          <p:cNvPr id="5" name="pole tekstowe 4">
            <a:extLst>
              <a:ext uri="{FF2B5EF4-FFF2-40B4-BE49-F238E27FC236}">
                <a16:creationId xmlns:a16="http://schemas.microsoft.com/office/drawing/2014/main" id="{4FD49F06-7699-E239-B76F-497D7312C9D1}"/>
              </a:ext>
            </a:extLst>
          </p:cNvPr>
          <p:cNvSpPr txBox="1"/>
          <p:nvPr/>
        </p:nvSpPr>
        <p:spPr>
          <a:xfrm>
            <a:off x="273671" y="326976"/>
            <a:ext cx="8136904" cy="769441"/>
          </a:xfrm>
          <a:prstGeom prst="rect">
            <a:avLst/>
          </a:prstGeom>
          <a:noFill/>
        </p:spPr>
        <p:txBody>
          <a:bodyPr wrap="square">
            <a:spAutoFit/>
          </a:bodyPr>
          <a:lstStyle/>
          <a:p>
            <a:pPr algn="ctr"/>
            <a:r>
              <a:rPr lang="pl-PL" sz="2200" b="1" dirty="0">
                <a:solidFill>
                  <a:schemeClr val="bg1"/>
                </a:solidFill>
                <a:latin typeface="+mj-lt"/>
              </a:rPr>
              <a:t>Najważniejsze zagrożenia zdrowotne i wyzwania </a:t>
            </a:r>
          </a:p>
          <a:p>
            <a:pPr algn="ctr"/>
            <a:r>
              <a:rPr lang="pl-PL" sz="2200" b="1" dirty="0">
                <a:solidFill>
                  <a:schemeClr val="bg1"/>
                </a:solidFill>
                <a:latin typeface="+mj-lt"/>
              </a:rPr>
              <a:t>w </a:t>
            </a:r>
            <a:r>
              <a:rPr lang="pl-PL" sz="2200" b="1" dirty="0">
                <a:solidFill>
                  <a:schemeClr val="bg1"/>
                </a:solidFill>
                <a:latin typeface="+mj-lt"/>
                <a:cs typeface="Times New Roman" pitchFamily="18" charset="0"/>
              </a:rPr>
              <a:t>latach 1989 - 2024</a:t>
            </a:r>
            <a:endParaRPr lang="pl-PL" sz="2200" dirty="0">
              <a:solidFill>
                <a:schemeClr val="bg1"/>
              </a:solidFill>
              <a:latin typeface="+mj-lt"/>
            </a:endParaRPr>
          </a:p>
        </p:txBody>
      </p:sp>
    </p:spTree>
    <p:extLst>
      <p:ext uri="{BB962C8B-B14F-4D97-AF65-F5344CB8AC3E}">
        <p14:creationId xmlns:p14="http://schemas.microsoft.com/office/powerpoint/2010/main" val="28937747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43FC015E-3A50-D210-6CB3-2A0591D123A1}"/>
              </a:ext>
            </a:extLst>
          </p:cNvPr>
          <p:cNvSpPr>
            <a:spLocks noGrp="1"/>
          </p:cNvSpPr>
          <p:nvPr>
            <p:ph type="sldNum" sz="quarter" idx="12"/>
          </p:nvPr>
        </p:nvSpPr>
        <p:spPr/>
        <p:txBody>
          <a:bodyPr/>
          <a:lstStyle/>
          <a:p>
            <a:pPr>
              <a:defRPr/>
            </a:pPr>
            <a:fld id="{E683911C-EC88-49B7-90C9-B74F5A05111C}" type="slidenum">
              <a:rPr lang="pl-PL" smtClean="0"/>
              <a:pPr>
                <a:defRPr/>
              </a:pPr>
              <a:t>98</a:t>
            </a:fld>
            <a:endParaRPr lang="pl-PL"/>
          </a:p>
        </p:txBody>
      </p:sp>
      <p:sp>
        <p:nvSpPr>
          <p:cNvPr id="4" name="pole tekstowe 3">
            <a:extLst>
              <a:ext uri="{FF2B5EF4-FFF2-40B4-BE49-F238E27FC236}">
                <a16:creationId xmlns:a16="http://schemas.microsoft.com/office/drawing/2014/main" id="{E102432E-5A5C-79A0-C0F5-86AABD062476}"/>
              </a:ext>
            </a:extLst>
          </p:cNvPr>
          <p:cNvSpPr txBox="1"/>
          <p:nvPr/>
        </p:nvSpPr>
        <p:spPr>
          <a:xfrm>
            <a:off x="359532" y="219075"/>
            <a:ext cx="8424936" cy="6190156"/>
          </a:xfrm>
          <a:prstGeom prst="rect">
            <a:avLst/>
          </a:prstGeom>
          <a:noFill/>
        </p:spPr>
        <p:txBody>
          <a:bodyPr wrap="square">
            <a:spAutoFit/>
          </a:bodyPr>
          <a:lstStyle/>
          <a:p>
            <a:pPr algn="ctr">
              <a:lnSpc>
                <a:spcPct val="107000"/>
              </a:lnSpc>
              <a:spcAft>
                <a:spcPts val="800"/>
              </a:spcAft>
            </a:pPr>
            <a:r>
              <a:rPr lang="pl-PL" b="1" kern="100" dirty="0">
                <a:solidFill>
                  <a:srgbClr val="002060"/>
                </a:solidFill>
                <a:effectLst/>
                <a:latin typeface="+mj-lt"/>
                <a:ea typeface="Calibri" panose="020F0502020204030204" pitchFamily="34" charset="0"/>
                <a:cs typeface="Times New Roman" panose="02020603050405020304" pitchFamily="18" charset="0"/>
              </a:rPr>
              <a:t>W 1988 roku pojawił się wirus HIV w Polsce</a:t>
            </a:r>
          </a:p>
          <a:p>
            <a:pPr algn="ctr">
              <a:lnSpc>
                <a:spcPct val="107000"/>
              </a:lnSpc>
              <a:spcAft>
                <a:spcPts val="800"/>
              </a:spcAft>
            </a:pPr>
            <a:endParaRPr lang="pl-PL" b="1" kern="100" dirty="0">
              <a:solidFill>
                <a:srgbClr val="002060"/>
              </a:solidFill>
              <a:latin typeface="+mj-lt"/>
              <a:ea typeface="Calibri" panose="020F0502020204030204" pitchFamily="34" charset="0"/>
              <a:cs typeface="Times New Roman" panose="02020603050405020304" pitchFamily="18" charset="0"/>
            </a:endParaRPr>
          </a:p>
          <a:p>
            <a:pPr algn="ctr">
              <a:lnSpc>
                <a:spcPct val="107000"/>
              </a:lnSpc>
              <a:spcAft>
                <a:spcPts val="800"/>
              </a:spcAft>
            </a:pPr>
            <a:endParaRPr lang="pl-PL" b="1" kern="100" dirty="0">
              <a:solidFill>
                <a:srgbClr val="002060"/>
              </a:solidFill>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endParaRPr lang="pl-PL" sz="1600" b="1" kern="100" dirty="0">
              <a:solidFill>
                <a:srgbClr val="002060"/>
              </a:solidFill>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pl-PL" kern="100" dirty="0">
                <a:solidFill>
                  <a:srgbClr val="002060"/>
                </a:solidFill>
                <a:effectLst/>
                <a:latin typeface="+mj-lt"/>
                <a:ea typeface="Calibri" panose="020F0502020204030204" pitchFamily="34" charset="0"/>
                <a:cs typeface="Times New Roman" panose="02020603050405020304" pitchFamily="18" charset="0"/>
              </a:rPr>
              <a:t>Pojawienie się HIV i AIDS w Polsce miało duży wpływ na działania i rozwój Państwowej Inspekcji Sanitarnej  w kilku obszarach:</a:t>
            </a: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pl-PL" kern="100" dirty="0">
                <a:solidFill>
                  <a:srgbClr val="002060"/>
                </a:solidFill>
                <a:effectLst/>
                <a:latin typeface="+mj-lt"/>
                <a:ea typeface="Calibri" panose="020F0502020204030204" pitchFamily="34" charset="0"/>
                <a:cs typeface="Times New Roman" panose="02020603050405020304" pitchFamily="18" charset="0"/>
              </a:rPr>
              <a:t>monitorowanie rozprzestrzeniania się wirusa HIV i regularny nadzór epidemiologiczny. Wprowadzono lepsze systemy raportowania i reagowania;</a:t>
            </a: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pl-PL" kern="100" dirty="0">
                <a:solidFill>
                  <a:srgbClr val="002060"/>
                </a:solidFill>
                <a:effectLst/>
                <a:latin typeface="+mj-lt"/>
                <a:ea typeface="Calibri" panose="020F0502020204030204" pitchFamily="34" charset="0"/>
                <a:cs typeface="Times New Roman" panose="02020603050405020304" pitchFamily="18" charset="0"/>
              </a:rPr>
              <a:t>Państwowa Inspekcja Sanitarna miała zadanie kontrolowania placówek medycznych – szpitali, klinik, laboratoriów, czy spełniają normy sanitarne zapobiegające rozprzestrzenianiu się HIV;</a:t>
            </a: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pl-PL" kern="100" dirty="0">
                <a:solidFill>
                  <a:srgbClr val="002060"/>
                </a:solidFill>
                <a:latin typeface="+mj-lt"/>
                <a:ea typeface="Calibri" panose="020F0502020204030204" pitchFamily="34" charset="0"/>
                <a:cs typeface="Times New Roman" panose="02020603050405020304" pitchFamily="18" charset="0"/>
              </a:rPr>
              <a:t>g</a:t>
            </a:r>
            <a:r>
              <a:rPr lang="pl-PL" kern="100" dirty="0">
                <a:solidFill>
                  <a:srgbClr val="002060"/>
                </a:solidFill>
                <a:effectLst/>
                <a:latin typeface="+mj-lt"/>
                <a:ea typeface="Calibri" panose="020F0502020204030204" pitchFamily="34" charset="0"/>
                <a:cs typeface="Times New Roman" panose="02020603050405020304" pitchFamily="18" charset="0"/>
              </a:rPr>
              <a:t>lobalna pandemia HIV/AIDS sprawiła, że PIS rozpoczęła współpracę z międzynarodowymi organizacjami, takimi jak WHO, aby wprowadzić w Polsce najlepsze praktyki i procedury przeciwdziałające AIDS;</a:t>
            </a: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R"/>
            </a:pPr>
            <a:r>
              <a:rPr lang="pl-PL" kern="100" dirty="0">
                <a:solidFill>
                  <a:srgbClr val="002060"/>
                </a:solidFill>
                <a:latin typeface="+mj-lt"/>
                <a:ea typeface="Calibri" panose="020F0502020204030204" pitchFamily="34" charset="0"/>
                <a:cs typeface="Times New Roman" panose="02020603050405020304" pitchFamily="18" charset="0"/>
              </a:rPr>
              <a:t>w</a:t>
            </a:r>
            <a:r>
              <a:rPr lang="pl-PL" kern="100" dirty="0">
                <a:solidFill>
                  <a:srgbClr val="002060"/>
                </a:solidFill>
                <a:effectLst/>
                <a:latin typeface="+mj-lt"/>
                <a:ea typeface="Calibri" panose="020F0502020204030204" pitchFamily="34" charset="0"/>
                <a:cs typeface="Times New Roman" panose="02020603050405020304" pitchFamily="18" charset="0"/>
              </a:rPr>
              <a:t> obliczu rosnącej liczby zakażeń i inspekcja zainicjowała programy edukacyjne i profilaktyczne, służące podniesieniu świadomości na temat dróg zakażenia, ryzykownych zachowań oraz metod prewencji, prowadziła na szeroką skalę szkolenia i brała udział w profesjonalnych warsztatach organizowanych przez Krajowe Centrum ds. AIDS oraz fundacje.</a:t>
            </a:r>
            <a:endParaRPr lang="pl-PL" sz="1600" kern="100" dirty="0">
              <a:solidFill>
                <a:srgbClr val="002060"/>
              </a:solidFill>
              <a:effectLst/>
              <a:latin typeface="+mj-lt"/>
              <a:ea typeface="Calibri" panose="020F0502020204030204" pitchFamily="34" charset="0"/>
              <a:cs typeface="Times New Roman" panose="02020603050405020304" pitchFamily="18" charset="0"/>
            </a:endParaRPr>
          </a:p>
        </p:txBody>
      </p:sp>
      <p:pic>
        <p:nvPicPr>
          <p:cNvPr id="5" name="Obraz 4">
            <a:extLst>
              <a:ext uri="{FF2B5EF4-FFF2-40B4-BE49-F238E27FC236}">
                <a16:creationId xmlns:a16="http://schemas.microsoft.com/office/drawing/2014/main" id="{7D7B7A8A-B836-1C64-8FA7-9E520CCE5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620688"/>
            <a:ext cx="2664296" cy="1124241"/>
          </a:xfrm>
          <a:prstGeom prst="rect">
            <a:avLst/>
          </a:prstGeom>
          <a:effectLst>
            <a:softEdge rad="50800"/>
          </a:effectLst>
        </p:spPr>
      </p:pic>
    </p:spTree>
    <p:extLst>
      <p:ext uri="{BB962C8B-B14F-4D97-AF65-F5344CB8AC3E}">
        <p14:creationId xmlns:p14="http://schemas.microsoft.com/office/powerpoint/2010/main" val="4686566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C1236D81-6DFB-503E-57A1-7D890B0673D7}"/>
              </a:ext>
            </a:extLst>
          </p:cNvPr>
          <p:cNvSpPr>
            <a:spLocks noGrp="1"/>
          </p:cNvSpPr>
          <p:nvPr>
            <p:ph type="sldNum" sz="quarter" idx="12"/>
          </p:nvPr>
        </p:nvSpPr>
        <p:spPr/>
        <p:txBody>
          <a:bodyPr/>
          <a:lstStyle/>
          <a:p>
            <a:pPr>
              <a:defRPr/>
            </a:pPr>
            <a:fld id="{E683911C-EC88-49B7-90C9-B74F5A05111C}" type="slidenum">
              <a:rPr lang="pl-PL" smtClean="0"/>
              <a:pPr>
                <a:defRPr/>
              </a:pPr>
              <a:t>99</a:t>
            </a:fld>
            <a:endParaRPr lang="pl-PL"/>
          </a:p>
        </p:txBody>
      </p:sp>
      <p:sp>
        <p:nvSpPr>
          <p:cNvPr id="3" name="pole tekstowe 2">
            <a:extLst>
              <a:ext uri="{FF2B5EF4-FFF2-40B4-BE49-F238E27FC236}">
                <a16:creationId xmlns:a16="http://schemas.microsoft.com/office/drawing/2014/main" id="{F8ED6A7A-2E57-AADE-7F2C-0DC310E0D0AE}"/>
              </a:ext>
            </a:extLst>
          </p:cNvPr>
          <p:cNvSpPr txBox="1"/>
          <p:nvPr/>
        </p:nvSpPr>
        <p:spPr>
          <a:xfrm>
            <a:off x="575556" y="692696"/>
            <a:ext cx="7992888" cy="646331"/>
          </a:xfrm>
          <a:prstGeom prst="rect">
            <a:avLst/>
          </a:prstGeom>
          <a:noFill/>
        </p:spPr>
        <p:txBody>
          <a:bodyPr wrap="square" rtlCol="0">
            <a:spAutoFit/>
          </a:bodyPr>
          <a:lstStyle/>
          <a:p>
            <a:pPr algn="ctr"/>
            <a:r>
              <a:rPr lang="pl-PL" b="1" dirty="0">
                <a:solidFill>
                  <a:srgbClr val="002060"/>
                </a:solidFill>
                <a:latin typeface="+mj-lt"/>
              </a:rPr>
              <a:t>Działania prowadzone przez Państwowa Inspekcję Sanitarną w celu zmniejszenia zachorować na </a:t>
            </a:r>
            <a:r>
              <a:rPr lang="pl-PL" b="1" dirty="0" err="1">
                <a:solidFill>
                  <a:srgbClr val="002060"/>
                </a:solidFill>
                <a:latin typeface="+mj-lt"/>
              </a:rPr>
              <a:t>wzw</a:t>
            </a:r>
            <a:r>
              <a:rPr lang="pl-PL" b="1" dirty="0">
                <a:solidFill>
                  <a:srgbClr val="002060"/>
                </a:solidFill>
                <a:latin typeface="+mj-lt"/>
              </a:rPr>
              <a:t> typu B – szczepienia</a:t>
            </a:r>
          </a:p>
        </p:txBody>
      </p:sp>
      <p:sp>
        <p:nvSpPr>
          <p:cNvPr id="4" name="pole tekstowe 3">
            <a:extLst>
              <a:ext uri="{FF2B5EF4-FFF2-40B4-BE49-F238E27FC236}">
                <a16:creationId xmlns:a16="http://schemas.microsoft.com/office/drawing/2014/main" id="{8A319776-57C7-A482-23ED-619727E7DA82}"/>
              </a:ext>
            </a:extLst>
          </p:cNvPr>
          <p:cNvSpPr txBox="1"/>
          <p:nvPr/>
        </p:nvSpPr>
        <p:spPr>
          <a:xfrm>
            <a:off x="417687" y="1720840"/>
            <a:ext cx="8150757" cy="3693319"/>
          </a:xfrm>
          <a:prstGeom prst="rect">
            <a:avLst/>
          </a:prstGeom>
          <a:noFill/>
        </p:spPr>
        <p:txBody>
          <a:bodyPr wrap="square" rtlCol="0">
            <a:spAutoFit/>
          </a:bodyPr>
          <a:lstStyle/>
          <a:p>
            <a:pPr marL="285750" indent="-285750" algn="just">
              <a:buFont typeface="Wingdings" panose="05000000000000000000" pitchFamily="2" charset="2"/>
              <a:buChar char="q"/>
            </a:pPr>
            <a:r>
              <a:rPr lang="pl-PL" dirty="0">
                <a:solidFill>
                  <a:srgbClr val="002060"/>
                </a:solidFill>
                <a:latin typeface="+mj-lt"/>
              </a:rPr>
              <a:t>Od </a:t>
            </a:r>
            <a:r>
              <a:rPr lang="pl-PL" b="1" dirty="0">
                <a:solidFill>
                  <a:srgbClr val="002060"/>
                </a:solidFill>
                <a:latin typeface="+mj-lt"/>
              </a:rPr>
              <a:t>1989 r</a:t>
            </a:r>
            <a:r>
              <a:rPr lang="pl-PL" dirty="0">
                <a:solidFill>
                  <a:srgbClr val="002060"/>
                </a:solidFill>
                <a:latin typeface="+mj-lt"/>
              </a:rPr>
              <a:t>oku </a:t>
            </a:r>
            <a:r>
              <a:rPr lang="pl-PL" b="1" dirty="0">
                <a:solidFill>
                  <a:srgbClr val="002060"/>
                </a:solidFill>
                <a:latin typeface="+mj-lt"/>
              </a:rPr>
              <a:t>obowiązkowo przeciwko WZW typu B były szczepione noworodki urodzone przez matki zakażone wirusem zapalenia wątroby (HBV) oraz osoby zawodowo narażone na zakażenie HBV. </a:t>
            </a:r>
          </a:p>
          <a:p>
            <a:pPr marL="285750" indent="-285750" algn="just">
              <a:buFont typeface="Wingdings" panose="05000000000000000000" pitchFamily="2" charset="2"/>
              <a:buChar char="q"/>
            </a:pPr>
            <a:r>
              <a:rPr lang="pl-PL" dirty="0">
                <a:solidFill>
                  <a:srgbClr val="002060"/>
                </a:solidFill>
                <a:latin typeface="+mj-lt"/>
              </a:rPr>
              <a:t>Od </a:t>
            </a:r>
            <a:r>
              <a:rPr lang="pl-PL" b="1" dirty="0">
                <a:solidFill>
                  <a:srgbClr val="002060"/>
                </a:solidFill>
                <a:latin typeface="+mj-lt"/>
              </a:rPr>
              <a:t>1990 </a:t>
            </a:r>
            <a:r>
              <a:rPr lang="pl-PL" dirty="0">
                <a:solidFill>
                  <a:srgbClr val="002060"/>
                </a:solidFill>
                <a:latin typeface="+mj-lt"/>
              </a:rPr>
              <a:t>roku wprowadzono obowiązkowe </a:t>
            </a:r>
            <a:r>
              <a:rPr lang="pl-PL" b="1" dirty="0">
                <a:solidFill>
                  <a:srgbClr val="002060"/>
                </a:solidFill>
                <a:latin typeface="+mj-lt"/>
              </a:rPr>
              <a:t>szczepienia uczniów szkół </a:t>
            </a:r>
            <a:r>
              <a:rPr lang="pl-PL" dirty="0">
                <a:solidFill>
                  <a:srgbClr val="002060"/>
                </a:solidFill>
                <a:latin typeface="+mj-lt"/>
              </a:rPr>
              <a:t>oraz </a:t>
            </a:r>
            <a:r>
              <a:rPr lang="pl-PL" b="1" dirty="0">
                <a:solidFill>
                  <a:srgbClr val="002060"/>
                </a:solidFill>
                <a:latin typeface="+mj-lt"/>
              </a:rPr>
              <a:t>uczelni medycznych, a także personelu medycznego narażonego na zakażenie HBV. </a:t>
            </a:r>
          </a:p>
          <a:p>
            <a:pPr marL="285750" indent="-285750" algn="just">
              <a:buFont typeface="Wingdings" panose="05000000000000000000" pitchFamily="2" charset="2"/>
              <a:buChar char="q"/>
            </a:pPr>
            <a:r>
              <a:rPr lang="pl-PL" dirty="0">
                <a:solidFill>
                  <a:srgbClr val="002060"/>
                </a:solidFill>
                <a:latin typeface="+mj-lt"/>
              </a:rPr>
              <a:t>W </a:t>
            </a:r>
            <a:r>
              <a:rPr lang="pl-PL" b="1" dirty="0">
                <a:solidFill>
                  <a:srgbClr val="002060"/>
                </a:solidFill>
                <a:latin typeface="+mj-lt"/>
              </a:rPr>
              <a:t>1993 </a:t>
            </a:r>
            <a:r>
              <a:rPr lang="pl-PL" dirty="0">
                <a:solidFill>
                  <a:srgbClr val="002060"/>
                </a:solidFill>
                <a:latin typeface="+mj-lt"/>
              </a:rPr>
              <a:t>roku obowiązek szczepienia rozszerzono na </a:t>
            </a:r>
            <a:r>
              <a:rPr lang="pl-PL" b="1" dirty="0">
                <a:solidFill>
                  <a:srgbClr val="002060"/>
                </a:solidFill>
                <a:latin typeface="+mj-lt"/>
              </a:rPr>
              <a:t>osoby z otoczenia chorych </a:t>
            </a:r>
            <a:r>
              <a:rPr lang="pl-PL" dirty="0">
                <a:solidFill>
                  <a:srgbClr val="002060"/>
                </a:solidFill>
                <a:latin typeface="+mj-lt"/>
              </a:rPr>
              <a:t>na WZW typu B oraz </a:t>
            </a:r>
            <a:r>
              <a:rPr lang="pl-PL" b="1" dirty="0">
                <a:solidFill>
                  <a:srgbClr val="002060"/>
                </a:solidFill>
                <a:latin typeface="+mj-lt"/>
              </a:rPr>
              <a:t>nosicieli HBV, osoby przewlekle chore oraz przygotowywane do planowego zabiegu operacyjnego</a:t>
            </a:r>
            <a:r>
              <a:rPr lang="pl-PL" dirty="0">
                <a:solidFill>
                  <a:srgbClr val="002060"/>
                </a:solidFill>
                <a:latin typeface="+mj-lt"/>
              </a:rPr>
              <a:t>. W tym samym roku wprowadzono także </a:t>
            </a:r>
            <a:r>
              <a:rPr lang="pl-PL" b="1" dirty="0">
                <a:solidFill>
                  <a:srgbClr val="002060"/>
                </a:solidFill>
                <a:latin typeface="+mj-lt"/>
              </a:rPr>
              <a:t>obowiązkowe szczepienia noworodków i niemowląt w wybranych województwach, a 3 lata później (w 1996 r.) w całym kraju i są kontynuowane do dzisiaj.</a:t>
            </a:r>
          </a:p>
          <a:p>
            <a:pPr marL="285750" indent="-285750" algn="just">
              <a:buFont typeface="Wingdings" panose="05000000000000000000" pitchFamily="2" charset="2"/>
              <a:buChar char="q"/>
            </a:pPr>
            <a:r>
              <a:rPr lang="pl-PL" dirty="0">
                <a:solidFill>
                  <a:srgbClr val="002060"/>
                </a:solidFill>
                <a:latin typeface="+mj-lt"/>
              </a:rPr>
              <a:t>Zachorowania na </a:t>
            </a:r>
            <a:r>
              <a:rPr lang="pl-PL" dirty="0" err="1">
                <a:solidFill>
                  <a:srgbClr val="002060"/>
                </a:solidFill>
                <a:latin typeface="+mj-lt"/>
              </a:rPr>
              <a:t>wzw</a:t>
            </a:r>
            <a:r>
              <a:rPr lang="pl-PL" dirty="0">
                <a:solidFill>
                  <a:srgbClr val="002060"/>
                </a:solidFill>
                <a:latin typeface="+mj-lt"/>
              </a:rPr>
              <a:t> typu B zgłaszane są i rejestrowane od 1979 r. </a:t>
            </a:r>
          </a:p>
        </p:txBody>
      </p:sp>
    </p:spTree>
    <p:extLst>
      <p:ext uri="{BB962C8B-B14F-4D97-AF65-F5344CB8AC3E}">
        <p14:creationId xmlns:p14="http://schemas.microsoft.com/office/powerpoint/2010/main" val="196162635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ier">
  <a:themeElements>
    <a:clrScheme name="Niebieski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Papi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22205</TotalTime>
  <Words>24667</Words>
  <Application>Microsoft Office PowerPoint</Application>
  <PresentationFormat>Pokaz na ekranie (4:3)</PresentationFormat>
  <Paragraphs>1461</Paragraphs>
  <Slides>255</Slides>
  <Notes>1</Notes>
  <HiddenSlides>0</HiddenSlides>
  <MMClips>0</MMClips>
  <ScaleCrop>false</ScaleCrop>
  <HeadingPairs>
    <vt:vector size="6" baseType="variant">
      <vt:variant>
        <vt:lpstr>Używane czcionki</vt:lpstr>
      </vt:variant>
      <vt:variant>
        <vt:i4>10</vt:i4>
      </vt:variant>
      <vt:variant>
        <vt:lpstr>Motyw</vt:lpstr>
      </vt:variant>
      <vt:variant>
        <vt:i4>1</vt:i4>
      </vt:variant>
      <vt:variant>
        <vt:lpstr>Tytuły slajdów</vt:lpstr>
      </vt:variant>
      <vt:variant>
        <vt:i4>255</vt:i4>
      </vt:variant>
    </vt:vector>
  </HeadingPairs>
  <TitlesOfParts>
    <vt:vector size="266" baseType="lpstr">
      <vt:lpstr>Arial</vt:lpstr>
      <vt:lpstr>Bookman Old Style</vt:lpstr>
      <vt:lpstr>Calibri</vt:lpstr>
      <vt:lpstr>Constantia</vt:lpstr>
      <vt:lpstr>Constantia'</vt:lpstr>
      <vt:lpstr>Gabriola</vt:lpstr>
      <vt:lpstr>Symbol</vt:lpstr>
      <vt:lpstr>Times New Roman</vt:lpstr>
      <vt:lpstr>Wingdings</vt:lpstr>
      <vt:lpstr>Wingdings 2</vt:lpstr>
      <vt:lpstr>Papier</vt:lpstr>
      <vt:lpstr>Prezentacja programu PowerPoint</vt:lpstr>
      <vt:lpstr>pn. „Rys historyczny, rola i zadania Państwowej Inspekcji Sanitarnej w służbie zdrowiu publicznemu w obliczu współczesnych i nowych zagrożeń”  </vt:lpstr>
      <vt:lpstr>Prezentacja programu PowerPoint</vt:lpstr>
      <vt:lpstr>Prezentacja programu PowerPoint</vt:lpstr>
      <vt:lpstr>Najważniejsze zagrożenia  zdrowotne  od Średniowiecza do początku XIX wieku</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Dawne, aktualne i przyszłe wyzwania Państwowej  Inspekcji Sanitarnej w powiecie brodnickim,  w obliczu nowych zagrożeń dla zdrowia publicznego.</dc:title>
  <dc:creator>FIN2</dc:creator>
  <cp:lastModifiedBy>PSSE Brodnica</cp:lastModifiedBy>
  <cp:revision>322</cp:revision>
  <cp:lastPrinted>2019-11-14T08:58:08Z</cp:lastPrinted>
  <dcterms:created xsi:type="dcterms:W3CDTF">2019-10-14T11:43:17Z</dcterms:created>
  <dcterms:modified xsi:type="dcterms:W3CDTF">2024-12-04T09:01:58Z</dcterms:modified>
</cp:coreProperties>
</file>