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7"/>
  </p:notesMasterIdLst>
  <p:sldIdLst>
    <p:sldId id="256" r:id="rId2"/>
    <p:sldId id="503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59" r:id="rId12"/>
    <p:sldId id="266" r:id="rId13"/>
    <p:sldId id="373" r:id="rId14"/>
    <p:sldId id="583" r:id="rId15"/>
    <p:sldId id="276" r:id="rId16"/>
    <p:sldId id="284" r:id="rId17"/>
    <p:sldId id="532" r:id="rId18"/>
    <p:sldId id="301" r:id="rId19"/>
    <p:sldId id="302" r:id="rId20"/>
    <p:sldId id="303" r:id="rId21"/>
    <p:sldId id="304" r:id="rId22"/>
    <p:sldId id="504" r:id="rId23"/>
    <p:sldId id="305" r:id="rId24"/>
    <p:sldId id="306" r:id="rId25"/>
    <p:sldId id="307" r:id="rId26"/>
    <p:sldId id="527" r:id="rId27"/>
    <p:sldId id="528" r:id="rId28"/>
    <p:sldId id="529" r:id="rId29"/>
    <p:sldId id="534" r:id="rId30"/>
    <p:sldId id="535" r:id="rId31"/>
    <p:sldId id="536" r:id="rId32"/>
    <p:sldId id="537" r:id="rId33"/>
    <p:sldId id="538" r:id="rId34"/>
    <p:sldId id="539" r:id="rId35"/>
    <p:sldId id="540" r:id="rId36"/>
    <p:sldId id="308" r:id="rId37"/>
    <p:sldId id="505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506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507" r:id="rId59"/>
    <p:sldId id="328" r:id="rId60"/>
    <p:sldId id="329" r:id="rId61"/>
    <p:sldId id="330" r:id="rId62"/>
    <p:sldId id="331" r:id="rId63"/>
    <p:sldId id="332" r:id="rId64"/>
    <p:sldId id="333" r:id="rId65"/>
    <p:sldId id="286" r:id="rId66"/>
    <p:sldId id="334" r:id="rId67"/>
    <p:sldId id="335" r:id="rId68"/>
    <p:sldId id="336" r:id="rId69"/>
    <p:sldId id="337" r:id="rId70"/>
    <p:sldId id="338" r:id="rId71"/>
    <p:sldId id="339" r:id="rId72"/>
    <p:sldId id="508" r:id="rId73"/>
    <p:sldId id="288" r:id="rId74"/>
    <p:sldId id="289" r:id="rId75"/>
    <p:sldId id="290" r:id="rId76"/>
    <p:sldId id="292" r:id="rId77"/>
    <p:sldId id="293" r:id="rId78"/>
    <p:sldId id="295" r:id="rId79"/>
    <p:sldId id="584" r:id="rId80"/>
    <p:sldId id="372" r:id="rId81"/>
    <p:sldId id="585" r:id="rId82"/>
    <p:sldId id="277" r:id="rId83"/>
    <p:sldId id="342" r:id="rId84"/>
    <p:sldId id="343" r:id="rId85"/>
    <p:sldId id="344" r:id="rId86"/>
    <p:sldId id="510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267" r:id="rId95"/>
    <p:sldId id="51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1" r:id="rId105"/>
    <p:sldId id="362" r:id="rId106"/>
    <p:sldId id="363" r:id="rId107"/>
    <p:sldId id="364" r:id="rId108"/>
    <p:sldId id="365" r:id="rId109"/>
    <p:sldId id="294" r:id="rId110"/>
    <p:sldId id="512" r:id="rId111"/>
    <p:sldId id="366" r:id="rId112"/>
    <p:sldId id="367" r:id="rId113"/>
    <p:sldId id="368" r:id="rId114"/>
    <p:sldId id="370" r:id="rId115"/>
    <p:sldId id="287" r:id="rId116"/>
    <p:sldId id="371" r:id="rId117"/>
    <p:sldId id="586" r:id="rId118"/>
    <p:sldId id="278" r:id="rId119"/>
    <p:sldId id="587" r:id="rId120"/>
    <p:sldId id="374" r:id="rId121"/>
    <p:sldId id="375" r:id="rId122"/>
    <p:sldId id="376" r:id="rId123"/>
    <p:sldId id="378" r:id="rId124"/>
    <p:sldId id="379" r:id="rId125"/>
    <p:sldId id="381" r:id="rId126"/>
    <p:sldId id="382" r:id="rId127"/>
    <p:sldId id="384" r:id="rId128"/>
    <p:sldId id="385" r:id="rId129"/>
    <p:sldId id="513" r:id="rId130"/>
    <p:sldId id="386" r:id="rId131"/>
    <p:sldId id="387" r:id="rId132"/>
    <p:sldId id="421" r:id="rId133"/>
    <p:sldId id="388" r:id="rId134"/>
    <p:sldId id="389" r:id="rId135"/>
    <p:sldId id="390" r:id="rId136"/>
    <p:sldId id="391" r:id="rId137"/>
    <p:sldId id="392" r:id="rId138"/>
    <p:sldId id="514" r:id="rId139"/>
    <p:sldId id="393" r:id="rId140"/>
    <p:sldId id="395" r:id="rId141"/>
    <p:sldId id="396" r:id="rId142"/>
    <p:sldId id="397" r:id="rId143"/>
    <p:sldId id="398" r:id="rId144"/>
    <p:sldId id="518" r:id="rId145"/>
    <p:sldId id="422" r:id="rId146"/>
    <p:sldId id="423" r:id="rId147"/>
    <p:sldId id="425" r:id="rId148"/>
    <p:sldId id="403" r:id="rId149"/>
    <p:sldId id="426" r:id="rId150"/>
    <p:sldId id="427" r:id="rId151"/>
    <p:sldId id="429" r:id="rId152"/>
    <p:sldId id="588" r:id="rId153"/>
    <p:sldId id="280" r:id="rId154"/>
    <p:sldId id="589" r:id="rId155"/>
    <p:sldId id="430" r:id="rId156"/>
    <p:sldId id="431" r:id="rId157"/>
    <p:sldId id="432" r:id="rId158"/>
    <p:sldId id="433" r:id="rId159"/>
    <p:sldId id="434" r:id="rId160"/>
    <p:sldId id="520" r:id="rId161"/>
    <p:sldId id="463" r:id="rId162"/>
    <p:sldId id="464" r:id="rId163"/>
    <p:sldId id="291" r:id="rId164"/>
    <p:sldId id="465" r:id="rId165"/>
    <p:sldId id="577" r:id="rId166"/>
    <p:sldId id="466" r:id="rId167"/>
    <p:sldId id="380" r:id="rId168"/>
    <p:sldId id="578" r:id="rId169"/>
    <p:sldId id="579" r:id="rId170"/>
    <p:sldId id="521" r:id="rId171"/>
    <p:sldId id="299" r:id="rId172"/>
    <p:sldId id="269" r:id="rId173"/>
    <p:sldId id="297" r:id="rId174"/>
    <p:sldId id="298" r:id="rId175"/>
    <p:sldId id="469" r:id="rId176"/>
    <p:sldId id="522" r:id="rId177"/>
    <p:sldId id="470" r:id="rId178"/>
    <p:sldId id="471" r:id="rId179"/>
    <p:sldId id="472" r:id="rId180"/>
    <p:sldId id="473" r:id="rId181"/>
    <p:sldId id="383" r:id="rId182"/>
    <p:sldId id="474" r:id="rId183"/>
    <p:sldId id="475" r:id="rId184"/>
    <p:sldId id="476" r:id="rId185"/>
    <p:sldId id="477" r:id="rId186"/>
    <p:sldId id="478" r:id="rId187"/>
    <p:sldId id="479" r:id="rId188"/>
    <p:sldId id="523" r:id="rId189"/>
    <p:sldId id="482" r:id="rId190"/>
    <p:sldId id="531" r:id="rId191"/>
    <p:sldId id="483" r:id="rId192"/>
    <p:sldId id="485" r:id="rId193"/>
    <p:sldId id="486" r:id="rId194"/>
    <p:sldId id="487" r:id="rId195"/>
    <p:sldId id="488" r:id="rId196"/>
    <p:sldId id="489" r:id="rId197"/>
    <p:sldId id="490" r:id="rId198"/>
    <p:sldId id="491" r:id="rId199"/>
    <p:sldId id="524" r:id="rId200"/>
    <p:sldId id="412" r:id="rId201"/>
    <p:sldId id="492" r:id="rId202"/>
    <p:sldId id="493" r:id="rId203"/>
    <p:sldId id="515" r:id="rId204"/>
    <p:sldId id="399" r:id="rId205"/>
    <p:sldId id="400" r:id="rId206"/>
    <p:sldId id="401" r:id="rId207"/>
    <p:sldId id="581" r:id="rId208"/>
    <p:sldId id="402" r:id="rId209"/>
    <p:sldId id="404" r:id="rId210"/>
    <p:sldId id="516" r:id="rId211"/>
    <p:sldId id="405" r:id="rId212"/>
    <p:sldId id="406" r:id="rId213"/>
    <p:sldId id="408" r:id="rId214"/>
    <p:sldId id="409" r:id="rId215"/>
    <p:sldId id="414" r:id="rId216"/>
    <p:sldId id="415" r:id="rId217"/>
    <p:sldId id="416" r:id="rId218"/>
    <p:sldId id="519" r:id="rId219"/>
    <p:sldId id="576" r:id="rId220"/>
    <p:sldId id="452" r:id="rId221"/>
    <p:sldId id="281" r:id="rId222"/>
    <p:sldId id="453" r:id="rId223"/>
    <p:sldId id="282" r:id="rId224"/>
    <p:sldId id="455" r:id="rId225"/>
    <p:sldId id="456" r:id="rId226"/>
    <p:sldId id="457" r:id="rId227"/>
    <p:sldId id="458" r:id="rId228"/>
    <p:sldId id="459" r:id="rId229"/>
    <p:sldId id="460" r:id="rId230"/>
    <p:sldId id="461" r:id="rId231"/>
    <p:sldId id="462" r:id="rId232"/>
    <p:sldId id="451" r:id="rId233"/>
    <p:sldId id="435" r:id="rId234"/>
    <p:sldId id="436" r:id="rId235"/>
    <p:sldId id="437" r:id="rId236"/>
    <p:sldId id="438" r:id="rId237"/>
    <p:sldId id="439" r:id="rId238"/>
    <p:sldId id="440" r:id="rId239"/>
    <p:sldId id="441" r:id="rId240"/>
    <p:sldId id="279" r:id="rId241"/>
    <p:sldId id="442" r:id="rId242"/>
    <p:sldId id="573" r:id="rId243"/>
    <p:sldId id="574" r:id="rId244"/>
    <p:sldId id="575" r:id="rId245"/>
    <p:sldId id="447" r:id="rId246"/>
    <p:sldId id="448" r:id="rId247"/>
    <p:sldId id="517" r:id="rId248"/>
    <p:sldId id="417" r:id="rId249"/>
    <p:sldId id="419" r:id="rId250"/>
    <p:sldId id="590" r:id="rId251"/>
    <p:sldId id="525" r:id="rId252"/>
    <p:sldId id="591" r:id="rId253"/>
    <p:sldId id="494" r:id="rId254"/>
    <p:sldId id="424" r:id="rId255"/>
    <p:sldId id="495" r:id="rId256"/>
    <p:sldId id="496" r:id="rId257"/>
    <p:sldId id="497" r:id="rId258"/>
    <p:sldId id="498" r:id="rId259"/>
    <p:sldId id="499" r:id="rId260"/>
    <p:sldId id="418" r:id="rId261"/>
    <p:sldId id="500" r:id="rId262"/>
    <p:sldId id="593" r:id="rId263"/>
    <p:sldId id="526" r:id="rId264"/>
    <p:sldId id="501" r:id="rId265"/>
    <p:sldId id="420" r:id="rId266"/>
    <p:sldId id="502" r:id="rId267"/>
    <p:sldId id="530" r:id="rId268"/>
    <p:sldId id="555" r:id="rId269"/>
    <p:sldId id="270" r:id="rId270"/>
    <p:sldId id="556" r:id="rId271"/>
    <p:sldId id="557" r:id="rId272"/>
    <p:sldId id="558" r:id="rId273"/>
    <p:sldId id="559" r:id="rId274"/>
    <p:sldId id="560" r:id="rId275"/>
    <p:sldId id="561" r:id="rId276"/>
    <p:sldId id="283" r:id="rId277"/>
    <p:sldId id="562" r:id="rId278"/>
    <p:sldId id="285" r:id="rId279"/>
    <p:sldId id="598" r:id="rId280"/>
    <p:sldId id="563" r:id="rId281"/>
    <p:sldId id="564" r:id="rId282"/>
    <p:sldId id="565" r:id="rId283"/>
    <p:sldId id="566" r:id="rId284"/>
    <p:sldId id="567" r:id="rId285"/>
    <p:sldId id="271" r:id="rId286"/>
    <p:sldId id="568" r:id="rId287"/>
    <p:sldId id="569" r:id="rId288"/>
    <p:sldId id="570" r:id="rId289"/>
    <p:sldId id="600" r:id="rId290"/>
    <p:sldId id="599" r:id="rId291"/>
    <p:sldId id="571" r:id="rId292"/>
    <p:sldId id="572" r:id="rId293"/>
    <p:sldId id="296" r:id="rId294"/>
    <p:sldId id="592" r:id="rId295"/>
    <p:sldId id="580" r:id="rId29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B57F0B-2017-4279-351E-C1856AE65032}" name="GIS - Marcin Szczupak" initials="MS" userId="S::marcin.szczupak@sanepid.gov.pl::b02e4373-be98-4e8d-a128-ed1c1487d6b8" providerId="AD"/>
  <p188:author id="{60215F6B-D639-339C-7423-3D81F9D0ACB1}" name="GIS - Aleksandra Kusek" initials="AK" userId="S::aleksandra.kusek@sanepid.gov.pl::85bea4d5-2cb6-4b3b-a331-87ea5112ac8e" providerId="AD"/>
  <p188:author id="{F61C4882-56C4-1C8A-7864-4EB5AC1B1834}" name="GIS - Katarzyna Tkaczuk" initials="KT" userId="S::katarzyna.tkaczuk@sanepid.gov.pl::111c98bd-9dde-486c-9030-3ae188bce174" providerId="AD"/>
  <p188:author id="{B0AF0A91-1906-EA7D-DF52-1AEF853B8811}" name="GIS - Joanna Sujka" initials="JS" userId="S::joanna.sujka@sanepid.gov.pl::fa47a2a4-70ff-4f11-a752-a19ddd8087ff" providerId="AD"/>
  <p188:author id="{5CDA9EC3-9CAA-1F19-F4A2-1ECC1E5FC3FC}" name="GIS - Monika Wojtasiewicz" initials="MW" userId="S::monika.wojtasiewicz@sanepid.gov.pl::0f8283b1-d283-46ec-a197-b58211197d8d" providerId="AD"/>
  <p188:author id="{72A552D3-8D00-0EE8-AB90-72C2258316E4}" name="GIS - Katarzyna Skarżycka" initials="KS" userId="S::katarzyna.skarzycka@sanepid.gov.pl::3648c974-7129-4a72-9104-9a0c9a3396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  <a:srgbClr val="097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765B4E-86AC-5CD8-B267-7EA88193B51C}" v="2" dt="2026-04-13T07:44:00.9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viewProps" Target="viewProps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theme" Target="theme/theme1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presProps" Target="presProp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microsoft.com/office/2018/10/relationships/authors" Target="authors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439D0E-6A5C-41FA-872F-89B4F374A22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B377331-3D2A-4CFC-AE65-149C47CECEDF}">
      <dgm:prSet phldrT="[Tekst]"/>
      <dgm:spPr>
        <a:solidFill>
          <a:srgbClr val="0971B7"/>
        </a:solidFill>
        <a:ln>
          <a:noFill/>
        </a:ln>
      </dgm:spPr>
      <dgm:t>
        <a:bodyPr/>
        <a:lstStyle/>
        <a:p>
          <a:r>
            <a:rPr lang="pl-PL"/>
            <a:t>Ruch poprawia nastrój </a:t>
          </a:r>
        </a:p>
      </dgm:t>
    </dgm:pt>
    <dgm:pt modelId="{BBACFD71-4173-4532-B8BE-3BDB8A314A54}" type="parTrans" cxnId="{293D02FB-ABC5-45EF-AD5B-A2715C9187B7}">
      <dgm:prSet/>
      <dgm:spPr/>
      <dgm:t>
        <a:bodyPr/>
        <a:lstStyle/>
        <a:p>
          <a:endParaRPr lang="pl-PL"/>
        </a:p>
      </dgm:t>
    </dgm:pt>
    <dgm:pt modelId="{B91C484A-61FC-402C-ABCF-610DA6551416}" type="sibTrans" cxnId="{293D02FB-ABC5-45EF-AD5B-A2715C9187B7}">
      <dgm:prSet/>
      <dgm:spPr/>
      <dgm:t>
        <a:bodyPr/>
        <a:lstStyle/>
        <a:p>
          <a:endParaRPr lang="pl-PL"/>
        </a:p>
      </dgm:t>
    </dgm:pt>
    <dgm:pt modelId="{AE52B05B-D30A-4585-BFC1-682322EB6BF3}">
      <dgm:prSet phldrT="[Tekst]"/>
      <dgm:spPr>
        <a:solidFill>
          <a:srgbClr val="0971B7"/>
        </a:solidFill>
        <a:ln>
          <a:noFill/>
        </a:ln>
      </dgm:spPr>
      <dgm:t>
        <a:bodyPr/>
        <a:lstStyle/>
        <a:p>
          <a:r>
            <a:rPr lang="pl-PL"/>
            <a:t>Zmniejsza objawy depresji</a:t>
          </a:r>
        </a:p>
      </dgm:t>
    </dgm:pt>
    <dgm:pt modelId="{FB37AB84-F43E-4C99-9C6D-39E9F9757234}" type="parTrans" cxnId="{9F25F0CC-06BB-4C7C-A3CE-660F6FFF4EDC}">
      <dgm:prSet/>
      <dgm:spPr/>
      <dgm:t>
        <a:bodyPr/>
        <a:lstStyle/>
        <a:p>
          <a:endParaRPr lang="pl-PL"/>
        </a:p>
      </dgm:t>
    </dgm:pt>
    <dgm:pt modelId="{0B9B8E4E-81D7-4D7D-AE14-8423718BD949}" type="sibTrans" cxnId="{9F25F0CC-06BB-4C7C-A3CE-660F6FFF4EDC}">
      <dgm:prSet/>
      <dgm:spPr/>
      <dgm:t>
        <a:bodyPr/>
        <a:lstStyle/>
        <a:p>
          <a:endParaRPr lang="pl-PL"/>
        </a:p>
      </dgm:t>
    </dgm:pt>
    <dgm:pt modelId="{4EE93A35-8035-4D25-8BFE-820C0E314E9D}">
      <dgm:prSet phldrT="[Tekst]"/>
      <dgm:spPr>
        <a:solidFill>
          <a:srgbClr val="0971B7"/>
        </a:solidFill>
        <a:ln>
          <a:noFill/>
        </a:ln>
      </dgm:spPr>
      <dgm:t>
        <a:bodyPr/>
        <a:lstStyle/>
        <a:p>
          <a:r>
            <a:rPr lang="pl-PL"/>
            <a:t>Pomaga budować relacje społeczne</a:t>
          </a:r>
        </a:p>
      </dgm:t>
    </dgm:pt>
    <dgm:pt modelId="{E762054A-0309-4EF6-A932-90122F0599E8}" type="parTrans" cxnId="{F87011F8-BD80-4AA6-9D9A-44E695A6DF1E}">
      <dgm:prSet/>
      <dgm:spPr/>
      <dgm:t>
        <a:bodyPr/>
        <a:lstStyle/>
        <a:p>
          <a:endParaRPr lang="pl-PL"/>
        </a:p>
      </dgm:t>
    </dgm:pt>
    <dgm:pt modelId="{FA53B383-43F6-4BA3-8539-A43CE2D39536}" type="sibTrans" cxnId="{F87011F8-BD80-4AA6-9D9A-44E695A6DF1E}">
      <dgm:prSet/>
      <dgm:spPr/>
      <dgm:t>
        <a:bodyPr/>
        <a:lstStyle/>
        <a:p>
          <a:endParaRPr lang="pl-PL"/>
        </a:p>
      </dgm:t>
    </dgm:pt>
    <dgm:pt modelId="{61D40D52-784A-49BF-A077-36A1DFDB6808}" type="pres">
      <dgm:prSet presAssocID="{BB439D0E-6A5C-41FA-872F-89B4F374A22E}" presName="Name0" presStyleCnt="0">
        <dgm:presLayoutVars>
          <dgm:dir/>
          <dgm:animLvl val="lvl"/>
          <dgm:resizeHandles val="exact"/>
        </dgm:presLayoutVars>
      </dgm:prSet>
      <dgm:spPr/>
    </dgm:pt>
    <dgm:pt modelId="{4ED6AD51-E22A-4081-9A2A-1F4D50684674}" type="pres">
      <dgm:prSet presAssocID="{7B377331-3D2A-4CFC-AE65-149C47CECEDF}" presName="parTxOnly" presStyleLbl="node1" presStyleIdx="0" presStyleCnt="3" custScaleX="90422">
        <dgm:presLayoutVars>
          <dgm:chMax val="0"/>
          <dgm:chPref val="0"/>
          <dgm:bulletEnabled val="1"/>
        </dgm:presLayoutVars>
      </dgm:prSet>
      <dgm:spPr/>
    </dgm:pt>
    <dgm:pt modelId="{F0DFE17A-33CE-47F0-A9B1-2E2E20B4B9C4}" type="pres">
      <dgm:prSet presAssocID="{B91C484A-61FC-402C-ABCF-610DA6551416}" presName="parTxOnlySpace" presStyleCnt="0"/>
      <dgm:spPr/>
    </dgm:pt>
    <dgm:pt modelId="{5AD0EF6D-0B8A-4535-8798-34C8475E1221}" type="pres">
      <dgm:prSet presAssocID="{AE52B05B-D30A-4585-BFC1-682322EB6BF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4A790ED-8151-4150-A54B-2597A19DDC4A}" type="pres">
      <dgm:prSet presAssocID="{0B9B8E4E-81D7-4D7D-AE14-8423718BD949}" presName="parTxOnlySpace" presStyleCnt="0"/>
      <dgm:spPr/>
    </dgm:pt>
    <dgm:pt modelId="{8355A889-0988-435B-BD98-8CCB40C65C12}" type="pres">
      <dgm:prSet presAssocID="{4EE93A35-8035-4D25-8BFE-820C0E314E9D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A057F45-B073-4B27-B733-83D35C8FFFE0}" type="presOf" srcId="{AE52B05B-D30A-4585-BFC1-682322EB6BF3}" destId="{5AD0EF6D-0B8A-4535-8798-34C8475E1221}" srcOrd="0" destOrd="0" presId="urn:microsoft.com/office/officeart/2005/8/layout/chevron1"/>
    <dgm:cxn modelId="{D2D4DB50-7374-4D3A-9FAF-1C7C840CE273}" type="presOf" srcId="{4EE93A35-8035-4D25-8BFE-820C0E314E9D}" destId="{8355A889-0988-435B-BD98-8CCB40C65C12}" srcOrd="0" destOrd="0" presId="urn:microsoft.com/office/officeart/2005/8/layout/chevron1"/>
    <dgm:cxn modelId="{BBDA0455-11C3-4BA7-877A-160E6DE53239}" type="presOf" srcId="{BB439D0E-6A5C-41FA-872F-89B4F374A22E}" destId="{61D40D52-784A-49BF-A077-36A1DFDB6808}" srcOrd="0" destOrd="0" presId="urn:microsoft.com/office/officeart/2005/8/layout/chevron1"/>
    <dgm:cxn modelId="{3562DC5A-7E46-418B-8185-2C97039A6494}" type="presOf" srcId="{7B377331-3D2A-4CFC-AE65-149C47CECEDF}" destId="{4ED6AD51-E22A-4081-9A2A-1F4D50684674}" srcOrd="0" destOrd="0" presId="urn:microsoft.com/office/officeart/2005/8/layout/chevron1"/>
    <dgm:cxn modelId="{9F25F0CC-06BB-4C7C-A3CE-660F6FFF4EDC}" srcId="{BB439D0E-6A5C-41FA-872F-89B4F374A22E}" destId="{AE52B05B-D30A-4585-BFC1-682322EB6BF3}" srcOrd="1" destOrd="0" parTransId="{FB37AB84-F43E-4C99-9C6D-39E9F9757234}" sibTransId="{0B9B8E4E-81D7-4D7D-AE14-8423718BD949}"/>
    <dgm:cxn modelId="{F87011F8-BD80-4AA6-9D9A-44E695A6DF1E}" srcId="{BB439D0E-6A5C-41FA-872F-89B4F374A22E}" destId="{4EE93A35-8035-4D25-8BFE-820C0E314E9D}" srcOrd="2" destOrd="0" parTransId="{E762054A-0309-4EF6-A932-90122F0599E8}" sibTransId="{FA53B383-43F6-4BA3-8539-A43CE2D39536}"/>
    <dgm:cxn modelId="{293D02FB-ABC5-45EF-AD5B-A2715C9187B7}" srcId="{BB439D0E-6A5C-41FA-872F-89B4F374A22E}" destId="{7B377331-3D2A-4CFC-AE65-149C47CECEDF}" srcOrd="0" destOrd="0" parTransId="{BBACFD71-4173-4532-B8BE-3BDB8A314A54}" sibTransId="{B91C484A-61FC-402C-ABCF-610DA6551416}"/>
    <dgm:cxn modelId="{6C6A54D5-CA70-40BF-AD8E-7664E44594F2}" type="presParOf" srcId="{61D40D52-784A-49BF-A077-36A1DFDB6808}" destId="{4ED6AD51-E22A-4081-9A2A-1F4D50684674}" srcOrd="0" destOrd="0" presId="urn:microsoft.com/office/officeart/2005/8/layout/chevron1"/>
    <dgm:cxn modelId="{C47FB00D-B9A4-46DA-8F65-D89AB2B2A029}" type="presParOf" srcId="{61D40D52-784A-49BF-A077-36A1DFDB6808}" destId="{F0DFE17A-33CE-47F0-A9B1-2E2E20B4B9C4}" srcOrd="1" destOrd="0" presId="urn:microsoft.com/office/officeart/2005/8/layout/chevron1"/>
    <dgm:cxn modelId="{8E130E50-FFFE-4DDD-8356-5576BFB8E649}" type="presParOf" srcId="{61D40D52-784A-49BF-A077-36A1DFDB6808}" destId="{5AD0EF6D-0B8A-4535-8798-34C8475E1221}" srcOrd="2" destOrd="0" presId="urn:microsoft.com/office/officeart/2005/8/layout/chevron1"/>
    <dgm:cxn modelId="{906FE379-18D2-4128-ADC6-9762EBDFF11B}" type="presParOf" srcId="{61D40D52-784A-49BF-A077-36A1DFDB6808}" destId="{D4A790ED-8151-4150-A54B-2597A19DDC4A}" srcOrd="3" destOrd="0" presId="urn:microsoft.com/office/officeart/2005/8/layout/chevron1"/>
    <dgm:cxn modelId="{163A4CD4-DBDE-47EB-BF6E-02BD4ED715FD}" type="presParOf" srcId="{61D40D52-784A-49BF-A077-36A1DFDB6808}" destId="{8355A889-0988-435B-BD98-8CCB40C65C1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AF87F8-5F40-444F-BEBB-E278FD0087E2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1CDE908-014F-4420-9349-23411A9E13DA}">
      <dgm:prSet phldrT="[Tekst]"/>
      <dgm:spPr/>
      <dgm:t>
        <a:bodyPr/>
        <a:lstStyle/>
        <a:p>
          <a:r>
            <a:rPr lang="pl-PL"/>
            <a:t>PSYCHE</a:t>
          </a:r>
        </a:p>
      </dgm:t>
    </dgm:pt>
    <dgm:pt modelId="{51293C67-1172-46DA-8172-439A44E2597D}" type="parTrans" cxnId="{F27295CA-A550-4A03-A625-8D43CF9AF028}">
      <dgm:prSet/>
      <dgm:spPr/>
      <dgm:t>
        <a:bodyPr/>
        <a:lstStyle/>
        <a:p>
          <a:endParaRPr lang="pl-PL"/>
        </a:p>
      </dgm:t>
    </dgm:pt>
    <dgm:pt modelId="{3EBFBCAA-58EF-4680-8E4D-A47F3BC2B388}" type="sibTrans" cxnId="{F27295CA-A550-4A03-A625-8D43CF9AF028}">
      <dgm:prSet/>
      <dgm:spPr/>
      <dgm:t>
        <a:bodyPr/>
        <a:lstStyle/>
        <a:p>
          <a:endParaRPr lang="pl-PL"/>
        </a:p>
      </dgm:t>
    </dgm:pt>
    <dgm:pt modelId="{EA9A1683-04CA-4408-9366-D40582B0C8C7}">
      <dgm:prSet phldrT="[Tekst]"/>
      <dgm:spPr/>
      <dgm:t>
        <a:bodyPr/>
        <a:lstStyle/>
        <a:p>
          <a:r>
            <a:rPr lang="pl-PL"/>
            <a:t>SOMA</a:t>
          </a:r>
        </a:p>
      </dgm:t>
    </dgm:pt>
    <dgm:pt modelId="{2C5778D0-10FF-4F96-8856-D187A62AED5D}" type="parTrans" cxnId="{DE73250F-3A48-4D66-A262-7ECEBFFAB2F8}">
      <dgm:prSet/>
      <dgm:spPr/>
      <dgm:t>
        <a:bodyPr/>
        <a:lstStyle/>
        <a:p>
          <a:endParaRPr lang="pl-PL"/>
        </a:p>
      </dgm:t>
    </dgm:pt>
    <dgm:pt modelId="{4AF1C769-B7F2-46F5-B572-A94489317DB2}" type="sibTrans" cxnId="{DE73250F-3A48-4D66-A262-7ECEBFFAB2F8}">
      <dgm:prSet/>
      <dgm:spPr/>
      <dgm:t>
        <a:bodyPr/>
        <a:lstStyle/>
        <a:p>
          <a:endParaRPr lang="pl-PL"/>
        </a:p>
      </dgm:t>
    </dgm:pt>
    <dgm:pt modelId="{57656196-E111-46C0-A079-9CB63491CE37}" type="pres">
      <dgm:prSet presAssocID="{C9AF87F8-5F40-444F-BEBB-E278FD0087E2}" presName="compositeShape" presStyleCnt="0">
        <dgm:presLayoutVars>
          <dgm:chMax val="2"/>
          <dgm:dir/>
          <dgm:resizeHandles val="exact"/>
        </dgm:presLayoutVars>
      </dgm:prSet>
      <dgm:spPr/>
    </dgm:pt>
    <dgm:pt modelId="{882E348E-5585-4F75-A95E-BCF47B5AA60B}" type="pres">
      <dgm:prSet presAssocID="{C9AF87F8-5F40-444F-BEBB-E278FD0087E2}" presName="divider" presStyleLbl="fgShp" presStyleIdx="0" presStyleCnt="1" custAng="21524443" custLinFactNeighborY="-2260"/>
      <dgm:spPr>
        <a:solidFill>
          <a:schemeClr val="bg2"/>
        </a:solidFill>
        <a:ln>
          <a:noFill/>
        </a:ln>
      </dgm:spPr>
    </dgm:pt>
    <dgm:pt modelId="{7DFB8C9F-5BBD-4C5E-8478-37D23A16DE5E}" type="pres">
      <dgm:prSet presAssocID="{A1CDE908-014F-4420-9349-23411A9E13DA}" presName="downArrow" presStyleLbl="node1" presStyleIdx="0" presStyleCnt="2" custAng="21074988" custScaleX="56812"/>
      <dgm:spPr>
        <a:solidFill>
          <a:srgbClr val="0971B7"/>
        </a:solidFill>
        <a:ln>
          <a:noFill/>
        </a:ln>
      </dgm:spPr>
    </dgm:pt>
    <dgm:pt modelId="{AF694C6D-029C-447A-A74F-C447AA8AF764}" type="pres">
      <dgm:prSet presAssocID="{A1CDE908-014F-4420-9349-23411A9E13DA}" presName="downArrowText" presStyleLbl="revTx" presStyleIdx="0" presStyleCnt="2">
        <dgm:presLayoutVars>
          <dgm:bulletEnabled val="1"/>
        </dgm:presLayoutVars>
      </dgm:prSet>
      <dgm:spPr/>
    </dgm:pt>
    <dgm:pt modelId="{3B0C512F-897F-46AE-97B2-BA477279CCBA}" type="pres">
      <dgm:prSet presAssocID="{EA9A1683-04CA-4408-9366-D40582B0C8C7}" presName="upArrow" presStyleLbl="node1" presStyleIdx="1" presStyleCnt="2" custAng="21199872" custScaleX="59630"/>
      <dgm:spPr>
        <a:solidFill>
          <a:srgbClr val="0971B7"/>
        </a:solidFill>
        <a:ln>
          <a:noFill/>
        </a:ln>
      </dgm:spPr>
    </dgm:pt>
    <dgm:pt modelId="{BBE9DA8C-924E-40D5-A6DD-ECC80124DF2F}" type="pres">
      <dgm:prSet presAssocID="{EA9A1683-04CA-4408-9366-D40582B0C8C7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DE73250F-3A48-4D66-A262-7ECEBFFAB2F8}" srcId="{C9AF87F8-5F40-444F-BEBB-E278FD0087E2}" destId="{EA9A1683-04CA-4408-9366-D40582B0C8C7}" srcOrd="1" destOrd="0" parTransId="{2C5778D0-10FF-4F96-8856-D187A62AED5D}" sibTransId="{4AF1C769-B7F2-46F5-B572-A94489317DB2}"/>
    <dgm:cxn modelId="{7157F710-402F-4B5E-8378-A4A9C556FC15}" type="presOf" srcId="{EA9A1683-04CA-4408-9366-D40582B0C8C7}" destId="{BBE9DA8C-924E-40D5-A6DD-ECC80124DF2F}" srcOrd="0" destOrd="0" presId="urn:microsoft.com/office/officeart/2005/8/layout/arrow3"/>
    <dgm:cxn modelId="{EE170B11-2320-4B3D-AA66-CD8618117A6E}" type="presOf" srcId="{A1CDE908-014F-4420-9349-23411A9E13DA}" destId="{AF694C6D-029C-447A-A74F-C447AA8AF764}" srcOrd="0" destOrd="0" presId="urn:microsoft.com/office/officeart/2005/8/layout/arrow3"/>
    <dgm:cxn modelId="{F27295CA-A550-4A03-A625-8D43CF9AF028}" srcId="{C9AF87F8-5F40-444F-BEBB-E278FD0087E2}" destId="{A1CDE908-014F-4420-9349-23411A9E13DA}" srcOrd="0" destOrd="0" parTransId="{51293C67-1172-46DA-8172-439A44E2597D}" sibTransId="{3EBFBCAA-58EF-4680-8E4D-A47F3BC2B388}"/>
    <dgm:cxn modelId="{C0DC2FED-7112-4FE4-A528-48C7313C1B78}" type="presOf" srcId="{C9AF87F8-5F40-444F-BEBB-E278FD0087E2}" destId="{57656196-E111-46C0-A079-9CB63491CE37}" srcOrd="0" destOrd="0" presId="urn:microsoft.com/office/officeart/2005/8/layout/arrow3"/>
    <dgm:cxn modelId="{EC28B3B7-F1F9-4BD4-98CD-95DDB332A56D}" type="presParOf" srcId="{57656196-E111-46C0-A079-9CB63491CE37}" destId="{882E348E-5585-4F75-A95E-BCF47B5AA60B}" srcOrd="0" destOrd="0" presId="urn:microsoft.com/office/officeart/2005/8/layout/arrow3"/>
    <dgm:cxn modelId="{CEE7F488-1FBD-45C3-8556-88A22FA503DA}" type="presParOf" srcId="{57656196-E111-46C0-A079-9CB63491CE37}" destId="{7DFB8C9F-5BBD-4C5E-8478-37D23A16DE5E}" srcOrd="1" destOrd="0" presId="urn:microsoft.com/office/officeart/2005/8/layout/arrow3"/>
    <dgm:cxn modelId="{668305F5-745A-4F93-9C06-889DF1255BB6}" type="presParOf" srcId="{57656196-E111-46C0-A079-9CB63491CE37}" destId="{AF694C6D-029C-447A-A74F-C447AA8AF764}" srcOrd="2" destOrd="0" presId="urn:microsoft.com/office/officeart/2005/8/layout/arrow3"/>
    <dgm:cxn modelId="{A02B8633-F4D6-4940-9954-E24C3958D7F9}" type="presParOf" srcId="{57656196-E111-46C0-A079-9CB63491CE37}" destId="{3B0C512F-897F-46AE-97B2-BA477279CCBA}" srcOrd="3" destOrd="0" presId="urn:microsoft.com/office/officeart/2005/8/layout/arrow3"/>
    <dgm:cxn modelId="{6B2040D6-3FCB-477C-85B2-A9988DE4CDD6}" type="presParOf" srcId="{57656196-E111-46C0-A079-9CB63491CE37}" destId="{BBE9DA8C-924E-40D5-A6DD-ECC80124DF2F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F2DACD-5641-49FC-BF8B-DF49E215DD1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883BCE2-9BCC-4DF0-8866-22F0FEDC7D71}">
      <dgm:prSet phldrT="[Tekst]" custT="1"/>
      <dgm:spPr>
        <a:solidFill>
          <a:srgbClr val="0971B7"/>
        </a:solidFill>
        <a:ln>
          <a:noFill/>
        </a:ln>
      </dgm:spPr>
      <dgm:t>
        <a:bodyPr/>
        <a:lstStyle/>
        <a:p>
          <a:r>
            <a:rPr lang="pl-PL" sz="2000"/>
            <a:t>drogą płciową</a:t>
          </a:r>
        </a:p>
      </dgm:t>
    </dgm:pt>
    <dgm:pt modelId="{3067D064-7F0D-42D3-91B1-3D7CDDA2559A}" type="parTrans" cxnId="{2DBBD2EC-9108-44A2-8BBB-5C873D369462}">
      <dgm:prSet/>
      <dgm:spPr/>
      <dgm:t>
        <a:bodyPr/>
        <a:lstStyle/>
        <a:p>
          <a:endParaRPr lang="pl-PL"/>
        </a:p>
      </dgm:t>
    </dgm:pt>
    <dgm:pt modelId="{2FA5281D-AF2F-497C-A436-3CD6E3AA1057}" type="sibTrans" cxnId="{2DBBD2EC-9108-44A2-8BBB-5C873D369462}">
      <dgm:prSet/>
      <dgm:spPr/>
      <dgm:t>
        <a:bodyPr/>
        <a:lstStyle/>
        <a:p>
          <a:endParaRPr lang="pl-PL"/>
        </a:p>
      </dgm:t>
    </dgm:pt>
    <dgm:pt modelId="{7EE587E7-A83F-483E-B701-B3F4F5AB6188}">
      <dgm:prSet phldrT="[Tekst]" custT="1"/>
      <dgm:spPr>
        <a:solidFill>
          <a:srgbClr val="0971B7"/>
        </a:solidFill>
        <a:ln>
          <a:noFill/>
        </a:ln>
      </dgm:spPr>
      <dgm:t>
        <a:bodyPr/>
        <a:lstStyle/>
        <a:p>
          <a:r>
            <a:rPr lang="pl-PL" sz="2000"/>
            <a:t>drogą pokarmową</a:t>
          </a:r>
        </a:p>
      </dgm:t>
    </dgm:pt>
    <dgm:pt modelId="{2A0AB11D-C572-4065-9FBF-8EDC13701D88}" type="parTrans" cxnId="{0A0580D3-40F2-4A21-8B23-264874A80E1F}">
      <dgm:prSet/>
      <dgm:spPr/>
      <dgm:t>
        <a:bodyPr/>
        <a:lstStyle/>
        <a:p>
          <a:endParaRPr lang="pl-PL"/>
        </a:p>
      </dgm:t>
    </dgm:pt>
    <dgm:pt modelId="{7C023B2F-D796-4275-9840-62CE78149957}" type="sibTrans" cxnId="{0A0580D3-40F2-4A21-8B23-264874A80E1F}">
      <dgm:prSet/>
      <dgm:spPr/>
      <dgm:t>
        <a:bodyPr/>
        <a:lstStyle/>
        <a:p>
          <a:endParaRPr lang="pl-PL"/>
        </a:p>
      </dgm:t>
    </dgm:pt>
    <dgm:pt modelId="{D5B04B97-BFB1-481A-8EF7-B2835EE414B5}">
      <dgm:prSet phldrT="[Tekst]" custT="1"/>
      <dgm:spPr>
        <a:solidFill>
          <a:srgbClr val="0971B7"/>
        </a:solidFill>
        <a:ln>
          <a:noFill/>
        </a:ln>
      </dgm:spPr>
      <dgm:t>
        <a:bodyPr/>
        <a:lstStyle/>
        <a:p>
          <a:r>
            <a:rPr lang="pl-PL" sz="2000"/>
            <a:t>za pośrednictwem owadów</a:t>
          </a:r>
        </a:p>
      </dgm:t>
    </dgm:pt>
    <dgm:pt modelId="{0A7546FC-268A-4DC2-AE46-348A7BD39B3C}" type="parTrans" cxnId="{FFFC5423-9C35-410C-B329-A502A95D7992}">
      <dgm:prSet/>
      <dgm:spPr/>
      <dgm:t>
        <a:bodyPr/>
        <a:lstStyle/>
        <a:p>
          <a:endParaRPr lang="pl-PL"/>
        </a:p>
      </dgm:t>
    </dgm:pt>
    <dgm:pt modelId="{2341C7A5-9C73-4120-B3AE-856E4A6E0FF5}" type="sibTrans" cxnId="{FFFC5423-9C35-410C-B329-A502A95D7992}">
      <dgm:prSet/>
      <dgm:spPr/>
      <dgm:t>
        <a:bodyPr/>
        <a:lstStyle/>
        <a:p>
          <a:endParaRPr lang="pl-PL"/>
        </a:p>
      </dgm:t>
    </dgm:pt>
    <dgm:pt modelId="{BCBE8207-0C0C-44EA-AB52-FD268740BD1C}">
      <dgm:prSet phldrT="[Tekst]" custT="1"/>
      <dgm:spPr>
        <a:solidFill>
          <a:srgbClr val="0971B7"/>
        </a:solidFill>
        <a:ln>
          <a:noFill/>
        </a:ln>
      </dgm:spPr>
      <dgm:t>
        <a:bodyPr/>
        <a:lstStyle/>
        <a:p>
          <a:r>
            <a:rPr lang="pl-PL" sz="2000"/>
            <a:t>kontakt bezpośredni </a:t>
          </a:r>
          <a:br>
            <a:rPr lang="pl-PL" sz="2000"/>
          </a:br>
          <a:r>
            <a:rPr lang="pl-PL" sz="2000"/>
            <a:t>– z człowieka </a:t>
          </a:r>
          <a:br>
            <a:rPr lang="pl-PL" sz="2000"/>
          </a:br>
          <a:r>
            <a:rPr lang="pl-PL" sz="2000"/>
            <a:t>na człowieka</a:t>
          </a:r>
        </a:p>
      </dgm:t>
    </dgm:pt>
    <dgm:pt modelId="{C152C790-958C-4DCA-9EA3-A0D87CD90893}" type="parTrans" cxnId="{2006CD58-7D6B-4A40-934E-B7DAD29E02A7}">
      <dgm:prSet/>
      <dgm:spPr/>
      <dgm:t>
        <a:bodyPr/>
        <a:lstStyle/>
        <a:p>
          <a:endParaRPr lang="pl-PL"/>
        </a:p>
      </dgm:t>
    </dgm:pt>
    <dgm:pt modelId="{B3492F34-B927-4DCF-B6C7-208F6A118D5B}" type="sibTrans" cxnId="{2006CD58-7D6B-4A40-934E-B7DAD29E02A7}">
      <dgm:prSet/>
      <dgm:spPr/>
      <dgm:t>
        <a:bodyPr/>
        <a:lstStyle/>
        <a:p>
          <a:endParaRPr lang="pl-PL"/>
        </a:p>
      </dgm:t>
    </dgm:pt>
    <dgm:pt modelId="{E649F035-9DD4-41FB-AFA9-3FF9D2754E90}">
      <dgm:prSet phldrT="[Tekst]" custT="1"/>
      <dgm:spPr>
        <a:solidFill>
          <a:srgbClr val="0971B7"/>
        </a:solidFill>
        <a:ln>
          <a:noFill/>
        </a:ln>
      </dgm:spPr>
      <dgm:t>
        <a:bodyPr/>
        <a:lstStyle/>
        <a:p>
          <a:r>
            <a:rPr lang="pl-PL" sz="2000"/>
            <a:t>poprzez zranioną skórę (np. niesterylne narzędzia medyczne)</a:t>
          </a:r>
        </a:p>
      </dgm:t>
    </dgm:pt>
    <dgm:pt modelId="{8F5D6386-0A13-47AF-A0D2-7C288012AD7F}" type="sibTrans" cxnId="{76E93042-FAD7-47E9-8579-0F7BF9505DCE}">
      <dgm:prSet/>
      <dgm:spPr/>
      <dgm:t>
        <a:bodyPr/>
        <a:lstStyle/>
        <a:p>
          <a:endParaRPr lang="pl-PL"/>
        </a:p>
      </dgm:t>
    </dgm:pt>
    <dgm:pt modelId="{1DBBD05E-4F85-4ED9-B6C1-1C36E6F1A460}" type="parTrans" cxnId="{76E93042-FAD7-47E9-8579-0F7BF9505DCE}">
      <dgm:prSet/>
      <dgm:spPr/>
      <dgm:t>
        <a:bodyPr/>
        <a:lstStyle/>
        <a:p>
          <a:endParaRPr lang="pl-PL"/>
        </a:p>
      </dgm:t>
    </dgm:pt>
    <dgm:pt modelId="{44DFB078-E314-4E77-AF74-25F48815CEB5}">
      <dgm:prSet custT="1"/>
      <dgm:spPr>
        <a:solidFill>
          <a:srgbClr val="0971B7"/>
        </a:solidFill>
        <a:ln>
          <a:noFill/>
        </a:ln>
      </dgm:spPr>
      <dgm:t>
        <a:bodyPr/>
        <a:lstStyle/>
        <a:p>
          <a:r>
            <a:rPr lang="pl-PL" sz="2000"/>
            <a:t>drogą kropelkową (kaszel, kichanie)</a:t>
          </a:r>
        </a:p>
      </dgm:t>
    </dgm:pt>
    <dgm:pt modelId="{0AE356AD-639D-4EDE-B5BD-7CEBB5D790E6}" type="parTrans" cxnId="{BF372D75-A5B6-4181-B9AD-BA1424130BE6}">
      <dgm:prSet/>
      <dgm:spPr/>
      <dgm:t>
        <a:bodyPr/>
        <a:lstStyle/>
        <a:p>
          <a:endParaRPr lang="pl-PL"/>
        </a:p>
      </dgm:t>
    </dgm:pt>
    <dgm:pt modelId="{DF043902-CF48-4022-A3A0-5FEF437B372C}" type="sibTrans" cxnId="{BF372D75-A5B6-4181-B9AD-BA1424130BE6}">
      <dgm:prSet/>
      <dgm:spPr/>
      <dgm:t>
        <a:bodyPr/>
        <a:lstStyle/>
        <a:p>
          <a:endParaRPr lang="pl-PL"/>
        </a:p>
      </dgm:t>
    </dgm:pt>
    <dgm:pt modelId="{BDF300DF-1CE5-494B-B8C6-C79B26D2924B}" type="pres">
      <dgm:prSet presAssocID="{0AF2DACD-5641-49FC-BF8B-DF49E215DD15}" presName="diagram" presStyleCnt="0">
        <dgm:presLayoutVars>
          <dgm:dir/>
          <dgm:resizeHandles val="exact"/>
        </dgm:presLayoutVars>
      </dgm:prSet>
      <dgm:spPr/>
    </dgm:pt>
    <dgm:pt modelId="{C0D93801-BA95-450B-A282-20570A146971}" type="pres">
      <dgm:prSet presAssocID="{2883BCE2-9BCC-4DF0-8866-22F0FEDC7D71}" presName="node" presStyleLbl="node1" presStyleIdx="0" presStyleCnt="6">
        <dgm:presLayoutVars>
          <dgm:bulletEnabled val="1"/>
        </dgm:presLayoutVars>
      </dgm:prSet>
      <dgm:spPr/>
    </dgm:pt>
    <dgm:pt modelId="{0A9121B1-E071-45CF-A7AD-72DF53665F52}" type="pres">
      <dgm:prSet presAssocID="{2FA5281D-AF2F-497C-A436-3CD6E3AA1057}" presName="sibTrans" presStyleCnt="0"/>
      <dgm:spPr/>
    </dgm:pt>
    <dgm:pt modelId="{8AD55DB0-52FC-4ADC-88B3-6F5D2D03ACEC}" type="pres">
      <dgm:prSet presAssocID="{7EE587E7-A83F-483E-B701-B3F4F5AB6188}" presName="node" presStyleLbl="node1" presStyleIdx="1" presStyleCnt="6">
        <dgm:presLayoutVars>
          <dgm:bulletEnabled val="1"/>
        </dgm:presLayoutVars>
      </dgm:prSet>
      <dgm:spPr/>
    </dgm:pt>
    <dgm:pt modelId="{AB24E250-D9F1-4A8F-9B08-D23C82C22BC9}" type="pres">
      <dgm:prSet presAssocID="{7C023B2F-D796-4275-9840-62CE78149957}" presName="sibTrans" presStyleCnt="0"/>
      <dgm:spPr/>
    </dgm:pt>
    <dgm:pt modelId="{A192006D-FB80-4B1C-8531-63991F30E785}" type="pres">
      <dgm:prSet presAssocID="{D5B04B97-BFB1-481A-8EF7-B2835EE414B5}" presName="node" presStyleLbl="node1" presStyleIdx="2" presStyleCnt="6">
        <dgm:presLayoutVars>
          <dgm:bulletEnabled val="1"/>
        </dgm:presLayoutVars>
      </dgm:prSet>
      <dgm:spPr/>
    </dgm:pt>
    <dgm:pt modelId="{43B9EE62-4BBF-4B31-9C25-FB839AB2D535}" type="pres">
      <dgm:prSet presAssocID="{2341C7A5-9C73-4120-B3AE-856E4A6E0FF5}" presName="sibTrans" presStyleCnt="0"/>
      <dgm:spPr/>
    </dgm:pt>
    <dgm:pt modelId="{71B24AFC-AE2A-4483-BB49-87C566E6F5F6}" type="pres">
      <dgm:prSet presAssocID="{BCBE8207-0C0C-44EA-AB52-FD268740BD1C}" presName="node" presStyleLbl="node1" presStyleIdx="3" presStyleCnt="6">
        <dgm:presLayoutVars>
          <dgm:bulletEnabled val="1"/>
        </dgm:presLayoutVars>
      </dgm:prSet>
      <dgm:spPr/>
    </dgm:pt>
    <dgm:pt modelId="{3005EEE9-9046-44C0-B61F-2AE7047A4DBC}" type="pres">
      <dgm:prSet presAssocID="{B3492F34-B927-4DCF-B6C7-208F6A118D5B}" presName="sibTrans" presStyleCnt="0"/>
      <dgm:spPr/>
    </dgm:pt>
    <dgm:pt modelId="{41169889-0B94-45D3-A921-8355AC7980E9}" type="pres">
      <dgm:prSet presAssocID="{E649F035-9DD4-41FB-AFA9-3FF9D2754E90}" presName="node" presStyleLbl="node1" presStyleIdx="4" presStyleCnt="6">
        <dgm:presLayoutVars>
          <dgm:bulletEnabled val="1"/>
        </dgm:presLayoutVars>
      </dgm:prSet>
      <dgm:spPr/>
    </dgm:pt>
    <dgm:pt modelId="{AEF4BB8D-776B-4B77-A14A-47787D81ED5F}" type="pres">
      <dgm:prSet presAssocID="{8F5D6386-0A13-47AF-A0D2-7C288012AD7F}" presName="sibTrans" presStyleCnt="0"/>
      <dgm:spPr/>
    </dgm:pt>
    <dgm:pt modelId="{B847237A-BF89-46DB-ACEC-A69BE00C9A38}" type="pres">
      <dgm:prSet presAssocID="{44DFB078-E314-4E77-AF74-25F48815CEB5}" presName="node" presStyleLbl="node1" presStyleIdx="5" presStyleCnt="6">
        <dgm:presLayoutVars>
          <dgm:bulletEnabled val="1"/>
        </dgm:presLayoutVars>
      </dgm:prSet>
      <dgm:spPr/>
    </dgm:pt>
  </dgm:ptLst>
  <dgm:cxnLst>
    <dgm:cxn modelId="{FFFC5423-9C35-410C-B329-A502A95D7992}" srcId="{0AF2DACD-5641-49FC-BF8B-DF49E215DD15}" destId="{D5B04B97-BFB1-481A-8EF7-B2835EE414B5}" srcOrd="2" destOrd="0" parTransId="{0A7546FC-268A-4DC2-AE46-348A7BD39B3C}" sibTransId="{2341C7A5-9C73-4120-B3AE-856E4A6E0FF5}"/>
    <dgm:cxn modelId="{76E93042-FAD7-47E9-8579-0F7BF9505DCE}" srcId="{0AF2DACD-5641-49FC-BF8B-DF49E215DD15}" destId="{E649F035-9DD4-41FB-AFA9-3FF9D2754E90}" srcOrd="4" destOrd="0" parTransId="{1DBBD05E-4F85-4ED9-B6C1-1C36E6F1A460}" sibTransId="{8F5D6386-0A13-47AF-A0D2-7C288012AD7F}"/>
    <dgm:cxn modelId="{BF372D75-A5B6-4181-B9AD-BA1424130BE6}" srcId="{0AF2DACD-5641-49FC-BF8B-DF49E215DD15}" destId="{44DFB078-E314-4E77-AF74-25F48815CEB5}" srcOrd="5" destOrd="0" parTransId="{0AE356AD-639D-4EDE-B5BD-7CEBB5D790E6}" sibTransId="{DF043902-CF48-4022-A3A0-5FEF437B372C}"/>
    <dgm:cxn modelId="{2006CD58-7D6B-4A40-934E-B7DAD29E02A7}" srcId="{0AF2DACD-5641-49FC-BF8B-DF49E215DD15}" destId="{BCBE8207-0C0C-44EA-AB52-FD268740BD1C}" srcOrd="3" destOrd="0" parTransId="{C152C790-958C-4DCA-9EA3-A0D87CD90893}" sibTransId="{B3492F34-B927-4DCF-B6C7-208F6A118D5B}"/>
    <dgm:cxn modelId="{16819D89-C0BF-4B7F-A7E3-DBD8D37DECEA}" type="presOf" srcId="{2883BCE2-9BCC-4DF0-8866-22F0FEDC7D71}" destId="{C0D93801-BA95-450B-A282-20570A146971}" srcOrd="0" destOrd="0" presId="urn:microsoft.com/office/officeart/2005/8/layout/default"/>
    <dgm:cxn modelId="{144989B6-802D-4EF6-865E-65857203451E}" type="presOf" srcId="{E649F035-9DD4-41FB-AFA9-3FF9D2754E90}" destId="{41169889-0B94-45D3-A921-8355AC7980E9}" srcOrd="0" destOrd="0" presId="urn:microsoft.com/office/officeart/2005/8/layout/default"/>
    <dgm:cxn modelId="{C9353CB7-EBE8-4489-8C6B-1F3BC8DF483D}" type="presOf" srcId="{BCBE8207-0C0C-44EA-AB52-FD268740BD1C}" destId="{71B24AFC-AE2A-4483-BB49-87C566E6F5F6}" srcOrd="0" destOrd="0" presId="urn:microsoft.com/office/officeart/2005/8/layout/default"/>
    <dgm:cxn modelId="{0A0580D3-40F2-4A21-8B23-264874A80E1F}" srcId="{0AF2DACD-5641-49FC-BF8B-DF49E215DD15}" destId="{7EE587E7-A83F-483E-B701-B3F4F5AB6188}" srcOrd="1" destOrd="0" parTransId="{2A0AB11D-C572-4065-9FBF-8EDC13701D88}" sibTransId="{7C023B2F-D796-4275-9840-62CE78149957}"/>
    <dgm:cxn modelId="{3995C0E2-368F-458B-A314-E5B5BB6EF21A}" type="presOf" srcId="{44DFB078-E314-4E77-AF74-25F48815CEB5}" destId="{B847237A-BF89-46DB-ACEC-A69BE00C9A38}" srcOrd="0" destOrd="0" presId="urn:microsoft.com/office/officeart/2005/8/layout/default"/>
    <dgm:cxn modelId="{839559E9-D6B3-4874-A155-0CDAEC51E357}" type="presOf" srcId="{D5B04B97-BFB1-481A-8EF7-B2835EE414B5}" destId="{A192006D-FB80-4B1C-8531-63991F30E785}" srcOrd="0" destOrd="0" presId="urn:microsoft.com/office/officeart/2005/8/layout/default"/>
    <dgm:cxn modelId="{07D8B3EC-58F7-4B29-96C5-0A282643304D}" type="presOf" srcId="{7EE587E7-A83F-483E-B701-B3F4F5AB6188}" destId="{8AD55DB0-52FC-4ADC-88B3-6F5D2D03ACEC}" srcOrd="0" destOrd="0" presId="urn:microsoft.com/office/officeart/2005/8/layout/default"/>
    <dgm:cxn modelId="{2DBBD2EC-9108-44A2-8BBB-5C873D369462}" srcId="{0AF2DACD-5641-49FC-BF8B-DF49E215DD15}" destId="{2883BCE2-9BCC-4DF0-8866-22F0FEDC7D71}" srcOrd="0" destOrd="0" parTransId="{3067D064-7F0D-42D3-91B1-3D7CDDA2559A}" sibTransId="{2FA5281D-AF2F-497C-A436-3CD6E3AA1057}"/>
    <dgm:cxn modelId="{B656C9F5-E465-4955-B5F4-22C3EF2A4CA0}" type="presOf" srcId="{0AF2DACD-5641-49FC-BF8B-DF49E215DD15}" destId="{BDF300DF-1CE5-494B-B8C6-C79B26D2924B}" srcOrd="0" destOrd="0" presId="urn:microsoft.com/office/officeart/2005/8/layout/default"/>
    <dgm:cxn modelId="{CDFDECBD-2F15-4E0E-A9E8-4974E8E1B02A}" type="presParOf" srcId="{BDF300DF-1CE5-494B-B8C6-C79B26D2924B}" destId="{C0D93801-BA95-450B-A282-20570A146971}" srcOrd="0" destOrd="0" presId="urn:microsoft.com/office/officeart/2005/8/layout/default"/>
    <dgm:cxn modelId="{DDDBB690-E45E-43A1-8B6B-398902DF7CB6}" type="presParOf" srcId="{BDF300DF-1CE5-494B-B8C6-C79B26D2924B}" destId="{0A9121B1-E071-45CF-A7AD-72DF53665F52}" srcOrd="1" destOrd="0" presId="urn:microsoft.com/office/officeart/2005/8/layout/default"/>
    <dgm:cxn modelId="{3ACDD150-E01F-4263-8CF6-0E11BCFDDFBD}" type="presParOf" srcId="{BDF300DF-1CE5-494B-B8C6-C79B26D2924B}" destId="{8AD55DB0-52FC-4ADC-88B3-6F5D2D03ACEC}" srcOrd="2" destOrd="0" presId="urn:microsoft.com/office/officeart/2005/8/layout/default"/>
    <dgm:cxn modelId="{6D22ADC4-1582-4474-8EB1-9CF3F1AD5784}" type="presParOf" srcId="{BDF300DF-1CE5-494B-B8C6-C79B26D2924B}" destId="{AB24E250-D9F1-4A8F-9B08-D23C82C22BC9}" srcOrd="3" destOrd="0" presId="urn:microsoft.com/office/officeart/2005/8/layout/default"/>
    <dgm:cxn modelId="{2337690C-117F-464A-BF79-C13341D1DCC7}" type="presParOf" srcId="{BDF300DF-1CE5-494B-B8C6-C79B26D2924B}" destId="{A192006D-FB80-4B1C-8531-63991F30E785}" srcOrd="4" destOrd="0" presId="urn:microsoft.com/office/officeart/2005/8/layout/default"/>
    <dgm:cxn modelId="{1EE31F0C-A984-41D0-B06F-C92C56501C32}" type="presParOf" srcId="{BDF300DF-1CE5-494B-B8C6-C79B26D2924B}" destId="{43B9EE62-4BBF-4B31-9C25-FB839AB2D535}" srcOrd="5" destOrd="0" presId="urn:microsoft.com/office/officeart/2005/8/layout/default"/>
    <dgm:cxn modelId="{858BC3ED-5F88-4B3F-AC7B-BB65FF78496A}" type="presParOf" srcId="{BDF300DF-1CE5-494B-B8C6-C79B26D2924B}" destId="{71B24AFC-AE2A-4483-BB49-87C566E6F5F6}" srcOrd="6" destOrd="0" presId="urn:microsoft.com/office/officeart/2005/8/layout/default"/>
    <dgm:cxn modelId="{79F003B3-A41C-472E-9A9E-B077C37152C0}" type="presParOf" srcId="{BDF300DF-1CE5-494B-B8C6-C79B26D2924B}" destId="{3005EEE9-9046-44C0-B61F-2AE7047A4DBC}" srcOrd="7" destOrd="0" presId="urn:microsoft.com/office/officeart/2005/8/layout/default"/>
    <dgm:cxn modelId="{0BE7D23B-A244-4AD8-BA6A-52E88439249E}" type="presParOf" srcId="{BDF300DF-1CE5-494B-B8C6-C79B26D2924B}" destId="{41169889-0B94-45D3-A921-8355AC7980E9}" srcOrd="8" destOrd="0" presId="urn:microsoft.com/office/officeart/2005/8/layout/default"/>
    <dgm:cxn modelId="{167E5FC2-46B9-496E-A1AE-98FF4172648E}" type="presParOf" srcId="{BDF300DF-1CE5-494B-B8C6-C79B26D2924B}" destId="{AEF4BB8D-776B-4B77-A14A-47787D81ED5F}" srcOrd="9" destOrd="0" presId="urn:microsoft.com/office/officeart/2005/8/layout/default"/>
    <dgm:cxn modelId="{72879C0F-1A9F-4BA9-8F68-35F251EA001C}" type="presParOf" srcId="{BDF300DF-1CE5-494B-B8C6-C79B26D2924B}" destId="{B847237A-BF89-46DB-ACEC-A69BE00C9A38}" srcOrd="1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B73C1B-A22D-44A5-AF76-A31CD188AEB6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CC27BB4-F6CE-4796-8E58-FECEC941EB90}">
      <dgm:prSet custT="1"/>
      <dgm:spPr/>
      <dgm:t>
        <a:bodyPr/>
        <a:lstStyle/>
        <a:p>
          <a:r>
            <a:rPr lang="pl-PL" sz="1100"/>
            <a:t>tytuł i treść mają budzić silne </a:t>
          </a:r>
          <a:r>
            <a:rPr lang="pl-PL" sz="1100" b="1"/>
            <a:t>emocje</a:t>
          </a:r>
          <a:r>
            <a:rPr lang="pl-PL" sz="1100"/>
            <a:t> takie jak: przerażenie, wzburzenie, niepewność, zaciekawienie, a jednocześnie tłumaczyć </a:t>
          </a:r>
          <a:r>
            <a:rPr lang="pl-PL" sz="1100" b="1"/>
            <a:t>skomplikowane zjawiska w bardzo prosty sposób </a:t>
          </a:r>
          <a:r>
            <a:rPr lang="pl-PL" sz="1100"/>
            <a:t>(np. jedząc jedną oliwkę dziennie nie zachorujesz na raka!);</a:t>
          </a:r>
          <a:endParaRPr lang="en-US" sz="1100"/>
        </a:p>
      </dgm:t>
    </dgm:pt>
    <dgm:pt modelId="{2DE4A086-FECB-4BBC-91A1-AEB9B63DDF86}" type="parTrans" cxnId="{B960CCF2-63FB-4E27-B25F-634C1623C55D}">
      <dgm:prSet/>
      <dgm:spPr/>
      <dgm:t>
        <a:bodyPr/>
        <a:lstStyle/>
        <a:p>
          <a:endParaRPr lang="en-US"/>
        </a:p>
      </dgm:t>
    </dgm:pt>
    <dgm:pt modelId="{6FC2C26E-C3C1-4ACA-BE2D-94292E00AAAA}" type="sibTrans" cxnId="{B960CCF2-63FB-4E27-B25F-634C1623C55D}">
      <dgm:prSet/>
      <dgm:spPr/>
      <dgm:t>
        <a:bodyPr/>
        <a:lstStyle/>
        <a:p>
          <a:endParaRPr lang="en-US"/>
        </a:p>
      </dgm:t>
    </dgm:pt>
    <dgm:pt modelId="{45EC17F1-2DFD-4E64-A30B-DD74B14122F6}">
      <dgm:prSet custT="1"/>
      <dgm:spPr/>
      <dgm:t>
        <a:bodyPr/>
        <a:lstStyle/>
        <a:p>
          <a:r>
            <a:rPr lang="pl-PL" sz="1600"/>
            <a:t>treść niekoniecznie jest adekwatna do tytułu;</a:t>
          </a:r>
          <a:endParaRPr lang="en-US" sz="1600"/>
        </a:p>
      </dgm:t>
    </dgm:pt>
    <dgm:pt modelId="{03B2C8D2-F4C9-45E4-AEC1-C7B8CA43C141}" type="parTrans" cxnId="{A7160258-13AA-46C5-92CB-D8B1E88FE249}">
      <dgm:prSet/>
      <dgm:spPr/>
      <dgm:t>
        <a:bodyPr/>
        <a:lstStyle/>
        <a:p>
          <a:endParaRPr lang="en-US"/>
        </a:p>
      </dgm:t>
    </dgm:pt>
    <dgm:pt modelId="{1E448F93-DFDE-4A11-8F6C-F318D41F1B4E}" type="sibTrans" cxnId="{A7160258-13AA-46C5-92CB-D8B1E88FE249}">
      <dgm:prSet/>
      <dgm:spPr/>
      <dgm:t>
        <a:bodyPr/>
        <a:lstStyle/>
        <a:p>
          <a:endParaRPr lang="en-US"/>
        </a:p>
      </dgm:t>
    </dgm:pt>
    <dgm:pt modelId="{424CD5E1-3CF4-4601-ACD9-79DD14FFAE72}">
      <dgm:prSet custT="1"/>
      <dgm:spPr/>
      <dgm:t>
        <a:bodyPr/>
        <a:lstStyle/>
        <a:p>
          <a:r>
            <a:rPr lang="pl-PL" sz="1600"/>
            <a:t>informacja jest </a:t>
          </a:r>
          <a:r>
            <a:rPr lang="pl-PL" sz="1600" b="1"/>
            <a:t>chaotyczna</a:t>
          </a:r>
          <a:r>
            <a:rPr lang="pl-PL" sz="1600"/>
            <a:t>, wielowątkowa, przeładowana emocjami autora;</a:t>
          </a:r>
          <a:endParaRPr lang="en-US" sz="1600"/>
        </a:p>
      </dgm:t>
    </dgm:pt>
    <dgm:pt modelId="{2F06D552-43AD-4F06-A8E5-A28244698AAA}" type="parTrans" cxnId="{3738D021-8E1F-4E7E-9C5B-C58D0287674D}">
      <dgm:prSet/>
      <dgm:spPr/>
      <dgm:t>
        <a:bodyPr/>
        <a:lstStyle/>
        <a:p>
          <a:endParaRPr lang="en-US"/>
        </a:p>
      </dgm:t>
    </dgm:pt>
    <dgm:pt modelId="{F8542149-CF20-4B14-987C-A62C9EF8BF78}" type="sibTrans" cxnId="{3738D021-8E1F-4E7E-9C5B-C58D0287674D}">
      <dgm:prSet/>
      <dgm:spPr/>
      <dgm:t>
        <a:bodyPr/>
        <a:lstStyle/>
        <a:p>
          <a:endParaRPr lang="en-US"/>
        </a:p>
      </dgm:t>
    </dgm:pt>
    <dgm:pt modelId="{8E6116BB-CADA-4337-B86A-8AD68B5C7291}">
      <dgm:prSet custT="1"/>
      <dgm:spPr/>
      <dgm:t>
        <a:bodyPr/>
        <a:lstStyle/>
        <a:p>
          <a:r>
            <a:rPr lang="pl-PL" sz="1200"/>
            <a:t>okraszone są budzącymi emocje </a:t>
          </a:r>
          <a:r>
            <a:rPr lang="pl-PL" sz="1200" b="1"/>
            <a:t>zdjęciami</a:t>
          </a:r>
          <a:r>
            <a:rPr lang="pl-PL" sz="1200"/>
            <a:t>, często nieprawdziwymi, zmienianymi w programach graficznych lub nieadekwatnymi do omawianego tematu czego jednak nie da się stwierdzić na pierwszy rzut oka; </a:t>
          </a:r>
          <a:endParaRPr lang="en-US" sz="1200"/>
        </a:p>
      </dgm:t>
    </dgm:pt>
    <dgm:pt modelId="{F9E29446-59B8-4199-AE5E-47429BCC6005}" type="parTrans" cxnId="{CC568CF4-DCD7-4EF2-944D-929FA60F3FAF}">
      <dgm:prSet/>
      <dgm:spPr/>
      <dgm:t>
        <a:bodyPr/>
        <a:lstStyle/>
        <a:p>
          <a:endParaRPr lang="en-US"/>
        </a:p>
      </dgm:t>
    </dgm:pt>
    <dgm:pt modelId="{F22A7C03-A780-4A71-BDDC-7C4017A6FD2E}" type="sibTrans" cxnId="{CC568CF4-DCD7-4EF2-944D-929FA60F3FAF}">
      <dgm:prSet/>
      <dgm:spPr/>
      <dgm:t>
        <a:bodyPr/>
        <a:lstStyle/>
        <a:p>
          <a:endParaRPr lang="en-US"/>
        </a:p>
      </dgm:t>
    </dgm:pt>
    <dgm:pt modelId="{EC1B0FDF-66EE-4634-8DF0-EDC434A38573}" type="pres">
      <dgm:prSet presAssocID="{44B73C1B-A22D-44A5-AF76-A31CD188AEB6}" presName="matrix" presStyleCnt="0">
        <dgm:presLayoutVars>
          <dgm:chMax val="1"/>
          <dgm:dir/>
          <dgm:resizeHandles val="exact"/>
        </dgm:presLayoutVars>
      </dgm:prSet>
      <dgm:spPr/>
    </dgm:pt>
    <dgm:pt modelId="{DA0DB0B1-B4F4-4F91-8253-39094717E76F}" type="pres">
      <dgm:prSet presAssocID="{44B73C1B-A22D-44A5-AF76-A31CD188AEB6}" presName="diamond" presStyleLbl="bgShp" presStyleIdx="0" presStyleCnt="1"/>
      <dgm:spPr/>
    </dgm:pt>
    <dgm:pt modelId="{F7A93E42-003A-4EEC-BA32-8B91DA7378F8}" type="pres">
      <dgm:prSet presAssocID="{44B73C1B-A22D-44A5-AF76-A31CD188AEB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F5F4111-AB9F-4BB4-B32D-8BB163FF3FE2}" type="pres">
      <dgm:prSet presAssocID="{44B73C1B-A22D-44A5-AF76-A31CD188AEB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46C3787-309C-4960-859A-6029F2B97E12}" type="pres">
      <dgm:prSet presAssocID="{44B73C1B-A22D-44A5-AF76-A31CD188AEB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28A86AA-F294-4676-AA87-23EE9D84F92A}" type="pres">
      <dgm:prSet presAssocID="{44B73C1B-A22D-44A5-AF76-A31CD188AEB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795F50A-2279-4802-82E5-0CF9AF960A81}" type="presOf" srcId="{44B73C1B-A22D-44A5-AF76-A31CD188AEB6}" destId="{EC1B0FDF-66EE-4634-8DF0-EDC434A38573}" srcOrd="0" destOrd="0" presId="urn:microsoft.com/office/officeart/2005/8/layout/matrix3"/>
    <dgm:cxn modelId="{3738D021-8E1F-4E7E-9C5B-C58D0287674D}" srcId="{44B73C1B-A22D-44A5-AF76-A31CD188AEB6}" destId="{424CD5E1-3CF4-4601-ACD9-79DD14FFAE72}" srcOrd="2" destOrd="0" parTransId="{2F06D552-43AD-4F06-A8E5-A28244698AAA}" sibTransId="{F8542149-CF20-4B14-987C-A62C9EF8BF78}"/>
    <dgm:cxn modelId="{70132924-CE7E-4B3B-A860-EA638B644591}" type="presOf" srcId="{45EC17F1-2DFD-4E64-A30B-DD74B14122F6}" destId="{5F5F4111-AB9F-4BB4-B32D-8BB163FF3FE2}" srcOrd="0" destOrd="0" presId="urn:microsoft.com/office/officeart/2005/8/layout/matrix3"/>
    <dgm:cxn modelId="{FE1D8953-4D5F-4CF5-8B07-1A9AB27F93FE}" type="presOf" srcId="{8E6116BB-CADA-4337-B86A-8AD68B5C7291}" destId="{328A86AA-F294-4676-AA87-23EE9D84F92A}" srcOrd="0" destOrd="0" presId="urn:microsoft.com/office/officeart/2005/8/layout/matrix3"/>
    <dgm:cxn modelId="{A7160258-13AA-46C5-92CB-D8B1E88FE249}" srcId="{44B73C1B-A22D-44A5-AF76-A31CD188AEB6}" destId="{45EC17F1-2DFD-4E64-A30B-DD74B14122F6}" srcOrd="1" destOrd="0" parTransId="{03B2C8D2-F4C9-45E4-AEC1-C7B8CA43C141}" sibTransId="{1E448F93-DFDE-4A11-8F6C-F318D41F1B4E}"/>
    <dgm:cxn modelId="{DE141459-A783-4F8D-85B0-AD72E87B2432}" type="presOf" srcId="{424CD5E1-3CF4-4601-ACD9-79DD14FFAE72}" destId="{346C3787-309C-4960-859A-6029F2B97E12}" srcOrd="0" destOrd="0" presId="urn:microsoft.com/office/officeart/2005/8/layout/matrix3"/>
    <dgm:cxn modelId="{CB6FF9B6-5BD6-4EB1-A1C0-546EE86E8150}" type="presOf" srcId="{ACC27BB4-F6CE-4796-8E58-FECEC941EB90}" destId="{F7A93E42-003A-4EEC-BA32-8B91DA7378F8}" srcOrd="0" destOrd="0" presId="urn:microsoft.com/office/officeart/2005/8/layout/matrix3"/>
    <dgm:cxn modelId="{B960CCF2-63FB-4E27-B25F-634C1623C55D}" srcId="{44B73C1B-A22D-44A5-AF76-A31CD188AEB6}" destId="{ACC27BB4-F6CE-4796-8E58-FECEC941EB90}" srcOrd="0" destOrd="0" parTransId="{2DE4A086-FECB-4BBC-91A1-AEB9B63DDF86}" sibTransId="{6FC2C26E-C3C1-4ACA-BE2D-94292E00AAAA}"/>
    <dgm:cxn modelId="{CC568CF4-DCD7-4EF2-944D-929FA60F3FAF}" srcId="{44B73C1B-A22D-44A5-AF76-A31CD188AEB6}" destId="{8E6116BB-CADA-4337-B86A-8AD68B5C7291}" srcOrd="3" destOrd="0" parTransId="{F9E29446-59B8-4199-AE5E-47429BCC6005}" sibTransId="{F22A7C03-A780-4A71-BDDC-7C4017A6FD2E}"/>
    <dgm:cxn modelId="{52D18FDA-B119-4B27-8486-ED5D44973F36}" type="presParOf" srcId="{EC1B0FDF-66EE-4634-8DF0-EDC434A38573}" destId="{DA0DB0B1-B4F4-4F91-8253-39094717E76F}" srcOrd="0" destOrd="0" presId="urn:microsoft.com/office/officeart/2005/8/layout/matrix3"/>
    <dgm:cxn modelId="{46056D69-C5E9-4B54-8A51-7AF06E139BBB}" type="presParOf" srcId="{EC1B0FDF-66EE-4634-8DF0-EDC434A38573}" destId="{F7A93E42-003A-4EEC-BA32-8B91DA7378F8}" srcOrd="1" destOrd="0" presId="urn:microsoft.com/office/officeart/2005/8/layout/matrix3"/>
    <dgm:cxn modelId="{FEC59CB2-73C7-44D0-AD19-778C28224CC5}" type="presParOf" srcId="{EC1B0FDF-66EE-4634-8DF0-EDC434A38573}" destId="{5F5F4111-AB9F-4BB4-B32D-8BB163FF3FE2}" srcOrd="2" destOrd="0" presId="urn:microsoft.com/office/officeart/2005/8/layout/matrix3"/>
    <dgm:cxn modelId="{DA1AEC8F-A2D4-4B61-9916-8593EFBFF982}" type="presParOf" srcId="{EC1B0FDF-66EE-4634-8DF0-EDC434A38573}" destId="{346C3787-309C-4960-859A-6029F2B97E12}" srcOrd="3" destOrd="0" presId="urn:microsoft.com/office/officeart/2005/8/layout/matrix3"/>
    <dgm:cxn modelId="{9638BC09-148A-47AB-99C2-CD8E7307BDDA}" type="presParOf" srcId="{EC1B0FDF-66EE-4634-8DF0-EDC434A38573}" destId="{328A86AA-F294-4676-AA87-23EE9D84F92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6AD51-E22A-4081-9A2A-1F4D50684674}">
      <dsp:nvSpPr>
        <dsp:cNvPr id="0" name=""/>
        <dsp:cNvSpPr/>
      </dsp:nvSpPr>
      <dsp:spPr>
        <a:xfrm>
          <a:off x="2370" y="2020555"/>
          <a:ext cx="3583527" cy="1585245"/>
        </a:xfrm>
        <a:prstGeom prst="chevron">
          <a:avLst/>
        </a:prstGeom>
        <a:solidFill>
          <a:srgbClr val="0971B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/>
            <a:t>Ruch poprawia nastrój </a:t>
          </a:r>
        </a:p>
      </dsp:txBody>
      <dsp:txXfrm>
        <a:off x="794993" y="2020555"/>
        <a:ext cx="1998282" cy="1585245"/>
      </dsp:txXfrm>
    </dsp:sp>
    <dsp:sp modelId="{5AD0EF6D-0B8A-4535-8798-34C8475E1221}">
      <dsp:nvSpPr>
        <dsp:cNvPr id="0" name=""/>
        <dsp:cNvSpPr/>
      </dsp:nvSpPr>
      <dsp:spPr>
        <a:xfrm>
          <a:off x="3189585" y="2020555"/>
          <a:ext cx="3963114" cy="1585245"/>
        </a:xfrm>
        <a:prstGeom prst="chevron">
          <a:avLst/>
        </a:prstGeom>
        <a:solidFill>
          <a:srgbClr val="0971B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/>
            <a:t>Zmniejsza objawy depresji</a:t>
          </a:r>
        </a:p>
      </dsp:txBody>
      <dsp:txXfrm>
        <a:off x="3982208" y="2020555"/>
        <a:ext cx="2377869" cy="1585245"/>
      </dsp:txXfrm>
    </dsp:sp>
    <dsp:sp modelId="{8355A889-0988-435B-BD98-8CCB40C65C12}">
      <dsp:nvSpPr>
        <dsp:cNvPr id="0" name=""/>
        <dsp:cNvSpPr/>
      </dsp:nvSpPr>
      <dsp:spPr>
        <a:xfrm>
          <a:off x="6756388" y="2020555"/>
          <a:ext cx="3963114" cy="1585245"/>
        </a:xfrm>
        <a:prstGeom prst="chevron">
          <a:avLst/>
        </a:prstGeom>
        <a:solidFill>
          <a:srgbClr val="0971B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/>
            <a:t>Pomaga budować relacje społeczne</a:t>
          </a:r>
        </a:p>
      </dsp:txBody>
      <dsp:txXfrm>
        <a:off x="7549011" y="2020555"/>
        <a:ext cx="2377869" cy="15852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E348E-5585-4F75-A95E-BCF47B5AA60B}">
      <dsp:nvSpPr>
        <dsp:cNvPr id="0" name=""/>
        <dsp:cNvSpPr/>
      </dsp:nvSpPr>
      <dsp:spPr>
        <a:xfrm rot="21224443">
          <a:off x="265199" y="1699536"/>
          <a:ext cx="9985200" cy="873591"/>
        </a:xfrm>
        <a:prstGeom prst="mathMinus">
          <a:avLst/>
        </a:prstGeom>
        <a:solidFill>
          <a:schemeClr val="bg2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B8C9F-5BBD-4C5E-8478-37D23A16DE5E}">
      <dsp:nvSpPr>
        <dsp:cNvPr id="0" name=""/>
        <dsp:cNvSpPr/>
      </dsp:nvSpPr>
      <dsp:spPr>
        <a:xfrm rot="21074988">
          <a:off x="1943093" y="217566"/>
          <a:ext cx="1792236" cy="1740535"/>
        </a:xfrm>
        <a:prstGeom prst="downArrow">
          <a:avLst/>
        </a:prstGeom>
        <a:solidFill>
          <a:srgbClr val="0971B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94C6D-029C-447A-A74F-C447AA8AF764}">
      <dsp:nvSpPr>
        <dsp:cNvPr id="0" name=""/>
        <dsp:cNvSpPr/>
      </dsp:nvSpPr>
      <dsp:spPr>
        <a:xfrm>
          <a:off x="5573268" y="0"/>
          <a:ext cx="3364992" cy="1827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600" kern="1200"/>
            <a:t>PSYCHE</a:t>
          </a:r>
        </a:p>
      </dsp:txBody>
      <dsp:txXfrm>
        <a:off x="5573268" y="0"/>
        <a:ext cx="3364992" cy="1827561"/>
      </dsp:txXfrm>
    </dsp:sp>
    <dsp:sp modelId="{3B0C512F-897F-46AE-97B2-BA477279CCBA}">
      <dsp:nvSpPr>
        <dsp:cNvPr id="0" name=""/>
        <dsp:cNvSpPr/>
      </dsp:nvSpPr>
      <dsp:spPr>
        <a:xfrm rot="21199872">
          <a:off x="6735820" y="2393235"/>
          <a:ext cx="1881135" cy="1740535"/>
        </a:xfrm>
        <a:prstGeom prst="upArrow">
          <a:avLst/>
        </a:prstGeom>
        <a:solidFill>
          <a:srgbClr val="0971B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9DA8C-924E-40D5-A6DD-ECC80124DF2F}">
      <dsp:nvSpPr>
        <dsp:cNvPr id="0" name=""/>
        <dsp:cNvSpPr/>
      </dsp:nvSpPr>
      <dsp:spPr>
        <a:xfrm>
          <a:off x="1577340" y="2523776"/>
          <a:ext cx="3364992" cy="1827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600" kern="1200"/>
            <a:t>SOMA</a:t>
          </a:r>
        </a:p>
      </dsp:txBody>
      <dsp:txXfrm>
        <a:off x="1577340" y="2523776"/>
        <a:ext cx="3364992" cy="18275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D93801-BA95-450B-A282-20570A146971}">
      <dsp:nvSpPr>
        <dsp:cNvPr id="0" name=""/>
        <dsp:cNvSpPr/>
      </dsp:nvSpPr>
      <dsp:spPr>
        <a:xfrm>
          <a:off x="1280110" y="1329"/>
          <a:ext cx="2430493" cy="1458296"/>
        </a:xfrm>
        <a:prstGeom prst="rect">
          <a:avLst/>
        </a:prstGeom>
        <a:solidFill>
          <a:srgbClr val="0971B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drogą płciową</a:t>
          </a:r>
        </a:p>
      </dsp:txBody>
      <dsp:txXfrm>
        <a:off x="1280110" y="1329"/>
        <a:ext cx="2430493" cy="1458296"/>
      </dsp:txXfrm>
    </dsp:sp>
    <dsp:sp modelId="{8AD55DB0-52FC-4ADC-88B3-6F5D2D03ACEC}">
      <dsp:nvSpPr>
        <dsp:cNvPr id="0" name=""/>
        <dsp:cNvSpPr/>
      </dsp:nvSpPr>
      <dsp:spPr>
        <a:xfrm>
          <a:off x="3953653" y="1329"/>
          <a:ext cx="2430493" cy="1458296"/>
        </a:xfrm>
        <a:prstGeom prst="rect">
          <a:avLst/>
        </a:prstGeom>
        <a:solidFill>
          <a:srgbClr val="0971B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drogą pokarmową</a:t>
          </a:r>
        </a:p>
      </dsp:txBody>
      <dsp:txXfrm>
        <a:off x="3953653" y="1329"/>
        <a:ext cx="2430493" cy="1458296"/>
      </dsp:txXfrm>
    </dsp:sp>
    <dsp:sp modelId="{A192006D-FB80-4B1C-8531-63991F30E785}">
      <dsp:nvSpPr>
        <dsp:cNvPr id="0" name=""/>
        <dsp:cNvSpPr/>
      </dsp:nvSpPr>
      <dsp:spPr>
        <a:xfrm>
          <a:off x="6627196" y="1329"/>
          <a:ext cx="2430493" cy="1458296"/>
        </a:xfrm>
        <a:prstGeom prst="rect">
          <a:avLst/>
        </a:prstGeom>
        <a:solidFill>
          <a:srgbClr val="0971B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za pośrednictwem owadów</a:t>
          </a:r>
        </a:p>
      </dsp:txBody>
      <dsp:txXfrm>
        <a:off x="6627196" y="1329"/>
        <a:ext cx="2430493" cy="1458296"/>
      </dsp:txXfrm>
    </dsp:sp>
    <dsp:sp modelId="{71B24AFC-AE2A-4483-BB49-87C566E6F5F6}">
      <dsp:nvSpPr>
        <dsp:cNvPr id="0" name=""/>
        <dsp:cNvSpPr/>
      </dsp:nvSpPr>
      <dsp:spPr>
        <a:xfrm>
          <a:off x="1280110" y="1702674"/>
          <a:ext cx="2430493" cy="1458296"/>
        </a:xfrm>
        <a:prstGeom prst="rect">
          <a:avLst/>
        </a:prstGeom>
        <a:solidFill>
          <a:srgbClr val="0971B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kontakt bezpośredni </a:t>
          </a:r>
          <a:br>
            <a:rPr lang="pl-PL" sz="2000" kern="1200"/>
          </a:br>
          <a:r>
            <a:rPr lang="pl-PL" sz="2000" kern="1200"/>
            <a:t>– z człowieka </a:t>
          </a:r>
          <a:br>
            <a:rPr lang="pl-PL" sz="2000" kern="1200"/>
          </a:br>
          <a:r>
            <a:rPr lang="pl-PL" sz="2000" kern="1200"/>
            <a:t>na człowieka</a:t>
          </a:r>
        </a:p>
      </dsp:txBody>
      <dsp:txXfrm>
        <a:off x="1280110" y="1702674"/>
        <a:ext cx="2430493" cy="1458296"/>
      </dsp:txXfrm>
    </dsp:sp>
    <dsp:sp modelId="{41169889-0B94-45D3-A921-8355AC7980E9}">
      <dsp:nvSpPr>
        <dsp:cNvPr id="0" name=""/>
        <dsp:cNvSpPr/>
      </dsp:nvSpPr>
      <dsp:spPr>
        <a:xfrm>
          <a:off x="3953653" y="1702674"/>
          <a:ext cx="2430493" cy="1458296"/>
        </a:xfrm>
        <a:prstGeom prst="rect">
          <a:avLst/>
        </a:prstGeom>
        <a:solidFill>
          <a:srgbClr val="0971B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poprzez zranioną skórę (np. niesterylne narzędzia medyczne)</a:t>
          </a:r>
        </a:p>
      </dsp:txBody>
      <dsp:txXfrm>
        <a:off x="3953653" y="1702674"/>
        <a:ext cx="2430493" cy="1458296"/>
      </dsp:txXfrm>
    </dsp:sp>
    <dsp:sp modelId="{B847237A-BF89-46DB-ACEC-A69BE00C9A38}">
      <dsp:nvSpPr>
        <dsp:cNvPr id="0" name=""/>
        <dsp:cNvSpPr/>
      </dsp:nvSpPr>
      <dsp:spPr>
        <a:xfrm>
          <a:off x="6627196" y="1702674"/>
          <a:ext cx="2430493" cy="1458296"/>
        </a:xfrm>
        <a:prstGeom prst="rect">
          <a:avLst/>
        </a:prstGeom>
        <a:solidFill>
          <a:srgbClr val="0971B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drogą kropelkową (kaszel, kichanie)</a:t>
          </a:r>
        </a:p>
      </dsp:txBody>
      <dsp:txXfrm>
        <a:off x="6627196" y="1702674"/>
        <a:ext cx="2430493" cy="14582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DB0B1-B4F4-4F91-8253-39094717E76F}">
      <dsp:nvSpPr>
        <dsp:cNvPr id="0" name=""/>
        <dsp:cNvSpPr/>
      </dsp:nvSpPr>
      <dsp:spPr>
        <a:xfrm>
          <a:off x="1573036" y="0"/>
          <a:ext cx="4884355" cy="4884355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A93E42-003A-4EEC-BA32-8B91DA7378F8}">
      <dsp:nvSpPr>
        <dsp:cNvPr id="0" name=""/>
        <dsp:cNvSpPr/>
      </dsp:nvSpPr>
      <dsp:spPr>
        <a:xfrm>
          <a:off x="2037050" y="464013"/>
          <a:ext cx="1904898" cy="190489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/>
            <a:t>tytuł i treść mają budzić silne </a:t>
          </a:r>
          <a:r>
            <a:rPr lang="pl-PL" sz="1100" b="1" kern="1200"/>
            <a:t>emocje</a:t>
          </a:r>
          <a:r>
            <a:rPr lang="pl-PL" sz="1100" kern="1200"/>
            <a:t> takie jak: przerażenie, wzburzenie, niepewność, zaciekawienie, a jednocześnie tłumaczyć </a:t>
          </a:r>
          <a:r>
            <a:rPr lang="pl-PL" sz="1100" b="1" kern="1200"/>
            <a:t>skomplikowane zjawiska w bardzo prosty sposób </a:t>
          </a:r>
          <a:r>
            <a:rPr lang="pl-PL" sz="1100" kern="1200"/>
            <a:t>(np. jedząc jedną oliwkę dziennie nie zachorujesz na raka!);</a:t>
          </a:r>
          <a:endParaRPr lang="en-US" sz="1100" kern="1200"/>
        </a:p>
      </dsp:txBody>
      <dsp:txXfrm>
        <a:off x="2130039" y="557002"/>
        <a:ext cx="1718920" cy="1718920"/>
      </dsp:txXfrm>
    </dsp:sp>
    <dsp:sp modelId="{5F5F4111-AB9F-4BB4-B32D-8BB163FF3FE2}">
      <dsp:nvSpPr>
        <dsp:cNvPr id="0" name=""/>
        <dsp:cNvSpPr/>
      </dsp:nvSpPr>
      <dsp:spPr>
        <a:xfrm>
          <a:off x="4088479" y="464013"/>
          <a:ext cx="1904898" cy="1904898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/>
            <a:t>treść niekoniecznie jest adekwatna do tytułu;</a:t>
          </a:r>
          <a:endParaRPr lang="en-US" sz="1600" kern="1200"/>
        </a:p>
      </dsp:txBody>
      <dsp:txXfrm>
        <a:off x="4181468" y="557002"/>
        <a:ext cx="1718920" cy="1718920"/>
      </dsp:txXfrm>
    </dsp:sp>
    <dsp:sp modelId="{346C3787-309C-4960-859A-6029F2B97E12}">
      <dsp:nvSpPr>
        <dsp:cNvPr id="0" name=""/>
        <dsp:cNvSpPr/>
      </dsp:nvSpPr>
      <dsp:spPr>
        <a:xfrm>
          <a:off x="2037050" y="2515442"/>
          <a:ext cx="1904898" cy="1904898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/>
            <a:t>informacja jest </a:t>
          </a:r>
          <a:r>
            <a:rPr lang="pl-PL" sz="1600" b="1" kern="1200"/>
            <a:t>chaotyczna</a:t>
          </a:r>
          <a:r>
            <a:rPr lang="pl-PL" sz="1600" kern="1200"/>
            <a:t>, wielowątkowa, przeładowana emocjami autora;</a:t>
          </a:r>
          <a:endParaRPr lang="en-US" sz="1600" kern="1200"/>
        </a:p>
      </dsp:txBody>
      <dsp:txXfrm>
        <a:off x="2130039" y="2608431"/>
        <a:ext cx="1718920" cy="1718920"/>
      </dsp:txXfrm>
    </dsp:sp>
    <dsp:sp modelId="{328A86AA-F294-4676-AA87-23EE9D84F92A}">
      <dsp:nvSpPr>
        <dsp:cNvPr id="0" name=""/>
        <dsp:cNvSpPr/>
      </dsp:nvSpPr>
      <dsp:spPr>
        <a:xfrm>
          <a:off x="4088479" y="2515442"/>
          <a:ext cx="1904898" cy="1904898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okraszone są budzącymi emocje </a:t>
          </a:r>
          <a:r>
            <a:rPr lang="pl-PL" sz="1200" b="1" kern="1200"/>
            <a:t>zdjęciami</a:t>
          </a:r>
          <a:r>
            <a:rPr lang="pl-PL" sz="1200" kern="1200"/>
            <a:t>, często nieprawdziwymi, zmienianymi w programach graficznych lub nieadekwatnymi do omawianego tematu czego jednak nie da się stwierdzić na pierwszy rzut oka; </a:t>
          </a:r>
          <a:endParaRPr lang="en-US" sz="1200" kern="1200"/>
        </a:p>
      </dsp:txBody>
      <dsp:txXfrm>
        <a:off x="4181468" y="2608431"/>
        <a:ext cx="1718920" cy="1718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E5555-E7B0-45BC-B8C9-93437F161198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F82AA-0D55-4231-B36F-8CB889E386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3703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F82AA-0D55-4231-B36F-8CB889E386A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6222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F82AA-0D55-4231-B36F-8CB889E386AF}" type="slidenum">
              <a:rPr lang="pl-PL" smtClean="0"/>
              <a:t>295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5417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F82AA-0D55-4231-B36F-8CB889E386A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1130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F82AA-0D55-4231-B36F-8CB889E386A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3512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C1014-E19A-045F-12BD-D9F3F6C33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F38A44A-CDC4-D259-772A-826C78A5C9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42A85DA-587D-9C8A-3819-8A9067A81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192EA45-672E-BFB0-2C31-764B2CBA5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F82AA-0D55-4231-B36F-8CB889E386AF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2345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F82AA-0D55-4231-B36F-8CB889E386AF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3463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F82AA-0D55-4231-B36F-8CB889E386AF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6283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F82AA-0D55-4231-B36F-8CB889E386AF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521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F82AA-0D55-4231-B36F-8CB889E386AF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4669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64265-860F-9156-81D0-B544A2C59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7A6F722-7721-4CB8-7A9F-5A7DBCAD0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0A5D412-5047-0DD1-968D-C134721F6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8186116-6CA2-3224-E8BD-BD2D8DC282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F82AA-0D55-4231-B36F-8CB889E386AF}" type="slidenum">
              <a:rPr lang="pl-PL" smtClean="0"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3167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395AC9-4542-FD31-6DFE-88F2143AF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62C7FAC-C985-01D8-F474-98CCA4F32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F2EA80-A320-D735-DB3C-3DE85A16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643-F502-42AC-9B3B-A7FCDB723037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982548-AD0F-2AD9-E551-F666A3FC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16187B9-603C-7207-8820-6BCCD39F1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1D4C-23FE-484A-9CE8-7C174E21C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7117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92A039-C927-F47E-A035-62B0B1E60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0E46843-1B27-927B-0BB2-560A93D02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31144E-642B-6A2D-241D-D7063B73B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643-F502-42AC-9B3B-A7FCDB723037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D1595E-8905-3F0F-256D-5E0757488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806129-2FC9-E64E-EDD2-A5D6F74AA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1D4C-23FE-484A-9CE8-7C174E21C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141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71A9FE0-DBAD-3A5F-9FD6-BBE50921B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42D755F-A407-AAA4-BC00-FAC1D927D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2905983-D7C6-E5FA-CCC0-4F5D48981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643-F502-42AC-9B3B-A7FCDB723037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F362F5B-7BBB-EA55-AB42-DCAF5A0ED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0A7B65B-D076-23D8-A146-12D42F79D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1D4C-23FE-484A-9CE8-7C174E21C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875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018611-31F3-6367-BC29-345CEBF4F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18C884-CA2C-383B-7703-08CABA603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F92478B-81FC-E84A-2574-7CB82871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643-F502-42AC-9B3B-A7FCDB723037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20051A-881F-E96B-3FFE-44567DEF8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A5F9D71-36E9-0B6C-C07D-C1B431235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1D4C-23FE-484A-9CE8-7C174E21C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578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D25DE3-BFD3-74F4-9B74-D184ACD6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C10E0D2-7C41-642A-C1B2-C4AE68325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7247A86-1D05-4BCC-1680-5EE47F4DE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643-F502-42AC-9B3B-A7FCDB723037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F0A57F0-1571-3863-B6EC-A79C8FCB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96AA22-DA8E-F400-6BCE-14826A52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1D4C-23FE-484A-9CE8-7C174E21C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712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357D6D-20BE-9810-2EB7-DE345497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0348C1-9405-9586-EF8A-01A4A1F23D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BA32D6F-A04D-BFDF-E44C-6C93F2575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F13D773-C439-AB29-12D4-AF0DC59D1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643-F502-42AC-9B3B-A7FCDB723037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E766939-C7F1-6D45-EA59-FCE572DCB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4683584-4181-9134-E0CD-07DE7ED6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1D4C-23FE-484A-9CE8-7C174E21C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4920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65220C-6B47-2655-F657-317F92634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B8F6CA7-5AF7-DD40-5197-259F40B6B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1AA7FF6-AB6E-9E78-26EA-12A7C4E1E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C165B3F-6118-8C6D-47D6-0077E0CFC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882186C-7B79-88B3-95BC-4820346EA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DFA4160-2253-DD8F-BE76-E6EDA5E1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643-F502-42AC-9B3B-A7FCDB723037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7679C95-27FB-8FF2-ED21-2A974D40F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794632E-6CBD-EAD4-C427-338CA6334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1D4C-23FE-484A-9CE8-7C174E21C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0496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D2886F-53B8-7D98-C4CE-E27689C72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3D494C6-2E31-B266-3B88-1B153CE1E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643-F502-42AC-9B3B-A7FCDB723037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728790B-CBA0-0596-FDDE-F602560ED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59A4719-408E-D8F8-0E03-566A0E9A5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1D4C-23FE-484A-9CE8-7C174E21C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015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0CC4EAE-0649-0D4F-2B5C-F7360A8D9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643-F502-42AC-9B3B-A7FCDB723037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0CEF9A6-5566-8A94-6AC6-7A1BA6555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A4B3FBC-4BF4-1D6F-434C-A1BDC80F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1D4C-23FE-484A-9CE8-7C174E21C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855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0ACD35-88F2-1355-3A99-C0A0397F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AADC1E-0231-B5CA-9C82-F0CCC2936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1DE8DC8-9EE7-97CF-CEE0-B1017DA00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B02FC36-CF62-FA7B-DE82-42B96EFDE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643-F502-42AC-9B3B-A7FCDB723037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F7E023E-0C7E-4FF8-7CBF-5968790DA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B9598A2-AB78-DAB6-E1C2-ED623DBBC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1D4C-23FE-484A-9CE8-7C174E21C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5536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914105-895D-8FD8-8D46-EAFEE27F0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E15774E-C01F-526D-067D-C3B51FE3FC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857FB84-094B-0B2E-2F4A-85B224C7B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520F6A2-A65E-465B-BF16-7A048618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643-F502-42AC-9B3B-A7FCDB723037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B3CFC96-5D4A-90BC-C620-BA37E3AB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2F2D32B-4C58-724A-AD9A-92993924B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81D4C-23FE-484A-9CE8-7C174E21C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241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63472EF-1A91-AD09-76F5-27889A57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865F2D5-33BF-94BF-A5C9-24683D395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4DDD6CF-A598-CA05-52FE-7E50C71A5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AFC643-F502-42AC-9B3B-A7FCDB723037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C79D9F-D323-4A72-C2D8-CDD7E86A2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8399963-5F5F-0BE8-4364-987E88774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F81D4C-23FE-484A-9CE8-7C174E21C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104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6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1.sv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svg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6.sv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9.svg"/><Relationship Id="rId9" Type="http://schemas.microsoft.com/office/2007/relationships/diagramDrawing" Target="../diagrams/drawing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nfo@naglesami.org.p" TargetMode="External"/><Relationship Id="rId4" Type="http://schemas.openxmlformats.org/officeDocument/2006/relationships/image" Target="../media/image42.sv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orady@stopdepresji.p" TargetMode="External"/><Relationship Id="rId4" Type="http://schemas.openxmlformats.org/officeDocument/2006/relationships/image" Target="../media/image42.sv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5.sv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7.sv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svg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1.svg"/><Relationship Id="rId7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sv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sv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sv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4.sv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.png"/><Relationship Id="rId9" Type="http://schemas.microsoft.com/office/2007/relationships/diagramDrawing" Target="../diagrams/drawing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sv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sv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sv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mz2.ezdrowie.gov.pl/" TargetMode="External"/><Relationship Id="rId4" Type="http://schemas.openxmlformats.org/officeDocument/2006/relationships/image" Target="../media/image2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2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acjent.gov.pl/aktualnosc/zaszczep-sie-w-aptece#tabela" TargetMode="External"/><Relationship Id="rId4" Type="http://schemas.openxmlformats.org/officeDocument/2006/relationships/image" Target="../media/image51.sv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hyperlink" Target="mailto:ikp-pomoc@cez.gov.pl" TargetMode="Externa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ety.nfz.gov.pl/" TargetMode="External"/><Relationship Id="rId4" Type="http://schemas.openxmlformats.org/officeDocument/2006/relationships/image" Target="../media/image13.sv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sv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2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3.svg"/><Relationship Id="rId9" Type="http://schemas.microsoft.com/office/2007/relationships/diagramDrawing" Target="../diagrams/drawing4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zglos-dezinformacje.nask.pl/" TargetMode="External"/><Relationship Id="rId4" Type="http://schemas.openxmlformats.org/officeDocument/2006/relationships/image" Target="../media/image43.sv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ask.pl/dezinfo" TargetMode="External"/><Relationship Id="rId4" Type="http://schemas.openxmlformats.org/officeDocument/2006/relationships/image" Target="../media/image43.sv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sv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43.sv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senior.gov.pl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sk.pl/" TargetMode="External"/><Relationship Id="rId5" Type="http://schemas.openxmlformats.org/officeDocument/2006/relationships/hyperlink" Target="https://pacjent.gov.pl/" TargetMode="External"/><Relationship Id="rId4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1.svg"/><Relationship Id="rId7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9.svg"/><Relationship Id="rId7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0.png"/><Relationship Id="rId4" Type="http://schemas.openxmlformats.org/officeDocument/2006/relationships/image" Target="../media/image2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svg"/><Relationship Id="rId4" Type="http://schemas.openxmlformats.org/officeDocument/2006/relationships/hyperlink" Target="https://pacjent.gov.pl/" TargetMode="Externa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svg"/><Relationship Id="rId4" Type="http://schemas.openxmlformats.org/officeDocument/2006/relationships/hyperlink" Target="https://gsl.nfz.gov.pl/GSL/GSL/ProgramyProfilaktyczne" TargetMode="Externa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svg"/><Relationship Id="rId4" Type="http://schemas.openxmlformats.org/officeDocument/2006/relationships/hyperlink" Target="https://pacjent.gov.pl/zapobiegaj/zbadaj-piersi-mammobus-przyjedzie-do-ciebie" TargetMode="Externa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sl.nfz.gov.pl/GSL/GSL/ProgramyProfilaktyczne" TargetMode="External"/><Relationship Id="rId4" Type="http://schemas.openxmlformats.org/officeDocument/2006/relationships/image" Target="../media/image2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sv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sl.nfz.gov.pl/GSL/GSL/ProgramyProfilaktyczne" TargetMode="External"/><Relationship Id="rId4" Type="http://schemas.openxmlformats.org/officeDocument/2006/relationships/image" Target="../media/image6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v.pl/web/zdrowie/program-badan-w-kierunku-wykrywania-raka-pluca" TargetMode="External"/><Relationship Id="rId4" Type="http://schemas.openxmlformats.org/officeDocument/2006/relationships/image" Target="../media/image69.sv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zatrzymacosteoporoze.pl/" TargetMode="External"/><Relationship Id="rId4" Type="http://schemas.openxmlformats.org/officeDocument/2006/relationships/image" Target="../media/image2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p9m3zcmyi6Q" TargetMode="External"/><Relationship Id="rId4" Type="http://schemas.openxmlformats.org/officeDocument/2006/relationships/image" Target="../media/image7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entrumwsparcia.pl/grafikdyzurow-specjalistow/" TargetMode="External"/><Relationship Id="rId4" Type="http://schemas.openxmlformats.org/officeDocument/2006/relationships/image" Target="../media/image73.sv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9.svg"/><Relationship Id="rId7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0.sv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2.sv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4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3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1.sv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4.sv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4.svg"/><Relationship Id="rId9" Type="http://schemas.microsoft.com/office/2007/relationships/diagramDrawing" Target="../diagrams/drawing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429F8A1-C5FA-CF73-EE47-0E425F878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6592FE2-0521-A096-B774-33341537F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0067" y="965899"/>
            <a:ext cx="7434044" cy="2387600"/>
          </a:xfrm>
        </p:spPr>
        <p:txBody>
          <a:bodyPr>
            <a:normAutofit/>
          </a:bodyPr>
          <a:lstStyle/>
          <a:p>
            <a:pPr algn="l"/>
            <a:r>
              <a:rPr lang="pl-PL" sz="4800" b="1" cap="all">
                <a:solidFill>
                  <a:schemeClr val="bg2">
                    <a:lumMod val="10000"/>
                  </a:schemeClr>
                </a:solidFill>
              </a:rPr>
              <a:t>Senior </a:t>
            </a:r>
            <a:br>
              <a:rPr lang="pl-PL" sz="48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800" b="1" cap="all">
                <a:solidFill>
                  <a:schemeClr val="bg2">
                    <a:lumMod val="10000"/>
                  </a:schemeClr>
                </a:solidFill>
              </a:rPr>
              <a:t>w roli głównej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7C97A37-838A-5D2A-8A00-786F335CD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1037" y="3765623"/>
            <a:ext cx="5155037" cy="62927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pl-PL">
                <a:solidFill>
                  <a:schemeClr val="bg2">
                    <a:lumMod val="1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Autorski Program </a:t>
            </a:r>
            <a:br>
              <a:rPr lang="pl-PL">
                <a:solidFill>
                  <a:schemeClr val="bg2">
                    <a:lumMod val="1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>
                <a:solidFill>
                  <a:schemeClr val="bg2">
                    <a:lumMod val="1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Głównego Inspektoratu Sanitarnego </a:t>
            </a:r>
          </a:p>
        </p:txBody>
      </p:sp>
      <p:pic>
        <p:nvPicPr>
          <p:cNvPr id="7" name="Obraz 6" descr="Logotyp programu Senior w roli głównej">
            <a:extLst>
              <a:ext uri="{FF2B5EF4-FFF2-40B4-BE49-F238E27FC236}">
                <a16:creationId xmlns:a16="http://schemas.microsoft.com/office/drawing/2014/main" id="{14D8DCF1-0D55-7EAB-83A1-FD04643DD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85165" y="0"/>
            <a:ext cx="2178423" cy="1828800"/>
          </a:xfrm>
          <a:prstGeom prst="rect">
            <a:avLst/>
          </a:prstGeom>
        </p:spPr>
      </p:pic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92FCA9EE-9E0B-8817-3001-D29705DC5721}"/>
              </a:ext>
            </a:extLst>
          </p:cNvPr>
          <p:cNvCxnSpPr>
            <a:cxnSpLocks/>
          </p:cNvCxnSpPr>
          <p:nvPr/>
        </p:nvCxnSpPr>
        <p:spPr>
          <a:xfrm>
            <a:off x="3263318" y="3565321"/>
            <a:ext cx="4668473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upa 3">
            <a:extLst>
              <a:ext uri="{FF2B5EF4-FFF2-40B4-BE49-F238E27FC236}">
                <a16:creationId xmlns:a16="http://schemas.microsoft.com/office/drawing/2014/main" id="{8795B484-59E0-CFA6-9730-EA10A25E404D}"/>
              </a:ext>
            </a:extLst>
          </p:cNvPr>
          <p:cNvGrpSpPr/>
          <p:nvPr/>
        </p:nvGrpSpPr>
        <p:grpSpPr>
          <a:xfrm>
            <a:off x="612342" y="5752775"/>
            <a:ext cx="6358474" cy="905444"/>
            <a:chOff x="339968" y="5555136"/>
            <a:chExt cx="8420244" cy="1199038"/>
          </a:xfrm>
        </p:grpSpPr>
        <p:pic>
          <p:nvPicPr>
            <p:cNvPr id="6" name="Obraz 5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FC7371CB-B225-C914-943D-4DE2630B0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8" name="Obraz 7" descr="Logotyp Ministerstwa Zdrowia">
              <a:extLst>
                <a:ext uri="{FF2B5EF4-FFF2-40B4-BE49-F238E27FC236}">
                  <a16:creationId xmlns:a16="http://schemas.microsoft.com/office/drawing/2014/main" id="{B338E8FB-8DA2-F929-B0FD-4A022FF43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0" name="Obraz 9" descr="Logotyp NASK">
              <a:extLst>
                <a:ext uri="{FF2B5EF4-FFF2-40B4-BE49-F238E27FC236}">
                  <a16:creationId xmlns:a16="http://schemas.microsoft.com/office/drawing/2014/main" id="{0CE90062-6488-6E78-92FF-4DEC84D07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736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2D7A8D1C-0BED-CDAC-78AE-A8274A932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Grafika 4" descr="Ikonka i jak informacje">
            <a:extLst>
              <a:ext uri="{FF2B5EF4-FFF2-40B4-BE49-F238E27FC236}">
                <a16:creationId xmlns:a16="http://schemas.microsoft.com/office/drawing/2014/main" id="{710A4EEC-4A0D-BBF0-67EA-7F97D4A5E5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602" y="465589"/>
            <a:ext cx="549479" cy="549479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00FF9FF0-B47D-2654-292F-3156B5A49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F2DD115-2AF7-463C-08E2-DFDA04DAB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9712"/>
            <a:ext cx="10515600" cy="1325563"/>
          </a:xfrm>
        </p:spPr>
        <p:txBody>
          <a:bodyPr/>
          <a:lstStyle/>
          <a:p>
            <a:r>
              <a:rPr lang="pl-PL" b="1"/>
              <a:t>Choroby zakaźne i niezakaźne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A6FE45-DBD7-F0F3-96E1-CD2119188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0212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73% seniorów ma długotrwałe problemy zdrowotne.</a:t>
            </a:r>
            <a:r>
              <a:rPr lang="pl-PL" baseline="30000"/>
              <a:t>3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Główne </a:t>
            </a:r>
            <a:r>
              <a:rPr lang="pl-PL" err="1"/>
              <a:t>NCDs</a:t>
            </a:r>
            <a:r>
              <a:rPr lang="pl-PL"/>
              <a:t>: choroby serca, cukrzyca, nowotwory, osteoporoza.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Choroby zakaźne: grypa, COVID-19.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Rola szczepień i profilaktyki zdrowotnej.</a:t>
            </a:r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r>
              <a:rPr lang="pl-PL" sz="1100"/>
              <a:t>3. Główny Urząd Statystyczny. (2023). </a:t>
            </a:r>
            <a:r>
              <a:rPr lang="pl-PL" sz="1100" i="1"/>
              <a:t>Sytuacja osób starszych w Polsce w 2022 roku.</a:t>
            </a:r>
            <a:r>
              <a:rPr lang="pl-PL" sz="1100"/>
              <a:t> Warszawa, Białystok: GUS</a:t>
            </a:r>
          </a:p>
        </p:txBody>
      </p:sp>
    </p:spTree>
    <p:extLst>
      <p:ext uri="{BB962C8B-B14F-4D97-AF65-F5344CB8AC3E}">
        <p14:creationId xmlns:p14="http://schemas.microsoft.com/office/powerpoint/2010/main" val="27431341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FB9C9C7-3A90-8525-FF8A-24CDD44B5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B002D13F-5585-ED11-3F04-3DC6CDB85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zdrowie psychiczne">
            <a:extLst>
              <a:ext uri="{FF2B5EF4-FFF2-40B4-BE49-F238E27FC236}">
                <a16:creationId xmlns:a16="http://schemas.microsoft.com/office/drawing/2014/main" id="{4D3CCD79-014D-5491-F199-571EAD37F9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6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B39342E-9465-9733-7533-0CA88E27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Emocje i stres u osób starszych</a:t>
            </a:r>
            <a:r>
              <a:rPr lang="pl-PL"/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7DE235E-E8B4-F79C-5B39-D9446D34882D}"/>
              </a:ext>
            </a:extLst>
          </p:cNvPr>
          <p:cNvSpPr/>
          <p:nvPr/>
        </p:nvSpPr>
        <p:spPr>
          <a:xfrm>
            <a:off x="838200" y="1787525"/>
            <a:ext cx="265430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624AD7-DC99-7FFD-E25B-EF7E7F800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>
                <a:solidFill>
                  <a:schemeClr val="bg1"/>
                </a:solidFill>
              </a:rPr>
              <a:t>Doświadczamy: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lęku;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smutku;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złości;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zniechęcenia. 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To naturalne, ale trzeba się tym zająć.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71449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34E7CCE-E531-E206-C097-353B6C802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67EFD477-9AA7-D240-DB93-4685DB88F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zdrowie psychiczne">
            <a:extLst>
              <a:ext uri="{FF2B5EF4-FFF2-40B4-BE49-F238E27FC236}">
                <a16:creationId xmlns:a16="http://schemas.microsoft.com/office/drawing/2014/main" id="{5E1E7D22-94A8-896C-1DFC-518AFD36F1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6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E160ACC-1C87-1E4B-D35A-523DE8F68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Czym jest stres?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CE368B-2141-B64D-7762-E7E04970B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/>
              <a:t>Stres to reakcja organizmu na trudną sytuację: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napięcie;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szybsze bicie serca;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nerwowość;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zmęczenie.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24807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FDCA8F52-D580-A4E0-B232-DCE85D425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65DDEBBE-87D9-3899-14C8-88E6FAEA0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zdrowie psychiczne">
            <a:extLst>
              <a:ext uri="{FF2B5EF4-FFF2-40B4-BE49-F238E27FC236}">
                <a16:creationId xmlns:a16="http://schemas.microsoft.com/office/drawing/2014/main" id="{6813BF53-348B-0811-9B47-9F302AD433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6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E815ABF-7788-0210-21F8-A81E0F96F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Optymizm i cel w życiu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8E55C6-D410-8155-789E-C0F07E23B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9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/>
              <a:t>Badania Harvardu pokazują: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optymizm wydłuża życie,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cel w życiu poprawia odporność,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warto znaleźć coś, co nas cieszy i motywuje.</a:t>
            </a:r>
            <a:r>
              <a:rPr lang="pl-PL" baseline="30000"/>
              <a:t>14</a:t>
            </a:r>
            <a:endParaRPr lang="pl-PL"/>
          </a:p>
          <a:p>
            <a:endParaRPr lang="pl-PL"/>
          </a:p>
          <a:p>
            <a:pPr marL="0" indent="0">
              <a:buNone/>
            </a:pPr>
            <a:r>
              <a:rPr lang="pl-PL"/>
              <a:t>Endorfiny – dawka ruchu i świat staje się przyjemniejszym miejscem. 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r>
              <a:rPr lang="pl-PL" sz="1100"/>
              <a:t>14. </a:t>
            </a:r>
            <a:r>
              <a:rPr lang="en-US" sz="1100"/>
              <a:t>Harvard T.H. Chan School Communications. (2022, June 8). </a:t>
            </a:r>
            <a:r>
              <a:rPr lang="en-US" sz="1100" i="1"/>
              <a:t>Optimism lengthens life, study finds</a:t>
            </a:r>
            <a:r>
              <a:rPr lang="en-US" sz="1100"/>
              <a:t>. </a:t>
            </a:r>
            <a:r>
              <a:rPr lang="en-US" sz="1100" i="1"/>
              <a:t>Harvard Gazette</a:t>
            </a:r>
            <a:r>
              <a:rPr lang="pl-PL" sz="1100" i="1"/>
              <a:t>.</a:t>
            </a:r>
            <a:endParaRPr lang="pl-PL" sz="1100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2050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A83F5F4-3C90-1A1F-CF7C-8CE4028E4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59C1D036-854C-A9C8-0B28-4E6E2F5D4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zdrowie psychiczne">
            <a:extLst>
              <a:ext uri="{FF2B5EF4-FFF2-40B4-BE49-F238E27FC236}">
                <a16:creationId xmlns:a16="http://schemas.microsoft.com/office/drawing/2014/main" id="{1AABB7AE-610C-F372-4FC8-3B3B9396B7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6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9E56861-28A9-736D-63CC-651542A48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Aktywność to kontakt z ludźmi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A08AE9-C3C5-82BB-238D-C828011BC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/>
              <a:t>Ćwiczenia w grupie: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motywują;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budują relacje;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dają radość i energię.</a:t>
            </a:r>
          </a:p>
          <a:p>
            <a:endParaRPr lang="pl-PL"/>
          </a:p>
          <a:p>
            <a:pPr marL="0" indent="0">
              <a:buNone/>
            </a:pPr>
            <a:r>
              <a:rPr lang="pl-PL"/>
              <a:t>Otaczaj się osobami, które Cię wspierają – unikaj tych, </a:t>
            </a:r>
            <a:br>
              <a:rPr lang="pl-PL"/>
            </a:br>
            <a:r>
              <a:rPr lang="pl-PL"/>
              <a:t>którzy podcinają skrzydła.</a:t>
            </a:r>
          </a:p>
          <a:p>
            <a:endParaRPr lang="pl-PL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55815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37A71C9-DD30-BB12-E1AD-A6E9933D7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2B7F6840-65DB-8FDF-912E-B95DF0ED4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zdrowie psychiczne">
            <a:extLst>
              <a:ext uri="{FF2B5EF4-FFF2-40B4-BE49-F238E27FC236}">
                <a16:creationId xmlns:a16="http://schemas.microsoft.com/office/drawing/2014/main" id="{EBE5B0D5-0832-2146-3DBD-B90D6923AA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6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ADEF25F-C908-5149-202C-69B5ABDD5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Bariery w aktywności?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49064F-BE9B-D76A-02E6-3EF086C19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brak motywacji;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problemy zdrowotne;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lęk przed kontuzją;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Samotność.</a:t>
            </a:r>
          </a:p>
          <a:p>
            <a:pPr marL="0" indent="0">
              <a:buNone/>
            </a:pPr>
            <a:r>
              <a:rPr lang="pl-PL"/>
              <a:t> </a:t>
            </a:r>
          </a:p>
          <a:p>
            <a:pPr marL="0" indent="0">
              <a:buNone/>
            </a:pPr>
            <a:r>
              <a:rPr lang="pl-PL"/>
              <a:t>Ze wszystkimi można sobie poradzić! Niekoniecznie samemu.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115565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367D3AD-405E-0093-4D3C-4653B70E6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6B79A6E7-4C18-0811-92CE-3BE5AA757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zdrowie psychiczne">
            <a:extLst>
              <a:ext uri="{FF2B5EF4-FFF2-40B4-BE49-F238E27FC236}">
                <a16:creationId xmlns:a16="http://schemas.microsoft.com/office/drawing/2014/main" id="{B7B7570F-3AF0-A249-1250-A71A4C94B5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6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C3F8508-DB44-5F1D-7E8E-5CEC7423A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Jak je pokonać?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45CD53-0C90-2920-70B9-3A01860E6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znaleźć towarzysza ruchu;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zacząć od 5 minut dziennie;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ustawić przypomnienie;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cieszyć się każdym sukcesem!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89529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4C4773E9-1DE5-6C15-F177-C7BA3DB94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C71A0B4D-4694-32DC-2163-0EB06FA86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zdrowie psychiczne">
            <a:extLst>
              <a:ext uri="{FF2B5EF4-FFF2-40B4-BE49-F238E27FC236}">
                <a16:creationId xmlns:a16="http://schemas.microsoft.com/office/drawing/2014/main" id="{7D210EF5-9263-8649-4967-869E79D2BE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6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0158FAD-1339-E466-B3FC-D1AA7388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Przykład tygodnia aktywności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8D27B1-ADF2-ED2C-7755-6B969176B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Poniedziałek: 	spacer 30 min</a:t>
            </a:r>
            <a:br>
              <a:rPr lang="pl-PL"/>
            </a:br>
            <a:r>
              <a:rPr lang="pl-PL"/>
              <a:t>Wtorek: 		gimnastyka przy muzyce</a:t>
            </a:r>
            <a:br>
              <a:rPr lang="pl-PL"/>
            </a:br>
            <a:r>
              <a:rPr lang="pl-PL"/>
              <a:t>Środa: 		prace w ogrodzie</a:t>
            </a:r>
            <a:br>
              <a:rPr lang="pl-PL"/>
            </a:br>
            <a:r>
              <a:rPr lang="pl-PL"/>
              <a:t>Czwartek: 		odpoczynek lub joga</a:t>
            </a:r>
            <a:br>
              <a:rPr lang="pl-PL"/>
            </a:br>
            <a:r>
              <a:rPr lang="pl-PL"/>
              <a:t>Piątek: 		taniec w domu</a:t>
            </a:r>
            <a:br>
              <a:rPr lang="pl-PL"/>
            </a:br>
            <a:r>
              <a:rPr lang="pl-PL"/>
              <a:t>Sobota: 		spacer z wnukiem</a:t>
            </a:r>
            <a:br>
              <a:rPr lang="pl-PL"/>
            </a:br>
            <a:r>
              <a:rPr lang="pl-PL"/>
              <a:t>Niedziela: 		relaks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42204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31C1844-10CD-FD7E-AA61-68566C888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F446838B-36C1-C0A9-9AD5-8DE7F5ACA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zdrowie psychiczne">
            <a:extLst>
              <a:ext uri="{FF2B5EF4-FFF2-40B4-BE49-F238E27FC236}">
                <a16:creationId xmlns:a16="http://schemas.microsoft.com/office/drawing/2014/main" id="{11CB8441-DB70-0CBC-61C4-11717FF580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6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B092884-618A-0CCC-D30B-95F474D24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Ćwiczenia w domu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EA768D-E8B4-AE50-6B87-67568FB8A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/>
              <a:t>Przykładowe ćwiczenia na siedząco: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krążenia stóp;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wymachy rąk;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skręty tułowia;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skręty szyi;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ćwiczenia oddechowe.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41445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D188ABF-84E3-8F86-98B0-B9B56B5BD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DB684695-5A6A-44B8-FEE5-DAA9F5C72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zdrowie psychiczne">
            <a:extLst>
              <a:ext uri="{FF2B5EF4-FFF2-40B4-BE49-F238E27FC236}">
                <a16:creationId xmlns:a16="http://schemas.microsoft.com/office/drawing/2014/main" id="{FDA71BBA-EEE9-F4BD-6B29-828BD6B1A1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6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69ABEC0-48FD-6DC8-31B3-E08634C2C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Bezpieczeństwo przede wszystkim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AEE2B5-DC40-5BB8-A382-27E7F251F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/>
              <a:t>Zawsze: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rozgrzej się;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pij wodę;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unikaj poślizgów;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konsultuj nową aktywność z lekarzem.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Nie szalej </a:t>
            </a:r>
            <a:r>
              <a:rPr lang="pl-PL">
                <a:sym typeface="Wingdings" panose="05000000000000000000" pitchFamily="2" charset="2"/>
              </a:rPr>
              <a:t></a:t>
            </a:r>
            <a:endParaRPr lang="pl-PL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953894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D76E2FF-8627-9457-2330-04A35EB82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30980777-847A-0B95-6726-E29910EC8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zdrowie psychiczne">
            <a:extLst>
              <a:ext uri="{FF2B5EF4-FFF2-40B4-BE49-F238E27FC236}">
                <a16:creationId xmlns:a16="http://schemas.microsoft.com/office/drawing/2014/main" id="{6EBE176F-43C4-C453-3E78-90FEBE1E25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6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2264408-8110-C75E-8259-F5141B62E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58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altLang="pl-PL" b="1">
                <a:latin typeface="Arial" panose="020B0604020202020204" pitchFamily="34" charset="0"/>
              </a:rPr>
              <a:t>Zasada małych kroków – </a:t>
            </a:r>
            <a:br>
              <a:rPr lang="pl-PL" altLang="pl-PL" b="1">
                <a:latin typeface="Arial" panose="020B0604020202020204" pitchFamily="34" charset="0"/>
              </a:rPr>
            </a:br>
            <a:r>
              <a:rPr lang="pl-PL" altLang="pl-PL" b="1">
                <a:latin typeface="Arial" panose="020B0604020202020204" pitchFamily="34" charset="0"/>
              </a:rPr>
              <a:t>„nie wszystko naraz”</a:t>
            </a:r>
            <a:br>
              <a:rPr lang="pl-PL" altLang="pl-PL" b="1">
                <a:latin typeface="Arial" panose="020B0604020202020204" pitchFamily="34" charset="0"/>
              </a:rPr>
            </a:b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ABB4F15-ACA8-B819-7951-81E829DB7463}"/>
              </a:ext>
            </a:extLst>
          </p:cNvPr>
          <p:cNvSpPr/>
          <p:nvPr/>
        </p:nvSpPr>
        <p:spPr>
          <a:xfrm>
            <a:off x="838200" y="2287770"/>
            <a:ext cx="773430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80924B-C277-ACBA-1F0C-DC003486C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altLang="pl-PL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pl-PL" altLang="pl-PL">
                <a:solidFill>
                  <a:schemeClr val="bg1"/>
                </a:solidFill>
                <a:latin typeface="Arial" panose="020B0604020202020204" pitchFamily="34" charset="0"/>
              </a:rPr>
              <a:t>Lepiej 5 minut codziennie niż 30 raz na miesiąc</a:t>
            </a:r>
          </a:p>
          <a:p>
            <a:pPr marL="0" indent="0">
              <a:buNone/>
            </a:pPr>
            <a:endParaRPr lang="pl-PL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pl-PL"/>
              <a:t>Zasada codziennego rytuału – np.: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10 minut spaceru po śniadaniu;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gimnastyka przy ulubionym programie.</a:t>
            </a:r>
          </a:p>
        </p:txBody>
      </p:sp>
    </p:spTree>
    <p:extLst>
      <p:ext uri="{BB962C8B-B14F-4D97-AF65-F5344CB8AC3E}">
        <p14:creationId xmlns:p14="http://schemas.microsoft.com/office/powerpoint/2010/main" val="379543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B196B52-4044-55E2-5CD8-89C5C709B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C4E45F11-C7E6-1866-C665-83CE73B08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i jak informacje">
            <a:extLst>
              <a:ext uri="{FF2B5EF4-FFF2-40B4-BE49-F238E27FC236}">
                <a16:creationId xmlns:a16="http://schemas.microsoft.com/office/drawing/2014/main" id="{C0AC0163-6CCA-B3E6-94CF-28035D330B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2" y="465589"/>
            <a:ext cx="549479" cy="54947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2996539-EA86-B915-D70A-7EB33D6E8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1323"/>
            <a:ext cx="10515600" cy="1325563"/>
          </a:xfrm>
        </p:spPr>
        <p:txBody>
          <a:bodyPr/>
          <a:lstStyle/>
          <a:p>
            <a:r>
              <a:rPr lang="pl-PL" b="1"/>
              <a:t>Zdrowie fizyczne seniorów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2366C6-EE47-7C3D-6D12-43B89C8B7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1823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Starzenie to naturalny proces obniżania wydolności organizmu.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31,8% seniorów ocenia zdrowie jako dobre lub bardzo dobre.</a:t>
            </a:r>
            <a:r>
              <a:rPr lang="pl-PL" baseline="30000"/>
              <a:t>3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Główne przyczyny zgonów: choroby krążenia (39,9%) i nowotwory (27%).</a:t>
            </a:r>
            <a:r>
              <a:rPr lang="pl-PL" baseline="30000"/>
              <a:t>3</a:t>
            </a: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r>
              <a:rPr lang="pl-PL" sz="1100"/>
              <a:t>3. Główny Urząd Statystyczny. (2023). </a:t>
            </a:r>
            <a:r>
              <a:rPr lang="pl-PL" sz="1100" i="1"/>
              <a:t>Sytuacja osób starszych w Polsce w 2022 roku.</a:t>
            </a:r>
            <a:r>
              <a:rPr lang="pl-PL" sz="1100"/>
              <a:t> Warszawa, Białystok: GUS</a:t>
            </a:r>
          </a:p>
          <a:p>
            <a:pPr marL="0" indent="0">
              <a:buClr>
                <a:srgbClr val="0971B7"/>
              </a:buClr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074457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roślina, kwiat, osoba&#10;&#10;Zawartość wygenerowana przez AI może być niepoprawna.">
            <a:extLst>
              <a:ext uri="{FF2B5EF4-FFF2-40B4-BE49-F238E27FC236}">
                <a16:creationId xmlns:a16="http://schemas.microsoft.com/office/drawing/2014/main" id="{BBD09AF8-2317-CD54-A794-E8E761DB4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A83F19F2-A31C-80A4-951B-1C5CB16D65A2}"/>
              </a:ext>
            </a:extLst>
          </p:cNvPr>
          <p:cNvSpPr txBox="1">
            <a:spLocks/>
          </p:cNvSpPr>
          <p:nvPr/>
        </p:nvSpPr>
        <p:spPr>
          <a:xfrm>
            <a:off x="4480472" y="1532573"/>
            <a:ext cx="483014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Codzienna aktywność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4387D846-9282-EBE4-9205-53A4007BBB3D}"/>
              </a:ext>
            </a:extLst>
          </p:cNvPr>
          <p:cNvCxnSpPr>
            <a:cxnSpLocks/>
          </p:cNvCxnSpPr>
          <p:nvPr/>
        </p:nvCxnSpPr>
        <p:spPr>
          <a:xfrm>
            <a:off x="4593723" y="4131995"/>
            <a:ext cx="297547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CD8C1609-61F7-F11C-CE57-D4DED1283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pic>
        <p:nvPicPr>
          <p:cNvPr id="13" name="Grafika 12" descr="ikonka - codzienna aktywność">
            <a:extLst>
              <a:ext uri="{FF2B5EF4-FFF2-40B4-BE49-F238E27FC236}">
                <a16:creationId xmlns:a16="http://schemas.microsoft.com/office/drawing/2014/main" id="{CBEA75A6-EAB5-C853-FA38-A534C51EFE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92404" y="2715858"/>
            <a:ext cx="1030730" cy="1030730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F8CE022A-8FA9-D327-746F-F3F1B8CD069C}"/>
              </a:ext>
            </a:extLst>
          </p:cNvPr>
          <p:cNvGrpSpPr/>
          <p:nvPr/>
        </p:nvGrpSpPr>
        <p:grpSpPr>
          <a:xfrm>
            <a:off x="5348591" y="5325427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EF936AB9-8EDC-3DAA-3E8E-B22A4C912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02B5A420-5DDB-AEF3-0706-9B0F1F292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4" name="Obraz 13" descr="Logotyp NASK">
              <a:extLst>
                <a:ext uri="{FF2B5EF4-FFF2-40B4-BE49-F238E27FC236}">
                  <a16:creationId xmlns:a16="http://schemas.microsoft.com/office/drawing/2014/main" id="{D5B3D108-8426-0970-1AA9-F29A34BF7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692621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6D602A0B-E015-D832-7392-67C3794D5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8D228214-54D4-72B8-6F76-389443D19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690DEA7-4262-B8FA-3079-DE045728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Co można robić codziennie?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4ADB1F-B4E4-F22D-7BDD-2F657ED8F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/>
              <a:t>Codzienne aktywności też się liczą!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wchodzenie po schodach – jedno piętro, to o jedno piętro </a:t>
            </a:r>
            <a:br>
              <a:rPr lang="pl-PL"/>
            </a:br>
            <a:r>
              <a:rPr lang="pl-PL"/>
              <a:t>więcej niż 0,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sprzątanie – kurz naszym wrogiem,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gotowanie – podwójna korzyść,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zabawa z wnukami – to nie muszą być Twoje wnuki,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spacer z psem – nie masz psa? Schroniska czekają na osoby wychodzące ze zwierzętami na spacery.</a:t>
            </a:r>
          </a:p>
          <a:p>
            <a:endParaRPr lang="pl-PL"/>
          </a:p>
        </p:txBody>
      </p:sp>
      <p:pic>
        <p:nvPicPr>
          <p:cNvPr id="7" name="Grafika 6" descr="ikonka - codzienna aktywność">
            <a:extLst>
              <a:ext uri="{FF2B5EF4-FFF2-40B4-BE49-F238E27FC236}">
                <a16:creationId xmlns:a16="http://schemas.microsoft.com/office/drawing/2014/main" id="{23362E27-D034-AE8C-F773-B81736D7DD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5" y="466497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8997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7DBFB4F-8D49-21E8-920F-45C1566D3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10EFA33C-9AC6-A70A-51DF-0105F3D12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54061F1-AE39-DFDF-27AC-FFAD9120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5637"/>
            <a:ext cx="10515600" cy="1325563"/>
          </a:xfrm>
        </p:spPr>
        <p:txBody>
          <a:bodyPr/>
          <a:lstStyle/>
          <a:p>
            <a:r>
              <a:rPr lang="pl-PL" b="1"/>
              <a:t>Praca w ogrodzie – ruch i radość</a:t>
            </a:r>
            <a:br>
              <a:rPr lang="pl-PL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462085-AD77-ABE7-FA85-6D8D8363E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kontakt z naturą;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lekka aktywność fizyczna;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relaks i poczucie spełnienia.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  <p:pic>
        <p:nvPicPr>
          <p:cNvPr id="6" name="Grafika 5" descr="ikonka - codzienna aktywność">
            <a:extLst>
              <a:ext uri="{FF2B5EF4-FFF2-40B4-BE49-F238E27FC236}">
                <a16:creationId xmlns:a16="http://schemas.microsoft.com/office/drawing/2014/main" id="{0A446B7E-FDA4-811E-99DB-494C369FBE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5" y="466497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358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431A254-B335-75E3-BFD7-36A822833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7" name="Obraz 6" descr="Logotyp programu Senior w roli głównej">
            <a:extLst>
              <a:ext uri="{FF2B5EF4-FFF2-40B4-BE49-F238E27FC236}">
                <a16:creationId xmlns:a16="http://schemas.microsoft.com/office/drawing/2014/main" id="{02126050-A7A7-3A0A-C8B2-959F6F77B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B94A9B7-7CD9-78DC-752E-26E6457C0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Korzyści z aktywności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88F74C-8804-B86D-3438-281E9F41D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lepsze zdrowie;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więcej energii;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większa niezależność;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lepszy nastrój;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kontakt z ludźmi;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lepszy sen.</a:t>
            </a:r>
          </a:p>
          <a:p>
            <a:pPr marL="0" indent="0">
              <a:buNone/>
            </a:pPr>
            <a:r>
              <a:rPr lang="pl-PL"/>
              <a:t>Pozytywne nastawienie = większa szansa na sukces </a:t>
            </a:r>
          </a:p>
          <a:p>
            <a:pPr marL="0" indent="0">
              <a:buNone/>
            </a:pPr>
            <a:r>
              <a:rPr lang="pl-PL"/>
              <a:t>Zmień myślenie z "muszę" na "chcę dla siebie!"</a:t>
            </a:r>
          </a:p>
          <a:p>
            <a:pPr marL="0" indent="0">
              <a:buNone/>
            </a:pPr>
            <a:endParaRPr lang="pl-PL"/>
          </a:p>
          <a:p>
            <a:endParaRPr lang="pl-PL"/>
          </a:p>
        </p:txBody>
      </p:sp>
      <p:pic>
        <p:nvPicPr>
          <p:cNvPr id="4" name="Grafika 3" descr="ikonka - codzienna aktywność">
            <a:extLst>
              <a:ext uri="{FF2B5EF4-FFF2-40B4-BE49-F238E27FC236}">
                <a16:creationId xmlns:a16="http://schemas.microsoft.com/office/drawing/2014/main" id="{4FC51ABA-BC61-F4A6-DA58-BF887AFB64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5" y="466497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439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4054ADC-D090-80B4-7078-202AD88A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EDF17F0C-FC59-ED9E-8625-0AEAB7977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97BD82B-1536-4825-A364-CD8EE6E69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Masz obawy?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5435AA-76F9-F332-9E42-3F9578137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/>
              <a:t>Zapytaj fizjoterapeutę lub lekarza: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co mogę robić?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ile i jak często?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czego unikać?</a:t>
            </a:r>
          </a:p>
          <a:p>
            <a:endParaRPr lang="pl-PL"/>
          </a:p>
        </p:txBody>
      </p:sp>
      <p:pic>
        <p:nvPicPr>
          <p:cNvPr id="4" name="Grafika 3" descr="ikonka - codzienna aktywność">
            <a:extLst>
              <a:ext uri="{FF2B5EF4-FFF2-40B4-BE49-F238E27FC236}">
                <a16:creationId xmlns:a16="http://schemas.microsoft.com/office/drawing/2014/main" id="{FE6D0E33-EFCC-1056-2FB7-2DE2D38651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5" y="466497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2031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88ADC59E-0395-E320-97FD-1E36DDED2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73A86D6B-A580-16F7-CA8C-2833A358F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codzienna aktywność">
            <a:extLst>
              <a:ext uri="{FF2B5EF4-FFF2-40B4-BE49-F238E27FC236}">
                <a16:creationId xmlns:a16="http://schemas.microsoft.com/office/drawing/2014/main" id="{47FA0F97-F26B-661F-F5C1-3AE551DF27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5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6299F24-62E3-203D-7C8A-197FB99F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Wspólne działania = większa skuteczność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3C0298-D5BB-AEEE-A406-7FA5E5D60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/>
              <a:t>Zachęcajmy się nawzajem: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rodzina;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przyjaciele;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kluby seniora;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UTW.</a:t>
            </a:r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522107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EE3CBBD-13AB-04AF-7F75-210812FC6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6ECF1F61-9906-2B9C-E473-F6703B9CE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codzienna aktywność">
            <a:extLst>
              <a:ext uri="{FF2B5EF4-FFF2-40B4-BE49-F238E27FC236}">
                <a16:creationId xmlns:a16="http://schemas.microsoft.com/office/drawing/2014/main" id="{3A3BEDF9-0708-6E7B-F9FA-13E2B2311E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5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4C93AA4-D202-291E-6DD4-736935264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Ćwicz dla siebie – nie dla innych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6BA271-EE25-15F0-8766-852D8B906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pl-PL"/>
            </a:br>
            <a:r>
              <a:rPr lang="pl-PL"/>
              <a:t>Znajdź radość w tym, co robisz.</a:t>
            </a:r>
          </a:p>
          <a:p>
            <a:pPr marL="0" indent="0">
              <a:buNone/>
            </a:pPr>
            <a:br>
              <a:rPr lang="pl-PL"/>
            </a:br>
            <a:r>
              <a:rPr lang="pl-PL"/>
              <a:t>Ruch to nie obowiązek, to prezent dla siebie.</a:t>
            </a:r>
          </a:p>
          <a:p>
            <a:pPr marL="0" indent="0">
              <a:buNone/>
            </a:pPr>
            <a:br>
              <a:rPr lang="pl-PL"/>
            </a:br>
            <a:r>
              <a:rPr lang="pl-PL"/>
              <a:t>Nagradzaj się za regularność i wytrwałość.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Twoja aktywność to inwestycja w niezależność.</a:t>
            </a:r>
          </a:p>
        </p:txBody>
      </p:sp>
    </p:spTree>
    <p:extLst>
      <p:ext uri="{BB962C8B-B14F-4D97-AF65-F5344CB8AC3E}">
        <p14:creationId xmlns:p14="http://schemas.microsoft.com/office/powerpoint/2010/main" val="99176566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E1254-DC80-E2C0-78AC-D4B5A80E1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buwie, osoba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A760D9FB-7199-AE51-EE09-F4D609D83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42E71CB2-50BC-6F66-9AF5-19D57CA03815}"/>
              </a:ext>
            </a:extLst>
          </p:cNvPr>
          <p:cNvCxnSpPr>
            <a:cxnSpLocks/>
          </p:cNvCxnSpPr>
          <p:nvPr/>
        </p:nvCxnSpPr>
        <p:spPr>
          <a:xfrm>
            <a:off x="4440937" y="2087571"/>
            <a:ext cx="296288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22046268-CCA8-A5FA-AB69-C287116E0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pic>
        <p:nvPicPr>
          <p:cNvPr id="13" name="Grafika 12" descr="ikonka - aktywność fizyczna jak i po co">
            <a:extLst>
              <a:ext uri="{FF2B5EF4-FFF2-40B4-BE49-F238E27FC236}">
                <a16:creationId xmlns:a16="http://schemas.microsoft.com/office/drawing/2014/main" id="{1C54392A-4204-0A60-09FD-5034D667FC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2632" y="2722209"/>
            <a:ext cx="1030730" cy="103073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67E5F3DC-7A5A-656D-B78B-DB57291F951F}"/>
              </a:ext>
            </a:extLst>
          </p:cNvPr>
          <p:cNvSpPr txBox="1">
            <a:spLocks/>
          </p:cNvSpPr>
          <p:nvPr/>
        </p:nvSpPr>
        <p:spPr>
          <a:xfrm>
            <a:off x="4293207" y="1743877"/>
            <a:ext cx="4041407" cy="905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cap="all">
                <a:solidFill>
                  <a:schemeClr val="bg2">
                    <a:lumMod val="10000"/>
                  </a:schemeClr>
                </a:solidFill>
              </a:rPr>
              <a:t>Ankieta po zajęciach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EB95F8FC-4B6C-827A-675E-F6099EFD50A5}"/>
              </a:ext>
            </a:extLst>
          </p:cNvPr>
          <p:cNvSpPr txBox="1">
            <a:spLocks/>
          </p:cNvSpPr>
          <p:nvPr/>
        </p:nvSpPr>
        <p:spPr>
          <a:xfrm>
            <a:off x="4483276" y="1347541"/>
            <a:ext cx="3225446" cy="696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Aktywność fizyczna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DF2ABE0-FBAD-9B99-C275-069403708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221" y="2930604"/>
            <a:ext cx="1722259" cy="1823430"/>
          </a:xfrm>
          <a:prstGeom prst="rect">
            <a:avLst/>
          </a:prstGeom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B8A2F13E-BD33-7CF5-D523-EE94FDDA01CC}"/>
              </a:ext>
            </a:extLst>
          </p:cNvPr>
          <p:cNvGrpSpPr/>
          <p:nvPr/>
        </p:nvGrpSpPr>
        <p:grpSpPr>
          <a:xfrm>
            <a:off x="493072" y="5569704"/>
            <a:ext cx="6358474" cy="905444"/>
            <a:chOff x="339968" y="5555136"/>
            <a:chExt cx="8420244" cy="1199038"/>
          </a:xfrm>
        </p:grpSpPr>
        <p:pic>
          <p:nvPicPr>
            <p:cNvPr id="14" name="Obraz 13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94671FC3-0B3D-2A11-5977-85DAF3B8D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5" name="Obraz 14" descr="Logotyp Ministerstwa Zdrowia">
              <a:extLst>
                <a:ext uri="{FF2B5EF4-FFF2-40B4-BE49-F238E27FC236}">
                  <a16:creationId xmlns:a16="http://schemas.microsoft.com/office/drawing/2014/main" id="{816A388F-B158-352E-A5F9-2EF30B23D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6" name="Obraz 15" descr="Logotyp NASK">
              <a:extLst>
                <a:ext uri="{FF2B5EF4-FFF2-40B4-BE49-F238E27FC236}">
                  <a16:creationId xmlns:a16="http://schemas.microsoft.com/office/drawing/2014/main" id="{A1E04746-A369-01D2-7D7E-34AC73D46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31524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ubrania, Ludzka twarz, zrzut ekranu&#10;&#10;Zawartość wygenerowana przez AI może być niepoprawna.">
            <a:extLst>
              <a:ext uri="{FF2B5EF4-FFF2-40B4-BE49-F238E27FC236}">
                <a16:creationId xmlns:a16="http://schemas.microsoft.com/office/drawing/2014/main" id="{AA1872CC-CEFD-E643-F6B6-AB996EFB2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C1517B-7347-860C-9C03-39FB96663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4400" b="1"/>
          </a:p>
          <a:p>
            <a:pPr marL="0" indent="0" algn="ctr">
              <a:buNone/>
            </a:pPr>
            <a:endParaRPr lang="pl-PL" sz="4400" b="1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C594DACA-580B-FD09-F046-319DDB08384D}"/>
              </a:ext>
            </a:extLst>
          </p:cNvPr>
          <p:cNvSpPr txBox="1">
            <a:spLocks/>
          </p:cNvSpPr>
          <p:nvPr/>
        </p:nvSpPr>
        <p:spPr>
          <a:xfrm>
            <a:off x="5379837" y="2372502"/>
            <a:ext cx="632722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Zdrowie </a:t>
            </a:r>
            <a:br>
              <a:rPr lang="pl-PL" sz="4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psychiczne </a:t>
            </a:r>
            <a:br>
              <a:rPr lang="pl-PL" sz="4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seniorów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1D11BDE6-926A-76C4-258E-EFB649FEACF9}"/>
              </a:ext>
            </a:extLst>
          </p:cNvPr>
          <p:cNvCxnSpPr>
            <a:cxnSpLocks/>
          </p:cNvCxnSpPr>
          <p:nvPr/>
        </p:nvCxnSpPr>
        <p:spPr>
          <a:xfrm>
            <a:off x="5493088" y="4971924"/>
            <a:ext cx="295880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a 11" descr="ikonka - zdrowie psychiczne seniorów">
            <a:extLst>
              <a:ext uri="{FF2B5EF4-FFF2-40B4-BE49-F238E27FC236}">
                <a16:creationId xmlns:a16="http://schemas.microsoft.com/office/drawing/2014/main" id="{510C97F7-2D47-1CF1-EAA0-10387D1F8E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3231" y="3351873"/>
            <a:ext cx="1030732" cy="1030732"/>
          </a:xfrm>
          <a:prstGeom prst="rect">
            <a:avLst/>
          </a:prstGeom>
        </p:spPr>
      </p:pic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C424877C-5F34-9A4B-FBE3-1ADD88AB4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3DF30E01-5C34-7B45-FC2E-ED5B3F68C72D}"/>
              </a:ext>
            </a:extLst>
          </p:cNvPr>
          <p:cNvGrpSpPr/>
          <p:nvPr/>
        </p:nvGrpSpPr>
        <p:grpSpPr>
          <a:xfrm>
            <a:off x="583921" y="5596321"/>
            <a:ext cx="6839178" cy="905444"/>
            <a:chOff x="-296607" y="5555136"/>
            <a:chExt cx="9056819" cy="1199038"/>
          </a:xfrm>
        </p:grpSpPr>
        <p:pic>
          <p:nvPicPr>
            <p:cNvPr id="4" name="Obraz 3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E922F57D-25A2-4DA4-794B-79AEE9B13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8" name="Obraz 7" descr="Logotyp Ministerstwa Zdrowia">
              <a:extLst>
                <a:ext uri="{FF2B5EF4-FFF2-40B4-BE49-F238E27FC236}">
                  <a16:creationId xmlns:a16="http://schemas.microsoft.com/office/drawing/2014/main" id="{6F0AEDE3-CF0B-1CC1-C1E7-332B11931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6607" y="5680261"/>
              <a:ext cx="2108523" cy="939052"/>
            </a:xfrm>
            <a:prstGeom prst="rect">
              <a:avLst/>
            </a:prstGeom>
          </p:spPr>
        </p:pic>
        <p:pic>
          <p:nvPicPr>
            <p:cNvPr id="11" name="Obraz 10" descr="Logotyp NASK">
              <a:extLst>
                <a:ext uri="{FF2B5EF4-FFF2-40B4-BE49-F238E27FC236}">
                  <a16:creationId xmlns:a16="http://schemas.microsoft.com/office/drawing/2014/main" id="{C5298C43-85C0-6894-70F8-F80AE9959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182401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ABD7A-E4BB-5EEA-1079-BCFCD6B4A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ubrania, Ludzka twarz, zrzut ekranu&#10;&#10;Zawartość wygenerowana przez AI może być niepoprawna.">
            <a:extLst>
              <a:ext uri="{FF2B5EF4-FFF2-40B4-BE49-F238E27FC236}">
                <a16:creationId xmlns:a16="http://schemas.microsoft.com/office/drawing/2014/main" id="{487587E6-F171-849E-91C8-82EFB9ED3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FB049E-B4F3-32A9-DACA-567D76AE0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4400" b="1"/>
          </a:p>
          <a:p>
            <a:pPr marL="0" indent="0" algn="ctr">
              <a:buNone/>
            </a:pPr>
            <a:endParaRPr lang="pl-PL" sz="4400" b="1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0D160EFF-311F-84AC-68BA-168C5CEE0F71}"/>
              </a:ext>
            </a:extLst>
          </p:cNvPr>
          <p:cNvCxnSpPr>
            <a:cxnSpLocks/>
          </p:cNvCxnSpPr>
          <p:nvPr/>
        </p:nvCxnSpPr>
        <p:spPr>
          <a:xfrm>
            <a:off x="6229318" y="2308238"/>
            <a:ext cx="295880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a 11" descr="ikonka - zdrowie psychiczne seniorów">
            <a:extLst>
              <a:ext uri="{FF2B5EF4-FFF2-40B4-BE49-F238E27FC236}">
                <a16:creationId xmlns:a16="http://schemas.microsoft.com/office/drawing/2014/main" id="{122B8085-1415-05E6-3420-D6E6045FE8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3231" y="3351873"/>
            <a:ext cx="1030732" cy="1030732"/>
          </a:xfrm>
          <a:prstGeom prst="rect">
            <a:avLst/>
          </a:prstGeom>
        </p:spPr>
      </p:pic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854319C4-A3FF-6775-31A4-7EC10E296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A2056412-3EAA-B799-0A74-6066A3954381}"/>
              </a:ext>
            </a:extLst>
          </p:cNvPr>
          <p:cNvSpPr txBox="1">
            <a:spLocks/>
          </p:cNvSpPr>
          <p:nvPr/>
        </p:nvSpPr>
        <p:spPr>
          <a:xfrm>
            <a:off x="6095999" y="1801182"/>
            <a:ext cx="3225446" cy="696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Zdrowie psychiczne </a:t>
            </a:r>
            <a:br>
              <a:rPr lang="pl-PL" sz="2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seniorów</a:t>
            </a:r>
          </a:p>
          <a:p>
            <a:pPr algn="l"/>
            <a:endParaRPr lang="pl-PL" sz="2000" b="1" cap="all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2F9103E3-E552-60A1-10B5-6862931E6601}"/>
              </a:ext>
            </a:extLst>
          </p:cNvPr>
          <p:cNvSpPr txBox="1">
            <a:spLocks/>
          </p:cNvSpPr>
          <p:nvPr/>
        </p:nvSpPr>
        <p:spPr>
          <a:xfrm>
            <a:off x="5875325" y="1917034"/>
            <a:ext cx="4041407" cy="905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cap="all">
                <a:solidFill>
                  <a:schemeClr val="bg2">
                    <a:lumMod val="10000"/>
                  </a:schemeClr>
                </a:solidFill>
              </a:rPr>
              <a:t>Ankieta przed zajęciami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F685027-214D-D0C8-E79E-B7030B56E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148" y="3295256"/>
            <a:ext cx="1639625" cy="1750235"/>
          </a:xfrm>
          <a:prstGeom prst="rect">
            <a:avLst/>
          </a:prstGeom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323316C4-0507-A153-1883-6529751EEED2}"/>
              </a:ext>
            </a:extLst>
          </p:cNvPr>
          <p:cNvGrpSpPr/>
          <p:nvPr/>
        </p:nvGrpSpPr>
        <p:grpSpPr>
          <a:xfrm>
            <a:off x="585838" y="5518050"/>
            <a:ext cx="6358474" cy="905444"/>
            <a:chOff x="339968" y="5555136"/>
            <a:chExt cx="8420244" cy="1199038"/>
          </a:xfrm>
        </p:grpSpPr>
        <p:pic>
          <p:nvPicPr>
            <p:cNvPr id="10" name="Obraz 9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B3838C98-13E3-29AF-D622-EE12D2A62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6" name="Obraz 15" descr="Logotyp Ministerstwa Zdrowia">
              <a:extLst>
                <a:ext uri="{FF2B5EF4-FFF2-40B4-BE49-F238E27FC236}">
                  <a16:creationId xmlns:a16="http://schemas.microsoft.com/office/drawing/2014/main" id="{A82E4802-634A-4A89-0BE8-15ACA3702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7" name="Obraz 16" descr="Logotyp NASK">
              <a:extLst>
                <a:ext uri="{FF2B5EF4-FFF2-40B4-BE49-F238E27FC236}">
                  <a16:creationId xmlns:a16="http://schemas.microsoft.com/office/drawing/2014/main" id="{F5223B8A-9927-9A5C-8DB6-ACD6284AC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7621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EA07F6A-F060-1E7A-B37A-FE111A0CE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64AC5B46-CD16-4220-1776-8923F28AF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i jak informacje">
            <a:extLst>
              <a:ext uri="{FF2B5EF4-FFF2-40B4-BE49-F238E27FC236}">
                <a16:creationId xmlns:a16="http://schemas.microsoft.com/office/drawing/2014/main" id="{A52984A9-615F-92B6-596C-DFF33E07D2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2" y="465589"/>
            <a:ext cx="549479" cy="54947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6EFE5DB-DFFA-7DDC-0AA6-786E6C637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977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Projekt „Senior w roli głównej” </a:t>
            </a:r>
            <a:br>
              <a:rPr lang="pl-PL" b="1"/>
            </a:br>
            <a:r>
              <a:rPr lang="pl-PL" b="1"/>
              <a:t>– kompleksowa odpowiedź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2E8554-5526-FFC6-F917-10281F84E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0271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Projekt integruje działania prozdrowotne.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Obejmuje profilaktykę, wsparcie psychiczne i aktywizację społeczną.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Celem jest poprawa jakości życia i dobrostanu osób 60+ w Polsce.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295794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0A65128-DC13-DE31-D3C8-A405EE917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F27DC0F6-17F9-A795-C7B8-F0FCD820F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134D528-BDB9-3AC2-F8D6-C3447F562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5637"/>
            <a:ext cx="10515600" cy="1325563"/>
          </a:xfrm>
        </p:spPr>
        <p:txBody>
          <a:bodyPr/>
          <a:lstStyle/>
          <a:p>
            <a:r>
              <a:rPr lang="pl-PL" b="1"/>
              <a:t>Czym jest zdrowie psychiczne?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3F6072-8A58-84B5-5E1B-A01C2F938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dobrostan emocjonalny i społeczny;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zdolność do radzenia sobie ze stresem;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utrzymywanie relacji;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realizacja codziennych zadań.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  <p:pic>
        <p:nvPicPr>
          <p:cNvPr id="7" name="Grafika 6" descr="ikonka - zdrowie psychiczne seniorów">
            <a:extLst>
              <a:ext uri="{FF2B5EF4-FFF2-40B4-BE49-F238E27FC236}">
                <a16:creationId xmlns:a16="http://schemas.microsoft.com/office/drawing/2014/main" id="{626ADBA7-9A67-EC2A-09C0-47980DA28D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4" y="466496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9526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BDBFBB4-38CD-DF9D-5973-54FA0740E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A6EB71F6-2204-14CF-3181-E24D65908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0133342-5572-73D1-54E2-F4E353E88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875"/>
            <a:ext cx="10515600" cy="1325563"/>
          </a:xfrm>
        </p:spPr>
        <p:txBody>
          <a:bodyPr/>
          <a:lstStyle/>
          <a:p>
            <a:r>
              <a:rPr lang="pl-PL" b="1"/>
              <a:t>Zdrowie psychiczne w starszym wieku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301318-9CCA-6796-4794-C1DE2D4B6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zmiany biologiczne (np. spadek poziomu hormonów) i społeczne (np. przejście na emeryturę);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przeżycie straty;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przewlekłe choroby;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izolacja społeczna;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zmiana ról społecznych.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  <p:pic>
        <p:nvPicPr>
          <p:cNvPr id="4" name="Grafika 3" descr="ikonka - zdrowie psychiczne seniorów">
            <a:extLst>
              <a:ext uri="{FF2B5EF4-FFF2-40B4-BE49-F238E27FC236}">
                <a16:creationId xmlns:a16="http://schemas.microsoft.com/office/drawing/2014/main" id="{7BF99052-8E91-B6F1-FA76-E6CFF263AC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4" y="466496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8006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C7E90C38-FB67-D117-0328-40B6F047C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99DBFDF1-F191-E56C-4359-7D2B36F3E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7" name="Grafika 6" descr="ikonka - codzienna aktywność">
            <a:extLst>
              <a:ext uri="{FF2B5EF4-FFF2-40B4-BE49-F238E27FC236}">
                <a16:creationId xmlns:a16="http://schemas.microsoft.com/office/drawing/2014/main" id="{8F83BFC4-4C2B-537D-D86E-56E057AB79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5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D13C207-89A5-0C39-8792-55056586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1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Najczęstsze problemy psychiczne u seniorów</a:t>
            </a:r>
            <a:br>
              <a:rPr lang="pl-PL" b="1"/>
            </a:b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5B1D19C-0018-B0CC-A94E-99A22F483789}"/>
              </a:ext>
            </a:extLst>
          </p:cNvPr>
          <p:cNvSpPr/>
          <p:nvPr/>
        </p:nvSpPr>
        <p:spPr>
          <a:xfrm>
            <a:off x="838200" y="4032250"/>
            <a:ext cx="6057900" cy="461858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403EA6-3B76-A871-7E1A-05CB962A9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depresja;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zaburzenia lękowe;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demencja i choroba Alzheimera;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problemy ze snem;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lęk.</a:t>
            </a:r>
          </a:p>
          <a:p>
            <a:endParaRPr lang="pl-PL"/>
          </a:p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Objawy pogorszenia zdrowia psychicznego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smutek, apatia, brak energii;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drażliwość, lęk, niepokój;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problemy z pamięcią;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unikanie kontaktów.</a:t>
            </a:r>
          </a:p>
          <a:p>
            <a:pPr marL="0" indent="0">
              <a:buNone/>
            </a:pPr>
            <a:endParaRPr lang="pl-PL"/>
          </a:p>
          <a:p>
            <a:endParaRPr lang="pl-PL"/>
          </a:p>
        </p:txBody>
      </p:sp>
      <p:pic>
        <p:nvPicPr>
          <p:cNvPr id="4" name="Grafika 3" descr="ikonka - zdrowie psychiczne seniorów">
            <a:extLst>
              <a:ext uri="{FF2B5EF4-FFF2-40B4-BE49-F238E27FC236}">
                <a16:creationId xmlns:a16="http://schemas.microsoft.com/office/drawing/2014/main" id="{31BBECB3-B368-AEBB-839C-E5DFA58EBB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85594" y="466496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2616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3181624-AF86-660D-A4C9-D13034BB4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4993E25C-14C8-1BFE-E95A-C7EE1E184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F4E9702-9322-4214-2778-CAAD0C30D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5637"/>
            <a:ext cx="10515600" cy="1325563"/>
          </a:xfrm>
        </p:spPr>
        <p:txBody>
          <a:bodyPr/>
          <a:lstStyle/>
          <a:p>
            <a:r>
              <a:rPr lang="pl-PL" b="1"/>
              <a:t>Co może wpływać na zdrowie psychiczne?</a:t>
            </a:r>
            <a:br>
              <a:rPr lang="pl-PL" b="1"/>
            </a:br>
            <a:endParaRPr lang="pl-PL"/>
          </a:p>
        </p:txBody>
      </p:sp>
      <p:pic>
        <p:nvPicPr>
          <p:cNvPr id="4" name="Grafika 3" descr="ikonka - zdrowie psychiczne seniorów">
            <a:extLst>
              <a:ext uri="{FF2B5EF4-FFF2-40B4-BE49-F238E27FC236}">
                <a16:creationId xmlns:a16="http://schemas.microsoft.com/office/drawing/2014/main" id="{0E0F78F2-8209-3EC7-8C0E-04E25FFEF0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4" y="466496"/>
            <a:ext cx="542281" cy="54228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CC7716C-980A-41C7-BA2A-672A640FAB0A}"/>
              </a:ext>
            </a:extLst>
          </p:cNvPr>
          <p:cNvSpPr txBox="1"/>
          <p:nvPr/>
        </p:nvSpPr>
        <p:spPr>
          <a:xfrm>
            <a:off x="5921458" y="1825625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2400"/>
              <a:t>Negatywnie: </a:t>
            </a:r>
          </a:p>
          <a:p>
            <a:pPr marL="342900" indent="-34290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samotność izolacja, </a:t>
            </a:r>
          </a:p>
          <a:p>
            <a:pPr marL="342900" indent="-34290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brak wsparcia, </a:t>
            </a:r>
          </a:p>
          <a:p>
            <a:pPr marL="342900" indent="-34290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stres, </a:t>
            </a:r>
          </a:p>
          <a:p>
            <a:pPr marL="342900" indent="-34290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przewlekłe choroby</a:t>
            </a:r>
          </a:p>
          <a:p>
            <a:pPr marL="342900" indent="-34290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dezinformacja i nadmiar </a:t>
            </a:r>
            <a:br>
              <a:rPr lang="pl-PL" sz="2400"/>
            </a:br>
            <a:r>
              <a:rPr lang="pl-PL" sz="2400"/>
              <a:t>negatywnych informacji.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25C0961-51F9-4130-984C-E4A73F4A913A}"/>
              </a:ext>
            </a:extLst>
          </p:cNvPr>
          <p:cNvSpPr/>
          <p:nvPr/>
        </p:nvSpPr>
        <p:spPr>
          <a:xfrm>
            <a:off x="4252995" y="5000553"/>
            <a:ext cx="3336926" cy="461858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92C03D-BA6B-FAF8-AFA8-B6699C4B7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072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/>
              <a:t>Pozytywnie: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kontakty społeczne,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rodzina i przyjaciele – wsparcie,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aktywność fizyczna,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pasje.</a:t>
            </a:r>
          </a:p>
          <a:p>
            <a:pPr marL="0" indent="0">
              <a:buNone/>
            </a:pPr>
            <a:endParaRPr lang="pl-PL" sz="2400"/>
          </a:p>
          <a:p>
            <a:pPr marL="0" indent="0">
              <a:buNone/>
            </a:pPr>
            <a:endParaRPr lang="pl-PL" sz="2400"/>
          </a:p>
          <a:p>
            <a:pPr marL="0" indent="0">
              <a:buNone/>
            </a:pPr>
            <a:r>
              <a:rPr lang="pl-PL" sz="2400" b="1">
                <a:solidFill>
                  <a:schemeClr val="bg1"/>
                </a:solidFill>
              </a:rPr>
              <a:t>			           Człowiek jest całością</a:t>
            </a:r>
          </a:p>
          <a:p>
            <a:pPr marL="0" indent="0">
              <a:buNone/>
            </a:pPr>
            <a:endParaRPr lang="pl-PL" sz="2400"/>
          </a:p>
          <a:p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204220079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88EA0E0-0B6B-F55B-8217-58237B56C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DA288B23-FCE3-9726-28AE-27221C08E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zdrowie psychiczne seniorów">
            <a:extLst>
              <a:ext uri="{FF2B5EF4-FFF2-40B4-BE49-F238E27FC236}">
                <a16:creationId xmlns:a16="http://schemas.microsoft.com/office/drawing/2014/main" id="{9697C1D8-CC68-5EDD-97FB-D562D166EF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4" y="466496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90C36A5-3F28-8945-9ED7-DB52CD9C6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Człowiek jest całością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8737BD03-71D3-1FAE-7551-4D74F959BA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33731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3922767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5E2AC19-71E4-BA86-43A4-267190E63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25DDA398-6F86-1B90-FFF7-0E304AA57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zdrowie psychiczne seniorów">
            <a:extLst>
              <a:ext uri="{FF2B5EF4-FFF2-40B4-BE49-F238E27FC236}">
                <a16:creationId xmlns:a16="http://schemas.microsoft.com/office/drawing/2014/main" id="{B8D8F5B1-79EF-ED9B-1F8C-C4008CEE97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4" y="466496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33D0A52-0571-E03C-AE14-E5EBD4832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10515600" cy="1325563"/>
          </a:xfrm>
        </p:spPr>
        <p:txBody>
          <a:bodyPr/>
          <a:lstStyle/>
          <a:p>
            <a:r>
              <a:rPr lang="pl-PL" b="1"/>
              <a:t>Znaczenie rodziny i przyjaciół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B06205-E5AA-9848-BB04-C736F657C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rozmowa i wspólne spędzanie czasu;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dbanie o więzi rodzinne, w gronie przyjaciół, wśród hobbystów;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wsparcie emocjonalne;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pomoc w codziennych obowiązkach.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17401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7B3564CA-6FCC-1060-DFAC-9203D4D45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C9DB578F-24B4-2993-FE99-0AE204F8C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zdrowie psychiczne seniorów">
            <a:extLst>
              <a:ext uri="{FF2B5EF4-FFF2-40B4-BE49-F238E27FC236}">
                <a16:creationId xmlns:a16="http://schemas.microsoft.com/office/drawing/2014/main" id="{5E6C579E-4FC5-870F-49DB-AF4287AC8F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4" y="466496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19F5FD8-A6F3-863F-98C9-BAB62D7F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5637"/>
            <a:ext cx="10515600" cy="1325563"/>
          </a:xfrm>
        </p:spPr>
        <p:txBody>
          <a:bodyPr/>
          <a:lstStyle/>
          <a:p>
            <a:r>
              <a:rPr lang="pl-PL" b="1"/>
              <a:t>Aktywność fizyczna i umysłowa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4D0B7C-22E9-506D-6FE8-D495BE8E6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0016"/>
            <a:ext cx="3962400" cy="2911475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codzienny spacer;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gimnastyka;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prace w ogrodzie;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taniec,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czytanie;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filmy;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 sz="24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6016F78-7E14-06C9-92F7-6AE72C9AB2A1}"/>
              </a:ext>
            </a:extLst>
          </p:cNvPr>
          <p:cNvSpPr txBox="1"/>
          <p:nvPr/>
        </p:nvSpPr>
        <p:spPr>
          <a:xfrm>
            <a:off x="5360734" y="1905178"/>
            <a:ext cx="6096000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programy publicystyczne;</a:t>
            </a:r>
          </a:p>
          <a:p>
            <a:pPr marL="285750" indent="-285750">
              <a:spcBef>
                <a:spcPts val="50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nauka języków;</a:t>
            </a:r>
          </a:p>
          <a:p>
            <a:pPr marL="285750" indent="-285750">
              <a:spcBef>
                <a:spcPts val="50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krzyżówki, gry logiczne;</a:t>
            </a:r>
          </a:p>
          <a:p>
            <a:pPr marL="285750" indent="-285750">
              <a:spcBef>
                <a:spcPts val="50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kursy i zajęcia UTW;</a:t>
            </a:r>
          </a:p>
          <a:p>
            <a:pPr marL="285750" indent="-285750">
              <a:spcBef>
                <a:spcPts val="50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hobby.</a:t>
            </a:r>
          </a:p>
          <a:p>
            <a:pPr>
              <a:spcBef>
                <a:spcPts val="500"/>
              </a:spcBef>
              <a:buClr>
                <a:srgbClr val="0971B7"/>
              </a:buClr>
            </a:pPr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376809299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85F0416-0759-2CA5-A488-2BF247F78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D9AA4E89-5CEC-333D-F574-3AE954218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zdrowie psychiczne seniorów">
            <a:extLst>
              <a:ext uri="{FF2B5EF4-FFF2-40B4-BE49-F238E27FC236}">
                <a16:creationId xmlns:a16="http://schemas.microsoft.com/office/drawing/2014/main" id="{CA6D9518-B249-9979-48D0-251D315188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4" y="466496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A2B3325-8370-23C8-D1DD-E37C7FC0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5637"/>
            <a:ext cx="10515600" cy="1325563"/>
          </a:xfrm>
        </p:spPr>
        <p:txBody>
          <a:bodyPr/>
          <a:lstStyle/>
          <a:p>
            <a:r>
              <a:rPr lang="pl-PL" b="1"/>
              <a:t>Aktywność społeczna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4BE324-D910-7C7C-3E88-656619470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200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spotkania towarzyskie;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kluby seniora;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wolontariat;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wsparcie innych (np. sąsiedzkie).</a:t>
            </a:r>
          </a:p>
          <a:p>
            <a:pPr marL="0" indent="0">
              <a:buClr>
                <a:srgbClr val="0971B7"/>
              </a:buClr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820406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4B84460-4711-E64E-F7D5-41D4EC752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C92AFF77-D310-0906-3174-BB490CA9D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zdrowie psychiczne seniorów">
            <a:extLst>
              <a:ext uri="{FF2B5EF4-FFF2-40B4-BE49-F238E27FC236}">
                <a16:creationId xmlns:a16="http://schemas.microsoft.com/office/drawing/2014/main" id="{DD63D741-1997-8898-7088-D83DB3AD7A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4" y="466496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31E05CB-1614-5848-68F0-420B89C6E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875"/>
            <a:ext cx="10515600" cy="1325563"/>
          </a:xfrm>
        </p:spPr>
        <p:txBody>
          <a:bodyPr/>
          <a:lstStyle/>
          <a:p>
            <a:r>
              <a:rPr lang="pl-PL" b="1"/>
              <a:t>Jak radzić sobie ze stresem?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693FA7-E8EB-8D01-7C59-99326000E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37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oddychanie i relaksacja;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rozmowa z bliskimi;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podejmowanie aktywności;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akceptacja sytuacji.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697240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Ludzka twarz, osoba, ubrania, siedzenie&#10;&#10;Zawartość wygenerowana przez AI może być niepoprawna.">
            <a:extLst>
              <a:ext uri="{FF2B5EF4-FFF2-40B4-BE49-F238E27FC236}">
                <a16:creationId xmlns:a16="http://schemas.microsoft.com/office/drawing/2014/main" id="{939F76DE-1974-E546-2661-44A2298A7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C1593372-EE3C-D362-D9B2-FB053A7BF49E}"/>
              </a:ext>
            </a:extLst>
          </p:cNvPr>
          <p:cNvSpPr txBox="1">
            <a:spLocks/>
          </p:cNvSpPr>
          <p:nvPr/>
        </p:nvSpPr>
        <p:spPr>
          <a:xfrm>
            <a:off x="3267511" y="1662685"/>
            <a:ext cx="565697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Czasem </a:t>
            </a:r>
          </a:p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potrzebna pomoc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830C3582-3542-8921-3D1D-4FE90C496573}"/>
              </a:ext>
            </a:extLst>
          </p:cNvPr>
          <p:cNvCxnSpPr>
            <a:cxnSpLocks/>
          </p:cNvCxnSpPr>
          <p:nvPr/>
        </p:nvCxnSpPr>
        <p:spPr>
          <a:xfrm>
            <a:off x="3380763" y="4262107"/>
            <a:ext cx="458848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2F48513E-0E02-40F9-2C3B-032098FB1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pic>
        <p:nvPicPr>
          <p:cNvPr id="13" name="Grafika 12" descr="ikonka - czasem potrzebna pomoc">
            <a:extLst>
              <a:ext uri="{FF2B5EF4-FFF2-40B4-BE49-F238E27FC236}">
                <a16:creationId xmlns:a16="http://schemas.microsoft.com/office/drawing/2014/main" id="{78148142-1426-0E2A-D097-85F6D12B23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2632" y="2913635"/>
            <a:ext cx="1030730" cy="1030730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D2E565D4-DBA0-059D-F253-F99E5E16D5A7}"/>
              </a:ext>
            </a:extLst>
          </p:cNvPr>
          <p:cNvGrpSpPr/>
          <p:nvPr/>
        </p:nvGrpSpPr>
        <p:grpSpPr>
          <a:xfrm>
            <a:off x="393681" y="5712970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A3762D5F-8E4B-0ECF-E3AF-8B0A36E13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62D51023-2875-5B6D-60A0-F3EB287B4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4" name="Obraz 13" descr="Logotyp NASK">
              <a:extLst>
                <a:ext uri="{FF2B5EF4-FFF2-40B4-BE49-F238E27FC236}">
                  <a16:creationId xmlns:a16="http://schemas.microsoft.com/office/drawing/2014/main" id="{6B3DEF0C-593B-F062-F8BB-724357927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950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A8B49ED7-D650-9167-695B-B0F5EF387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17C162E8-A8CE-0F4D-A793-B923B22F2F3B}"/>
              </a:ext>
            </a:extLst>
          </p:cNvPr>
          <p:cNvSpPr txBox="1">
            <a:spLocks/>
          </p:cNvSpPr>
          <p:nvPr/>
        </p:nvSpPr>
        <p:spPr>
          <a:xfrm>
            <a:off x="4677322" y="1274320"/>
            <a:ext cx="404140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DIETA SENIORA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0E8745A1-8B4F-EAF4-A91E-739F5FA873DF}"/>
              </a:ext>
            </a:extLst>
          </p:cNvPr>
          <p:cNvCxnSpPr>
            <a:cxnSpLocks/>
          </p:cNvCxnSpPr>
          <p:nvPr/>
        </p:nvCxnSpPr>
        <p:spPr>
          <a:xfrm>
            <a:off x="4790573" y="3873742"/>
            <a:ext cx="3456683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EFDB08C7-8DC6-123B-936F-EF143EBAA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pic>
        <p:nvPicPr>
          <p:cNvPr id="17" name="Grafika 16" descr="Ikonka dieta - rysunek brokuła">
            <a:extLst>
              <a:ext uri="{FF2B5EF4-FFF2-40B4-BE49-F238E27FC236}">
                <a16:creationId xmlns:a16="http://schemas.microsoft.com/office/drawing/2014/main" id="{F0EFA03B-B0F3-617D-9361-C7E210F818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2404" y="2764172"/>
            <a:ext cx="1030730" cy="1030730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32A7536B-6CE8-DC31-BD52-E790C377FA80}"/>
              </a:ext>
            </a:extLst>
          </p:cNvPr>
          <p:cNvGrpSpPr/>
          <p:nvPr/>
        </p:nvGrpSpPr>
        <p:grpSpPr>
          <a:xfrm>
            <a:off x="5852174" y="5822679"/>
            <a:ext cx="6147670" cy="842412"/>
            <a:chOff x="339968" y="5555136"/>
            <a:chExt cx="8420244" cy="1199038"/>
          </a:xfrm>
        </p:grpSpPr>
        <p:pic>
          <p:nvPicPr>
            <p:cNvPr id="10" name="Obraz 9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65C5E64A-6F0E-D4AC-AD86-E5477668E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1" name="Obraz 10" descr="Logotyp Ministerstwa Zdrowia">
              <a:extLst>
                <a:ext uri="{FF2B5EF4-FFF2-40B4-BE49-F238E27FC236}">
                  <a16:creationId xmlns:a16="http://schemas.microsoft.com/office/drawing/2014/main" id="{A31E1CA0-C7CB-9B1F-4789-6674F5EA3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2" name="Obraz 11" descr="Logotyp NASK">
              <a:extLst>
                <a:ext uri="{FF2B5EF4-FFF2-40B4-BE49-F238E27FC236}">
                  <a16:creationId xmlns:a16="http://schemas.microsoft.com/office/drawing/2014/main" id="{9D8C95C3-F21F-A3D8-6F9E-4AB6F4402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81943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0B8B6C4-985B-9D81-8BF9-9D960BD76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7D364C3F-9EF1-0109-6595-A4115A71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70429A2-845A-C8A4-0B6D-F502C2F56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875"/>
            <a:ext cx="10515600" cy="1325563"/>
          </a:xfrm>
        </p:spPr>
        <p:txBody>
          <a:bodyPr/>
          <a:lstStyle/>
          <a:p>
            <a:r>
              <a:rPr lang="pl-PL" b="1"/>
              <a:t>Kiedy warto szukać pomocy?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A33761-EE86-9A5F-782F-A15210BC3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gdy objawy się utrzymują;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gdy trudno poradzić sobie samemu;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gdy pojawiają się myśli samobójcze.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masz prawo czuć się źle;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masz prawo potrzebować pomocy;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to nie wstyd;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to nie tabu.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  <p:pic>
        <p:nvPicPr>
          <p:cNvPr id="7" name="Grafika 6" descr="ikonka - czasem potrzebna pomoc">
            <a:extLst>
              <a:ext uri="{FF2B5EF4-FFF2-40B4-BE49-F238E27FC236}">
                <a16:creationId xmlns:a16="http://schemas.microsoft.com/office/drawing/2014/main" id="{529F58DB-040F-E549-14B6-E8E5ACDB92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4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7395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C3A23D7C-F1CB-7CE1-736C-4A9708313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BEBFA9EF-6AEF-7CBB-F45B-B1DFC0A7A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CD41651-D392-FB31-7977-1E3D2FE6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10515600" cy="1325563"/>
          </a:xfrm>
        </p:spPr>
        <p:txBody>
          <a:bodyPr/>
          <a:lstStyle/>
          <a:p>
            <a:r>
              <a:rPr lang="pl-PL" b="1"/>
              <a:t>Gdzie szukać pomocy?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F8B4DF-4E79-4F69-8F0B-156A70B2C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502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lekarz rodzinny;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psycholog, psychiatra;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telefon zaufania;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grupy wsparcia.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  <p:pic>
        <p:nvPicPr>
          <p:cNvPr id="8" name="Grafika 7" descr="ikonka - czasem potrzebna pomoc">
            <a:extLst>
              <a:ext uri="{FF2B5EF4-FFF2-40B4-BE49-F238E27FC236}">
                <a16:creationId xmlns:a16="http://schemas.microsoft.com/office/drawing/2014/main" id="{F61DEC37-B1CB-95BE-8977-6C87518AEE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4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1573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B015F48-C477-EECE-BD43-2B9B5C30C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32D4F972-5C45-3D7A-5D67-72E10C26F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69D15F66-7ABF-554C-95AF-779065BEFC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2" y="469458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1024EAB-71A5-59F2-18CA-7D4B4825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875"/>
            <a:ext cx="10515600" cy="1325563"/>
          </a:xfrm>
        </p:spPr>
        <p:txBody>
          <a:bodyPr/>
          <a:lstStyle/>
          <a:p>
            <a:r>
              <a:rPr lang="pl-PL" b="1"/>
              <a:t>Wsparcie psychiczne online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041F3E-7E9F-8A11-8B96-99669B01B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37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teleporady;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fora i grupy senioralne;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rzetelne portale zdrowotne.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470345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2B08F5B-1527-06E2-B979-7A60BF86C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5401B71A-E96B-C6BE-7DF8-C111A8BED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EA0F0D0-DCC3-367D-FE0B-C68AECE23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Pomoc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5DDDEE5-D1D6-F547-64FA-380E290F20B8}"/>
              </a:ext>
            </a:extLst>
          </p:cNvPr>
          <p:cNvSpPr/>
          <p:nvPr/>
        </p:nvSpPr>
        <p:spPr>
          <a:xfrm>
            <a:off x="838200" y="1778000"/>
            <a:ext cx="2051050" cy="52853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 descr="ikonka - czasem potrzebna pomoc">
            <a:extLst>
              <a:ext uri="{FF2B5EF4-FFF2-40B4-BE49-F238E27FC236}">
                <a16:creationId xmlns:a16="http://schemas.microsoft.com/office/drawing/2014/main" id="{5944C860-2539-F5FD-B6E8-99B027F897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4" y="469458"/>
            <a:ext cx="542281" cy="54228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0693738-BCB9-04B0-D9B5-28CFDFF81E06}"/>
              </a:ext>
            </a:extLst>
          </p:cNvPr>
          <p:cNvSpPr/>
          <p:nvPr/>
        </p:nvSpPr>
        <p:spPr>
          <a:xfrm>
            <a:off x="838200" y="3302741"/>
            <a:ext cx="3041650" cy="52853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E3661F-846B-B7D0-32BA-84AD38DDA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4400" b="1">
                <a:solidFill>
                  <a:schemeClr val="bg1"/>
                </a:solidFill>
              </a:rPr>
              <a:t>116 123 </a:t>
            </a:r>
          </a:p>
          <a:p>
            <a:pPr marL="0" indent="0">
              <a:buNone/>
            </a:pPr>
            <a:r>
              <a:rPr lang="pl-PL"/>
              <a:t>Kryzysowy Telefon Zaufania codziennie od 14:00 do 22:00</a:t>
            </a:r>
          </a:p>
          <a:p>
            <a:pPr marL="0" indent="0">
              <a:buNone/>
            </a:pPr>
            <a:endParaRPr lang="pl-PL" sz="4400"/>
          </a:p>
          <a:p>
            <a:pPr marL="0" indent="0">
              <a:buNone/>
            </a:pPr>
            <a:r>
              <a:rPr lang="pl-PL" sz="4400" b="1">
                <a:solidFill>
                  <a:schemeClr val="bg1"/>
                </a:solidFill>
              </a:rPr>
              <a:t>22 635 09 54 </a:t>
            </a:r>
          </a:p>
          <a:p>
            <a:pPr marL="0" indent="0">
              <a:buNone/>
            </a:pPr>
            <a:r>
              <a:rPr lang="pl-PL"/>
              <a:t>Telefon Zaufania Dla Osób Starszych</a:t>
            </a:r>
          </a:p>
          <a:p>
            <a:pPr marL="0" indent="0">
              <a:buNone/>
            </a:pPr>
            <a:r>
              <a:rPr lang="pl-PL"/>
              <a:t>poniedziałek, środa, czwartek od 17:00 do 20:00 – wsparcie psychologiczne </a:t>
            </a:r>
          </a:p>
          <a:p>
            <a:pPr marL="0" indent="0">
              <a:buNone/>
            </a:pPr>
            <a:r>
              <a:rPr lang="pl-PL"/>
              <a:t>środa od 14:00 do 16:00 – wsparcie dotyczące choroby Alzheimera</a:t>
            </a:r>
          </a:p>
          <a:p>
            <a:pPr marL="0" indent="0">
              <a:buNone/>
            </a:pPr>
            <a:endParaRPr lang="pl-PL" sz="1000" b="1">
              <a:solidFill>
                <a:srgbClr val="0971B7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pl-PL" sz="1100" b="1">
                <a:solidFill>
                  <a:srgbClr val="0971B7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NFZ</a:t>
            </a:r>
          </a:p>
          <a:p>
            <a:pPr marL="0" indent="0">
              <a:buNone/>
            </a:pPr>
            <a:r>
              <a:rPr lang="pl-PL" sz="1100" b="1">
                <a:solidFill>
                  <a:srgbClr val="0971B7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telefony_wsparcia.pdf</a:t>
            </a:r>
            <a:endParaRPr lang="pl-PL" sz="1100" b="1">
              <a:solidFill>
                <a:srgbClr val="0971B7"/>
              </a:solidFill>
            </a:endParaRPr>
          </a:p>
          <a:p>
            <a:pPr marL="0" indent="0"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443632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003DBA5-687F-2A0A-192C-C66D2CEDE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873CFB8F-ADC7-0DEC-113E-E99E68E94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61A9DC4-D528-8B60-D992-C32C28E72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Pomoc</a:t>
            </a:r>
          </a:p>
        </p:txBody>
      </p:sp>
      <p:pic>
        <p:nvPicPr>
          <p:cNvPr id="4" name="Grafika 3" descr="ikonka - czasem potrzebna pomoc">
            <a:extLst>
              <a:ext uri="{FF2B5EF4-FFF2-40B4-BE49-F238E27FC236}">
                <a16:creationId xmlns:a16="http://schemas.microsoft.com/office/drawing/2014/main" id="{9E367E67-4342-48A6-0C29-D26FE48377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4" y="469458"/>
            <a:ext cx="542281" cy="542281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9FEEAC23-56BE-ED23-2E00-EC2FF10C60C6}"/>
              </a:ext>
            </a:extLst>
          </p:cNvPr>
          <p:cNvSpPr/>
          <p:nvPr/>
        </p:nvSpPr>
        <p:spPr>
          <a:xfrm>
            <a:off x="838200" y="1893041"/>
            <a:ext cx="3257550" cy="52853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0357CE-FCA1-FD16-83EB-331F23F53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4400" b="1">
                <a:solidFill>
                  <a:schemeClr val="bg1"/>
                </a:solidFill>
              </a:rPr>
              <a:t>12 333 70 88</a:t>
            </a:r>
          </a:p>
          <a:p>
            <a:pPr marL="0" indent="0">
              <a:buNone/>
            </a:pPr>
            <a:r>
              <a:rPr lang="pl-PL"/>
              <a:t>Dobre Słowa – telefon dla seniorów</a:t>
            </a:r>
          </a:p>
          <a:p>
            <a:pPr marL="0" indent="0">
              <a:buNone/>
            </a:pPr>
            <a:r>
              <a:rPr lang="pl-PL"/>
              <a:t>od poniedziałku do piątku, </a:t>
            </a:r>
          </a:p>
          <a:p>
            <a:pPr marL="0" indent="0">
              <a:buNone/>
            </a:pPr>
            <a:r>
              <a:rPr lang="pl-PL"/>
              <a:t>od 10:00 do 12:00 i od 17:00 do 19:00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 sz="1000" b="1">
                <a:solidFill>
                  <a:srgbClr val="0971B7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NFZ</a:t>
            </a:r>
          </a:p>
          <a:p>
            <a:pPr marL="0" indent="0">
              <a:buNone/>
            </a:pPr>
            <a:r>
              <a:rPr lang="pl-PL" sz="1000" b="1">
                <a:solidFill>
                  <a:srgbClr val="0971B7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telefony_wsparcia.pdf</a:t>
            </a:r>
            <a:endParaRPr lang="pl-PL" sz="1000" b="1">
              <a:solidFill>
                <a:srgbClr val="0971B7"/>
              </a:solidFill>
            </a:endParaRPr>
          </a:p>
          <a:p>
            <a:pPr marL="0" indent="0"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872945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8227566-C81B-C71E-A7A4-924EF4258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6860A66C-4E84-553E-0EAA-597106F0E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czasem potrzebna pomoc">
            <a:extLst>
              <a:ext uri="{FF2B5EF4-FFF2-40B4-BE49-F238E27FC236}">
                <a16:creationId xmlns:a16="http://schemas.microsoft.com/office/drawing/2014/main" id="{08D870B2-C1FC-63F7-EF3E-2A690D6DBF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4" y="469458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1C285B6-B1ED-1575-407F-8FE24091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Pomoc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EF96199-0566-9C6A-89D3-AE553BB0C48F}"/>
              </a:ext>
            </a:extLst>
          </p:cNvPr>
          <p:cNvSpPr/>
          <p:nvPr/>
        </p:nvSpPr>
        <p:spPr>
          <a:xfrm>
            <a:off x="838200" y="1893041"/>
            <a:ext cx="3257550" cy="52853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726297-A256-0C85-0FA9-6ED316251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4400" b="1">
                <a:solidFill>
                  <a:schemeClr val="bg1"/>
                </a:solidFill>
              </a:rPr>
              <a:t>800 108 108 </a:t>
            </a:r>
          </a:p>
          <a:p>
            <a:pPr marL="0" indent="0">
              <a:buNone/>
            </a:pPr>
            <a:r>
              <a:rPr lang="pl-PL"/>
              <a:t>Linia Wsparcia Dla Osób po Stracie Bliskich Fundacji Nagle Sami </a:t>
            </a:r>
          </a:p>
          <a:p>
            <a:pPr marL="0" indent="0">
              <a:buNone/>
            </a:pPr>
            <a:r>
              <a:rPr lang="pl-PL"/>
              <a:t>od poniedziałku do piątku od 14:00 do 20:00 </a:t>
            </a:r>
          </a:p>
          <a:p>
            <a:pPr marL="0" indent="0">
              <a:buNone/>
            </a:pPr>
            <a:r>
              <a:rPr lang="pl-PL"/>
              <a:t>e-mail: </a:t>
            </a:r>
            <a:r>
              <a:rPr lang="pl-PL" b="1">
                <a:solidFill>
                  <a:srgbClr val="0971B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info@naglesami.org.pl</a:t>
            </a:r>
            <a:endParaRPr lang="pl-PL" b="1">
              <a:solidFill>
                <a:srgbClr val="0971B7"/>
              </a:solidFill>
            </a:endParaRP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 sz="1000" b="1">
                <a:solidFill>
                  <a:srgbClr val="0971B7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NFZ</a:t>
            </a:r>
          </a:p>
          <a:p>
            <a:pPr marL="0" indent="0">
              <a:buNone/>
            </a:pPr>
            <a:r>
              <a:rPr lang="pl-PL" sz="1000" b="1">
                <a:solidFill>
                  <a:srgbClr val="0971B7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telefony_wsparcia.pdf</a:t>
            </a:r>
            <a:endParaRPr lang="pl-PL" sz="1000" b="1">
              <a:solidFill>
                <a:srgbClr val="0971B7"/>
              </a:solidFill>
            </a:endParaRPr>
          </a:p>
          <a:p>
            <a:pPr marL="0" indent="0"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53053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E28D5067-AE99-E631-0961-CBF7EDEA9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F35C9BCE-CD5F-71EF-4986-ABA3B030A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czasem potrzebna pomoc">
            <a:extLst>
              <a:ext uri="{FF2B5EF4-FFF2-40B4-BE49-F238E27FC236}">
                <a16:creationId xmlns:a16="http://schemas.microsoft.com/office/drawing/2014/main" id="{119A43C1-DB98-9224-7397-3A2F921EDF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4" y="469458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CFFDA44-9D51-D93B-4B9D-77013418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Pomoc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FA42DE7-33C6-4A47-3569-E79446E00436}"/>
              </a:ext>
            </a:extLst>
          </p:cNvPr>
          <p:cNvSpPr/>
          <p:nvPr/>
        </p:nvSpPr>
        <p:spPr>
          <a:xfrm>
            <a:off x="838200" y="1893041"/>
            <a:ext cx="3257550" cy="52853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E3B5B0-74E1-7FBF-76C1-07827F931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4400" b="1">
                <a:solidFill>
                  <a:schemeClr val="bg1"/>
                </a:solidFill>
              </a:rPr>
              <a:t>22 484 88 01 </a:t>
            </a:r>
          </a:p>
          <a:p>
            <a:pPr marL="0" indent="0">
              <a:buNone/>
            </a:pPr>
            <a:r>
              <a:rPr lang="pl-PL"/>
              <a:t>Antydepresyjny telefon zaufania </a:t>
            </a:r>
          </a:p>
          <a:p>
            <a:pPr marL="0" indent="0">
              <a:buNone/>
            </a:pPr>
            <a:r>
              <a:rPr lang="pl-PL"/>
              <a:t>od poniedziałku do piątku, od 15:00 do 20:00 </a:t>
            </a:r>
          </a:p>
          <a:p>
            <a:pPr marL="0" indent="0">
              <a:buNone/>
            </a:pPr>
            <a:r>
              <a:rPr lang="pl-PL"/>
              <a:t>dyżury psychologów – poniedziałek, wtorek </a:t>
            </a:r>
          </a:p>
          <a:p>
            <a:pPr marL="0" indent="0">
              <a:buNone/>
            </a:pPr>
            <a:r>
              <a:rPr lang="pl-PL"/>
              <a:t>dyżury psychiatrów – czwartek, piątek </a:t>
            </a:r>
          </a:p>
          <a:p>
            <a:pPr marL="0" indent="0">
              <a:buNone/>
            </a:pPr>
            <a:r>
              <a:rPr lang="pl-PL"/>
              <a:t>e-mail: </a:t>
            </a:r>
            <a:r>
              <a:rPr lang="pl-PL" b="1">
                <a:solidFill>
                  <a:srgbClr val="0971B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porady@stopdepresji.pl</a:t>
            </a:r>
            <a:endParaRPr lang="pl-PL" b="1">
              <a:solidFill>
                <a:srgbClr val="0971B7"/>
              </a:solidFill>
            </a:endParaRP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 sz="1000">
                <a:hlinkClick r:id="" action="ppaction://noaction"/>
              </a:rPr>
              <a:t>NFZ</a:t>
            </a:r>
          </a:p>
          <a:p>
            <a:pPr marL="0" indent="0">
              <a:buNone/>
            </a:pPr>
            <a:r>
              <a:rPr lang="pl-PL" sz="1000">
                <a:hlinkClick r:id="" action="ppaction://noaction"/>
              </a:rPr>
              <a:t>telefony_wsparcia.pdf</a:t>
            </a:r>
            <a:endParaRPr lang="pl-PL" sz="1000"/>
          </a:p>
        </p:txBody>
      </p:sp>
    </p:spTree>
    <p:extLst>
      <p:ext uri="{BB962C8B-B14F-4D97-AF65-F5344CB8AC3E}">
        <p14:creationId xmlns:p14="http://schemas.microsoft.com/office/powerpoint/2010/main" val="63936708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189808C-6B65-1E4C-188D-91EEE7741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4C0AEC93-B9FF-B32B-A76D-82066E91A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czasem potrzebna pomoc">
            <a:extLst>
              <a:ext uri="{FF2B5EF4-FFF2-40B4-BE49-F238E27FC236}">
                <a16:creationId xmlns:a16="http://schemas.microsoft.com/office/drawing/2014/main" id="{C9F7E802-1077-9EA5-E661-131A841C8F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4" y="469458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7542C94-F426-5888-BF7A-8CDB5CA5D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10515600" cy="1325563"/>
          </a:xfrm>
        </p:spPr>
        <p:txBody>
          <a:bodyPr/>
          <a:lstStyle/>
          <a:p>
            <a:r>
              <a:rPr lang="pl-PL" b="1"/>
              <a:t>Znaczenie profilaktyki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780FB3-7B63-498C-93A4-B9ECAD19C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502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stałe relacje;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regularna aktywność;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utrzymywanie rutyny;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ciekawość świata;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otwartość i akceptacja zmiany.</a:t>
            </a:r>
          </a:p>
        </p:txBody>
      </p:sp>
    </p:spTree>
    <p:extLst>
      <p:ext uri="{BB962C8B-B14F-4D97-AF65-F5344CB8AC3E}">
        <p14:creationId xmlns:p14="http://schemas.microsoft.com/office/powerpoint/2010/main" val="1647062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soba, Ludzka twarz, kobieta&#10;&#10;Zawartość wygenerowana przez AI może być niepoprawna.">
            <a:extLst>
              <a:ext uri="{FF2B5EF4-FFF2-40B4-BE49-F238E27FC236}">
                <a16:creationId xmlns:a16="http://schemas.microsoft.com/office/drawing/2014/main" id="{BCC1B1A4-49BA-98C3-1163-47EEA2991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C22805AF-3139-D716-089B-ED7A6FBE28F8}"/>
              </a:ext>
            </a:extLst>
          </p:cNvPr>
          <p:cNvSpPr txBox="1">
            <a:spLocks/>
          </p:cNvSpPr>
          <p:nvPr/>
        </p:nvSpPr>
        <p:spPr>
          <a:xfrm>
            <a:off x="3267511" y="1662685"/>
            <a:ext cx="565697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Codzienna profilaktyka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568EFC9F-A0CF-1C1B-80D2-5E268DFE7F8E}"/>
              </a:ext>
            </a:extLst>
          </p:cNvPr>
          <p:cNvCxnSpPr>
            <a:cxnSpLocks/>
          </p:cNvCxnSpPr>
          <p:nvPr/>
        </p:nvCxnSpPr>
        <p:spPr>
          <a:xfrm>
            <a:off x="3380763" y="4262107"/>
            <a:ext cx="338198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324EC49F-9F3C-8284-7BEF-1F7358290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pic>
        <p:nvPicPr>
          <p:cNvPr id="15" name="Grafika 14" descr="ikonka - codzienna profilaktyka">
            <a:extLst>
              <a:ext uri="{FF2B5EF4-FFF2-40B4-BE49-F238E27FC236}">
                <a16:creationId xmlns:a16="http://schemas.microsoft.com/office/drawing/2014/main" id="{C33F4D08-91CE-FDDD-4E94-C3FA6D41EA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2632" y="2913635"/>
            <a:ext cx="1030730" cy="1030730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2589930C-E91C-FA53-925C-A7EF488EACB8}"/>
              </a:ext>
            </a:extLst>
          </p:cNvPr>
          <p:cNvGrpSpPr/>
          <p:nvPr/>
        </p:nvGrpSpPr>
        <p:grpSpPr>
          <a:xfrm>
            <a:off x="404276" y="5712970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806518B7-BE9A-6F45-991F-477E35E33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3F059091-7FAE-75F2-2632-2E02746BF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3" name="Obraz 12" descr="Logotyp NASK">
              <a:extLst>
                <a:ext uri="{FF2B5EF4-FFF2-40B4-BE49-F238E27FC236}">
                  <a16:creationId xmlns:a16="http://schemas.microsoft.com/office/drawing/2014/main" id="{ED39AB28-21BA-3C19-62A2-AEADF1654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21351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6A1327A-9D8F-3D2F-9AAE-03D879D0E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62927793-78F9-66AC-60AA-BD1BAA12A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4AB2598-4732-5DFC-8142-6D9D98C5D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1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Rola poczucia humoru i pozytywnego myślenia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99C0DB-2905-40BD-FC50-D4063FE17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67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poczucie humoru pomaga spojrzeć na trudne sytuacje </a:t>
            </a:r>
            <a:br>
              <a:rPr lang="pl-PL"/>
            </a:br>
            <a:r>
              <a:rPr lang="pl-PL"/>
              <a:t>z dystansem;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śmiech obniża poziom stresu, wspiera odporność i poprawia relacje międzyludzkie;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pozytywne myślenie nie oznacza ignorowania problemów – to umiejętność szukania nadziei i dobrych stron nawet w trudnych chwilach.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  <p:pic>
        <p:nvPicPr>
          <p:cNvPr id="7" name="Grafika 6" descr="ikonka - codzienna profilaktyka">
            <a:extLst>
              <a:ext uri="{FF2B5EF4-FFF2-40B4-BE49-F238E27FC236}">
                <a16:creationId xmlns:a16="http://schemas.microsoft.com/office/drawing/2014/main" id="{08564577-F97C-BE9D-7008-C4B10ED9BB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3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81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676A2-C6DA-4467-08D3-1BE233AAC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92240650-8382-E8F9-AE59-3B62F10C1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BBA9C93B-0AB0-476D-F9A3-9AE604CD8325}"/>
              </a:ext>
            </a:extLst>
          </p:cNvPr>
          <p:cNvSpPr txBox="1">
            <a:spLocks/>
          </p:cNvSpPr>
          <p:nvPr/>
        </p:nvSpPr>
        <p:spPr>
          <a:xfrm>
            <a:off x="4969408" y="1047992"/>
            <a:ext cx="3923339" cy="9056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DIETA SENIORA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C09EB660-E6AF-CBCC-B6B8-38E8CE6A0EE0}"/>
              </a:ext>
            </a:extLst>
          </p:cNvPr>
          <p:cNvCxnSpPr>
            <a:cxnSpLocks/>
          </p:cNvCxnSpPr>
          <p:nvPr/>
        </p:nvCxnSpPr>
        <p:spPr>
          <a:xfrm>
            <a:off x="4253860" y="2011812"/>
            <a:ext cx="3456683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2A8F6D29-7CC0-387A-4245-2DFB12900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pic>
        <p:nvPicPr>
          <p:cNvPr id="17" name="Grafika 16" descr="Ikonka dieta - rysunek brokuła">
            <a:extLst>
              <a:ext uri="{FF2B5EF4-FFF2-40B4-BE49-F238E27FC236}">
                <a16:creationId xmlns:a16="http://schemas.microsoft.com/office/drawing/2014/main" id="{8BE33A04-798B-3297-1A8F-062C503D85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2404" y="2764172"/>
            <a:ext cx="1030730" cy="1030730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7FAB9757-C4B9-F7C2-D4C9-C752BD298017}"/>
              </a:ext>
            </a:extLst>
          </p:cNvPr>
          <p:cNvSpPr txBox="1">
            <a:spLocks/>
          </p:cNvSpPr>
          <p:nvPr/>
        </p:nvSpPr>
        <p:spPr>
          <a:xfrm>
            <a:off x="4133984" y="1717372"/>
            <a:ext cx="4041407" cy="905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cap="all">
                <a:solidFill>
                  <a:schemeClr val="bg2">
                    <a:lumMod val="10000"/>
                  </a:schemeClr>
                </a:solidFill>
              </a:rPr>
              <a:t>Ankieta przed zajęciami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BCB257E-61B3-BA80-1180-B3096E54B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502" y="3110835"/>
            <a:ext cx="1834993" cy="1920602"/>
          </a:xfrm>
          <a:prstGeom prst="rect">
            <a:avLst/>
          </a:prstGeom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38C937FA-E90A-CC3B-8C8C-93FF2DA61D37}"/>
              </a:ext>
            </a:extLst>
          </p:cNvPr>
          <p:cNvGrpSpPr/>
          <p:nvPr/>
        </p:nvGrpSpPr>
        <p:grpSpPr>
          <a:xfrm>
            <a:off x="5982201" y="5810008"/>
            <a:ext cx="5980615" cy="848210"/>
            <a:chOff x="339968" y="5555136"/>
            <a:chExt cx="8420244" cy="1199038"/>
          </a:xfrm>
        </p:grpSpPr>
        <p:pic>
          <p:nvPicPr>
            <p:cNvPr id="12" name="Obraz 11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27A3117C-9FAC-CDA7-62F5-3E29A58EF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4" name="Obraz 13" descr="Logotyp Ministerstwa Zdrowia">
              <a:extLst>
                <a:ext uri="{FF2B5EF4-FFF2-40B4-BE49-F238E27FC236}">
                  <a16:creationId xmlns:a16="http://schemas.microsoft.com/office/drawing/2014/main" id="{73D1CDC2-4C1F-CDE9-5011-ADC4F1587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5" name="Obraz 14" descr="Logotyp NASK">
              <a:extLst>
                <a:ext uri="{FF2B5EF4-FFF2-40B4-BE49-F238E27FC236}">
                  <a16:creationId xmlns:a16="http://schemas.microsoft.com/office/drawing/2014/main" id="{7C3703C4-81F1-AE7B-4C9D-15DB4113D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428906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E4E6420-D0AE-0060-1DBA-722E9A680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C221CD4E-661F-1B6B-305A-2F4579BAA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B22A4A7-FD28-6A2C-C035-B6933B67F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875"/>
            <a:ext cx="10515600" cy="1325563"/>
          </a:xfrm>
        </p:spPr>
        <p:txBody>
          <a:bodyPr/>
          <a:lstStyle/>
          <a:p>
            <a:r>
              <a:rPr lang="pl-PL" b="1"/>
              <a:t>Wpływ muzyki i sztuki na samopoczucie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A69B05-2C3C-1ABA-7289-E2F095C7A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37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/>
              <a:t>Muzyka może przywoływać wspomnienia, poprawiać nastrój </a:t>
            </a:r>
            <a:br>
              <a:rPr lang="pl-PL"/>
            </a:br>
            <a:r>
              <a:rPr lang="pl-PL"/>
              <a:t>i działać relaksująco.</a:t>
            </a:r>
          </a:p>
          <a:p>
            <a:pPr marL="0" indent="0">
              <a:buNone/>
            </a:pPr>
            <a:br>
              <a:rPr lang="pl-PL"/>
            </a:br>
            <a:r>
              <a:rPr lang="pl-PL"/>
              <a:t>Twórczość artystyczna (malowanie, rękodzieło, taniec, śpiew) wspiera koncentrację i wyrażanie emocji.</a:t>
            </a:r>
          </a:p>
          <a:p>
            <a:pPr marL="0" indent="0">
              <a:buNone/>
            </a:pPr>
            <a:br>
              <a:rPr lang="pl-PL"/>
            </a:br>
            <a:r>
              <a:rPr lang="pl-PL"/>
              <a:t>Nie trzeba być „artystą” – liczy się radość tworzenia!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br>
              <a:rPr lang="pl-PL"/>
            </a:br>
            <a:endParaRPr lang="pl-PL"/>
          </a:p>
        </p:txBody>
      </p:sp>
      <p:pic>
        <p:nvPicPr>
          <p:cNvPr id="4" name="Grafika 3" descr="ikonka - codzienna profilaktyka">
            <a:extLst>
              <a:ext uri="{FF2B5EF4-FFF2-40B4-BE49-F238E27FC236}">
                <a16:creationId xmlns:a16="http://schemas.microsoft.com/office/drawing/2014/main" id="{383308C6-9D7C-9026-3B23-5337AF7A32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3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7617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BC758B7B-4BF2-95C9-209D-D19AD4A65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98FA149D-4330-5F19-7F1E-8C8AF4CF3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700E584-D3FB-43B9-2AE6-5F2DC36F4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12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Znaczenie natury i czasu spędzanego </a:t>
            </a:r>
            <a:br>
              <a:rPr lang="pl-PL" b="1"/>
            </a:br>
            <a:r>
              <a:rPr lang="pl-PL" b="1"/>
              <a:t>na świeżym powietrzu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CA7CF1-5CBE-D6C3-445D-54FD6203F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17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Kontakt z naturą obniża poziom stresu, poprawia nastrój i wspiera zdrowie fizyczne.</a:t>
            </a:r>
          </a:p>
          <a:p>
            <a:pPr marL="0" indent="0">
              <a:buNone/>
            </a:pPr>
            <a:br>
              <a:rPr lang="pl-PL"/>
            </a:br>
            <a:r>
              <a:rPr lang="pl-PL"/>
              <a:t>Spacer, praca w ogródku czy obserwacja przyrody działa kojąco.</a:t>
            </a:r>
            <a:br>
              <a:rPr lang="pl-PL"/>
            </a:br>
            <a:r>
              <a:rPr lang="pl-PL"/>
              <a:t>Nawet 15 minut dziennie na świeżym powietrzu może przynieść korzyści.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Jakie miejsca na spacer polecacie w swojej okolicy?</a:t>
            </a:r>
          </a:p>
          <a:p>
            <a:endParaRPr lang="pl-PL"/>
          </a:p>
        </p:txBody>
      </p:sp>
      <p:pic>
        <p:nvPicPr>
          <p:cNvPr id="4" name="Grafika 3" descr="ikonka - codzienna profilaktyka">
            <a:extLst>
              <a:ext uri="{FF2B5EF4-FFF2-40B4-BE49-F238E27FC236}">
                <a16:creationId xmlns:a16="http://schemas.microsoft.com/office/drawing/2014/main" id="{ACA7793A-68D6-D3BE-DCFF-C5080A41AB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3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1316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87E741E-0A71-2E7D-DD5A-5A2ACE0F7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268DD6AD-63EC-45C0-4157-2C97A2627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7DB6A1A-F14A-F08E-595B-D24EC55D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27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Jak rozmawiać o swoich emocjach z bliskimi?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59CEFE-B44D-5CE0-63E8-490256C7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77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Nie zawsze łatwo mówić o tym, co czujemy – ale to ważne dla relacji i zdrowia psychicznego.</a:t>
            </a:r>
          </a:p>
          <a:p>
            <a:pPr marL="0" indent="0">
              <a:buNone/>
            </a:pPr>
            <a:br>
              <a:rPr lang="pl-PL"/>
            </a:br>
            <a:r>
              <a:rPr lang="pl-PL"/>
              <a:t>Używaj komunikatów „ja” – np. „Czuję się przytłoczony, bo...”.</a:t>
            </a:r>
            <a:br>
              <a:rPr lang="pl-PL"/>
            </a:br>
            <a:r>
              <a:rPr lang="pl-PL"/>
              <a:t>Daj sobie i innym czas. 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Czasem wystarczy wysłuchać bez dawania rad.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Jak powiedzieć bliskiej osobie, że mamy gorszy dzień?</a:t>
            </a:r>
          </a:p>
          <a:p>
            <a:endParaRPr lang="pl-PL"/>
          </a:p>
        </p:txBody>
      </p:sp>
      <p:pic>
        <p:nvPicPr>
          <p:cNvPr id="4" name="Grafika 3" descr="ikonka - codzienna profilaktyka">
            <a:extLst>
              <a:ext uri="{FF2B5EF4-FFF2-40B4-BE49-F238E27FC236}">
                <a16:creationId xmlns:a16="http://schemas.microsoft.com/office/drawing/2014/main" id="{4710A7C6-B7EE-E118-0A14-D4EC441B1F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3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9214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F535195-1476-2BA2-CA3A-61C4AA4B9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D887591B-FD93-C4C1-FE44-C5007ED7A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codzienna profilaktyka">
            <a:extLst>
              <a:ext uri="{FF2B5EF4-FFF2-40B4-BE49-F238E27FC236}">
                <a16:creationId xmlns:a16="http://schemas.microsoft.com/office/drawing/2014/main" id="{9574F2E8-740C-07AC-BAB5-A8571523DE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3" y="469458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702BD1A-67B8-0D54-48E7-62514DF73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12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Jak rozpoznać i reagować na depresję </a:t>
            </a:r>
            <a:br>
              <a:rPr lang="pl-PL" b="1"/>
            </a:br>
            <a:r>
              <a:rPr lang="pl-PL" b="1"/>
              <a:t>u siebie i innych?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10B147-B1ED-86EB-8503-FEC6B7A3E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17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Objawy depresji: długotrwały smutek, brak energii, utrata zainteresowań, problemy ze snem, poczucie beznadziei.</a:t>
            </a:r>
          </a:p>
          <a:p>
            <a:pPr marL="0" indent="0">
              <a:buNone/>
            </a:pPr>
            <a:br>
              <a:rPr lang="pl-PL"/>
            </a:br>
            <a:r>
              <a:rPr lang="pl-PL"/>
              <a:t>To nie „lenistwo” ani „fanaberia” – to poważna choroba.</a:t>
            </a:r>
          </a:p>
          <a:p>
            <a:pPr marL="0" indent="0">
              <a:buNone/>
            </a:pPr>
            <a:br>
              <a:rPr lang="pl-PL"/>
            </a:br>
            <a:r>
              <a:rPr lang="pl-PL"/>
              <a:t>Ważne: szukać pomocy u lekarza lub psychologa. </a:t>
            </a:r>
          </a:p>
          <a:p>
            <a:pPr marL="0" indent="0">
              <a:buNone/>
            </a:pPr>
            <a:r>
              <a:rPr lang="pl-PL"/>
              <a:t>Wspierajmy się nawzajem, nie oceniamy.</a:t>
            </a:r>
          </a:p>
        </p:txBody>
      </p:sp>
    </p:spTree>
    <p:extLst>
      <p:ext uri="{BB962C8B-B14F-4D97-AF65-F5344CB8AC3E}">
        <p14:creationId xmlns:p14="http://schemas.microsoft.com/office/powerpoint/2010/main" val="49727061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oworodek, osoba, dziecko, macierzyństwo&#10;&#10;Zawartość wygenerowana przez AI może być niepoprawna.">
            <a:extLst>
              <a:ext uri="{FF2B5EF4-FFF2-40B4-BE49-F238E27FC236}">
                <a16:creationId xmlns:a16="http://schemas.microsoft.com/office/drawing/2014/main" id="{36FB6ECF-362D-FE86-30B4-7A0CFCF97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40D9D165-0CF3-3CFA-BB0C-8AB2639C3B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2632" y="3040635"/>
            <a:ext cx="1030730" cy="103073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D747A39C-B70B-6016-2166-2362AEA956E1}"/>
              </a:ext>
            </a:extLst>
          </p:cNvPr>
          <p:cNvSpPr txBox="1">
            <a:spLocks/>
          </p:cNvSpPr>
          <p:nvPr/>
        </p:nvSpPr>
        <p:spPr>
          <a:xfrm>
            <a:off x="3267511" y="2329435"/>
            <a:ext cx="592728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Profilaktyka </a:t>
            </a:r>
            <a:br>
              <a:rPr lang="pl-PL" sz="4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własna </a:t>
            </a:r>
            <a:br>
              <a:rPr lang="pl-PL" sz="4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i wsparcie </a:t>
            </a:r>
            <a:br>
              <a:rPr lang="pl-PL" sz="4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dla innych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FBCDE0BE-5D89-4C43-D2DA-8AF3ED4010C5}"/>
              </a:ext>
            </a:extLst>
          </p:cNvPr>
          <p:cNvCxnSpPr>
            <a:cxnSpLocks/>
          </p:cNvCxnSpPr>
          <p:nvPr/>
        </p:nvCxnSpPr>
        <p:spPr>
          <a:xfrm>
            <a:off x="3380763" y="4928857"/>
            <a:ext cx="338198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15385480-4D01-B939-184D-FD86C0635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DD429006-1B56-90E8-7DFA-68FFA798B14C}"/>
              </a:ext>
            </a:extLst>
          </p:cNvPr>
          <p:cNvGrpSpPr/>
          <p:nvPr/>
        </p:nvGrpSpPr>
        <p:grpSpPr>
          <a:xfrm>
            <a:off x="698481" y="5440707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9C714BDD-7B25-7C65-B682-23629FE57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3" name="Obraz 12" descr="Logotyp Ministerstwa Zdrowia">
              <a:extLst>
                <a:ext uri="{FF2B5EF4-FFF2-40B4-BE49-F238E27FC236}">
                  <a16:creationId xmlns:a16="http://schemas.microsoft.com/office/drawing/2014/main" id="{976869F3-41BA-3ACA-E67D-FCAFBD96B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4" name="Obraz 13" descr="Logotyp NASK">
              <a:extLst>
                <a:ext uri="{FF2B5EF4-FFF2-40B4-BE49-F238E27FC236}">
                  <a16:creationId xmlns:a16="http://schemas.microsoft.com/office/drawing/2014/main" id="{87D37F95-C24B-D8C8-6C71-15F842850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541198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91EA77B9-6D65-818B-B1F6-C350BBBE6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E74E4895-B902-EE8E-6121-57F7E06DD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F8A1329-03B4-7402-52B6-5CD07E6E4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175"/>
            <a:ext cx="10515600" cy="1325563"/>
          </a:xfrm>
        </p:spPr>
        <p:txBody>
          <a:bodyPr/>
          <a:lstStyle/>
          <a:p>
            <a:r>
              <a:rPr lang="pl-PL" b="1"/>
              <a:t>Jak wspierać innych seniorów?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79D0B0-3043-F8F9-364A-A22878AC7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67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rozmawiać o emocjach;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zachęcać do aktywności;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informować o możliwości pomocy.</a:t>
            </a:r>
          </a:p>
          <a:p>
            <a:endParaRPr lang="pl-PL"/>
          </a:p>
          <a:p>
            <a:pPr marL="0" indent="0">
              <a:buNone/>
            </a:pPr>
            <a:r>
              <a:rPr lang="pl-PL"/>
              <a:t>Możesz być ambasadorem zdrowych myśli</a:t>
            </a:r>
          </a:p>
          <a:p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FEF5B7DB-49A0-D76E-EEA8-304F81C462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2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8330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A5E54ED-8195-8658-0D1F-E63C3ECFE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4163D400-7C0E-B031-A2AF-CCEE6EA0CE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592" y="469458"/>
            <a:ext cx="542281" cy="542281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0DA02183-6DF6-39DF-B5DF-BD04D30A0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94C12BD-2B83-1379-7944-294DFD147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10515600" cy="1325563"/>
          </a:xfrm>
        </p:spPr>
        <p:txBody>
          <a:bodyPr/>
          <a:lstStyle/>
          <a:p>
            <a:r>
              <a:rPr lang="pl-PL" b="1"/>
              <a:t>Zdrowie psychiczne a samodzielność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24AE97-0524-F4EF-7348-928CD1ABB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2137"/>
            <a:ext cx="10515600" cy="4351338"/>
          </a:xfrm>
        </p:spPr>
        <p:txBody>
          <a:bodyPr>
            <a:no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poczucie wpływu na życie, sprawczości;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utrzymanie samodzielności i niezależności;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decyzyjność w codziennych sprawach;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duma ze swoich działań.</a:t>
            </a:r>
          </a:p>
          <a:p>
            <a:endParaRPr lang="pl-PL" sz="2400"/>
          </a:p>
          <a:p>
            <a:pPr marL="0" indent="0">
              <a:buNone/>
            </a:pPr>
            <a:r>
              <a:rPr lang="pl-PL" sz="2400" b="1"/>
              <a:t>Budowanie odporności psychicznej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akceptacja zmian;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szukanie pozytywów;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szukanie rozwiązań;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wzmacnianie relacji.</a:t>
            </a:r>
          </a:p>
          <a:p>
            <a:pPr marL="0" indent="0">
              <a:buNone/>
            </a:pPr>
            <a:endParaRPr lang="pl-PL" sz="2400"/>
          </a:p>
          <a:p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379181467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765F090-2400-5145-49D9-0465B5455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189FB0D1-B521-200A-05DD-9D9625004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1888686-64A4-44EF-FFB2-D8F36C1C5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875"/>
            <a:ext cx="10515600" cy="1325563"/>
          </a:xfrm>
        </p:spPr>
        <p:txBody>
          <a:bodyPr/>
          <a:lstStyle/>
          <a:p>
            <a:r>
              <a:rPr lang="pl-PL" b="1"/>
              <a:t>Wzmacnianie poczucia bezpieczeństwa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D476E5-BF99-79AA-5BE4-64BB824BF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37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sprawdzone źródła wiedzy;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jasna komunikacja z bliskimi;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rutyna dnia codziennego.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F5402889-3DBA-F2E8-4EEE-DC0D08CED9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2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1492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3DC7D41-222F-A8F5-F345-D117F3968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442220FB-BDEC-4EBD-B683-2AF08B236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internet szanse i zagrożenia">
            <a:extLst>
              <a:ext uri="{FF2B5EF4-FFF2-40B4-BE49-F238E27FC236}">
                <a16:creationId xmlns:a16="http://schemas.microsoft.com/office/drawing/2014/main" id="{9DF84AEC-6752-6A32-6A2F-2CFF257CE2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3" y="469458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0ACAB9F-E91D-F827-FF12-7EE227093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175"/>
            <a:ext cx="10515600" cy="1325563"/>
          </a:xfrm>
        </p:spPr>
        <p:txBody>
          <a:bodyPr/>
          <a:lstStyle/>
          <a:p>
            <a:r>
              <a:rPr lang="pl-PL" b="1"/>
              <a:t>Internet i zdrowie psychiczne seniorów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DC0E99-C297-2F01-E4FB-C90FEC5EB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67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Internet może wspierać nasze zdrowie i samopoczucie;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ważne jest, by korzystać z niego rozważnie i bezpiecznie;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zachowujmy ostrożność wobec niezweryfikowanych informacji;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rozmawiajmy o tym z bliskimi i specjalistami, jeśli coś nas niepokoi.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394837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0191AC4-5533-A55C-CADA-5E20D6915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76E98BCC-200B-E69B-2A44-1C4D0AB6C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E1D036E-FF28-C981-9634-CE4B05553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10515600" cy="1325563"/>
          </a:xfrm>
        </p:spPr>
        <p:txBody>
          <a:bodyPr/>
          <a:lstStyle/>
          <a:p>
            <a:r>
              <a:rPr lang="pl-PL" b="1"/>
              <a:t>Przykłady codziennych rytuałów poprawiających nastrój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E52A16-E9F7-BD0B-1667-DC0EF3AB1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5025"/>
            <a:ext cx="10515600" cy="4351338"/>
          </a:xfrm>
        </p:spPr>
        <p:txBody>
          <a:bodyPr/>
          <a:lstStyle/>
          <a:p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poranna kawa przy oknie;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spacer po obiedzie;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rozmowa z sąsiadem po zakupach;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codzienna porcja muzyki;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dziennik wdzięczności – zapisanie 3 miłych rzeczy każdego dnia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Wymyśl i zapisz swój „rytuał poprawiający humor”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66A364CB-95E3-3FDB-888B-7D34359A51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2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95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9C724354-94DF-4370-1D07-CE0A2FC25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Obraz 6" descr="Logotyp programu Senior w roli głównej">
            <a:extLst>
              <a:ext uri="{FF2B5EF4-FFF2-40B4-BE49-F238E27FC236}">
                <a16:creationId xmlns:a16="http://schemas.microsoft.com/office/drawing/2014/main" id="{D3902639-0E04-1EEC-B549-AE43EB182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8" name="Grafika 7" descr="Ikonka i jak informacje">
            <a:extLst>
              <a:ext uri="{FF2B5EF4-FFF2-40B4-BE49-F238E27FC236}">
                <a16:creationId xmlns:a16="http://schemas.microsoft.com/office/drawing/2014/main" id="{F2790C6F-C0CA-E38C-70A7-2069C18D61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2" y="465589"/>
            <a:ext cx="549479" cy="54947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DA46C9E-9F4D-3F02-5B10-AC7D612DC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9712"/>
            <a:ext cx="10515600" cy="1325563"/>
          </a:xfrm>
        </p:spPr>
        <p:txBody>
          <a:bodyPr>
            <a:normAutofit/>
          </a:bodyPr>
          <a:lstStyle/>
          <a:p>
            <a:r>
              <a:rPr lang="pl-PL" b="1"/>
              <a:t>Potrzeby żywieniowe zmienią się </a:t>
            </a:r>
            <a:br>
              <a:rPr lang="pl-PL" b="1"/>
            </a:br>
            <a:r>
              <a:rPr lang="pl-PL" b="1"/>
              <a:t>z wiekiem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6B9F3A-0A60-4600-8652-960ADC0F7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0212"/>
            <a:ext cx="9937955" cy="44965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U osób w starszym wieku częściej występują choroby cywilizacyjne oraz inne schorzenia mające związek z nieprawidłowym żywieniem.</a:t>
            </a:r>
          </a:p>
          <a:p>
            <a:pPr marL="0" indent="0">
              <a:buNone/>
            </a:pPr>
            <a:r>
              <a:rPr lang="pl-PL"/>
              <a:t>Niedostateczny stopień odżywienia zaobserwowano u </a:t>
            </a:r>
            <a:r>
              <a:rPr lang="pl-PL" b="1"/>
              <a:t>30%</a:t>
            </a:r>
            <a:r>
              <a:rPr lang="pl-PL"/>
              <a:t> mężczyzn i </a:t>
            </a:r>
            <a:r>
              <a:rPr lang="pl-PL" b="1"/>
              <a:t>40%</a:t>
            </a:r>
            <a:r>
              <a:rPr lang="pl-PL"/>
              <a:t> kobiet spośród reprezentatywnej grupy </a:t>
            </a:r>
            <a:br>
              <a:rPr lang="pl-PL"/>
            </a:br>
            <a:r>
              <a:rPr lang="pl-PL"/>
              <a:t>1013 Polaków w wieku senioralnym.</a:t>
            </a:r>
            <a:r>
              <a:rPr lang="pl-PL" baseline="30000"/>
              <a:t>2</a:t>
            </a: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 sz="1100"/>
              <a:t>2. Szponar, L., Gacek, M. (2012). </a:t>
            </a:r>
            <a:r>
              <a:rPr lang="pl-PL" sz="1100" i="1"/>
              <a:t>Ocena stanu odżywienia osób w wieku podeszłym w badaniu WOBASZ-SENIOR.</a:t>
            </a:r>
            <a:r>
              <a:rPr lang="pl-PL" sz="1100"/>
              <a:t> Warszawa: Narodowy Instytut Zdrowia Publicznego – Państwowy Zakład Higieny.</a:t>
            </a:r>
          </a:p>
        </p:txBody>
      </p:sp>
      <p:pic>
        <p:nvPicPr>
          <p:cNvPr id="5" name="Grafika 4" descr="Ikonka dieta - rysunek brokuła">
            <a:extLst>
              <a:ext uri="{FF2B5EF4-FFF2-40B4-BE49-F238E27FC236}">
                <a16:creationId xmlns:a16="http://schemas.microsoft.com/office/drawing/2014/main" id="{FFAD8560-2C3C-D503-389B-3E96A47BF5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85602" y="459297"/>
            <a:ext cx="549479" cy="54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1217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285935D0-A782-A9D6-1673-4ACB70CC8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4C17A3C0-66C1-A573-3EAC-5329AE07D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81BFE0B3-3540-0C0C-A633-B5CAF61385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2" y="469458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7C9A6F2-90D1-54D9-E5EB-EF2DFF500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175"/>
            <a:ext cx="10515600" cy="1325563"/>
          </a:xfrm>
        </p:spPr>
        <p:txBody>
          <a:bodyPr/>
          <a:lstStyle/>
          <a:p>
            <a:r>
              <a:rPr lang="pl-PL" b="1"/>
              <a:t>Znaczenie snu i diety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65110C-68ED-5FF7-F18A-77CD15EA3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67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wpływ snu na samopoczucie;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dieta a funkcjonowanie mózgu;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ograniczenie cukru i kofeiny.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395022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0DC4F7C-1150-CC93-5601-037F906F2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665C68F9-612B-B513-F350-B022DEBB80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592" y="469458"/>
            <a:ext cx="542281" cy="542281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377288A3-AD1F-0D4E-8411-CAD61FE6F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1295AE7-211B-B621-B064-C1F71733E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175"/>
            <a:ext cx="10515600" cy="1325563"/>
          </a:xfrm>
        </p:spPr>
        <p:txBody>
          <a:bodyPr/>
          <a:lstStyle/>
          <a:p>
            <a:r>
              <a:rPr lang="pl-PL" b="1"/>
              <a:t>Proste techniki relaksacyjne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453263-7470-C408-A615-B0E905AAC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67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oddychanie 4-4-4;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wizualizacja miejsca spokoju;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rozluźnianie mięśni;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muzyka relaksacyjna;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skojarzenie pozytywnego uczucia, myśli i gestem (np. pocieraniem kciuka)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246544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59788-B8DF-B822-D43E-A569DEEC0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ubrania, Ludzka twarz, zrzut ekranu&#10;&#10;Zawartość wygenerowana przez AI może być niepoprawna.">
            <a:extLst>
              <a:ext uri="{FF2B5EF4-FFF2-40B4-BE49-F238E27FC236}">
                <a16:creationId xmlns:a16="http://schemas.microsoft.com/office/drawing/2014/main" id="{FBAAEFE8-5E50-6989-6A99-86D338EE0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227CB1-59A0-1E89-0A0B-FC4C08E77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4400" b="1"/>
          </a:p>
          <a:p>
            <a:pPr marL="0" indent="0" algn="ctr">
              <a:buNone/>
            </a:pPr>
            <a:endParaRPr lang="pl-PL" sz="4400" b="1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0827CDD6-0BFE-46FB-5537-3E2994D0A9F9}"/>
              </a:ext>
            </a:extLst>
          </p:cNvPr>
          <p:cNvCxnSpPr>
            <a:cxnSpLocks/>
          </p:cNvCxnSpPr>
          <p:nvPr/>
        </p:nvCxnSpPr>
        <p:spPr>
          <a:xfrm>
            <a:off x="6229318" y="2308238"/>
            <a:ext cx="295880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a 11" descr="ikonka - zdrowie psychiczne seniorów">
            <a:extLst>
              <a:ext uri="{FF2B5EF4-FFF2-40B4-BE49-F238E27FC236}">
                <a16:creationId xmlns:a16="http://schemas.microsoft.com/office/drawing/2014/main" id="{427CDD14-FB53-645C-486B-C915924761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3231" y="3351873"/>
            <a:ext cx="1030732" cy="1030732"/>
          </a:xfrm>
          <a:prstGeom prst="rect">
            <a:avLst/>
          </a:prstGeom>
        </p:spPr>
      </p:pic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829FB4C9-FA4B-674C-8548-973D0460D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FBBB50CB-290C-35E3-F0C8-A58F211A253B}"/>
              </a:ext>
            </a:extLst>
          </p:cNvPr>
          <p:cNvSpPr txBox="1">
            <a:spLocks/>
          </p:cNvSpPr>
          <p:nvPr/>
        </p:nvSpPr>
        <p:spPr>
          <a:xfrm>
            <a:off x="6095999" y="1801182"/>
            <a:ext cx="3225446" cy="696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Zdrowie psychiczne </a:t>
            </a:r>
            <a:br>
              <a:rPr lang="pl-PL" sz="2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seniorów</a:t>
            </a:r>
          </a:p>
          <a:p>
            <a:pPr algn="l"/>
            <a:endParaRPr lang="pl-PL" sz="2000" b="1" cap="all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0781FC08-8CF2-7F95-E943-309C35F458A2}"/>
              </a:ext>
            </a:extLst>
          </p:cNvPr>
          <p:cNvSpPr txBox="1">
            <a:spLocks/>
          </p:cNvSpPr>
          <p:nvPr/>
        </p:nvSpPr>
        <p:spPr>
          <a:xfrm>
            <a:off x="6095999" y="1917034"/>
            <a:ext cx="4041407" cy="905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cap="all">
                <a:solidFill>
                  <a:schemeClr val="bg2">
                    <a:lumMod val="10000"/>
                  </a:schemeClr>
                </a:solidFill>
              </a:rPr>
              <a:t>Ankieta po zajęciach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0949046-53EC-8225-5E7A-1574B7FCB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154" y="3223289"/>
            <a:ext cx="1611133" cy="1706877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EDB0CD83-009A-B004-4736-BED7DC736814}"/>
              </a:ext>
            </a:extLst>
          </p:cNvPr>
          <p:cNvGrpSpPr/>
          <p:nvPr/>
        </p:nvGrpSpPr>
        <p:grpSpPr>
          <a:xfrm>
            <a:off x="638846" y="5442195"/>
            <a:ext cx="6358474" cy="905444"/>
            <a:chOff x="339968" y="5555136"/>
            <a:chExt cx="8420244" cy="1199038"/>
          </a:xfrm>
        </p:grpSpPr>
        <p:pic>
          <p:nvPicPr>
            <p:cNvPr id="15" name="Obraz 14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EF5CC074-39A1-A2F9-8EE3-D85D23B4D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6" name="Obraz 15" descr="Logotyp Ministerstwa Zdrowia">
              <a:extLst>
                <a:ext uri="{FF2B5EF4-FFF2-40B4-BE49-F238E27FC236}">
                  <a16:creationId xmlns:a16="http://schemas.microsoft.com/office/drawing/2014/main" id="{A119450D-5C99-51D7-205B-84A65BDA7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7" name="Obraz 16" descr="Logotyp NASK">
              <a:extLst>
                <a:ext uri="{FF2B5EF4-FFF2-40B4-BE49-F238E27FC236}">
                  <a16:creationId xmlns:a16="http://schemas.microsoft.com/office/drawing/2014/main" id="{C440C949-9DF0-BECC-4ECA-9938E9B98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346999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ubrania, człowiek, Łokieć&#10;&#10;Zawartość wygenerowana przez AI może być niepoprawna.">
            <a:extLst>
              <a:ext uri="{FF2B5EF4-FFF2-40B4-BE49-F238E27FC236}">
                <a16:creationId xmlns:a16="http://schemas.microsoft.com/office/drawing/2014/main" id="{E5DD302F-57CB-EF13-22CA-6FD2781BF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5250"/>
            <a:ext cx="12191999" cy="68580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D4C2A165-D868-D95D-3FEE-488226B5F2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2632" y="2735836"/>
            <a:ext cx="1030730" cy="103073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4946436-DB38-8967-BAB6-7FFE12B87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l-PL" b="1"/>
            </a:br>
            <a:endParaRPr lang="pl-PL" b="1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FDFAD2B0-717F-EEB5-26F3-791F2E89BACC}"/>
              </a:ext>
            </a:extLst>
          </p:cNvPr>
          <p:cNvSpPr txBox="1">
            <a:spLocks/>
          </p:cNvSpPr>
          <p:nvPr/>
        </p:nvSpPr>
        <p:spPr>
          <a:xfrm>
            <a:off x="2956361" y="1500823"/>
            <a:ext cx="4706709" cy="34343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PROFILAKTYKA CHORÓB ZAKAŹNYCH </a:t>
            </a:r>
            <a:br>
              <a:rPr lang="pl-PL" sz="4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I Szczepienia ochronne 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1D84573D-EF4F-2342-739F-8CE7BCDB40CA}"/>
              </a:ext>
            </a:extLst>
          </p:cNvPr>
          <p:cNvCxnSpPr>
            <a:cxnSpLocks/>
          </p:cNvCxnSpPr>
          <p:nvPr/>
        </p:nvCxnSpPr>
        <p:spPr>
          <a:xfrm>
            <a:off x="3069613" y="5146980"/>
            <a:ext cx="398523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0401AF61-58B8-1D37-2AB7-8901493AD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5BEF4EBA-BE93-BC4B-6C3F-C7C6DB1A0962}"/>
              </a:ext>
            </a:extLst>
          </p:cNvPr>
          <p:cNvGrpSpPr/>
          <p:nvPr/>
        </p:nvGrpSpPr>
        <p:grpSpPr>
          <a:xfrm>
            <a:off x="393681" y="5693140"/>
            <a:ext cx="6358474" cy="905444"/>
            <a:chOff x="339968" y="5555136"/>
            <a:chExt cx="8420244" cy="1199038"/>
          </a:xfrm>
        </p:grpSpPr>
        <p:pic>
          <p:nvPicPr>
            <p:cNvPr id="12" name="Obraz 11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53AE06C4-BCA5-3E97-247E-B61494E91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4" name="Obraz 13" descr="Logotyp Ministerstwa Zdrowia">
              <a:extLst>
                <a:ext uri="{FF2B5EF4-FFF2-40B4-BE49-F238E27FC236}">
                  <a16:creationId xmlns:a16="http://schemas.microsoft.com/office/drawing/2014/main" id="{78872746-46B0-9CEF-F4CA-467F97F39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5" name="Obraz 14" descr="Logotyp NASK">
              <a:extLst>
                <a:ext uri="{FF2B5EF4-FFF2-40B4-BE49-F238E27FC236}">
                  <a16:creationId xmlns:a16="http://schemas.microsoft.com/office/drawing/2014/main" id="{B9DBFC0C-F4FC-77FC-2431-45DFB3F28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991917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E5AB0-A821-BF0C-24D0-3F665A463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ubrania, człowiek, Łokieć&#10;&#10;Zawartość wygenerowana przez AI może być niepoprawna.">
            <a:extLst>
              <a:ext uri="{FF2B5EF4-FFF2-40B4-BE49-F238E27FC236}">
                <a16:creationId xmlns:a16="http://schemas.microsoft.com/office/drawing/2014/main" id="{D37CFBD7-8D7B-5207-D7E9-F766690DB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5250"/>
            <a:ext cx="12191999" cy="68580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D4DF9E7D-0BE0-57A2-E9E7-CA3189D72C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2632" y="2735836"/>
            <a:ext cx="1030730" cy="103073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D7A3798-F809-FC8A-CA51-A508FC2F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l-PL" b="1"/>
            </a:br>
            <a:endParaRPr lang="pl-PL" b="1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86269620-5A2E-6F0D-747F-21F39CD7DCFF}"/>
              </a:ext>
            </a:extLst>
          </p:cNvPr>
          <p:cNvSpPr txBox="1">
            <a:spLocks/>
          </p:cNvSpPr>
          <p:nvPr/>
        </p:nvSpPr>
        <p:spPr>
          <a:xfrm>
            <a:off x="2815094" y="162581"/>
            <a:ext cx="4706709" cy="17062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PROFILAKTYKA CHORÓB ZAKAŹNYCH </a:t>
            </a:r>
            <a:br>
              <a:rPr lang="pl-PL" sz="2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I Szczepienia ochronne</a:t>
            </a:r>
            <a:br>
              <a:rPr lang="pl-PL" sz="2000" b="1" cap="all">
                <a:solidFill>
                  <a:schemeClr val="bg2">
                    <a:lumMod val="10000"/>
                  </a:schemeClr>
                </a:solidFill>
              </a:rPr>
            </a:br>
            <a:endParaRPr lang="pl-PL" sz="2000" b="1" cap="all">
              <a:solidFill>
                <a:schemeClr val="bg2">
                  <a:lumMod val="10000"/>
                </a:schemeClr>
              </a:solidFill>
            </a:endParaRPr>
          </a:p>
          <a:p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dezinformacja 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3DFACC29-3D31-304F-FFB1-D12F2667AB3E}"/>
              </a:ext>
            </a:extLst>
          </p:cNvPr>
          <p:cNvCxnSpPr>
            <a:cxnSpLocks/>
          </p:cNvCxnSpPr>
          <p:nvPr/>
        </p:nvCxnSpPr>
        <p:spPr>
          <a:xfrm>
            <a:off x="3136949" y="1966168"/>
            <a:ext cx="398523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59D44F41-E389-796D-0EAF-9C1D6430A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BD24702E-44C1-54C2-D246-9E18A6F352C3}"/>
              </a:ext>
            </a:extLst>
          </p:cNvPr>
          <p:cNvSpPr txBox="1">
            <a:spLocks/>
          </p:cNvSpPr>
          <p:nvPr/>
        </p:nvSpPr>
        <p:spPr>
          <a:xfrm>
            <a:off x="3293590" y="1618495"/>
            <a:ext cx="4041407" cy="905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cap="all">
                <a:solidFill>
                  <a:schemeClr val="bg2">
                    <a:lumMod val="10000"/>
                  </a:schemeClr>
                </a:solidFill>
              </a:rPr>
              <a:t>Ankieta przed zajęciami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ED5C3BC-ECBA-BD63-7FFD-838DB28FB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144" y="3013828"/>
            <a:ext cx="1761151" cy="1783459"/>
          </a:xfrm>
          <a:prstGeom prst="rect">
            <a:avLst/>
          </a:prstGeom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00EC530C-9C3C-A358-B235-235237F91CA6}"/>
              </a:ext>
            </a:extLst>
          </p:cNvPr>
          <p:cNvGrpSpPr/>
          <p:nvPr/>
        </p:nvGrpSpPr>
        <p:grpSpPr>
          <a:xfrm>
            <a:off x="440063" y="5649419"/>
            <a:ext cx="6358474" cy="905444"/>
            <a:chOff x="339968" y="5555136"/>
            <a:chExt cx="8420244" cy="1199038"/>
          </a:xfrm>
        </p:grpSpPr>
        <p:pic>
          <p:nvPicPr>
            <p:cNvPr id="15" name="Obraz 14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7F77799D-6C92-806E-F1F4-38E72AF91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6" name="Obraz 15" descr="Logotyp Ministerstwa Zdrowia">
              <a:extLst>
                <a:ext uri="{FF2B5EF4-FFF2-40B4-BE49-F238E27FC236}">
                  <a16:creationId xmlns:a16="http://schemas.microsoft.com/office/drawing/2014/main" id="{EE6020FF-E17B-E16B-A67D-D3FBDBE6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7" name="Obraz 16" descr="Logotyp NASK">
              <a:extLst>
                <a:ext uri="{FF2B5EF4-FFF2-40B4-BE49-F238E27FC236}">
                  <a16:creationId xmlns:a16="http://schemas.microsoft.com/office/drawing/2014/main" id="{6EC0D7F3-86FA-45D1-C32A-05295283C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310498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9813F18-AA2E-3171-C3F4-C5B5E8808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1BB31BD1-4485-B6EB-35C8-1DDFC3CA09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5B7FFEC4-8D6F-9B57-CF0F-20E3153D7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ED72A09-8C7B-3B68-17B2-D240C6D6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999"/>
            <a:ext cx="10863811" cy="1093281"/>
          </a:xfrm>
        </p:spPr>
        <p:txBody>
          <a:bodyPr anchor="b">
            <a:normAutofit/>
          </a:bodyPr>
          <a:lstStyle/>
          <a:p>
            <a:r>
              <a:rPr lang="pl-PL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Szczepienia ochronne Seniorów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62A4D9-96C8-98A0-5136-54CFABE6A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318750" cy="4096512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„Szczepionki należą do najpotężniejszych wynalazków w historii, dzięki którym chorobom, których kiedyś się obawiano, można teraz zapobiegać” (Dyrektor Generalny WHO Dr Tedros Adhanom Ghebreyesus) (Ghebreyesus, 2024)</a:t>
            </a:r>
          </a:p>
        </p:txBody>
      </p:sp>
    </p:spTree>
    <p:extLst>
      <p:ext uri="{BB962C8B-B14F-4D97-AF65-F5344CB8AC3E}">
        <p14:creationId xmlns:p14="http://schemas.microsoft.com/office/powerpoint/2010/main" val="303935662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BF191BA-B48B-F49E-A61D-CAA269E3C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56939A8A-E24C-76BB-6BC8-2355B54D7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DA1503-1680-A225-EEE6-DA7BA36AE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9874250" cy="4482920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154 miliony uratowanych istnień ludzkich w ciągu ostatnich 50 lat dzięki globalnym programom szczepień </a:t>
            </a:r>
            <a:r>
              <a:rPr lang="pl-PL" sz="24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pl-PL" sz="24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tj. 6 os</a:t>
            </a:r>
            <a:r>
              <a:rPr lang="pl-PL" sz="2400" b="1">
                <a:effectLst/>
                <a:ea typeface="Calibri" panose="020F0502020204030204" pitchFamily="34" charset="0"/>
                <a:cs typeface="Lato" panose="020F0502020204030203" pitchFamily="34" charset="-18"/>
              </a:rPr>
              <a:t>ó</a:t>
            </a:r>
            <a:r>
              <a:rPr lang="pl-PL" sz="24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 co na minut</a:t>
            </a:r>
            <a:r>
              <a:rPr lang="pl-PL" sz="2400" b="1">
                <a:effectLst/>
                <a:ea typeface="Calibri" panose="020F0502020204030204" pitchFamily="34" charset="0"/>
                <a:cs typeface="Lato" panose="020F0502020204030203" pitchFamily="34" charset="-18"/>
              </a:rPr>
              <a:t>ę</a:t>
            </a:r>
            <a:r>
              <a:rPr lang="pl-PL" sz="24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pl-PL" sz="24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8 768 dziennie, 3,2 mln rocznie;</a:t>
            </a:r>
            <a:endParaRPr lang="pl-PL" sz="2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 b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4,4 miliona</a:t>
            </a:r>
            <a:r>
              <a:rPr lang="pl-PL" sz="24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średnia liczba ratowanych żyć rocznie dzięki szczepieniom w latach 2019–2030</a:t>
            </a:r>
            <a:r>
              <a:rPr lang="pl-PL" sz="2400"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pl-PL" sz="2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 b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120 milionów</a:t>
            </a:r>
            <a:r>
              <a:rPr lang="pl-PL" sz="24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przewidywana liczba uratowanych istnień ludzkich </a:t>
            </a:r>
            <a:br>
              <a:rPr lang="pl-PL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 okresie od 2019 do 2030 roku dzięki kontynuacji programów szczepień.</a:t>
            </a:r>
            <a:r>
              <a:rPr lang="pl-PL" sz="2400" baseline="30000"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pl-PL" sz="240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Clr>
                <a:srgbClr val="0971B7"/>
              </a:buClr>
              <a:buNone/>
            </a:pPr>
            <a:endParaRPr lang="pl-PL" sz="1100"/>
          </a:p>
          <a:p>
            <a:pPr marL="0" indent="0">
              <a:spcAft>
                <a:spcPts val="800"/>
              </a:spcAft>
              <a:buClr>
                <a:srgbClr val="0971B7"/>
              </a:buClr>
              <a:buNone/>
            </a:pPr>
            <a:r>
              <a:rPr lang="pl-PL" sz="1100"/>
              <a:t>15. </a:t>
            </a:r>
            <a:r>
              <a:rPr lang="en-US" sz="1100"/>
              <a:t>World Health Organization. (2024, 24 </a:t>
            </a:r>
            <a:r>
              <a:rPr lang="en-US" sz="1100" err="1"/>
              <a:t>kwietnia</a:t>
            </a:r>
            <a:r>
              <a:rPr lang="en-US" sz="1100"/>
              <a:t>). </a:t>
            </a:r>
            <a:r>
              <a:rPr lang="en-US" sz="1100" i="1"/>
              <a:t>Global immunization efforts have saved at least 154 million lives over the past 50 years</a:t>
            </a:r>
            <a:r>
              <a:rPr lang="pl-PL" sz="1100" i="1"/>
              <a:t>.</a:t>
            </a:r>
            <a:endParaRPr lang="pl-PL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CD759804-5AF4-29AD-0861-82846E2D8C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7B6CB92E-A616-D8A2-9475-7F9C725CA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999"/>
            <a:ext cx="10863811" cy="1093281"/>
          </a:xfrm>
        </p:spPr>
        <p:txBody>
          <a:bodyPr anchor="b">
            <a:normAutofit/>
          </a:bodyPr>
          <a:lstStyle/>
          <a:p>
            <a:r>
              <a:rPr lang="pl-PL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Szczepienia ochronne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755824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79D23963-60F9-F793-B2D4-3770F542C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15F03C30-FD52-E788-723A-921BA2999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2C6E78-B1BD-3606-7E6E-0B18BB88B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279"/>
            <a:ext cx="10793962" cy="5002722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38 milionów</a:t>
            </a:r>
            <a:r>
              <a:rPr lang="pl-PL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(populacja Polski!) - </a:t>
            </a:r>
            <a:r>
              <a:rPr lang="pl-PL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liczba uratowanych żyć dzięki szczepieniom przeciwko odrze w latach 2000–2019;</a:t>
            </a:r>
            <a:endParaRPr lang="pl-PL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1,5 miliona</a:t>
            </a:r>
            <a:r>
              <a:rPr lang="pl-PL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liczba dzieci, które umierają każdego roku z powodu chorób, którym można zapobiec poprzez szczepienia;</a:t>
            </a:r>
            <a:endParaRPr lang="pl-PL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70%</a:t>
            </a:r>
            <a:r>
              <a:rPr lang="pl-PL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Odsetek dzieci na świecie, które otrzymują wszystkie zalecane szczepienia, co stanowi wzrost z 20% w 1980 roku;</a:t>
            </a:r>
            <a:endParaRPr lang="pl-PL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Ale: </a:t>
            </a:r>
            <a:r>
              <a:rPr lang="pl-PL" b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24 miliony</a:t>
            </a:r>
            <a:r>
              <a:rPr lang="pl-PL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liczba dzieci, które w 2021 roku nie otrzymały podstawowych szczepień, co stanowi wzrost o 6 milionów </a:t>
            </a:r>
            <a:br>
              <a:rPr lang="pl-PL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 porównaniu z 2019 rokiem.</a:t>
            </a:r>
            <a:r>
              <a:rPr lang="pl-PL" baseline="300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16,17</a:t>
            </a:r>
            <a:endParaRPr lang="pl-PL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Clr>
                <a:srgbClr val="0971B7"/>
              </a:buClr>
              <a:buNone/>
            </a:pPr>
            <a:endParaRPr lang="pl-PL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Clr>
                <a:srgbClr val="0971B7"/>
              </a:buClr>
              <a:buNone/>
            </a:pPr>
            <a:endParaRPr lang="pl-PL" sz="1200"/>
          </a:p>
          <a:p>
            <a:pPr marL="0" indent="0">
              <a:spcAft>
                <a:spcPts val="800"/>
              </a:spcAft>
              <a:buClr>
                <a:srgbClr val="0971B7"/>
              </a:buClr>
              <a:buNone/>
            </a:pPr>
            <a:r>
              <a:rPr lang="pl-PL" sz="1200"/>
              <a:t>16. </a:t>
            </a:r>
            <a:r>
              <a:rPr lang="en-US" sz="1200"/>
              <a:t>World Health Organization. (2022, 15 </a:t>
            </a:r>
            <a:r>
              <a:rPr lang="en-US" sz="1200" err="1"/>
              <a:t>lipca</a:t>
            </a:r>
            <a:r>
              <a:rPr lang="en-US" sz="1200"/>
              <a:t>). </a:t>
            </a:r>
            <a:r>
              <a:rPr lang="en-US" sz="1200" i="1"/>
              <a:t>COVID-19 pandemic fuels largest continued backslide in vaccinations in three decades</a:t>
            </a:r>
            <a:r>
              <a:rPr lang="en-US" sz="1200"/>
              <a:t>.</a:t>
            </a:r>
            <a:br>
              <a:rPr lang="pl-PL" sz="1200"/>
            </a:br>
            <a:r>
              <a:rPr lang="pl-PL" sz="1200"/>
              <a:t>17. </a:t>
            </a:r>
            <a:r>
              <a:rPr lang="en-US" sz="1200"/>
              <a:t>UNICEF. (2023). </a:t>
            </a:r>
            <a:r>
              <a:rPr lang="en-US" sz="1200" i="1"/>
              <a:t>The State of the World’s Children 2023: For every child, vaccination</a:t>
            </a:r>
            <a:r>
              <a:rPr lang="en-US" sz="1200"/>
              <a:t>. UNICEF.</a:t>
            </a:r>
            <a:endParaRPr lang="pl-PL" sz="1200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96DD31DD-85EF-B81B-BD02-C6CF9CAADC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62A342F6-F9BA-335E-8CF9-324D66EF0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999"/>
            <a:ext cx="10863811" cy="1093281"/>
          </a:xfrm>
        </p:spPr>
        <p:txBody>
          <a:bodyPr anchor="b">
            <a:normAutofit/>
          </a:bodyPr>
          <a:lstStyle/>
          <a:p>
            <a:r>
              <a:rPr lang="pl-PL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Szczepienia ochronne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317577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5554422-BBD0-918B-2F36-EB77304F8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5BF820AE-515A-E253-5569-BD14E55F1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D6DC8F-07C6-12C5-77F4-671E05FEF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6787"/>
            <a:ext cx="10154265" cy="46572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400" b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2–3 miliony</a:t>
            </a:r>
            <a:r>
              <a:rPr lang="pl-PL" sz="24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liczba zgonów rocznie, którym udaje się zapobiec dzięki szczepieniom.</a:t>
            </a:r>
            <a:r>
              <a:rPr lang="pl-PL" sz="2400" baseline="30000"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pl-PL" sz="240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2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4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 okresie ostatnich 50 lat szczepienia przeciwko 14 chorobom (błonicy, Haemophilus influenzae typu B, wirusowemu zapaleniu wątroby typu B, japońskiemu zapaleniu mózgu, odrze, zapaleniu opon mózgowo-rdzeniowych typu A, krztuścowi, inwazyjnej chorobie pneumokokowej, polio, rotawirusom, różyczce, tężcowi, gruźlicy i żółtej febrze) bezpośrednio przyczyniły się do zmniejszenia liczby zgonów niemowląt o </a:t>
            </a:r>
            <a:r>
              <a:rPr lang="pl-PL" sz="24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40% na całym świecie</a:t>
            </a:r>
            <a:r>
              <a:rPr lang="pl-PL" sz="24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i o </a:t>
            </a:r>
            <a:r>
              <a:rPr lang="pl-PL" sz="24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ponad 50% w regionie Afryki</a:t>
            </a:r>
            <a:r>
              <a:rPr lang="pl-PL" sz="24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l-PL" sz="2400" baseline="300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19</a:t>
            </a:r>
            <a:endParaRPr lang="pl-PL" sz="240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r>
              <a:rPr lang="pl-PL" sz="1100"/>
              <a:t>18. </a:t>
            </a:r>
            <a:r>
              <a:rPr lang="en-US" sz="1100"/>
              <a:t>World Health Organization. (2024). </a:t>
            </a:r>
            <a:r>
              <a:rPr lang="en-US" sz="1100" i="1"/>
              <a:t>Immunization coverage</a:t>
            </a:r>
            <a:r>
              <a:rPr lang="en-US" sz="1100"/>
              <a:t>.</a:t>
            </a:r>
            <a:br>
              <a:rPr lang="pl-PL" sz="1100"/>
            </a:br>
            <a:r>
              <a:rPr lang="pl-PL" sz="1100"/>
              <a:t>19. </a:t>
            </a:r>
            <a:r>
              <a:rPr lang="en-US" sz="1200"/>
              <a:t>Shattock, A. J., Johnson, H. C., Beltramello, C., </a:t>
            </a:r>
            <a:r>
              <a:rPr lang="en-US" sz="1200" err="1"/>
              <a:t>i</a:t>
            </a:r>
            <a:r>
              <a:rPr lang="en-US" sz="1200"/>
              <a:t> in. (2024). </a:t>
            </a:r>
            <a:r>
              <a:rPr lang="en-US" sz="1200" i="1"/>
              <a:t>Contribution of vaccination to improved survival and health: modelling 50 years of the Expanded </a:t>
            </a:r>
            <a:r>
              <a:rPr lang="en-US" sz="1200" i="1" err="1"/>
              <a:t>Programme</a:t>
            </a:r>
            <a:r>
              <a:rPr lang="en-US" sz="1200" i="1"/>
              <a:t> on Immunization.</a:t>
            </a:r>
            <a:r>
              <a:rPr lang="pl-PL" sz="1200" i="1"/>
              <a:t> The Lancet</a:t>
            </a:r>
            <a:r>
              <a:rPr lang="pl-PL" sz="1200"/>
              <a:t>, </a:t>
            </a:r>
            <a:r>
              <a:rPr lang="pl-PL" sz="1200" i="1"/>
              <a:t>403</a:t>
            </a:r>
            <a:r>
              <a:rPr lang="pl-PL" sz="1200"/>
              <a:t>(10441)</a:t>
            </a:r>
            <a:endParaRPr lang="pl-PL" sz="1200" i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9344CA32-9DEA-E252-7AF4-A596E543DC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DF20B9B8-3C1D-26B0-97C4-ED21E6BF3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999"/>
            <a:ext cx="10863811" cy="1093281"/>
          </a:xfrm>
        </p:spPr>
        <p:txBody>
          <a:bodyPr anchor="b">
            <a:normAutofit/>
          </a:bodyPr>
          <a:lstStyle/>
          <a:p>
            <a:r>
              <a:rPr lang="pl-PL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Szczepienia ochronne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028479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FF51153-00E3-DE89-7220-A25F4A159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5A8672C1-EBCD-C175-49A1-76E7C8C62A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F994FF39-100C-9BA2-1FAE-92C4AD131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A53AB4-2E07-5439-B70B-49C91F960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547350" cy="4096512"/>
          </a:xfrm>
        </p:spPr>
        <p:txBody>
          <a:bodyPr>
            <a:normAutofit lnSpcReduction="10000"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pl-PL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Prawie </a:t>
            </a:r>
            <a:r>
              <a:rPr lang="pl-PL" b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94 miliony</a:t>
            </a:r>
            <a:r>
              <a:rPr lang="pl-PL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z szacowanych </a:t>
            </a:r>
            <a:r>
              <a:rPr lang="pl-PL" b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154 milionów</a:t>
            </a:r>
            <a:r>
              <a:rPr lang="pl-PL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uratowanych istnień od 1974 roku to zasługa ochrony zapewnionej przez szczepionki przeciwko odrze.</a:t>
            </a:r>
            <a:r>
              <a:rPr lang="pl-PL" baseline="300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19</a:t>
            </a:r>
            <a:r>
              <a:rPr lang="pl-PL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Mimo tego w </a:t>
            </a:r>
            <a:r>
              <a:rPr lang="pl-PL" b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2022 roku aż 33 miliony dzieci</a:t>
            </a:r>
            <a:r>
              <a:rPr lang="pl-PL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nie otrzymały dawki szczepionki przeciw odrze: </a:t>
            </a:r>
            <a:r>
              <a:rPr lang="pl-PL" b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22 miliony</a:t>
            </a:r>
            <a:r>
              <a:rPr lang="pl-PL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nie otrzymały </a:t>
            </a:r>
            <a:r>
              <a:rPr lang="pl-PL" b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pierwszej dawki</a:t>
            </a:r>
            <a:r>
              <a:rPr lang="pl-PL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pl-PL" b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11 milionów</a:t>
            </a:r>
            <a:r>
              <a:rPr lang="pl-PL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nie otrzymało </a:t>
            </a:r>
            <a:r>
              <a:rPr lang="pl-PL" b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drugiej dawki</a:t>
            </a:r>
            <a:r>
              <a:rPr lang="pl-PL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pl-PL" baseline="300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15</a:t>
            </a:r>
            <a:endParaRPr lang="pl-PL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800"/>
              </a:spcAft>
              <a:buNone/>
            </a:pPr>
            <a:endParaRPr lang="pl-PL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800"/>
              </a:spcAft>
              <a:buNone/>
            </a:pPr>
            <a:endParaRPr lang="pl-PL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1100">
                <a:ea typeface="Calibri" panose="020F0502020204030204" pitchFamily="34" charset="0"/>
                <a:cs typeface="Calibri" panose="020F0502020204030204" pitchFamily="34" charset="0"/>
              </a:rPr>
              <a:t>19. </a:t>
            </a:r>
            <a:r>
              <a:rPr lang="pl-PL" sz="1100" err="1"/>
              <a:t>Shattock</a:t>
            </a:r>
            <a:r>
              <a:rPr lang="pl-PL" sz="1100"/>
              <a:t>, A. J., Johnson, H. C., </a:t>
            </a:r>
            <a:r>
              <a:rPr lang="pl-PL" sz="1100" err="1"/>
              <a:t>Beltramello</a:t>
            </a:r>
            <a:r>
              <a:rPr lang="pl-PL" sz="1100"/>
              <a:t>, C., i in. (2024). </a:t>
            </a:r>
            <a:r>
              <a:rPr lang="pl-PL" sz="1100" i="1" err="1"/>
              <a:t>Contribution</a:t>
            </a:r>
            <a:r>
              <a:rPr lang="pl-PL" sz="1100" i="1"/>
              <a:t> of </a:t>
            </a:r>
            <a:r>
              <a:rPr lang="pl-PL" sz="1100" i="1" err="1"/>
              <a:t>vaccination</a:t>
            </a:r>
            <a:r>
              <a:rPr lang="pl-PL" sz="1100" i="1"/>
              <a:t> to </a:t>
            </a:r>
            <a:r>
              <a:rPr lang="pl-PL" sz="1100" i="1" err="1"/>
              <a:t>improved</a:t>
            </a:r>
            <a:r>
              <a:rPr lang="pl-PL" sz="1100" i="1"/>
              <a:t> </a:t>
            </a:r>
            <a:r>
              <a:rPr lang="pl-PL" sz="1100" i="1" err="1"/>
              <a:t>survival</a:t>
            </a:r>
            <a:r>
              <a:rPr lang="pl-PL" sz="1100" i="1"/>
              <a:t> and </a:t>
            </a:r>
            <a:r>
              <a:rPr lang="pl-PL" sz="1100" i="1" err="1"/>
              <a:t>health</a:t>
            </a:r>
            <a:r>
              <a:rPr lang="pl-PL" sz="1100" i="1"/>
              <a:t>: </a:t>
            </a:r>
            <a:r>
              <a:rPr lang="pl-PL" sz="1100" i="1" err="1"/>
              <a:t>modelling</a:t>
            </a:r>
            <a:r>
              <a:rPr lang="pl-PL" sz="1100" i="1"/>
              <a:t> 50 </a:t>
            </a:r>
            <a:r>
              <a:rPr lang="pl-PL" sz="1100" i="1" err="1"/>
              <a:t>years</a:t>
            </a:r>
            <a:r>
              <a:rPr lang="pl-PL" sz="1100" i="1"/>
              <a:t> of the </a:t>
            </a:r>
            <a:r>
              <a:rPr lang="pl-PL" sz="1100" i="1" err="1"/>
              <a:t>Expanded</a:t>
            </a:r>
            <a:r>
              <a:rPr lang="pl-PL" sz="1100" i="1"/>
              <a:t> </a:t>
            </a:r>
            <a:r>
              <a:rPr lang="pl-PL" sz="1100" i="1" err="1"/>
              <a:t>Programme</a:t>
            </a:r>
            <a:r>
              <a:rPr lang="pl-PL" sz="1100" i="1"/>
              <a:t> on </a:t>
            </a:r>
            <a:r>
              <a:rPr lang="pl-PL" sz="1100" i="1" err="1"/>
              <a:t>Immunization</a:t>
            </a:r>
            <a:r>
              <a:rPr lang="pl-PL" sz="1100" i="1"/>
              <a:t>. The Lancet, 403(10441).</a:t>
            </a:r>
            <a:br>
              <a:rPr lang="pl-PL" sz="1100" i="1"/>
            </a:br>
            <a:r>
              <a:rPr lang="pl-PL" sz="1100" i="1"/>
              <a:t>15. </a:t>
            </a:r>
            <a:r>
              <a:rPr lang="pl-PL" sz="1100"/>
              <a:t>World </a:t>
            </a:r>
            <a:r>
              <a:rPr lang="pl-PL" sz="1100" err="1"/>
              <a:t>Health</a:t>
            </a:r>
            <a:r>
              <a:rPr lang="pl-PL" sz="1100"/>
              <a:t> Organization. (2024, 24 kwietnia). </a:t>
            </a:r>
            <a:r>
              <a:rPr lang="pl-PL" sz="1100" i="1"/>
              <a:t>Global </a:t>
            </a:r>
            <a:r>
              <a:rPr lang="pl-PL" sz="1100" i="1" err="1"/>
              <a:t>immunization</a:t>
            </a:r>
            <a:r>
              <a:rPr lang="pl-PL" sz="1100" i="1"/>
              <a:t> </a:t>
            </a:r>
            <a:r>
              <a:rPr lang="pl-PL" sz="1100" i="1" err="1"/>
              <a:t>efforts</a:t>
            </a:r>
            <a:r>
              <a:rPr lang="pl-PL" sz="1100" i="1"/>
              <a:t> </a:t>
            </a:r>
            <a:r>
              <a:rPr lang="pl-PL" sz="1100" i="1" err="1"/>
              <a:t>have</a:t>
            </a:r>
            <a:r>
              <a:rPr lang="pl-PL" sz="1100" i="1"/>
              <a:t> </a:t>
            </a:r>
            <a:r>
              <a:rPr lang="pl-PL" sz="1100" i="1" err="1"/>
              <a:t>saved</a:t>
            </a:r>
            <a:r>
              <a:rPr lang="pl-PL" sz="1100" i="1"/>
              <a:t> </a:t>
            </a:r>
            <a:r>
              <a:rPr lang="pl-PL" sz="1100" i="1" err="1"/>
              <a:t>at</a:t>
            </a:r>
            <a:r>
              <a:rPr lang="pl-PL" sz="1100" i="1"/>
              <a:t> </a:t>
            </a:r>
            <a:r>
              <a:rPr lang="pl-PL" sz="1100" i="1" err="1"/>
              <a:t>least</a:t>
            </a:r>
            <a:r>
              <a:rPr lang="pl-PL" sz="1100" i="1"/>
              <a:t> 154 </a:t>
            </a:r>
            <a:r>
              <a:rPr lang="pl-PL" sz="1100" i="1" err="1"/>
              <a:t>million</a:t>
            </a:r>
            <a:r>
              <a:rPr lang="pl-PL" sz="1100" i="1"/>
              <a:t> </a:t>
            </a:r>
            <a:r>
              <a:rPr lang="pl-PL" sz="1100" i="1" err="1"/>
              <a:t>lives</a:t>
            </a:r>
            <a:r>
              <a:rPr lang="pl-PL" sz="1100" i="1"/>
              <a:t> </a:t>
            </a:r>
            <a:r>
              <a:rPr lang="pl-PL" sz="1100" i="1" err="1"/>
              <a:t>over</a:t>
            </a:r>
            <a:r>
              <a:rPr lang="pl-PL" sz="1100" i="1"/>
              <a:t> the past 50 </a:t>
            </a:r>
            <a:r>
              <a:rPr lang="pl-PL" sz="1100" i="1" err="1"/>
              <a:t>years</a:t>
            </a:r>
            <a:r>
              <a:rPr lang="pl-PL" sz="1100" i="1"/>
              <a:t>.</a:t>
            </a:r>
            <a:endParaRPr lang="pl-PL" sz="1100"/>
          </a:p>
          <a:p>
            <a:pPr marL="0" indent="0">
              <a:spcAft>
                <a:spcPts val="800"/>
              </a:spcAft>
              <a:buNone/>
            </a:pPr>
            <a:endParaRPr lang="pl-PL" sz="1100"/>
          </a:p>
          <a:p>
            <a:pPr marL="0" lvl="0" indent="0">
              <a:spcAft>
                <a:spcPts val="800"/>
              </a:spcAft>
              <a:buNone/>
            </a:pPr>
            <a:endParaRPr lang="pl-PL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800"/>
              </a:spcAft>
              <a:buNone/>
            </a:pPr>
            <a:endParaRPr lang="pl-PL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BE92A1B-9DDA-617C-0127-8081A509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999"/>
            <a:ext cx="10863811" cy="1093281"/>
          </a:xfrm>
        </p:spPr>
        <p:txBody>
          <a:bodyPr anchor="b">
            <a:normAutofit/>
          </a:bodyPr>
          <a:lstStyle/>
          <a:p>
            <a:r>
              <a:rPr lang="pl-PL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Szczepienia ochronne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4548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3F1E4DF4-5F1C-A1A2-6808-847DDCF5A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FFB83CEC-8151-C406-122C-3CB43AE3D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0342FD-C3B3-BF87-63C1-39A838B2A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7629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naturalny proces starzenia się organizmu,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utrata apetytu,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pogorszenie odczuwania zapachu i smaku,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zaburzenia wchłaniania,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problemy stomatologiczne i protetyczne,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choroby - w tym przewlekłe,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przyjmowanie leków hamujących łaknienie,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obniżony poziom aktywności fizycznej i społecznej,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samopoczucie psychiczne.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  <p:pic>
        <p:nvPicPr>
          <p:cNvPr id="7" name="Grafika 6" descr="Ikonka dieta - rysunek brokuła">
            <a:extLst>
              <a:ext uri="{FF2B5EF4-FFF2-40B4-BE49-F238E27FC236}">
                <a16:creationId xmlns:a16="http://schemas.microsoft.com/office/drawing/2014/main" id="{97D26580-9773-3F86-972F-131934B6D9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2" y="459297"/>
            <a:ext cx="549479" cy="549479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E7B5A9E1-0A11-B420-16AF-DFEBBF4B8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9712"/>
            <a:ext cx="10515600" cy="1325563"/>
          </a:xfrm>
        </p:spPr>
        <p:txBody>
          <a:bodyPr>
            <a:normAutofit/>
          </a:bodyPr>
          <a:lstStyle/>
          <a:p>
            <a:r>
              <a:rPr lang="pl-PL" b="1"/>
              <a:t>Potrzeby żywieniowe zmienią się </a:t>
            </a:r>
            <a:br>
              <a:rPr lang="pl-PL" b="1"/>
            </a:br>
            <a:r>
              <a:rPr lang="pl-PL" b="1"/>
              <a:t>z wiekiem</a:t>
            </a:r>
          </a:p>
        </p:txBody>
      </p:sp>
    </p:spTree>
    <p:extLst>
      <p:ext uri="{BB962C8B-B14F-4D97-AF65-F5344CB8AC3E}">
        <p14:creationId xmlns:p14="http://schemas.microsoft.com/office/powerpoint/2010/main" val="63336036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soba, Ludzka twarz, człowiek&#10;&#10;Zawartość wygenerowana przez AI może być niepoprawna.">
            <a:extLst>
              <a:ext uri="{FF2B5EF4-FFF2-40B4-BE49-F238E27FC236}">
                <a16:creationId xmlns:a16="http://schemas.microsoft.com/office/drawing/2014/main" id="{FCD6B080-A6FE-3046-0477-6B7CF77EC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7C5460E8-46F0-A68B-5885-44EE127C59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2632" y="2735836"/>
            <a:ext cx="1030730" cy="1030730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E1C5E807-10FB-1247-8BD2-2EAB1CC30FE7}"/>
              </a:ext>
            </a:extLst>
          </p:cNvPr>
          <p:cNvSpPr txBox="1">
            <a:spLocks/>
          </p:cNvSpPr>
          <p:nvPr/>
        </p:nvSpPr>
        <p:spPr>
          <a:xfrm>
            <a:off x="3695994" y="1500823"/>
            <a:ext cx="5736789" cy="34343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Szczepienia ochronne</a:t>
            </a:r>
          </a:p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w kontekście obciążenia zdrowotnego seniorów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BD0F81E-FCCB-B80D-0A53-85CB7ECFA631}"/>
              </a:ext>
            </a:extLst>
          </p:cNvPr>
          <p:cNvCxnSpPr>
            <a:cxnSpLocks/>
          </p:cNvCxnSpPr>
          <p:nvPr/>
        </p:nvCxnSpPr>
        <p:spPr>
          <a:xfrm>
            <a:off x="3809246" y="5146980"/>
            <a:ext cx="254378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D8482501-DF50-BA39-B0C1-6367BB454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78F6CF69-DD13-CF39-4E8B-8529937A0BAA}"/>
              </a:ext>
            </a:extLst>
          </p:cNvPr>
          <p:cNvGrpSpPr/>
          <p:nvPr/>
        </p:nvGrpSpPr>
        <p:grpSpPr>
          <a:xfrm>
            <a:off x="453316" y="5717449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CF3016D7-D38D-014F-891B-796CD8F09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01969602-03C4-C9FD-134E-7EA1F4388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4" name="Obraz 13" descr="Logotyp NASK">
              <a:extLst>
                <a:ext uri="{FF2B5EF4-FFF2-40B4-BE49-F238E27FC236}">
                  <a16:creationId xmlns:a16="http://schemas.microsoft.com/office/drawing/2014/main" id="{56FD490C-1716-2030-4902-90A3AE7C2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94764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F1F94AF-3CA9-3EE0-F16C-1CC4AA842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D800C844-0E7A-DD67-7527-7E4BFA7423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8830" y="469457"/>
            <a:ext cx="542281" cy="542281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13CBAC4A-3C76-DFD1-AD7A-3A2153561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59E9DA-0D3A-CE8D-24E3-2CDF4B2E3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68499"/>
            <a:ext cx="10274300" cy="4635501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Częstość występowania chorób przewlekłych wzrasta wraz </a:t>
            </a:r>
            <a:b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 wiekiem: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ok. 75% osób w wieku 60-67 lat rozpoznana została co najmniej jedna choroba przewlekła.</a:t>
            </a:r>
            <a:r>
              <a:rPr lang="pl-PL" baseline="30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pl-PL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najczęściej rozpoznawanych chorób przewlekłych należą choroby układu krążenia, nowotwory czy cukrzyca.</a:t>
            </a:r>
            <a:r>
              <a:rPr lang="pl-PL" baseline="30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pl-PL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r>
              <a:rPr lang="pl-PL" sz="1100"/>
              <a:t>5. Błędowski, P., Mossakowska, M., Chudek, J. (red.). (2021). </a:t>
            </a:r>
            <a:r>
              <a:rPr lang="pl-PL" sz="1100" i="1"/>
              <a:t>PolSenior2: Badanie poszczególnych obszarów stanu zdrowia osób starszych, w tym jakości życia związanej ze zdrowiem.</a:t>
            </a:r>
            <a:r>
              <a:rPr lang="pl-PL" sz="1100"/>
              <a:t> Gdańsk: Gdański Uniwersytet Medyczny. </a:t>
            </a:r>
          </a:p>
          <a:p>
            <a:pPr marL="0" indent="0">
              <a:buNone/>
            </a:pPr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612C2AA-3650-B1D0-8870-6E8CFD6276B9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Choroby przewlekłe seniorów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901975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077CBB2-6CAF-CA30-43BB-E23228D48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3B92BF66-EF06-3520-B1E8-E48112475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787272-9C08-181B-0DA6-57C105C4E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2150"/>
            <a:ext cx="10793961" cy="4347210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ajbardziej znane i powszechnie występujące czynniki ryzyka wystąpienia chorób przewlekłych to: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palenie tytoniu, 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brak aktywności fizycznej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nadmierne spożywanie alkoholu 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nieprawidłowa dieta.</a:t>
            </a:r>
          </a:p>
          <a:p>
            <a:endParaRPr lang="pl-PL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6179F17B-55E8-8BA9-514B-0D3487ECDC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830" y="469457"/>
            <a:ext cx="542281" cy="542281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FA015B49-7AB5-4A60-1C49-A9D758DAD530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Choroby przewlekłe seniorów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941254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3EEF29A-8000-FDE6-4524-7E21AC100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3619F6B7-D186-FCEA-55A9-6E058877C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5E137F-703A-C00B-13E2-89CE72AD1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793961" cy="4096512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Choroby przewlekłe mają wpływ na przebieg chorób zakaźnych.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Chorujący na choroby przewlekłe i seniorzy, których odporność jest niższa są bardziej narażeni na powikłania po przebyciu chorób zakaźnych i zaostrzenie przebiegu chorób przewlekłych. 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5EFEE779-6D6F-E82B-4F90-8366A982E1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830" y="469457"/>
            <a:ext cx="542281" cy="542281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0C7A5046-DCBA-87CE-4759-5ED2562A4150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Choroby przewlekłe seniorów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020266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9C199CD1-1A0C-34B8-E9A1-5BA58D625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53890BD3-26A8-D560-D96F-8FD5F12ED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3B9D64-83D2-9D64-7C02-00A49B146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12848"/>
            <a:ext cx="10604500" cy="4096512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Zgodnie z ustawą o zapobieganiu oraz zwalczaniu zakażeń i chorób zakaźnych u ludzi z dnia z dnia 5 grudnia 2008 r. (Dz.U. z 2024 r. poz. 924 z późn. zm.) to:</a:t>
            </a:r>
          </a:p>
          <a:p>
            <a:pPr marL="571500" indent="-34290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choroba, która została wywołana przez biologiczny czynnik chorobotwórczy. </a:t>
            </a:r>
          </a:p>
          <a:p>
            <a:pPr indent="0">
              <a:spcAft>
                <a:spcPts val="800"/>
              </a:spcAft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Inaczej:</a:t>
            </a:r>
          </a:p>
          <a:p>
            <a:pPr marL="571500" indent="-342900"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„choroby wywołane przez drobnoustroje (bakterie, wirusy, grzyby), toksyczne produkty (np. jad kiełbasiany), a także przez pasożyty lub inne biologiczne czynniki chorobotwórcze, które ze względu na charakter </a:t>
            </a:r>
            <a:b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sposób szerzenia stanowią zagrożenie dla zdrowia i życia ludzi.”</a:t>
            </a:r>
          </a:p>
          <a:p>
            <a:endParaRPr lang="pl-PL" sz="2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E686FBCC-8B9B-3053-A94A-9725AB490D3E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Choroby zakaźne</a:t>
            </a:r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A6C5AEDA-7E91-FC6E-4F04-5B33BF5815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830" y="469457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2273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A50060A-741B-3A45-6A23-F948BE61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080EFE59-C431-D63B-0336-754BA07EA0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8830" y="469457"/>
            <a:ext cx="542281" cy="542281"/>
          </a:xfrm>
          <a:prstGeom prst="rect">
            <a:avLst/>
          </a:prstGeom>
        </p:spPr>
      </p:pic>
      <p:pic>
        <p:nvPicPr>
          <p:cNvPr id="4" name="Obraz 3" descr="Logotyp programu Senior w roli głównej">
            <a:extLst>
              <a:ext uri="{FF2B5EF4-FFF2-40B4-BE49-F238E27FC236}">
                <a16:creationId xmlns:a16="http://schemas.microsoft.com/office/drawing/2014/main" id="{29F4A592-2016-368C-E113-54A387E19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7B40824-7211-F8AD-D859-2F0A969CED47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Choroby zakaźne</a:t>
            </a:r>
            <a:endParaRPr lang="pl-PL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E23A168-92C6-741F-8D56-5FF086F150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608261"/>
              </p:ext>
            </p:extLst>
          </p:nvPr>
        </p:nvGraphicFramePr>
        <p:xfrm>
          <a:off x="928427" y="2616200"/>
          <a:ext cx="10337800" cy="316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C17F0624-268C-EEB7-F1BF-59CE073C90B1}"/>
              </a:ext>
            </a:extLst>
          </p:cNvPr>
          <p:cNvSpPr txBox="1">
            <a:spLocks/>
          </p:cNvSpPr>
          <p:nvPr/>
        </p:nvSpPr>
        <p:spPr>
          <a:xfrm>
            <a:off x="2095500" y="1866900"/>
            <a:ext cx="9442450" cy="46715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Choroby mogą szerzyć się przez:</a:t>
            </a:r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206078740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D20EC88-E0FA-A83E-EF6E-7F491722E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6DADF730-FC81-8732-B5D9-B8892586C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845C54AC-8A3D-B1A7-767E-E3C3CCBED7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830" y="469457"/>
            <a:ext cx="542281" cy="54228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8B02BF-BEF0-2181-7000-C546963CA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12848"/>
            <a:ext cx="10147300" cy="4096512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Szczepionka jest preparatem biologicznym, imitującym naturalne przebycie infekcji, dzięki czemu organizm rozwija odporność analogiczną do uzyskiwanej przy kontakcie z prawdziwym wirusem lub bakterią.</a:t>
            </a:r>
          </a:p>
          <a:p>
            <a:pPr marL="0" indent="0">
              <a:buNone/>
            </a:pPr>
            <a:endParaRPr 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8B305C04-6237-0A29-A7DD-2829595EFCB7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Szczepionki i odporność populacyjna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912886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365880E-3420-BAE0-0E34-E9FD88955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BC7BCEBD-1728-117F-4B44-02819F53D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75CF4EAC-9424-41FA-DC43-3A2C753579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830" y="469457"/>
            <a:ext cx="542281" cy="54228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4346A1-4399-0E1B-1C2D-9681F366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11019514" cy="4096512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skład preparatu wchodzą: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antygeny uzyskiwane z żywych lub zabitych drobnoustrojów, ich oczyszczonych fragmentów lub metabolitów bakterii oraz w wyniku inżynierii genetycznej</a:t>
            </a: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2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szczepionki zawierają substancje pomocnicze np. stabilizujące, konserwujące, adiuwanty wzmacniające i przyspieszające proces pojawienia się odporności,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śladowe ilości substancji pochodzących z procesu wytwarzania szczepionki.</a:t>
            </a:r>
          </a:p>
          <a:p>
            <a:endParaRPr lang="pl-PL" sz="240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48187356-7C21-21DD-B22D-FF5655C67C8D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Szczepionki i odporność populacyjna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486827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95AF541B-2B91-DC6A-F462-038CC91EB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Obraz 2" descr="Logotyp programu Senior w roli głównej">
            <a:extLst>
              <a:ext uri="{FF2B5EF4-FFF2-40B4-BE49-F238E27FC236}">
                <a16:creationId xmlns:a16="http://schemas.microsoft.com/office/drawing/2014/main" id="{B683FAE1-0BC6-F163-133E-865E1227A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1ED23FEF-4882-4009-F582-5B5760AF2F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830" y="469457"/>
            <a:ext cx="542281" cy="54228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A51526C8-190B-0D24-CD2F-54B43C2A2E75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Odporność populacyjna</a:t>
            </a:r>
            <a:endParaRPr lang="pl-PL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90BC4234-76F9-284B-5CEC-D37B60623C6E}"/>
              </a:ext>
            </a:extLst>
          </p:cNvPr>
          <p:cNvSpPr txBox="1">
            <a:spLocks/>
          </p:cNvSpPr>
          <p:nvPr/>
        </p:nvSpPr>
        <p:spPr>
          <a:xfrm>
            <a:off x="838200" y="2212848"/>
            <a:ext cx="4419600" cy="4035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w wyniku uodpornienia na dana chorobę zakaźną wysokiego odsetka społeczeństwa zmniejsza prawdopodobieństwo zachorowania na tę chorobę również osób nieuodpornionych 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4204FC1F-A3B4-FD86-75C9-3C4CBF8C79D1}"/>
              </a:ext>
            </a:extLst>
          </p:cNvPr>
          <p:cNvSpPr txBox="1">
            <a:spLocks/>
          </p:cNvSpPr>
          <p:nvPr/>
        </p:nvSpPr>
        <p:spPr>
          <a:xfrm>
            <a:off x="6407150" y="2212848"/>
            <a:ext cx="4419600" cy="434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dzięki odporności populacyjnej ochronie podlegają również ci, którzy nie mogą być zaszczepieni ze względu na przeciwwskazania, chorują przewlekle lub jeszcze nie mogą zostać zaszczepieni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9CE4D66-C6E4-311C-FE97-936B98530DD1}"/>
              </a:ext>
            </a:extLst>
          </p:cNvPr>
          <p:cNvCxnSpPr>
            <a:cxnSpLocks/>
          </p:cNvCxnSpPr>
          <p:nvPr/>
        </p:nvCxnSpPr>
        <p:spPr>
          <a:xfrm flipV="1">
            <a:off x="6267450" y="2127250"/>
            <a:ext cx="0" cy="3340100"/>
          </a:xfrm>
          <a:prstGeom prst="line">
            <a:avLst/>
          </a:prstGeom>
          <a:ln>
            <a:solidFill>
              <a:srgbClr val="0971B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C417E166-607C-7099-29FC-66D3C40EAA03}"/>
              </a:ext>
            </a:extLst>
          </p:cNvPr>
          <p:cNvCxnSpPr>
            <a:cxnSpLocks/>
          </p:cNvCxnSpPr>
          <p:nvPr/>
        </p:nvCxnSpPr>
        <p:spPr>
          <a:xfrm flipV="1">
            <a:off x="717550" y="2127250"/>
            <a:ext cx="0" cy="3359150"/>
          </a:xfrm>
          <a:prstGeom prst="line">
            <a:avLst/>
          </a:prstGeom>
          <a:ln>
            <a:solidFill>
              <a:srgbClr val="0971B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91056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509B0CA-68DE-62C4-8D42-988BB0F2F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E78CA485-F015-0242-BB50-1BB496A676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8830" y="469457"/>
            <a:ext cx="542281" cy="542281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CBF4EC12-3004-0202-07CE-58F89FD28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62B066-19E8-C4A1-8C48-DEA3B112CD59}"/>
              </a:ext>
            </a:extLst>
          </p:cNvPr>
          <p:cNvSpPr txBox="1">
            <a:spLocks/>
          </p:cNvSpPr>
          <p:nvPr/>
        </p:nvSpPr>
        <p:spPr>
          <a:xfrm>
            <a:off x="838201" y="1637881"/>
            <a:ext cx="10657112" cy="49445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Próg zaszczepionych pozwalających na obserwację odporności populacyjnej jest różny dla różnych chorób, najczęściej jednak odsetek osób uodpornionych w populacji, po osiągnięciu którego liczba nowych zakażonych zaczyna się zmniejszać, zwykle wymaga </a:t>
            </a:r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90-95% populacji uodpornionej</a:t>
            </a: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l-PL" baseline="30000"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endParaRPr lang="pl-PL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l-PL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Odporność populacyjna dotyczy jedynie tych </a:t>
            </a:r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chorób, które przenoszą się między ludźmi </a:t>
            </a: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(nie dotyczy np. kleszczowego zapalenia mózgu) </a:t>
            </a:r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r>
              <a:rPr lang="pl-PL" sz="1100"/>
              <a:t>20. NIZP-PZH, Szczepienia ochronne – odporność populacyjna; Fine P. i </a:t>
            </a:r>
            <a:r>
              <a:rPr lang="pl-PL" sz="1100" err="1"/>
              <a:t>wsp</a:t>
            </a:r>
            <a:r>
              <a:rPr lang="pl-PL" sz="1100"/>
              <a:t>., 2011.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2C858D1E-65EB-A526-26DF-05683E1C7F7B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Odporność populacyjna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0230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049FA9C-AF79-A7D8-A80B-4514E146F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C1B51B63-EE2C-A075-A48F-91298EA77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C77A866-56FB-3B8E-1AD5-CCCB651DB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Dieta seniora powinna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361564-7207-850C-8584-5C1F15BE4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być dopasowana do stanu zdrowia,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zapobiegać chorobom,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poprawiać samopoczucie.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  <p:pic>
        <p:nvPicPr>
          <p:cNvPr id="6" name="Grafika 5" descr="Ikonka dieta - rysunek brokuła">
            <a:extLst>
              <a:ext uri="{FF2B5EF4-FFF2-40B4-BE49-F238E27FC236}">
                <a16:creationId xmlns:a16="http://schemas.microsoft.com/office/drawing/2014/main" id="{761043A8-BE45-A655-280B-D0B64D47CA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2" y="459297"/>
            <a:ext cx="549479" cy="54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3790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lustro, odbicie, sztuka&#10;&#10;Zawartość wygenerowana przez AI może być niepoprawna.">
            <a:extLst>
              <a:ext uri="{FF2B5EF4-FFF2-40B4-BE49-F238E27FC236}">
                <a16:creationId xmlns:a16="http://schemas.microsoft.com/office/drawing/2014/main" id="{A4EC828A-DD82-DA01-C874-34DE05B7E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0BC584F1-93E5-4749-7C2E-47051B69BD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3229" y="2849299"/>
            <a:ext cx="1024514" cy="1024514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C04C2BA3-D5D6-5A2B-5612-22C8DAFD20F8}"/>
              </a:ext>
            </a:extLst>
          </p:cNvPr>
          <p:cNvSpPr txBox="1">
            <a:spLocks/>
          </p:cNvSpPr>
          <p:nvPr/>
        </p:nvSpPr>
        <p:spPr>
          <a:xfrm>
            <a:off x="5246487" y="266454"/>
            <a:ext cx="4564263" cy="3959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Dopuszczenie szczepionki </a:t>
            </a:r>
            <a:br>
              <a:rPr lang="pl-PL" sz="4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do obrotu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509267AE-1482-C9B3-BBC4-8E2F09BEE5E5}"/>
              </a:ext>
            </a:extLst>
          </p:cNvPr>
          <p:cNvCxnSpPr>
            <a:cxnSpLocks/>
          </p:cNvCxnSpPr>
          <p:nvPr/>
        </p:nvCxnSpPr>
        <p:spPr>
          <a:xfrm>
            <a:off x="5359738" y="4438187"/>
            <a:ext cx="2685712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22F148C1-F995-E16A-4546-E5BDA5834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328932C7-8AC5-EBFB-A32E-D3CA00474241}"/>
              </a:ext>
            </a:extLst>
          </p:cNvPr>
          <p:cNvGrpSpPr/>
          <p:nvPr/>
        </p:nvGrpSpPr>
        <p:grpSpPr>
          <a:xfrm>
            <a:off x="5509020" y="5806555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F885AEC6-EC7B-0CA4-82DD-D21E072F4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3" name="Obraz 12" descr="Logotyp Ministerstwa Zdrowia">
              <a:extLst>
                <a:ext uri="{FF2B5EF4-FFF2-40B4-BE49-F238E27FC236}">
                  <a16:creationId xmlns:a16="http://schemas.microsoft.com/office/drawing/2014/main" id="{BB59D285-11A8-1EC1-E500-B1DFDA843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4" name="Obraz 13" descr="Logotyp NASK">
              <a:extLst>
                <a:ext uri="{FF2B5EF4-FFF2-40B4-BE49-F238E27FC236}">
                  <a16:creationId xmlns:a16="http://schemas.microsoft.com/office/drawing/2014/main" id="{B4C79D99-172A-E617-2474-65C6BB231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950550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698CDCA-1CAB-6897-D0EF-E45C72852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E954E302-D0B0-969F-F8BA-A86E1CF99F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8829" y="469457"/>
            <a:ext cx="542281" cy="542281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EE680B61-43C8-1E36-76A2-4D59533DE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B75397-C751-4AD3-09E6-1DA4B3EEF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12848"/>
            <a:ext cx="10428026" cy="4096512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Rygorystyczna procedura - bada się skuteczność i bezpieczeństwo szczepionki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Polsce odpowiedzialny - Urząd Rejestracji Produktów Leczniczych, Wyrobów Medycznych i Produktów Biobójczych,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Unii Europejskiej - Europejska Agencja Leków (EMA- European Medicines Agency). Orzeczenia EMA obowiązują we wszystkich krajach Unii Europejskiej,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szczepionki są badane od momentu ich opracowania – przed rejestracją, w trakcie procesu rejestracji, w toku procesu wytwarzania. Kontrolowane są również szczepionki dopuszczone na rynek,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monitorowane są również Niepożądane Odczyny Poszczepienne (NOP) występujące po podaniu szczepionki.</a:t>
            </a:r>
          </a:p>
          <a:p>
            <a:pPr>
              <a:spcAft>
                <a:spcPts val="800"/>
              </a:spcAft>
            </a:pPr>
            <a:endParaRPr lang="pl-PL" sz="20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00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BBE4B2FA-F425-FF8D-D261-AD37354877FB}"/>
              </a:ext>
            </a:extLst>
          </p:cNvPr>
          <p:cNvSpPr txBox="1">
            <a:spLocks/>
          </p:cNvSpPr>
          <p:nvPr/>
        </p:nvSpPr>
        <p:spPr>
          <a:xfrm>
            <a:off x="838201" y="523240"/>
            <a:ext cx="10428026" cy="141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Proces dopuszczenia szczepionki </a:t>
            </a:r>
            <a:b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do obrotu</a:t>
            </a:r>
          </a:p>
        </p:txBody>
      </p:sp>
    </p:spTree>
    <p:extLst>
      <p:ext uri="{BB962C8B-B14F-4D97-AF65-F5344CB8AC3E}">
        <p14:creationId xmlns:p14="http://schemas.microsoft.com/office/powerpoint/2010/main" val="279946321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11DF22B-3FA3-E1E8-18EE-5952E17C3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9840584E-0874-1B7D-625E-71CCAAE3E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C3855A-5BAA-A85C-1D7D-521F7AD5B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7249"/>
            <a:ext cx="10515599" cy="4546601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None/>
            </a:pPr>
            <a:r>
              <a:rPr lang="pl-PL" sz="2000">
                <a:ea typeface="Calibri" panose="020F0502020204030204" pitchFamily="34" charset="0"/>
                <a:cs typeface="Times New Roman" panose="02020603050405020304" pitchFamily="18" charset="0"/>
              </a:rPr>
              <a:t>Badania przed dopuszczeniem produktu na rynek obejmują trzy fazy: 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sz="2000">
                <a:ea typeface="Calibri" panose="020F0502020204030204" pitchFamily="34" charset="0"/>
                <a:cs typeface="Times New Roman" panose="02020603050405020304" pitchFamily="18" charset="0"/>
              </a:rPr>
              <a:t>badania jakości farmaceutycznej dostarczające informacji o jakości szczepionki;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sz="2000">
                <a:ea typeface="Calibri" panose="020F0502020204030204" pitchFamily="34" charset="0"/>
                <a:cs typeface="Times New Roman" panose="02020603050405020304" pitchFamily="18" charset="0"/>
              </a:rPr>
              <a:t>badania przedkliniczne dot. bezpieczeństwa;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pl-PL" sz="2000">
                <a:ea typeface="Calibri" panose="020F0502020204030204" pitchFamily="34" charset="0"/>
                <a:cs typeface="Times New Roman" panose="02020603050405020304" pitchFamily="18" charset="0"/>
              </a:rPr>
              <a:t>badania kliniczne.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sz="2000">
                <a:ea typeface="Calibri" panose="020F0502020204030204" pitchFamily="34" charset="0"/>
                <a:cs typeface="Times New Roman" panose="02020603050405020304" pitchFamily="18" charset="0"/>
              </a:rPr>
              <a:t>Faza trzecia – tj. badania kliniczne pozostają pod szczególnym nadzorem, bowiem realizowane są na ludziach.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sz="2000">
                <a:ea typeface="Calibri" panose="020F0502020204030204" pitchFamily="34" charset="0"/>
                <a:cs typeface="Times New Roman" panose="02020603050405020304" pitchFamily="18" charset="0"/>
              </a:rPr>
              <a:t>W pierwszej kolejności badania kliniczne wykonywane są na małej grupie ludzi i dopiero po potwierdzeniu ich bezpieczeństwa testuje się je na większej grupie. Osoby uczestniczące </a:t>
            </a:r>
            <a:br>
              <a:rPr lang="pl-PL" sz="200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>
                <a:ea typeface="Calibri" panose="020F0502020204030204" pitchFamily="34" charset="0"/>
                <a:cs typeface="Times New Roman" panose="02020603050405020304" pitchFamily="18" charset="0"/>
              </a:rPr>
              <a:t>w badaniach są informowane o celu badania i potencjalnych zagrożeniach i wymagają pisemnej zgody uczestników.</a:t>
            </a:r>
          </a:p>
          <a:p>
            <a:endParaRPr lang="pl-PL" sz="2000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8746A0DF-D1BA-5A7B-75D2-E106A7CDEF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829" y="469457"/>
            <a:ext cx="542281" cy="542281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42CCF2E2-5036-0402-DFBF-6446F33BB9C8}"/>
              </a:ext>
            </a:extLst>
          </p:cNvPr>
          <p:cNvSpPr txBox="1">
            <a:spLocks/>
          </p:cNvSpPr>
          <p:nvPr/>
        </p:nvSpPr>
        <p:spPr>
          <a:xfrm>
            <a:off x="838201" y="523240"/>
            <a:ext cx="10428026" cy="141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Proces dopuszczenia szczepionki </a:t>
            </a:r>
            <a:b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do obrotu</a:t>
            </a:r>
          </a:p>
        </p:txBody>
      </p:sp>
    </p:spTree>
    <p:extLst>
      <p:ext uri="{BB962C8B-B14F-4D97-AF65-F5344CB8AC3E}">
        <p14:creationId xmlns:p14="http://schemas.microsoft.com/office/powerpoint/2010/main" val="216127170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9E8B862A-B58B-59A4-B06A-68784AF09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7EA69FB4-961C-4D5E-CB80-295BD0D82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451428-9886-122F-1EF0-A02EB6D16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509249" cy="4096512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Dopuszczenie szczepionki do obrotu w Polsce jest uregulowane w przepisach ustawy prawo farmaceutyczne </a:t>
            </a:r>
            <a:r>
              <a:rPr lang="pl-PL" sz="20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Dz.U. z 2008 r. (Nr 45, poz. 271 z zm.) oraz w aktach wykonawczych do tej ustawy. </a:t>
            </a:r>
            <a:r>
              <a:rPr lang="pl-PL" sz="2000"/>
              <a:t>Urząd Rejestracji Produktów Leczniczych, Wyrobów Medycznych i Produktów Biobójczych (URPL)</a:t>
            </a: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ocenia złożone wnioski i dokumentację przy pomocy własnych </a:t>
            </a:r>
            <a:b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zewnętrznych ekspertów</a:t>
            </a:r>
            <a:r>
              <a:rPr lang="pl-PL" sz="20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Procedura URPL nie dotyczy produktów biotechnologicznych, pandemicznych i już zarejestrowanych w innych krajach członkowskich Unii Europejskich.</a:t>
            </a:r>
            <a:endParaRPr lang="pl-PL" sz="20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20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Procedura wzajemnego uznania dotyczy produktów dopuszczanych do obrotu w kilku krajach UE, gdy szczepionka została już dopuszczona do obrotu w jednym z krajów członkowskich.</a:t>
            </a:r>
            <a:endParaRPr lang="pl-PL" sz="20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20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 celu dopuszczenia szczepionki do obrotu jednocześnie w kilku krajach UE stosuje się procedurę zdecentralizowaną (gdy szczepionka nie została jeszcze dopuszczona do obrotu </a:t>
            </a:r>
            <a:br>
              <a:rPr lang="pl-PL" sz="20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 żadnym kraju członkowskim). </a:t>
            </a:r>
            <a:endParaRPr lang="pl-PL" sz="20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CB7556DC-AEC2-5FD3-81DB-AA79FBD68E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829" y="469457"/>
            <a:ext cx="542281" cy="542281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16A5FA51-E3B4-4532-E08C-E2B44B1779D5}"/>
              </a:ext>
            </a:extLst>
          </p:cNvPr>
          <p:cNvSpPr txBox="1">
            <a:spLocks/>
          </p:cNvSpPr>
          <p:nvPr/>
        </p:nvSpPr>
        <p:spPr>
          <a:xfrm>
            <a:off x="838201" y="523240"/>
            <a:ext cx="10428026" cy="141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Proces dopuszczenia szczepionki </a:t>
            </a:r>
            <a:b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do obrotu</a:t>
            </a:r>
          </a:p>
        </p:txBody>
      </p:sp>
    </p:spTree>
    <p:extLst>
      <p:ext uri="{BB962C8B-B14F-4D97-AF65-F5344CB8AC3E}">
        <p14:creationId xmlns:p14="http://schemas.microsoft.com/office/powerpoint/2010/main" val="394397015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F426EE5-5D90-17CE-6A74-0DBD87FA7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C01A0FD5-C219-5713-B3B5-2C54B8C02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CE8ACB-0D3F-0C06-22BA-615AF1EAC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12848"/>
            <a:ext cx="10428026" cy="4096512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Procedura scentralizowana ma zastosowanie, w przypadku szczepionek przy wytwarzaniu których stosowane są </a:t>
            </a:r>
            <a:r>
              <a:rPr lang="pl-PL" sz="24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procesy biotechnologiczne i dla produktów o ogólnym znaczeniu dla zdrowia publicznego UE </a:t>
            </a: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np. szczepionek pandemicznych. Finałem tej procedury jest decyzja Komisji Europejskiej o dopuszczeniu szczepionki do obrotu na terenie wszystkich krajów Unii Europejskiej oraz w krajach Europejskiego Stowarzyszenia Wolnego Handlu (EFTA)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CED52F9D-E013-E101-A2B9-D5BDBAEC25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829" y="469457"/>
            <a:ext cx="542281" cy="542281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920AA457-DBBB-C4EF-AD72-EF07F54AE9B9}"/>
              </a:ext>
            </a:extLst>
          </p:cNvPr>
          <p:cNvSpPr txBox="1">
            <a:spLocks/>
          </p:cNvSpPr>
          <p:nvPr/>
        </p:nvSpPr>
        <p:spPr>
          <a:xfrm>
            <a:off x="838201" y="523240"/>
            <a:ext cx="10428026" cy="141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Proces dopuszczenia szczepionki </a:t>
            </a:r>
            <a:b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do obrotu</a:t>
            </a:r>
          </a:p>
        </p:txBody>
      </p:sp>
    </p:spTree>
    <p:extLst>
      <p:ext uri="{BB962C8B-B14F-4D97-AF65-F5344CB8AC3E}">
        <p14:creationId xmlns:p14="http://schemas.microsoft.com/office/powerpoint/2010/main" val="327606824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73729E0-4797-CC3F-682C-535ECB855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ED1B9BEB-84B0-2A88-A58E-BAB58DD81C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8829" y="469457"/>
            <a:ext cx="542281" cy="542281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F95704BA-B161-9D63-4512-996F30ABA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974C5E66-E00D-7157-78A6-78C6DD7172F0}"/>
              </a:ext>
            </a:extLst>
          </p:cNvPr>
          <p:cNvSpPr txBox="1">
            <a:spLocks/>
          </p:cNvSpPr>
          <p:nvPr/>
        </p:nvSpPr>
        <p:spPr>
          <a:xfrm>
            <a:off x="838201" y="523240"/>
            <a:ext cx="10428026" cy="141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Proces dopuszczenia szczepionki </a:t>
            </a:r>
            <a:b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do obrotu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DD70FD-6F88-46E8-DCF3-734484A41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12848"/>
            <a:ext cx="10204449" cy="4096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Wszystkie szczepionki po wprowadzeniu do obrotu są monitorowane pod względem bezpieczeństwa. </a:t>
            </a:r>
          </a:p>
          <a:p>
            <a:pPr marL="0" indent="0"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Polsce system monitorowania został wprowadzony w 1996 r. i opiera się na aktualizowanych zaleceniach Światowej Organizacji Zdrowia (WHO) w zakresie monitorowania bezpieczeństwa szczepień (WHO </a:t>
            </a:r>
            <a:r>
              <a:rPr lang="pl-PL" sz="240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Drug</a:t>
            </a: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Monitoring </a:t>
            </a:r>
            <a:r>
              <a:rPr lang="pl-PL" sz="240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Extender </a:t>
            </a:r>
            <a:r>
              <a:rPr lang="pl-PL" sz="240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Immunization</a:t>
            </a: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56941766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Ludzka twarz, staw, bandaż&#10;&#10;Zawartość wygenerowana przez AI może być niepoprawna.">
            <a:extLst>
              <a:ext uri="{FF2B5EF4-FFF2-40B4-BE49-F238E27FC236}">
                <a16:creationId xmlns:a16="http://schemas.microsoft.com/office/drawing/2014/main" id="{890ABD6B-A5D3-C622-0B59-956746002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21E1717F-CAE5-179C-3593-03F3078943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2632" y="3040635"/>
            <a:ext cx="1030730" cy="1030730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A1629D3E-0F57-2D5D-13AA-8B9157C41004}"/>
              </a:ext>
            </a:extLst>
          </p:cNvPr>
          <p:cNvSpPr txBox="1">
            <a:spLocks/>
          </p:cNvSpPr>
          <p:nvPr/>
        </p:nvSpPr>
        <p:spPr>
          <a:xfrm>
            <a:off x="3000811" y="2329435"/>
            <a:ext cx="520338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Niepożądany odczyn poszczepienny (NOP) 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3D780F8-7E80-329A-4C54-77E2807E446B}"/>
              </a:ext>
            </a:extLst>
          </p:cNvPr>
          <p:cNvCxnSpPr>
            <a:cxnSpLocks/>
          </p:cNvCxnSpPr>
          <p:nvPr/>
        </p:nvCxnSpPr>
        <p:spPr>
          <a:xfrm>
            <a:off x="3114063" y="4928857"/>
            <a:ext cx="380108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BFE9E404-468B-F933-F0FD-75EB9C52E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8D066C2D-0407-107F-FF36-CE61C80F4EB8}"/>
              </a:ext>
            </a:extLst>
          </p:cNvPr>
          <p:cNvGrpSpPr/>
          <p:nvPr/>
        </p:nvGrpSpPr>
        <p:grpSpPr>
          <a:xfrm>
            <a:off x="625594" y="5534114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67768FB0-1CC5-EBEC-607E-6C84A4DF6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71DA6603-BFF9-EED7-8AA8-650707A4C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3" name="Obraz 12" descr="Logotyp NASK">
              <a:extLst>
                <a:ext uri="{FF2B5EF4-FFF2-40B4-BE49-F238E27FC236}">
                  <a16:creationId xmlns:a16="http://schemas.microsoft.com/office/drawing/2014/main" id="{3AFF8691-5538-1FAC-0552-397919902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866945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FCA75FC-7D43-F46B-E711-C70223C1D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11834B2C-E23F-60C3-08A1-C41EABA9B0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31" y="469457"/>
            <a:ext cx="542282" cy="542282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19292DD4-F408-5CB0-5D99-00305E49D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187B0A-8788-C90A-ECFD-F80F0F543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12848"/>
            <a:ext cx="10579100" cy="4096512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Niepożądany odczyn poszczepienny to pogorszenie stanu zdrowia, które wystąpi w okresie czterech tygodni po szczepieniu, a w przypadku szczepienia przeciw gruźlicy nawet do 12 miesięcy od podania preparatu. 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definicja ta nie zakłada </a:t>
            </a:r>
            <a:r>
              <a:rPr lang="pl-PL" sz="24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związku przyczynowego </a:t>
            </a: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 podaniem szczepionki, </a:t>
            </a:r>
            <a:b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jedynie zbieżność czasową, 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najczęściej spotykamy się z łagodnymi odczynami – podwyższona temperatura, tkliwość i zaczerwienienie w miejscu podania szczepionki. </a:t>
            </a:r>
          </a:p>
          <a:p>
            <a:endParaRPr lang="pl-PL" sz="240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BD653CA3-F388-2752-C39E-F0ED597F5A0C}"/>
              </a:ext>
            </a:extLst>
          </p:cNvPr>
          <p:cNvSpPr txBox="1">
            <a:spLocks/>
          </p:cNvSpPr>
          <p:nvPr/>
        </p:nvSpPr>
        <p:spPr>
          <a:xfrm>
            <a:off x="838201" y="523240"/>
            <a:ext cx="10428026" cy="141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Niepożądany odczyn poszczepienny </a:t>
            </a:r>
          </a:p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(NOP) </a:t>
            </a:r>
          </a:p>
        </p:txBody>
      </p:sp>
    </p:spTree>
    <p:extLst>
      <p:ext uri="{BB962C8B-B14F-4D97-AF65-F5344CB8AC3E}">
        <p14:creationId xmlns:p14="http://schemas.microsoft.com/office/powerpoint/2010/main" val="252908295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9C361707-286D-0624-7477-44E91A25F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F18D7A04-B357-2102-0592-ABB92DD3E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123D59-8D44-DF43-AE68-10602A2FD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12847"/>
            <a:ext cx="10793960" cy="4369537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NOP-y odnotowywane są średnio raz na 10 000 przypadków, a ryzyko wystąpienia niebezpiecznej reakcji anafilaktycznej występuje </a:t>
            </a:r>
            <a:r>
              <a:rPr lang="pl-PL" sz="24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raz na milion przypadków;</a:t>
            </a:r>
            <a:r>
              <a:rPr lang="pl-PL" sz="2400" baseline="30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endParaRPr lang="pl-PL" sz="2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częstość występowania NOP zależna jest od rodzaju podawanej szczepionki, ale w Polsce występują – uśredniając w </a:t>
            </a:r>
            <a:r>
              <a:rPr lang="pl-PL" sz="24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ok. 0,05% </a:t>
            </a: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wykonanych szczepień.</a:t>
            </a:r>
            <a:r>
              <a:rPr lang="pl-PL" sz="2400" baseline="30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endParaRPr lang="pl-PL" sz="2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0971B7"/>
              </a:buClr>
              <a:buNone/>
            </a:pPr>
            <a:endParaRPr lang="pl-PL" sz="2400"/>
          </a:p>
          <a:p>
            <a:pPr marL="0" indent="0">
              <a:buClr>
                <a:srgbClr val="0971B7"/>
              </a:buClr>
              <a:buNone/>
            </a:pPr>
            <a:endParaRPr lang="pl-PL" sz="2400"/>
          </a:p>
          <a:p>
            <a:pPr marL="0" indent="0">
              <a:buClr>
                <a:srgbClr val="0971B7"/>
              </a:buClr>
              <a:buNone/>
            </a:pPr>
            <a:endParaRPr lang="pl-PL" sz="2400"/>
          </a:p>
          <a:p>
            <a:pPr marL="0" indent="0">
              <a:buClr>
                <a:srgbClr val="0971B7"/>
              </a:buClr>
              <a:buNone/>
            </a:pPr>
            <a:endParaRPr lang="pl-PL" sz="2400"/>
          </a:p>
          <a:p>
            <a:pPr marL="0" indent="0">
              <a:buClr>
                <a:srgbClr val="0971B7"/>
              </a:buClr>
              <a:buNone/>
            </a:pPr>
            <a:r>
              <a:rPr lang="pl-PL" sz="1100"/>
              <a:t>21. NIZP-PZH, GIS. </a:t>
            </a:r>
            <a:r>
              <a:rPr lang="pl-PL" sz="1100" i="1"/>
              <a:t>Szczepienia ochronne w Polsce</a:t>
            </a:r>
            <a:r>
              <a:rPr lang="pl-PL" sz="1100"/>
              <a:t>, Warszawa 2023; WHO – Global </a:t>
            </a:r>
            <a:r>
              <a:rPr lang="pl-PL" sz="1100" err="1"/>
              <a:t>Vaccine</a:t>
            </a:r>
            <a:r>
              <a:rPr lang="pl-PL" sz="1100"/>
              <a:t> </a:t>
            </a:r>
            <a:r>
              <a:rPr lang="pl-PL" sz="1100" err="1"/>
              <a:t>Safety</a:t>
            </a:r>
            <a:r>
              <a:rPr lang="pl-PL" sz="1100"/>
              <a:t>.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E11F24FF-A882-57F6-A5F1-C35575E33D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2" cy="542282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B433CDB7-42BA-207F-F3D3-143697EA6534}"/>
              </a:ext>
            </a:extLst>
          </p:cNvPr>
          <p:cNvSpPr txBox="1">
            <a:spLocks/>
          </p:cNvSpPr>
          <p:nvPr/>
        </p:nvSpPr>
        <p:spPr>
          <a:xfrm>
            <a:off x="838201" y="523240"/>
            <a:ext cx="10428026" cy="141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Niepożądany odczyn poszczepienny </a:t>
            </a:r>
          </a:p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(NOP) </a:t>
            </a:r>
          </a:p>
        </p:txBody>
      </p:sp>
    </p:spTree>
    <p:extLst>
      <p:ext uri="{BB962C8B-B14F-4D97-AF65-F5344CB8AC3E}">
        <p14:creationId xmlns:p14="http://schemas.microsoft.com/office/powerpoint/2010/main" val="64175358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13EEBA5-6DDC-8B52-86FF-2CA66E965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A5283CB0-ECB5-BFF1-8A44-53143431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3149A4-C167-977F-A005-218A594AA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7"/>
            <a:ext cx="10348631" cy="4443591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najczęściej występują łagodne NOPy np. zgodnie z przykładowym raportem dotyczącym NOP na 18 781 niepożądanych odczynów poszczepiennych 15 625 miało charakter łagodny - zaczerwienienie oraz krótkotrwała bolesność w miejscu wkłucia;</a:t>
            </a:r>
            <a:r>
              <a:rPr lang="pl-PL" sz="2400" baseline="30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endParaRPr lang="pl-PL" sz="2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niepożądany odczyn poszczepienny może stanowić indywidualną reakcję organizmu na szczepienie, być skutkiem niewłaściwego podania preparatu, może też nie być związane z podaniem szczepienia, mimo że pozostaje </a:t>
            </a:r>
            <a:b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zbieżności czasowej.</a:t>
            </a:r>
          </a:p>
          <a:p>
            <a:pPr marL="0" indent="0">
              <a:buClr>
                <a:srgbClr val="0971B7"/>
              </a:buClr>
              <a:buNone/>
            </a:pPr>
            <a:endParaRPr lang="pl-PL" sz="2400"/>
          </a:p>
          <a:p>
            <a:pPr marL="0" indent="0">
              <a:buClr>
                <a:srgbClr val="0971B7"/>
              </a:buClr>
              <a:buNone/>
            </a:pPr>
            <a:endParaRPr lang="pl-PL" sz="2400"/>
          </a:p>
          <a:p>
            <a:pPr marL="0" indent="0">
              <a:buClr>
                <a:srgbClr val="0971B7"/>
              </a:buClr>
              <a:buNone/>
            </a:pPr>
            <a:r>
              <a:rPr lang="pl-PL" sz="1100"/>
              <a:t>21. NIZP-PZH, GIS. </a:t>
            </a:r>
            <a:r>
              <a:rPr lang="pl-PL" sz="1100" i="1"/>
              <a:t>Szczepienia ochronne w Polsce</a:t>
            </a:r>
            <a:r>
              <a:rPr lang="pl-PL" sz="1100"/>
              <a:t>, Warszawa 2023; WHO – Global </a:t>
            </a:r>
            <a:r>
              <a:rPr lang="pl-PL" sz="1100" err="1"/>
              <a:t>Vaccine</a:t>
            </a:r>
            <a:r>
              <a:rPr lang="pl-PL" sz="1100"/>
              <a:t> </a:t>
            </a:r>
            <a:r>
              <a:rPr lang="pl-PL" sz="1100" err="1"/>
              <a:t>Safety</a:t>
            </a:r>
            <a:r>
              <a:rPr lang="pl-PL" sz="1100"/>
              <a:t>.</a:t>
            </a:r>
          </a:p>
          <a:p>
            <a:pPr marL="0" indent="0">
              <a:buClr>
                <a:srgbClr val="0971B7"/>
              </a:buClr>
              <a:buNone/>
            </a:pPr>
            <a:endParaRPr lang="pl-PL" sz="2400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6FDC1522-B78A-9647-B88E-F1EB734678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2" cy="542282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9AEF5EC9-ECEC-6603-E0C7-7B6A346110F1}"/>
              </a:ext>
            </a:extLst>
          </p:cNvPr>
          <p:cNvSpPr txBox="1">
            <a:spLocks/>
          </p:cNvSpPr>
          <p:nvPr/>
        </p:nvSpPr>
        <p:spPr>
          <a:xfrm>
            <a:off x="838201" y="523240"/>
            <a:ext cx="10428026" cy="141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Niepożądany odczyn poszczepienny </a:t>
            </a:r>
          </a:p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(NOP) </a:t>
            </a:r>
          </a:p>
        </p:txBody>
      </p:sp>
    </p:spTree>
    <p:extLst>
      <p:ext uri="{BB962C8B-B14F-4D97-AF65-F5344CB8AC3E}">
        <p14:creationId xmlns:p14="http://schemas.microsoft.com/office/powerpoint/2010/main" val="3501047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62F60EA-4F19-D1AA-293D-A9F38BF50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34A2864C-378E-871B-63E1-841B984B4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5EE2721-F833-D887-B246-FF0A87C79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Zasady ogólne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691D61-5FD7-CF6B-9981-E6ADDD600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zbilansowane, regularne posiłki – jedzenie 4-5 niewielkich posiłków dziennie nie obciąża układu trawienia,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płyny – szczególnie woda, 2l dziennie optymalnie nawadnia organizm seniora,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mniej cukru - redukcja pustych kalorii,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 sam raz soli – ilość soli w diecie jest istotna – tak nadmiar jak niedobór są groźne dla zdrowia.</a:t>
            </a:r>
          </a:p>
        </p:txBody>
      </p:sp>
      <p:pic>
        <p:nvPicPr>
          <p:cNvPr id="6" name="Grafika 5" descr="Ikonka dieta - rysunek brokuła">
            <a:extLst>
              <a:ext uri="{FF2B5EF4-FFF2-40B4-BE49-F238E27FC236}">
                <a16:creationId xmlns:a16="http://schemas.microsoft.com/office/drawing/2014/main" id="{4541AF18-F190-C160-BC7F-944F358F72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85602" y="459297"/>
            <a:ext cx="549479" cy="54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1141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B0F6110-F53A-1932-654D-60AC9CDE6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8AEEF65F-E608-7B47-B757-0773A96C0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4589FA-EA50-5A06-B2F1-D64F6400F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348631" cy="4096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Polsce NOP można zgłaszać na dwa sposoby:</a:t>
            </a:r>
          </a:p>
          <a:p>
            <a:pPr marL="342900" lvl="0" indent="-342900">
              <a:buFont typeface="+mj-lt"/>
              <a:buAutoNum type="arabicPeriod"/>
            </a:pPr>
            <a:endParaRPr lang="pl-PL" sz="2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Przez lekarza POZ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który ma obowiązek ocenić, czy jest to faktycznie NOP, a następnie zgłosić go do Państwowej Inspekcji Sanitarnej -właściwej Powiatowej Stacji Sanitarno-epidemiologicznej</a:t>
            </a: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2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pośrednictwem PSSE informacje trafią do Zakładu Epidemiologii </a:t>
            </a:r>
            <a:b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NIZP PZH-PIB, gdzie są analizowane przez ekspertów.</a:t>
            </a:r>
            <a:endParaRPr lang="pl-PL" sz="2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400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E888C97C-004A-C4BC-5FCA-3B7838BB25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2" cy="542282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0E8AA432-717F-E2FF-2B09-21402263942B}"/>
              </a:ext>
            </a:extLst>
          </p:cNvPr>
          <p:cNvSpPr txBox="1">
            <a:spLocks/>
          </p:cNvSpPr>
          <p:nvPr/>
        </p:nvSpPr>
        <p:spPr>
          <a:xfrm>
            <a:off x="838201" y="523240"/>
            <a:ext cx="10428026" cy="141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Niepożądany odczyn poszczepienny </a:t>
            </a:r>
          </a:p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(NOP) </a:t>
            </a:r>
          </a:p>
        </p:txBody>
      </p:sp>
    </p:spTree>
    <p:extLst>
      <p:ext uri="{BB962C8B-B14F-4D97-AF65-F5344CB8AC3E}">
        <p14:creationId xmlns:p14="http://schemas.microsoft.com/office/powerpoint/2010/main" val="219412548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66D5851-D75F-3557-431F-68E5E1020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ED9102AF-0017-107C-BB5D-D9021C3744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31" y="469457"/>
            <a:ext cx="542282" cy="542282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067F040B-B61E-F2D7-E62E-ADE69DDAB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32DD2FDA-C262-382F-428F-20BFD12005DE}"/>
              </a:ext>
            </a:extLst>
          </p:cNvPr>
          <p:cNvSpPr txBox="1">
            <a:spLocks/>
          </p:cNvSpPr>
          <p:nvPr/>
        </p:nvSpPr>
        <p:spPr>
          <a:xfrm>
            <a:off x="838201" y="523240"/>
            <a:ext cx="10428026" cy="141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Niepożądany odczyn poszczepienny </a:t>
            </a:r>
          </a:p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(NOP)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5DE3CB-4460-55EE-4883-BDBEAB033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6690"/>
            <a:ext cx="10793961" cy="3852670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Przez pacjenta - bezpośrednio przez stronę internetową </a:t>
            </a:r>
            <a:r>
              <a:rPr lang="pl-PL" sz="2400" b="1" u="sng">
                <a:solidFill>
                  <a:srgbClr val="0971B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https://smz2.ezdrowie.gov.pl/</a:t>
            </a:r>
            <a:r>
              <a:rPr lang="pl-PL" sz="2400" b="1">
                <a:solidFill>
                  <a:srgbClr val="0971B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 Systemu Monitorowania Zagrożeń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ystem pozwala na zgłoszenie Niepożądanego Działania Produktu Leczniczego przeznaczonego dla ludzi lub zwierząt w postaci dokumentu elektronicznego.</a:t>
            </a:r>
          </a:p>
          <a:p>
            <a:pPr marL="0" indent="0">
              <a:buNone/>
            </a:pPr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187584547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5FEF61B1-B096-F322-3618-E4B58965E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27207924-2FCC-E734-04DC-7AA1742E1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FF0839B4-5FCD-7441-A297-CA62ABD4E4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2" cy="542282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5A169B-6746-B927-B243-DB15B86F2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7"/>
            <a:ext cx="10623549" cy="4492753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24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Wraz z naturalnym procesem starzenia się „zmniejszają się rezerwy czynnościowe organizmu, co utrudnia jego adaptację do zmian środowiskowych i prowadzi do pogarszania się jego sprawności”.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nie jesteśmy w stanie zapobiec starzeniu się organizmu, ale możemy wpłynąć na jego przebieg,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roces ten nie jest chorobą sam w sobie, niemniej zmiany zachodzące w organizmie powodują zmniejszenie jego wydolności, upośledzenie zmysłów, zanik tkanki mięśniowej </a:t>
            </a:r>
            <a:b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kostnej, czy zmniejszenie elastyczności skóry,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ednym z istotniejszych elementów procesu starzenia jest starzenie </a:t>
            </a:r>
            <a:b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się układu immunologicznego.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22D93EA-1D6D-B994-57EB-AA4418C8EE5C}"/>
              </a:ext>
            </a:extLst>
          </p:cNvPr>
          <p:cNvSpPr txBox="1">
            <a:spLocks/>
          </p:cNvSpPr>
          <p:nvPr/>
        </p:nvSpPr>
        <p:spPr>
          <a:xfrm>
            <a:off x="838201" y="523240"/>
            <a:ext cx="10428026" cy="141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Podwyższony poziom narażenia seniorów na choroby zakaźne – przyczyny</a:t>
            </a:r>
          </a:p>
        </p:txBody>
      </p:sp>
    </p:spTree>
    <p:extLst>
      <p:ext uri="{BB962C8B-B14F-4D97-AF65-F5344CB8AC3E}">
        <p14:creationId xmlns:p14="http://schemas.microsoft.com/office/powerpoint/2010/main" val="107571532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06428C2-2A52-9508-1C66-4B9C13742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654E77C7-834A-4257-F393-52E4C69FE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9DF061F7-1D40-2B50-F44E-F4ECB888CA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2" cy="542282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3DDC56-F265-472C-3303-1B1A8D70C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793961" cy="4096512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Układ immunologiczny (odpornościowy) organizmu reaguje na: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pojawiające się infekcje,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niski poziom aktywności fizycznej (a w konsekwencji choroby metaboliczne),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stres 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sam proces starzenia,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 powoduje stan zapalny. </a:t>
            </a:r>
            <a:endParaRPr lang="pl-PL" sz="240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919DBCB-5688-9836-BB40-B78C0C66277C}"/>
              </a:ext>
            </a:extLst>
          </p:cNvPr>
          <p:cNvSpPr txBox="1">
            <a:spLocks/>
          </p:cNvSpPr>
          <p:nvPr/>
        </p:nvSpPr>
        <p:spPr>
          <a:xfrm>
            <a:off x="838201" y="523240"/>
            <a:ext cx="10428026" cy="141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Podwyższony poziom narażenia seniorów na choroby zakaźne – przyczyny</a:t>
            </a:r>
          </a:p>
        </p:txBody>
      </p:sp>
    </p:spTree>
    <p:extLst>
      <p:ext uri="{BB962C8B-B14F-4D97-AF65-F5344CB8AC3E}">
        <p14:creationId xmlns:p14="http://schemas.microsoft.com/office/powerpoint/2010/main" val="259710228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5659EAB-5C95-ACF8-7A6E-6DF18B68D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08A13D5E-A9E7-6776-B123-254E84CE9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E3E24DEF-79C5-121B-F4E9-116D7147AC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2" cy="542282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238715-0D83-02A1-5193-556383A08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782299" cy="4096512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Przewlekły stan zapalny towarzyszy wielu chorobom przewlekłym – np. chorobom układu oddechowego, układu krążenia, czy chorobom neurologicznym.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Stan zapalny stale stymuluje układ immunologiczny do produkcji czynników regulujących mechanizmy obronne, a to prowadzi do nadwyrężenia możliwości odpornościowych i – pogłębiającej się z wiekiem – niewydolności układu immunologicznego.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sz="24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efekcie organizm jest bardziej wrażliwy na infekcje, a reakcje układu immunologicznego są mniej intensywne.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3D5BFC5E-8EAE-99C7-0EE3-B7C6090F30B6}"/>
              </a:ext>
            </a:extLst>
          </p:cNvPr>
          <p:cNvSpPr txBox="1">
            <a:spLocks/>
          </p:cNvSpPr>
          <p:nvPr/>
        </p:nvSpPr>
        <p:spPr>
          <a:xfrm>
            <a:off x="838201" y="523240"/>
            <a:ext cx="10428026" cy="141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Podwyższony poziom narażenia seniorów na choroby zakaźne – przyczyny</a:t>
            </a:r>
          </a:p>
        </p:txBody>
      </p:sp>
    </p:spTree>
    <p:extLst>
      <p:ext uri="{BB962C8B-B14F-4D97-AF65-F5344CB8AC3E}">
        <p14:creationId xmlns:p14="http://schemas.microsoft.com/office/powerpoint/2010/main" val="284715224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28D0333-E3B6-2C5F-7BCD-A411CCA7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D5B177D0-21EF-B8B6-C6AA-E2A56993DF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31" y="469457"/>
            <a:ext cx="542282" cy="542282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AFB0CED7-A001-A4ED-AAEE-25122BE66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09230B-9114-7983-A59A-3681526E1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428027" cy="4096512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proces immunostarzenia – czyli starzenie elementów układu odpornościowego nie jest jeszcze dobrze poznany i nauka wciąż odkrywa nowe aspekty i mechanizmy immunostarzenia,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aukowcy wciąż je badają, co w perspektywie czasu pozwoli na rozwój wiedzy w tym zakresie, a w konsekwencji na efektywniejsze zapobieganie występowaniu wielu chorób i ich leczenie.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 sz="240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1BA8707-4BAE-15F3-D0D2-C030F8C8EE0F}"/>
              </a:ext>
            </a:extLst>
          </p:cNvPr>
          <p:cNvSpPr txBox="1">
            <a:spLocks/>
          </p:cNvSpPr>
          <p:nvPr/>
        </p:nvSpPr>
        <p:spPr>
          <a:xfrm>
            <a:off x="838201" y="523240"/>
            <a:ext cx="10428026" cy="141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Podwyższony poziom narażenia seniorów na choroby zakaźne – przyczyny</a:t>
            </a:r>
          </a:p>
        </p:txBody>
      </p:sp>
    </p:spTree>
    <p:extLst>
      <p:ext uri="{BB962C8B-B14F-4D97-AF65-F5344CB8AC3E}">
        <p14:creationId xmlns:p14="http://schemas.microsoft.com/office/powerpoint/2010/main" val="124151898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4C7C163A-2E55-EBEE-7026-C4781EABA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Obraz 3" descr="Logotyp programu Senior w roli głównej">
            <a:extLst>
              <a:ext uri="{FF2B5EF4-FFF2-40B4-BE49-F238E27FC236}">
                <a16:creationId xmlns:a16="http://schemas.microsoft.com/office/drawing/2014/main" id="{C86FE6B1-7343-FC12-CAB6-961A27C62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DF089390-6F09-3A15-B37C-E75B659A08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2" cy="542282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A8D6B862-EE22-36B9-7B25-E66AC14484D1}"/>
              </a:ext>
            </a:extLst>
          </p:cNvPr>
          <p:cNvSpPr txBox="1">
            <a:spLocks/>
          </p:cNvSpPr>
          <p:nvPr/>
        </p:nvSpPr>
        <p:spPr>
          <a:xfrm>
            <a:off x="838201" y="523240"/>
            <a:ext cx="10428026" cy="141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Podwyższony poziom narażenia seniorów na choroby zakaźne – przyczyny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FA6968BF-21A1-543E-DE45-B3A6B6EE7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7"/>
            <a:ext cx="10428027" cy="4369537"/>
          </a:xfrm>
        </p:spPr>
        <p:txBody>
          <a:bodyPr>
            <a:normAutofit lnSpcReduction="10000"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u ok. 75% osób w wieku 60-67 lat rozpoznana została co najmniej jedna choroba przewlekła,</a:t>
            </a:r>
            <a:r>
              <a:rPr lang="pl-PL" sz="2400" baseline="30000"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pl-PL" sz="2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toczący się proces chorobowy zmniejsza wydolność układu immunologicznego,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sam proces starzenia osłabia układ immunologiczny,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czynniki te powodują, że organizm seniora jest bardziej narażony na </a:t>
            </a:r>
            <a:b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„ataki z zewnątrz” przez czynnik chorobotwórczy. </a:t>
            </a:r>
          </a:p>
          <a:p>
            <a:pPr marL="0" indent="0">
              <a:buClr>
                <a:srgbClr val="0971B7"/>
              </a:buClr>
              <a:buNone/>
            </a:pPr>
            <a:endParaRPr lang="pl-PL" sz="2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0971B7"/>
              </a:buClr>
              <a:buNone/>
            </a:pPr>
            <a:endParaRPr lang="pl-PL" sz="2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0971B7"/>
              </a:buClr>
              <a:buNone/>
            </a:pPr>
            <a:endParaRPr lang="pl-PL" sz="1100"/>
          </a:p>
          <a:p>
            <a:pPr marL="0" indent="0">
              <a:buClr>
                <a:srgbClr val="0971B7"/>
              </a:buClr>
              <a:buNone/>
            </a:pPr>
            <a:endParaRPr lang="pl-PL" sz="1100"/>
          </a:p>
          <a:p>
            <a:pPr marL="0" indent="0">
              <a:buClr>
                <a:srgbClr val="0971B7"/>
              </a:buClr>
              <a:buNone/>
            </a:pPr>
            <a:r>
              <a:rPr lang="pl-PL" sz="1100"/>
              <a:t>5. Błędowski, P., Mossakowska, M., Chudek, J. (red.). (2021). </a:t>
            </a:r>
            <a:r>
              <a:rPr lang="pl-PL" sz="1100" i="1"/>
              <a:t>PolSenior2: Badanie poszczególnych obszarów stanu zdrowia osób starszych, w tym jakości życia związanej ze zdrowiem.</a:t>
            </a:r>
            <a:r>
              <a:rPr lang="pl-PL" sz="1100"/>
              <a:t> Gdańsk: Gdański Uniwersytet Medyczny. </a:t>
            </a:r>
          </a:p>
        </p:txBody>
      </p:sp>
    </p:spTree>
    <p:extLst>
      <p:ext uri="{BB962C8B-B14F-4D97-AF65-F5344CB8AC3E}">
        <p14:creationId xmlns:p14="http://schemas.microsoft.com/office/powerpoint/2010/main" val="43504575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A5ED8A5-CDFA-79C6-E3CB-735C05C3D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F7DEDE52-99E7-7717-CCB3-C95C6837C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64F57285-0221-FFB7-05BB-BE2A487FCB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2" cy="542282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8954199F-A47F-DA13-15DD-0D64F78DA1C3}"/>
              </a:ext>
            </a:extLst>
          </p:cNvPr>
          <p:cNvSpPr txBox="1">
            <a:spLocks/>
          </p:cNvSpPr>
          <p:nvPr/>
        </p:nvSpPr>
        <p:spPr>
          <a:xfrm>
            <a:off x="838201" y="523240"/>
            <a:ext cx="10428026" cy="141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Podwyższony poziom narażenia seniorów na choroby zakaźne – przyczyny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4A7C59-018F-DAAD-8832-33F078183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12848"/>
            <a:ext cx="10668000" cy="4096512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Seniorzy są jedną z grup ryzyka, obok dzieci, kobiet w ciąży i osób z obniżoną odpornością na choroby zakaźne, 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większość ciężkich przebiegów </a:t>
            </a:r>
            <a:r>
              <a:rPr lang="pl-PL" sz="2400" kern="10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zachorowań</a:t>
            </a:r>
            <a:r>
              <a:rPr lang="pl-PL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hospitalizacji, przypadków niepełnosprawności oraz zgonów z powodu chorób zakaźnych, którym można zapobiegać szczepieniami, występuje u osób starszych.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Szczepionki chronią m.in. przed pobytem w szpitalu z powodu Covid-19, powikłaniami z powodu półpaśca, zawałem serca z powodu grypy, czy pobytem w szpitalu z powodu </a:t>
            </a:r>
            <a:r>
              <a:rPr lang="pl-PL" sz="2400" kern="10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pneumokokowego</a:t>
            </a:r>
            <a:r>
              <a:rPr lang="pl-PL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zapalenia płuc. </a:t>
            </a:r>
            <a:endParaRPr lang="pl-PL" sz="2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288007157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Ludzka twarz, uśmiech, osoba, kobieta&#10;&#10;Zawartość wygenerowana przez AI może być niepoprawna.">
            <a:extLst>
              <a:ext uri="{FF2B5EF4-FFF2-40B4-BE49-F238E27FC236}">
                <a16:creationId xmlns:a16="http://schemas.microsoft.com/office/drawing/2014/main" id="{902112A2-C391-7C4D-F1D1-F3E6CED1E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1380F6AC-031F-4373-1E4B-F35BA58054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3229" y="3497703"/>
            <a:ext cx="1024514" cy="1024514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52219E5B-7C12-81AE-2A99-C04E65CB6EF2}"/>
              </a:ext>
            </a:extLst>
          </p:cNvPr>
          <p:cNvSpPr txBox="1">
            <a:spLocks/>
          </p:cNvSpPr>
          <p:nvPr/>
        </p:nvSpPr>
        <p:spPr>
          <a:xfrm>
            <a:off x="5544937" y="1758950"/>
            <a:ext cx="4907163" cy="2899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Szczepienia ochronne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5F55716-F8F8-8075-93A4-CD145AAF3686}"/>
              </a:ext>
            </a:extLst>
          </p:cNvPr>
          <p:cNvCxnSpPr>
            <a:cxnSpLocks/>
          </p:cNvCxnSpPr>
          <p:nvPr/>
        </p:nvCxnSpPr>
        <p:spPr>
          <a:xfrm>
            <a:off x="5658188" y="4870235"/>
            <a:ext cx="2679362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65E64253-FBB1-1A5D-DAAE-74035AB9E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62EC3C18-20D9-024A-D887-387EA4196208}"/>
              </a:ext>
            </a:extLst>
          </p:cNvPr>
          <p:cNvGrpSpPr/>
          <p:nvPr/>
        </p:nvGrpSpPr>
        <p:grpSpPr>
          <a:xfrm>
            <a:off x="639395" y="5511919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1DB360B5-2391-4180-4CA4-DCD89A05C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44ED6F15-89BC-C632-1E41-3000DC04A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4" name="Obraz 13" descr="Logotyp NASK">
              <a:extLst>
                <a:ext uri="{FF2B5EF4-FFF2-40B4-BE49-F238E27FC236}">
                  <a16:creationId xmlns:a16="http://schemas.microsoft.com/office/drawing/2014/main" id="{2CFD5E3B-D430-4448-DA87-1F24168E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25411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56D5366-D10A-0F3D-123C-832F4B9FC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9878461C-5ABD-5A55-21DB-9AF0474761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56064161-2990-88F9-4B05-22DE7BA73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A56B71-7D86-77CF-49B3-BA79849C6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54383"/>
            <a:ext cx="9950450" cy="4549618"/>
          </a:xfrm>
        </p:spPr>
        <p:txBody>
          <a:bodyPr>
            <a:normAutofit lnSpcReduction="10000"/>
          </a:bodyPr>
          <a:lstStyle/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Dla osób w wieku 65+ lat niektóre szczepionki są bezpłatne.</a:t>
            </a:r>
            <a:r>
              <a:rPr lang="pl-PL" baseline="30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endParaRPr lang="pl-PL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Dla osób 18-64 i 60+ niektóre szczepionki są refundowane </a:t>
            </a:r>
            <a:b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50%.</a:t>
            </a:r>
            <a:r>
              <a:rPr lang="pl-PL" baseline="30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endParaRPr lang="pl-PL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Dla osób w wieku 60+ jedna ze szczepionek jest refundowana w 50%. </a:t>
            </a:r>
            <a:r>
              <a:rPr lang="pl-PL" baseline="30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endParaRPr lang="pl-PL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Seniorzy oraz osoby z chorobami towarzyszącymi należą do grupy osób szczególnie narażonych na grypę. </a:t>
            </a:r>
          </a:p>
          <a:p>
            <a:pPr marL="0" indent="0">
              <a:spcAft>
                <a:spcPts val="800"/>
              </a:spcAft>
              <a:buNone/>
            </a:pPr>
            <a:endParaRPr lang="pl-PL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22. </a:t>
            </a:r>
            <a:r>
              <a:rPr lang="pl-PL" sz="1100"/>
              <a:t>Narodowy Instytut Zdrowia Publicznego PZH – Państwowy Instytut Badawczy. </a:t>
            </a:r>
            <a:r>
              <a:rPr lang="pl-PL" sz="1100" i="1"/>
              <a:t>Szczepienia ochronne – program profilaktyki grypy w Polsce.</a:t>
            </a:r>
            <a:r>
              <a:rPr lang="pl-PL" sz="1100"/>
              <a:t> Warszawa: NIZP-PZH, 2024.</a:t>
            </a:r>
            <a:endParaRPr lang="pl-PL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126F86DF-F06D-C390-5943-BA7AC733280B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Szczepienie przeciw grypie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927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097BCF9-2B0D-EEEF-4EDA-6EAE19429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Obraz 6" descr="Logotyp programu Senior w roli głównej">
            <a:extLst>
              <a:ext uri="{FF2B5EF4-FFF2-40B4-BE49-F238E27FC236}">
                <a16:creationId xmlns:a16="http://schemas.microsoft.com/office/drawing/2014/main" id="{955C703D-9826-12FE-5E47-F989CA95D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8" name="Grafika 7" descr="Ikonka dieta - rysunek brokuła">
            <a:extLst>
              <a:ext uri="{FF2B5EF4-FFF2-40B4-BE49-F238E27FC236}">
                <a16:creationId xmlns:a16="http://schemas.microsoft.com/office/drawing/2014/main" id="{6735C39A-1C18-16F6-AA8F-293356449B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2" y="459297"/>
            <a:ext cx="549479" cy="54947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D883D8D-1DD9-5527-8161-767558A6F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Zasady ogólne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5F8F9AC-87A7-5BA3-97DE-A420C3A27252}"/>
              </a:ext>
            </a:extLst>
          </p:cNvPr>
          <p:cNvSpPr/>
          <p:nvPr/>
        </p:nvSpPr>
        <p:spPr>
          <a:xfrm>
            <a:off x="805343" y="4806892"/>
            <a:ext cx="7080308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560EF4-6FAC-F887-4675-B4F38EF3E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błonnik i witaminy – warzywa i owoce – to m.in. zdrowy układ pokarmowy,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zdrowe tłuszcze – to zdrowy układ krążenia,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wapń – to mocne kości,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 sz="4000">
                <a:solidFill>
                  <a:schemeClr val="bg1"/>
                </a:solidFill>
              </a:rPr>
              <a:t>Ma być smacznie i różnorodnie!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760957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35C3D5A-40DD-CA8E-5962-5A47512AD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E4EAFCFE-8119-7BFC-5559-EB04D7CAD0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31" y="469457"/>
            <a:ext cx="542282" cy="542282"/>
          </a:xfrm>
          <a:prstGeom prst="rect">
            <a:avLst/>
          </a:prstGeom>
        </p:spPr>
      </p:pic>
      <p:pic>
        <p:nvPicPr>
          <p:cNvPr id="7" name="Obraz 6" descr="Logotyp programu Senior w roli głównej">
            <a:extLst>
              <a:ext uri="{FF2B5EF4-FFF2-40B4-BE49-F238E27FC236}">
                <a16:creationId xmlns:a16="http://schemas.microsoft.com/office/drawing/2014/main" id="{797E9958-6CF9-FD31-9ED6-8D291FB06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0CD5D4-3E1B-DD0E-1FA3-9E4FB4400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4384"/>
            <a:ext cx="10428027" cy="4096512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Szczepienie jest bezpłatne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osoby starsze oraz osoby z chorobami towarzyszącymi są szczególnie narażone na ciężki przebieg oraz wystąpienia powikłań w przebiegu COVID-19,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szczepienie przeciwko COVID-19 ma wysoką skuteczność kliniczną i efektywność w ochronie przed ciężkim przebiegiem choroby i powikłaniami.</a:t>
            </a:r>
          </a:p>
          <a:p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8B1D3D75-41E5-A2A3-15FD-D676D815AF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B94F6674-A70A-E7ED-AE24-840EAB80C8FD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Szczepienie przeciw COVID-19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2813895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917AFEC7-8EC9-7626-58F4-D2BF4F761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50B25DFD-C82E-E9ED-44C7-A5B69A7D1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D55599-A34F-9428-3EA0-C345639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4384"/>
            <a:ext cx="10793961" cy="4454571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Dla osób w wieku 65+ o zwiększonym ryzyku zachorowania na półpasiec refundowana w 100%, na receptę dla pacjenta – Lista S, szczepionka bezpłatna</a:t>
            </a: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l-PL" sz="2400" baseline="30000"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endParaRPr lang="pl-PL" sz="2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None/>
            </a:pPr>
            <a:r>
              <a:rPr lang="pl-PL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l-PL" sz="1800"/>
              <a:t>+ Osoby w wieku 18+ o zwiększonym ryzyku zachorowania na półpasiec (refundacja 50%)</a:t>
            </a:r>
          </a:p>
          <a:p>
            <a:pPr marL="0" indent="0">
              <a:spcAft>
                <a:spcPts val="800"/>
              </a:spcAft>
              <a:buNone/>
            </a:pPr>
            <a:endParaRPr lang="pl-PL" sz="2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Ryzyko wystąpienia półpaśca rośnie gwałtownie po ukończeniu 50 roku życia, </a:t>
            </a:r>
            <a:b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by po 85 roku życia wynieść aż 50%.</a:t>
            </a:r>
            <a:r>
              <a:rPr lang="pl-PL" sz="2400" baseline="30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endParaRPr lang="pl-PL" sz="2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Szczepionka przeciwko półpaścowi ma wysoką skuteczność - do 90%.</a:t>
            </a:r>
            <a:r>
              <a:rPr lang="pl-PL" sz="2400" baseline="30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endParaRPr lang="pl-PL" sz="2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pl-PL" sz="2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pl-PL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pl-PL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23. </a:t>
            </a:r>
            <a:r>
              <a:rPr lang="pl-PL" sz="1100"/>
              <a:t>Ministerstwo Zdrowia / NIZP‑PZH – PIB, </a:t>
            </a:r>
            <a:r>
              <a:rPr lang="pl-PL" sz="1100" i="1"/>
              <a:t>Szczepienia przeciwko </a:t>
            </a:r>
            <a:r>
              <a:rPr lang="pl-PL" sz="1100" i="1" err="1"/>
              <a:t>herpes</a:t>
            </a:r>
            <a:r>
              <a:rPr lang="pl-PL" sz="1100" i="1"/>
              <a:t> zoster</a:t>
            </a:r>
            <a:r>
              <a:rPr lang="pl-PL" sz="1100"/>
              <a:t>, gov.pl.</a:t>
            </a:r>
            <a:endParaRPr lang="pl-PL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CC523C07-FB20-38AA-B2A7-0D46CA9D04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AB987FAF-8B85-3229-7609-48DB8EB77488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Szczepienie przeciw półpaścowi (RZV)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757650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9B6EAA2-1445-D0A5-E571-BACEA15F3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BC67D5E6-F4AD-8CC5-7C52-16480907F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6A2F90-C44F-BF28-8F87-2AC042FA0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16737"/>
            <a:ext cx="10585450" cy="4787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Jedyną skuteczną metodą zapobiegania zakażeniom pneumokokowym jest szczepienie ochronne, ponieważ bakteria ta występuje powszechnie i kontakt z nią jest nieuniknion</a:t>
            </a: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y.</a:t>
            </a:r>
            <a:endParaRPr lang="pl-PL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zczepienia są bezpieczne i nie powodują poważnych problemów zdrowotnych</a:t>
            </a: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zczepienie przeciw pneumokokom jest bezpłatne dla osób powyżej 65 roku życia, z grupy podwyższonego ryzyka.</a:t>
            </a:r>
          </a:p>
          <a:p>
            <a:pPr marL="0" indent="0">
              <a:buClr>
                <a:srgbClr val="0971B7"/>
              </a:buClr>
              <a:buNone/>
            </a:pPr>
            <a:endParaRPr lang="pl-PL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0971B7"/>
              </a:buClr>
              <a:buNone/>
            </a:pPr>
            <a:endParaRPr lang="pl-PL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0971B7"/>
              </a:buClr>
              <a:buNone/>
            </a:pPr>
            <a:endParaRPr lang="pl-PL" sz="1100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DBC43A44-7815-56A9-5FED-A60BAE9981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0A99894C-0CDD-D5E0-2CE4-B14C4B629716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Szczepienie przeciw pneumokokom</a:t>
            </a:r>
          </a:p>
        </p:txBody>
      </p:sp>
    </p:spTree>
    <p:extLst>
      <p:ext uri="{BB962C8B-B14F-4D97-AF65-F5344CB8AC3E}">
        <p14:creationId xmlns:p14="http://schemas.microsoft.com/office/powerpoint/2010/main" val="123414285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6F15615-BC61-DE60-E1AD-8513586E9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2E0AECD1-5751-0616-B087-2A7B346061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F2F5715C-22C4-C063-158C-8F3EFBE83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3166CC-08E2-1C30-424F-6BC97CFA4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4383"/>
            <a:ext cx="10763865" cy="4549618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Dla osób w wieku 60+ refundowana w 50% (refundacja apteczna).</a:t>
            </a:r>
            <a:r>
              <a:rPr lang="pl-PL" baseline="30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endParaRPr lang="pl-PL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Dla osób w wieku 65+ refundowana w 100%, szczepionka bezpłatna na wykazie leków „pacjent 65+”.</a:t>
            </a:r>
            <a:r>
              <a:rPr lang="pl-PL" baseline="30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endParaRPr lang="pl-PL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RSV u osób starszych, może prowadzić do ciężkiego przebiegu choroby wymagającego hospitalizacji.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Ogólna skuteczność szczepionki u dorosłych w wieku 60 lat </a:t>
            </a:r>
            <a:b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starszych wyniosła 82,6%, a u osób starszych, z co najmniej </a:t>
            </a:r>
            <a:b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jedną chorobą współistniejącą 94,6%.</a:t>
            </a:r>
            <a:r>
              <a:rPr lang="pl-PL" baseline="30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endParaRPr lang="pl-PL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pl-PL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pl-PL" sz="1200"/>
          </a:p>
          <a:p>
            <a:pPr marL="0" indent="0">
              <a:spcAft>
                <a:spcPts val="800"/>
              </a:spcAft>
              <a:buNone/>
            </a:pPr>
            <a:endParaRPr lang="pl-PL" sz="1200"/>
          </a:p>
          <a:p>
            <a:pPr marL="0" indent="0">
              <a:spcAft>
                <a:spcPts val="800"/>
              </a:spcAft>
              <a:buNone/>
            </a:pPr>
            <a:r>
              <a:rPr lang="pl-PL" sz="1300"/>
              <a:t>24. Ministerstwo Zdrowia / NIZP-PZH – PIB, </a:t>
            </a:r>
            <a:r>
              <a:rPr lang="pl-PL" sz="1300" i="1"/>
              <a:t>Szczepienia przeciwko RSV</a:t>
            </a:r>
            <a:r>
              <a:rPr lang="pl-PL" sz="1300"/>
              <a:t>, gov.pl.</a:t>
            </a:r>
            <a:endParaRPr lang="pl-PL" sz="13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3AF899ED-9CE4-F386-2209-B131B85C5B92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err="1">
                <a:ea typeface="Calibri" panose="020F0502020204030204" pitchFamily="34" charset="0"/>
                <a:cs typeface="Times New Roman" panose="02020603050405020304" pitchFamily="18" charset="0"/>
              </a:rPr>
              <a:t>Syncytialny</a:t>
            </a:r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 wirus oddechowy (RSV) </a:t>
            </a:r>
          </a:p>
        </p:txBody>
      </p:sp>
    </p:spTree>
    <p:extLst>
      <p:ext uri="{BB962C8B-B14F-4D97-AF65-F5344CB8AC3E}">
        <p14:creationId xmlns:p14="http://schemas.microsoft.com/office/powerpoint/2010/main" val="222514031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D2F14B2-EED2-4E82-71C2-5D1BE7763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94B28572-8EE6-83CB-3934-349C8310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ACA242C6-DCC9-7056-4EC0-F98AF1E6A6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CD476E-69CB-1DEF-431E-F888D040D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54384"/>
            <a:ext cx="10674350" cy="4096512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wiek powyżej 65 lat nie jest czynnikiem ryzyka zwiększającym prawdopodobieństwo zachorowania na inwazyjną chorobę meningokokową, to należy pamiętać, że wiąże się z większym wskaźnikiem śmiertelności w tej grupie wiekowej chorych</a:t>
            </a: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2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szczepionki przeciwko meningokokom są bezpieczne i skutecznie stymulują układ odpornościowy. Poza uzyskaniem odporności na chorobę szczepienia chronią przed osiedlaniem się meningokoków w gardle (tzn. nosicielstwem), a tym samym ograniczają ryzyko zakażenia innych osób</a:t>
            </a: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2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yzyko wystąpienia poważnych odczynów poszczepiennych jest niewielkie, natomiast łagodne reakcje to głównie dyskomfort w miejscu wkłucia, ból mięśni, podwyższona temperatura ciała.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 sz="240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10CE060D-F73B-BA6B-B8A0-65C081E1B538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Szczepienie przeciw meningokokom</a:t>
            </a:r>
          </a:p>
        </p:txBody>
      </p:sp>
    </p:spTree>
    <p:extLst>
      <p:ext uri="{BB962C8B-B14F-4D97-AF65-F5344CB8AC3E}">
        <p14:creationId xmlns:p14="http://schemas.microsoft.com/office/powerpoint/2010/main" val="208880532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0737719F-7B17-1DF8-5DC2-B58F25BC2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F1422C3E-4F2E-3DB1-1103-7D03F6BD0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BE61FA0-00F0-0BA5-CBE2-70FEBB226E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618A82-078A-9525-DF57-CF74BD127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3800"/>
            <a:ext cx="10793961" cy="3845560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Szczepienie jest zalecane co 10 lat dla osób powyżej 50 roku życia narażonych na zakażenie.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Jedna iniekcja uodparnia na 3 choroby.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5CBAF780-E704-55FA-1304-687A65936379}"/>
              </a:ext>
            </a:extLst>
          </p:cNvPr>
          <p:cNvSpPr txBox="1">
            <a:spLocks/>
          </p:cNvSpPr>
          <p:nvPr/>
        </p:nvSpPr>
        <p:spPr>
          <a:xfrm>
            <a:off x="838201" y="114299"/>
            <a:ext cx="10428026" cy="18097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Szczepienie przeciw błonicy, tężcowi </a:t>
            </a:r>
            <a:b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i krztuścowi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EEF79884-41C1-15F8-2DFE-6B014C4C9D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63897" y="4033692"/>
            <a:ext cx="1350639" cy="135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5755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F339686-AAEF-F66F-1C37-F2F0FB2AC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55F0EF96-5B60-4763-2E28-639E43B13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4FEDA75D-A80C-FD46-4278-B1212F0B5D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189D1A-A6B8-8043-B045-37099C91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5874"/>
            <a:ext cx="10793961" cy="4096512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Kleszczowe zapalenie mózgu, to ostra choroba neurologiczna, często kończąca się powikłaniami neurologicznymi.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 zakażenia może dojść po ukąszeniu przez zakażonego kleszcza, po spożyciu niepasteryzowanego mleka, bardzo rzadko w związku </a:t>
            </a:r>
            <a:b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 transfuzją krwi lub przeszczepem od osoby w fazie wiremii. </a:t>
            </a:r>
          </a:p>
          <a:p>
            <a:pPr marL="0" indent="0">
              <a:buNone/>
            </a:pPr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C7E0CCE4-3BFD-71D6-2BB9-3DFAF56B93CD}"/>
              </a:ext>
            </a:extLst>
          </p:cNvPr>
          <p:cNvSpPr txBox="1">
            <a:spLocks/>
          </p:cNvSpPr>
          <p:nvPr/>
        </p:nvSpPr>
        <p:spPr>
          <a:xfrm>
            <a:off x="838201" y="114299"/>
            <a:ext cx="10428026" cy="18097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Szczepienie przeciw kleszczowemu zapaleniu mózgu</a:t>
            </a:r>
          </a:p>
        </p:txBody>
      </p:sp>
    </p:spTree>
    <p:extLst>
      <p:ext uri="{BB962C8B-B14F-4D97-AF65-F5344CB8AC3E}">
        <p14:creationId xmlns:p14="http://schemas.microsoft.com/office/powerpoint/2010/main" val="101457485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ECD6F99-895E-17CF-DFAE-61B7AE668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A892AB77-EC53-78E6-D2CC-1456068C2C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C7C14F18-59A7-2640-C991-CFFAF6882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BE2BC9-B186-3C15-1F1F-61E2C16D7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1900"/>
            <a:ext cx="10428027" cy="3807460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Wirusowe zapalenie wątroby typu B (znane też jako żółtaczka wszczepienna) to jedna z najgroźniejszych chorób zakaźnych.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 zakażenia dochodzi poprzez kontakt z krwią, kontakty seksualne z zakażonym, a także poprzez niewyjałowiony sprzęt medyczny.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Wirus HBV jest 100 razy bardziej zakaźny niż wirus HIV i może wywoływać zakażenia ostre lub przewlekłe.  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4785AC02-8394-28A6-E50D-DF146D328DAE}"/>
              </a:ext>
            </a:extLst>
          </p:cNvPr>
          <p:cNvSpPr txBox="1">
            <a:spLocks/>
          </p:cNvSpPr>
          <p:nvPr/>
        </p:nvSpPr>
        <p:spPr>
          <a:xfrm>
            <a:off x="838201" y="114299"/>
            <a:ext cx="10428026" cy="18097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Szczepienie przeciw wirusowemu zapaleniu wątroby typu B</a:t>
            </a:r>
          </a:p>
        </p:txBody>
      </p:sp>
    </p:spTree>
    <p:extLst>
      <p:ext uri="{BB962C8B-B14F-4D97-AF65-F5344CB8AC3E}">
        <p14:creationId xmlns:p14="http://schemas.microsoft.com/office/powerpoint/2010/main" val="3299228968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5E0C053-FC85-23B7-1945-765A9521B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296C0FCB-FAAB-B55A-83B1-42E7CF5FE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E6799AE5-6749-2987-DBDF-CA09516061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1A7E7F-F125-2F30-76B5-19C647D5D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793961" cy="4096512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Wirusowe zapalenie wątroby typu A (zwane żółtaczką pokarmową) wywoływane jest przez wirus HAV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głównie choroba brudnych rąk,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szerzy się również drogą płciową.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przypadku osób starszych i współistnienia niedoboru odporności, przewlekłej choroby wątroby lub dodatkowych czynników, zwiększa się ryzyko ostrego przebiegu choroby. 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9144B20D-0BFB-100A-5F72-C3DE4620AC8B}"/>
              </a:ext>
            </a:extLst>
          </p:cNvPr>
          <p:cNvSpPr txBox="1">
            <a:spLocks/>
          </p:cNvSpPr>
          <p:nvPr/>
        </p:nvSpPr>
        <p:spPr>
          <a:xfrm>
            <a:off x="838201" y="114299"/>
            <a:ext cx="10428026" cy="18097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Szczepienie przeciw wirusowemu zapaleniu wątroby typu A</a:t>
            </a:r>
          </a:p>
        </p:txBody>
      </p:sp>
    </p:spTree>
    <p:extLst>
      <p:ext uri="{BB962C8B-B14F-4D97-AF65-F5344CB8AC3E}">
        <p14:creationId xmlns:p14="http://schemas.microsoft.com/office/powerpoint/2010/main" val="252779476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soba, Ludzka twarz, człowiek&#10;&#10;Zawartość wygenerowana przez AI może być niepoprawna.">
            <a:extLst>
              <a:ext uri="{FF2B5EF4-FFF2-40B4-BE49-F238E27FC236}">
                <a16:creationId xmlns:a16="http://schemas.microsoft.com/office/drawing/2014/main" id="{B1A4F3FF-EC8F-A95F-8909-064488613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DCFDBC0A-3138-33AF-BB56-B597759808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2632" y="2799335"/>
            <a:ext cx="1030730" cy="1030730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FC476301-1B02-D323-E11E-FCFDF77ED54D}"/>
              </a:ext>
            </a:extLst>
          </p:cNvPr>
          <p:cNvSpPr txBox="1">
            <a:spLocks/>
          </p:cNvSpPr>
          <p:nvPr/>
        </p:nvSpPr>
        <p:spPr>
          <a:xfrm>
            <a:off x="3000811" y="1846835"/>
            <a:ext cx="366668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Co zrobić, żeby się zaszczepić?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2F14BF0A-0059-4987-C9F0-0E0B6E105693}"/>
              </a:ext>
            </a:extLst>
          </p:cNvPr>
          <p:cNvCxnSpPr>
            <a:cxnSpLocks/>
          </p:cNvCxnSpPr>
          <p:nvPr/>
        </p:nvCxnSpPr>
        <p:spPr>
          <a:xfrm>
            <a:off x="3114063" y="4446257"/>
            <a:ext cx="305813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FBE05A67-4C75-C1FC-9079-76E0E1BA4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7D38BB11-2D6A-AF2E-C427-64C661157775}"/>
              </a:ext>
            </a:extLst>
          </p:cNvPr>
          <p:cNvGrpSpPr/>
          <p:nvPr/>
        </p:nvGrpSpPr>
        <p:grpSpPr>
          <a:xfrm>
            <a:off x="393681" y="5723956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65ABBB56-B6D5-9A94-1425-22AEA81B4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7108C136-72EB-3B0F-4EB8-604C1349A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3" name="Obraz 12" descr="Logotyp NASK">
              <a:extLst>
                <a:ext uri="{FF2B5EF4-FFF2-40B4-BE49-F238E27FC236}">
                  <a16:creationId xmlns:a16="http://schemas.microsoft.com/office/drawing/2014/main" id="{1F5F26FD-6525-F5EB-DFA0-75BF115FE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880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D0FB47E-2638-9589-FF33-F231ED495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1B520979-6AA6-7A6E-47AF-85710559C44D}"/>
              </a:ext>
            </a:extLst>
          </p:cNvPr>
          <p:cNvSpPr txBox="1">
            <a:spLocks/>
          </p:cNvSpPr>
          <p:nvPr/>
        </p:nvSpPr>
        <p:spPr>
          <a:xfrm>
            <a:off x="5938987" y="1500823"/>
            <a:ext cx="404140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INFORMACJE </a:t>
            </a:r>
          </a:p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OGÓLNE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96CCFA85-F124-44A4-29A3-5F4482347BA3}"/>
              </a:ext>
            </a:extLst>
          </p:cNvPr>
          <p:cNvCxnSpPr>
            <a:cxnSpLocks/>
          </p:cNvCxnSpPr>
          <p:nvPr/>
        </p:nvCxnSpPr>
        <p:spPr>
          <a:xfrm>
            <a:off x="6052238" y="4100245"/>
            <a:ext cx="1917303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Obraz 12" descr="Logotyp programu Senior w roli głównej">
            <a:extLst>
              <a:ext uri="{FF2B5EF4-FFF2-40B4-BE49-F238E27FC236}">
                <a16:creationId xmlns:a16="http://schemas.microsoft.com/office/drawing/2014/main" id="{562525C6-1C44-B5E2-89B7-50B46099B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5293454"/>
            <a:ext cx="1613832" cy="1354822"/>
          </a:xfrm>
          <a:prstGeom prst="rect">
            <a:avLst/>
          </a:prstGeom>
        </p:spPr>
      </p:pic>
      <p:pic>
        <p:nvPicPr>
          <p:cNvPr id="20" name="Grafika 19" descr="Ikonka i jak informacje">
            <a:extLst>
              <a:ext uri="{FF2B5EF4-FFF2-40B4-BE49-F238E27FC236}">
                <a16:creationId xmlns:a16="http://schemas.microsoft.com/office/drawing/2014/main" id="{FB1D5BCE-633E-C996-F0A1-9619FDBF97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3233" y="2764172"/>
            <a:ext cx="1030729" cy="1030729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C59E8413-209D-C5D3-8F45-CFE36210C693}"/>
              </a:ext>
            </a:extLst>
          </p:cNvPr>
          <p:cNvGrpSpPr/>
          <p:nvPr/>
        </p:nvGrpSpPr>
        <p:grpSpPr>
          <a:xfrm>
            <a:off x="605716" y="5518143"/>
            <a:ext cx="6358474" cy="905444"/>
            <a:chOff x="339968" y="5555136"/>
            <a:chExt cx="8420244" cy="1199038"/>
          </a:xfrm>
        </p:grpSpPr>
        <p:pic>
          <p:nvPicPr>
            <p:cNvPr id="10" name="Obraz 9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96985309-0364-676D-10E0-7FD65C99E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1" name="Obraz 10" descr="Logotyp Ministerstwa Zdrowia">
              <a:extLst>
                <a:ext uri="{FF2B5EF4-FFF2-40B4-BE49-F238E27FC236}">
                  <a16:creationId xmlns:a16="http://schemas.microsoft.com/office/drawing/2014/main" id="{25AC8499-315F-16CA-86FB-66638406B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2" name="Obraz 11" descr="Logotyp NASK">
              <a:extLst>
                <a:ext uri="{FF2B5EF4-FFF2-40B4-BE49-F238E27FC236}">
                  <a16:creationId xmlns:a16="http://schemas.microsoft.com/office/drawing/2014/main" id="{49EEE5F3-C3DE-170E-C095-F61F6BF79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8934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9656DFB0-CFD9-FB7E-1461-24CE320D6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E3034684-3467-1A12-9847-72F20A87E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dieta - rysunek brokuła">
            <a:extLst>
              <a:ext uri="{FF2B5EF4-FFF2-40B4-BE49-F238E27FC236}">
                <a16:creationId xmlns:a16="http://schemas.microsoft.com/office/drawing/2014/main" id="{70C700E8-E3E3-9283-495E-E9BB4B2769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2" y="459297"/>
            <a:ext cx="549479" cy="54947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5D34666-CE05-51F0-778C-C8F4F2F7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r>
              <a:rPr lang="pl-PL" b="1"/>
              <a:t>Zasady ogólne</a:t>
            </a:r>
            <a:br>
              <a:rPr lang="pl-PL" b="1"/>
            </a:br>
            <a:endParaRPr lang="pl-PL" b="1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B2E739B-7B9B-8CDC-8849-82A1B447476B}"/>
              </a:ext>
            </a:extLst>
          </p:cNvPr>
          <p:cNvSpPr/>
          <p:nvPr/>
        </p:nvSpPr>
        <p:spPr>
          <a:xfrm>
            <a:off x="805343" y="2311167"/>
            <a:ext cx="5415094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FB6D61-D4F7-1734-556F-87D2B7415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 sz="3200">
                <a:solidFill>
                  <a:schemeClr val="bg1"/>
                </a:solidFill>
              </a:rPr>
              <a:t>Produkty </a:t>
            </a:r>
            <a:r>
              <a:rPr lang="pl-PL" sz="3200" b="1">
                <a:solidFill>
                  <a:schemeClr val="bg1"/>
                </a:solidFill>
              </a:rPr>
              <a:t>niskoprzetworzone</a:t>
            </a:r>
          </a:p>
          <a:p>
            <a:pPr marL="0" indent="0">
              <a:buNone/>
            </a:pPr>
            <a:r>
              <a:rPr lang="pl-PL"/>
              <a:t>sposób na zachowanie dobrego zdrowia i zapobieganie chorobom, ale również sposób na wspomożenie walki z różnymi schorzeniami </a:t>
            </a:r>
            <a:br>
              <a:rPr lang="pl-PL"/>
            </a:br>
            <a:r>
              <a:rPr lang="pl-PL"/>
              <a:t>i działania na rzecz powrotu do zdrowia</a:t>
            </a:r>
          </a:p>
        </p:txBody>
      </p:sp>
    </p:spTree>
    <p:extLst>
      <p:ext uri="{BB962C8B-B14F-4D97-AF65-F5344CB8AC3E}">
        <p14:creationId xmlns:p14="http://schemas.microsoft.com/office/powerpoint/2010/main" val="354727929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EDEF7286-B8EB-2A74-B1B6-DA5191E07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AFE084EE-C941-D224-BD77-0A0B93078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FBAA92C2-AF45-C510-BDBB-84D75FE135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086940-F698-5AFC-0CED-8322E0721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866900"/>
            <a:ext cx="11019514" cy="4870450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Zalecane szczepienie ochronne u osoby dorosłej oraz szczepienie przeciwko COVID-19 przeprowadza </a:t>
            </a:r>
            <a:r>
              <a:rPr lang="pl-PL" sz="2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lekarz, lekarz dentysta, felczer, pielęgniarka, położna, higienistka szkolna, ratownik medyczny, fizjoterapeuta, diagnosta laboratoryjny albo farmaceuta </a:t>
            </a: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posiadający kwalifikacje określone w przepisach prawa.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Niektóre szczepienia możemy wykonać darmowo w aptekach, które podpisały umowy z Narodowym Funduszem Zdrowia: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przeciwko grypie;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przeciwko COVID-19;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przeciwko pneumokokom;</a:t>
            </a:r>
          </a:p>
          <a:p>
            <a:pPr lvl="0"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przeciw półpaścowi (RZV);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Lista aptek jest dostępna na stronie internetowej </a:t>
            </a:r>
            <a:b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u="sng">
                <a:solidFill>
                  <a:srgbClr val="0971B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https://pacjent.gov.pl/aktualnosc/zaszczep-sie-w-aptece#tabela</a:t>
            </a:r>
            <a:endParaRPr lang="pl-PL" sz="2000" b="1">
              <a:solidFill>
                <a:srgbClr val="0971B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A38CE372-EA82-3371-B5F0-B969679ABB86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Co zrobić, żeby się zaszczepić? </a:t>
            </a:r>
          </a:p>
        </p:txBody>
      </p:sp>
    </p:spTree>
    <p:extLst>
      <p:ext uri="{BB962C8B-B14F-4D97-AF65-F5344CB8AC3E}">
        <p14:creationId xmlns:p14="http://schemas.microsoft.com/office/powerpoint/2010/main" val="300413260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E39BC88-25B2-66EC-14EE-37D9723F0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FC97F8C9-AD5F-138C-7D70-3A361B1C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D14036-5AC0-8204-F47E-3E1D54891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0598"/>
            <a:ext cx="10793961" cy="4096512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Najczęstszym schematem postępowania jest: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badanie kwalifikacyjne w POZ,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zakup szczepionki,</a:t>
            </a:r>
          </a:p>
          <a:p>
            <a:pPr lvl="0"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przeprowadzenie szczepienia w POZ.</a:t>
            </a:r>
          </a:p>
          <a:p>
            <a:pPr lvl="0"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Darmowe szczepienia przeprowadzają podmioty takie jak POZ </a:t>
            </a:r>
            <a:b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posiadające umowę z Narodowym Funduszem Zdrowia. </a:t>
            </a:r>
          </a:p>
          <a:p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B9E62D9F-D8B6-4486-4B82-688E0E68D7CC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Co zrobić, żeby się zaszczepić? 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770A5AD9-E4BC-7D05-1C44-702B6BBA2D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1034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BCF980F-996F-A9DF-4230-492C6BCFA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090C3664-B9B2-BBEB-7465-5A7BDD476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C1F593-03C9-CA6D-5B78-617B949FE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579100" cy="4096512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Inaczej postępuje się w przypadku szczepienia przeciw COVID-19: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e-skierowanie na szczepienie dostępne jest na Internetowym Koncie Pacjenta lub w aplikacji na telefon </a:t>
            </a:r>
            <a:r>
              <a:rPr lang="pl-PL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mojeIKP</a:t>
            </a: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Przychodnia POZ może je wydrukować;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jeśli nie ma skierowania, to należy skontaktować się z punktem szczepień w którym podawana była poprzednia dawka szczepionki lub z </a:t>
            </a:r>
            <a:r>
              <a:rPr lang="pl-PL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CeZ</a:t>
            </a: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przez e-mail </a:t>
            </a:r>
            <a:r>
              <a:rPr lang="pl-PL" b="1" u="sng">
                <a:solidFill>
                  <a:srgbClr val="0971B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ikp-pomoc@cez.gov.pl</a:t>
            </a:r>
            <a:r>
              <a:rPr lang="pl-PL" b="1">
                <a:solidFill>
                  <a:srgbClr val="0971B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lub infolinię 19 239;</a:t>
            </a:r>
          </a:p>
          <a:p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0714E43-E92F-B548-0F95-74D5B2B9A278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Co zrobić, żeby się zaszczepić? 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C89F9D51-BBAB-3830-BC30-4FAC9074F7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7793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C1ECF-E701-B262-6440-DEA13FE72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ubrania, Ludzka twarz, siedzenie&#10;&#10;Zawartość wygenerowana przez AI może być niepoprawna.">
            <a:extLst>
              <a:ext uri="{FF2B5EF4-FFF2-40B4-BE49-F238E27FC236}">
                <a16:creationId xmlns:a16="http://schemas.microsoft.com/office/drawing/2014/main" id="{0A4E6D34-26E3-4DB8-2429-F7B678BC3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D0B045B0-F314-E12F-774B-29DAEDD197AD}"/>
              </a:ext>
            </a:extLst>
          </p:cNvPr>
          <p:cNvSpPr txBox="1">
            <a:spLocks/>
          </p:cNvSpPr>
          <p:nvPr/>
        </p:nvSpPr>
        <p:spPr>
          <a:xfrm>
            <a:off x="5379837" y="1934263"/>
            <a:ext cx="632722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Internet – </a:t>
            </a:r>
            <a:br>
              <a:rPr lang="pl-PL" sz="4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szanse </a:t>
            </a:r>
            <a:br>
              <a:rPr lang="pl-PL" sz="4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i zagrożenia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94D03084-55C7-77EC-5593-AB35C20C1F96}"/>
              </a:ext>
            </a:extLst>
          </p:cNvPr>
          <p:cNvCxnSpPr>
            <a:cxnSpLocks/>
          </p:cNvCxnSpPr>
          <p:nvPr/>
        </p:nvCxnSpPr>
        <p:spPr>
          <a:xfrm>
            <a:off x="5493088" y="4533685"/>
            <a:ext cx="295880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a 11" descr="ikonka - internet szanse i zagrożenia">
            <a:extLst>
              <a:ext uri="{FF2B5EF4-FFF2-40B4-BE49-F238E27FC236}">
                <a16:creationId xmlns:a16="http://schemas.microsoft.com/office/drawing/2014/main" id="{D14A454C-769A-0C3E-8D35-F89680C99C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3231" y="2919853"/>
            <a:ext cx="1024513" cy="1024513"/>
          </a:xfrm>
          <a:prstGeom prst="rect">
            <a:avLst/>
          </a:prstGeom>
        </p:spPr>
      </p:pic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F568468C-90AD-4E6D-A4D9-4658B635B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3192BD09-E9B4-9F7B-3910-E35C3D6DDD14}"/>
              </a:ext>
            </a:extLst>
          </p:cNvPr>
          <p:cNvGrpSpPr/>
          <p:nvPr/>
        </p:nvGrpSpPr>
        <p:grpSpPr>
          <a:xfrm>
            <a:off x="5493088" y="5806555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51F968EB-4130-DB5E-C2F7-40E3BE121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3" name="Obraz 12" descr="Logotyp Ministerstwa Zdrowia">
              <a:extLst>
                <a:ext uri="{FF2B5EF4-FFF2-40B4-BE49-F238E27FC236}">
                  <a16:creationId xmlns:a16="http://schemas.microsoft.com/office/drawing/2014/main" id="{24AE40BE-13A5-D63E-9462-7DCBE03F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4" name="Obraz 13" descr="Logotyp NASK">
              <a:extLst>
                <a:ext uri="{FF2B5EF4-FFF2-40B4-BE49-F238E27FC236}">
                  <a16:creationId xmlns:a16="http://schemas.microsoft.com/office/drawing/2014/main" id="{C5B9F84E-2CAB-A73B-BE83-48833B261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170347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6C52B-FC02-8056-4DF5-7E866D7EA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612BF81-59F0-A5BA-8D95-A07E6D81E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777B664A-8F11-50C2-A29A-39BA7E543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0A56303-FECB-69DC-B07F-774482E2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Utrzymywanie kontaktów społecznych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2680A9-AE60-AD74-641D-7B2AD7BE4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osobiście;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przez telefon;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przez Internet – np. za pośrednictwem komunikatorów, platform społecznościowych.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Świat Internetu – usługi społeczne, kontakty społeczne, okno na świat, „zmniejszenie” odległości, łatwość nawet przy niepełnosprawności, czy chorobie</a:t>
            </a:r>
          </a:p>
          <a:p>
            <a:pPr marL="0" indent="0">
              <a:buNone/>
            </a:pPr>
            <a:r>
              <a:rPr lang="pl-PL"/>
              <a:t>(komputer w domu, telefon komórkowy, GOK, Biblioteki, kafejki internetowe, …) </a:t>
            </a:r>
          </a:p>
          <a:p>
            <a:endParaRPr lang="pl-PL"/>
          </a:p>
        </p:txBody>
      </p:sp>
      <p:pic>
        <p:nvPicPr>
          <p:cNvPr id="7" name="Grafika 6" descr="ikonka - internet szanse i zagrożenia">
            <a:extLst>
              <a:ext uri="{FF2B5EF4-FFF2-40B4-BE49-F238E27FC236}">
                <a16:creationId xmlns:a16="http://schemas.microsoft.com/office/drawing/2014/main" id="{AABE7874-9346-003B-180F-570C2201A4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3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3624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3099C-0739-4619-9BED-BE035F58A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1E28BDD3-9066-CE2C-0919-FC876E874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6391CF52-E9AB-EB52-8D35-F21E5EC4C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EADDC21-EFDB-253C-C253-9744E6601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Internet – plusy dla zdrowia seniorów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301C1E-5D04-B2B4-0988-FDB4D2B94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/>
              <a:t>Internet pomaga nam w codziennym dbaniu o zdrowie: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możemy łatwo umówić się na wizytę do lekarza przez Internet,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dostęp do e-recept pozwala na szybkie i bezpieczne odbieranie leków bez konieczności wizyty u lekarza,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możemy zarejestrować się na szczepienia i przypomnienia o nich,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łatwiej znaleźć potrzebne informacje o zdrowiu i leczeniu,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możliwość kontaktu z rodziną i znajomymi, co wpływa na nasze samopoczucie i zmniejsza samotność.</a:t>
            </a:r>
          </a:p>
          <a:p>
            <a:pPr marL="0" indent="0">
              <a:buNone/>
            </a:pPr>
            <a:endParaRPr lang="pl-PL"/>
          </a:p>
          <a:p>
            <a:endParaRPr lang="pl-PL"/>
          </a:p>
        </p:txBody>
      </p:sp>
      <p:pic>
        <p:nvPicPr>
          <p:cNvPr id="4" name="Grafika 3" descr="ikonka - internet szanse i zagrożenia">
            <a:extLst>
              <a:ext uri="{FF2B5EF4-FFF2-40B4-BE49-F238E27FC236}">
                <a16:creationId xmlns:a16="http://schemas.microsoft.com/office/drawing/2014/main" id="{26D16FAE-68C9-59BA-3D78-E876B85A10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3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6145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04F70-4EFA-E010-EE2A-E5488EA0F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A6FD37D-D7CC-A32F-613D-94A16ED6F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1" y="57145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950A1669-5C22-EBB1-CCF5-8B22E24D2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C57239A-3A02-E9B7-F19E-1FC66177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Internet – zagrożenia i ryzyka dla seniorów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BBBBD5-4E0C-B756-D71F-6C9372956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03935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/>
              <a:t>Mimo wielu zalet, Internet niesie też ryzyka: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dezinformacja – fałszywe informacje, które mogą wprowadzać w błąd, np. o lekach czy chorobach;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oszustwa internetowe – próby wyłudzenia pieniędzy lub danych osobowych;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kradzież danych – np. informacji o kartach płatniczych;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nadmiar negatywnych informacji może wpływać na nasze samopoczucie i zdrowie psychiczne;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trudności w odróżnieniu prawdziwych informacji od fałszywych.</a:t>
            </a:r>
          </a:p>
          <a:p>
            <a:endParaRPr lang="pl-PL"/>
          </a:p>
        </p:txBody>
      </p:sp>
      <p:pic>
        <p:nvPicPr>
          <p:cNvPr id="4" name="Grafika 3" descr="ikonka - internet szanse i zagrożenia">
            <a:extLst>
              <a:ext uri="{FF2B5EF4-FFF2-40B4-BE49-F238E27FC236}">
                <a16:creationId xmlns:a16="http://schemas.microsoft.com/office/drawing/2014/main" id="{85E564CA-B344-9807-3477-2359C64234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3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8815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30682-CB9B-47B5-98B3-FC21F12F7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9E488AE-23C9-4301-F097-933AA6B40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A43FC3D0-8DBE-1C57-F652-4427EB176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internet szanse i zagrożenia">
            <a:extLst>
              <a:ext uri="{FF2B5EF4-FFF2-40B4-BE49-F238E27FC236}">
                <a16:creationId xmlns:a16="http://schemas.microsoft.com/office/drawing/2014/main" id="{27B52C13-2921-3A8F-5498-943F477A3F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3" y="469458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70AAE4E-E22F-95E3-7F3F-74154A88D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175"/>
            <a:ext cx="10515600" cy="1325563"/>
          </a:xfrm>
        </p:spPr>
        <p:txBody>
          <a:bodyPr/>
          <a:lstStyle/>
          <a:p>
            <a:r>
              <a:rPr lang="pl-PL" b="1"/>
              <a:t>Internet i zdrowie psychiczne seniorów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D827D3-1CF2-1C65-BE2F-7ABC59F3C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67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Internet może wspierać nasze zdrowie i samopoczucie;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ważne jest, by korzystać z niego rozważnie i bezpiecznie;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zachowujmy ostrożność wobec niezweryfikowanych informacji;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rozmawiajmy o tym z bliskimi i specjalistami, jeśli coś nas niepokoi.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074895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3FB2D-4EB5-2275-C23D-5EEBC9740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6943D46-B1F4-3904-BC72-65BDA48E4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B74C11C7-8903-AACB-DAE5-BA520BF22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3053C2B-B3C9-C5C8-981F-B2DCAB50D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Jak korzystać z Internetu bezpiecznie?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916825-4AC0-0C56-43CD-BF05899BE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/>
              <a:t>Kilka prostych zasad: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sprawdzaj źródło informacji – czy to strona znanej instytucji lub specjalisty;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nie podawaj nikomu swoich danych osobowych i haseł;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nie klikaj w podejrzane linki lub załączniki w e-mailach i SMS-ach;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pytaj rodzinę lub znajomych o pomoc, jeśli coś jest niejasne,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korzystaj z antywirusów i aktualizuj programy na swoim komputerze lub telefonie.</a:t>
            </a:r>
          </a:p>
          <a:p>
            <a:endParaRPr lang="pl-PL"/>
          </a:p>
        </p:txBody>
      </p:sp>
      <p:pic>
        <p:nvPicPr>
          <p:cNvPr id="4" name="Grafika 3" descr="ikonka - internet szanse i zagrożenia">
            <a:extLst>
              <a:ext uri="{FF2B5EF4-FFF2-40B4-BE49-F238E27FC236}">
                <a16:creationId xmlns:a16="http://schemas.microsoft.com/office/drawing/2014/main" id="{AAB589C3-7FEB-7294-CF31-4233FF6BF5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3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2738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E51E4-410D-E1ED-681E-3EBC9DCE8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2539E367-2039-EFC1-D8FC-15B6707CA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39867A0B-9541-B894-4270-7D7C26633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internet szanse i zagrożenia">
            <a:extLst>
              <a:ext uri="{FF2B5EF4-FFF2-40B4-BE49-F238E27FC236}">
                <a16:creationId xmlns:a16="http://schemas.microsoft.com/office/drawing/2014/main" id="{7EDD34B7-0EA7-AFEC-2EE5-4A8B61C40A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3" y="469458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424E8C5-D0A5-9FF6-C4E7-425EFDB00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875"/>
            <a:ext cx="10515600" cy="1325563"/>
          </a:xfrm>
        </p:spPr>
        <p:txBody>
          <a:bodyPr/>
          <a:lstStyle/>
          <a:p>
            <a:r>
              <a:rPr lang="pl-PL" b="1"/>
              <a:t>Przykładowe pułapki Internetu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41BCBE-8B53-8111-CFAC-425CCA9A9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37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łańcuszki i fake newsy;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reklamy cudownych leków;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fałszywe profile i oszustwa.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9844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2E1AF1F-B0DE-48DF-415B-326141AF6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FFCB22DA-C532-7A10-10C3-025726F1E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dieta - rysunek brokuła">
            <a:extLst>
              <a:ext uri="{FF2B5EF4-FFF2-40B4-BE49-F238E27FC236}">
                <a16:creationId xmlns:a16="http://schemas.microsoft.com/office/drawing/2014/main" id="{6D524482-A05C-86E7-2CF9-F800AFD4C8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2" y="459297"/>
            <a:ext cx="549479" cy="54947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8E44C73-1E39-8DD2-BF1A-06F76C315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0685"/>
            <a:ext cx="10515600" cy="1325563"/>
          </a:xfrm>
        </p:spPr>
        <p:txBody>
          <a:bodyPr>
            <a:normAutofit/>
          </a:bodyPr>
          <a:lstStyle/>
          <a:p>
            <a:r>
              <a:rPr lang="pl-PL" b="1"/>
              <a:t>Jak najprościej pomóc sobie </a:t>
            </a:r>
            <a:br>
              <a:rPr lang="pl-PL" b="1"/>
            </a:br>
            <a:r>
              <a:rPr lang="pl-PL" b="1"/>
              <a:t>w ułożeniu diety?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18F089-6247-70C1-7FE6-92BEE59A2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Narodowy Fundusz Zdrowia stworzył stronę „</a:t>
            </a:r>
            <a:r>
              <a:rPr lang="pl-PL" b="1" u="sng">
                <a:solidFill>
                  <a:srgbClr val="0971B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Diety - strona NFZ</a:t>
            </a:r>
            <a:r>
              <a:rPr lang="pl-PL"/>
              <a:t>” </a:t>
            </a:r>
            <a:br>
              <a:rPr lang="pl-PL"/>
            </a:br>
            <a:r>
              <a:rPr lang="pl-PL"/>
              <a:t>na której można dobrać dietę odpowiednią dla siebie</a:t>
            </a:r>
          </a:p>
          <a:p>
            <a:pPr marL="0" indent="0">
              <a:buNone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można wybrać rodzaj diety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można eliminować niektóre produkty (np. ryby i owoce morza),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 zaproponowanym jadłospisie można dokonywać zmian posiłków</a:t>
            </a:r>
          </a:p>
        </p:txBody>
      </p:sp>
    </p:spTree>
    <p:extLst>
      <p:ext uri="{BB962C8B-B14F-4D97-AF65-F5344CB8AC3E}">
        <p14:creationId xmlns:p14="http://schemas.microsoft.com/office/powerpoint/2010/main" val="152467563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komputer, Ludzka twarz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FCBD71CC-E9E1-F664-D619-B11023AD6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6167D359-B8F4-BB5C-48F4-CF2A6AE75F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3230" y="3116703"/>
            <a:ext cx="1024513" cy="1024513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CF1E9B8-B57A-1ABD-0433-36212530BE7B}"/>
              </a:ext>
            </a:extLst>
          </p:cNvPr>
          <p:cNvSpPr txBox="1">
            <a:spLocks/>
          </p:cNvSpPr>
          <p:nvPr/>
        </p:nvSpPr>
        <p:spPr>
          <a:xfrm>
            <a:off x="5379837" y="1940613"/>
            <a:ext cx="632722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Pułapki </a:t>
            </a:r>
          </a:p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dezinformacji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2273ACF4-8147-F77D-D004-DA0B6CE12C65}"/>
              </a:ext>
            </a:extLst>
          </p:cNvPr>
          <p:cNvCxnSpPr>
            <a:cxnSpLocks/>
          </p:cNvCxnSpPr>
          <p:nvPr/>
        </p:nvCxnSpPr>
        <p:spPr>
          <a:xfrm>
            <a:off x="5493088" y="4540035"/>
            <a:ext cx="3638212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D652A540-4F04-A6FB-C8EB-CE7B2C173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BBF931FE-A948-991B-6F27-66DD91AD9B2F}"/>
              </a:ext>
            </a:extLst>
          </p:cNvPr>
          <p:cNvGrpSpPr/>
          <p:nvPr/>
        </p:nvGrpSpPr>
        <p:grpSpPr>
          <a:xfrm>
            <a:off x="605715" y="5520862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B5B9E212-64F1-97AD-D939-7B3508A99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C429A760-28FA-DFB8-1F19-185E4E58B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4" name="Obraz 13" descr="Logotyp NASK">
              <a:extLst>
                <a:ext uri="{FF2B5EF4-FFF2-40B4-BE49-F238E27FC236}">
                  <a16:creationId xmlns:a16="http://schemas.microsoft.com/office/drawing/2014/main" id="{A4397BFA-29E0-8214-D395-654D92AC1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476623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AC17951-F260-F7A4-FB0A-D9CD5A6AC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4E413F3F-E1AD-A62C-CACB-5C4A6FD46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665151A-E0BC-DA84-7DE8-CFE5ACDAA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5624"/>
            <a:ext cx="10515600" cy="1325563"/>
          </a:xfrm>
        </p:spPr>
        <p:txBody>
          <a:bodyPr/>
          <a:lstStyle/>
          <a:p>
            <a:r>
              <a:rPr lang="pl-PL" b="1"/>
              <a:t>Wprowadzenie do dezinformacji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78B15C-B988-3ED7-8E93-1A78EA0A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187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/>
              <a:t>Co to jest dezinformacja?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/>
              <a:t>dezinformacja</a:t>
            </a:r>
            <a:r>
              <a:rPr lang="pl-PL"/>
              <a:t> to </a:t>
            </a:r>
            <a:r>
              <a:rPr lang="pl-PL" b="1"/>
              <a:t>nieprawdziwe informacje</a:t>
            </a:r>
            <a:r>
              <a:rPr lang="pl-PL"/>
              <a:t>, które ktoś </a:t>
            </a:r>
            <a:r>
              <a:rPr lang="pl-PL" b="1"/>
              <a:t>rozpowszechnia celowo</a:t>
            </a:r>
            <a:r>
              <a:rPr lang="pl-PL"/>
              <a:t>, by wprowadzić innych w błąd.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/>
              <a:t>często pojawia się w Internecie</a:t>
            </a:r>
            <a:r>
              <a:rPr lang="pl-PL"/>
              <a:t> – w wiadomościach, e-mailach, na Facebooku, WhatsAppie, YouTube.</a:t>
            </a:r>
            <a:br>
              <a:rPr lang="pl-PL"/>
            </a:br>
            <a:r>
              <a:rPr lang="pl-PL"/>
              <a:t>Może dotyczyć zdrowia, polityki, pieniędzy czy bezpieczeństwa.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celem dezinformacji jest np.:</a:t>
            </a:r>
            <a:br>
              <a:rPr lang="pl-PL"/>
            </a:br>
            <a:r>
              <a:rPr lang="pl-PL"/>
              <a:t>– wywołać strach,</a:t>
            </a:r>
            <a:br>
              <a:rPr lang="pl-PL"/>
            </a:br>
            <a:r>
              <a:rPr lang="pl-PL"/>
              <a:t>– wzbudzić złość,</a:t>
            </a:r>
            <a:br>
              <a:rPr lang="pl-PL"/>
            </a:br>
            <a:r>
              <a:rPr lang="pl-PL"/>
              <a:t>– namówić do niebezpiecznych działań,</a:t>
            </a:r>
            <a:br>
              <a:rPr lang="pl-PL"/>
            </a:br>
            <a:r>
              <a:rPr lang="pl-PL"/>
              <a:t>– oszukać i wyłudzić dane lub pieniądze.</a:t>
            </a:r>
          </a:p>
          <a:p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60692C3D-4765-E3DC-3621-6AD1E25003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2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395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88DFC72-1F95-286F-996E-63611BC15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083794-A3A1-A3FA-3C56-4E7B543B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10515600" cy="1325563"/>
          </a:xfrm>
        </p:spPr>
        <p:txBody>
          <a:bodyPr/>
          <a:lstStyle/>
          <a:p>
            <a:r>
              <a:rPr lang="pl-PL" b="1"/>
              <a:t>Jak dezinformacja wpływa na seniorów?</a:t>
            </a:r>
            <a:br>
              <a:rPr lang="pl-PL" b="1"/>
            </a:br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6BCED6B8-080F-9AD0-05AD-A8929CEEB2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592" y="469458"/>
            <a:ext cx="542281" cy="542281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19085496-3E89-4ADB-45F9-CDA4552DECFA}"/>
              </a:ext>
            </a:extLst>
          </p:cNvPr>
          <p:cNvSpPr/>
          <p:nvPr/>
        </p:nvSpPr>
        <p:spPr>
          <a:xfrm>
            <a:off x="838200" y="4146550"/>
            <a:ext cx="4095750" cy="461858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7A55F5-8B56-BEBB-449B-7B3E799DF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502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wywołuje lęk i niepokój, czasem konsternację;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prowadzi do błędnych decyzji zdrowotnych;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pogarsza samopoczucie psychiczne.</a:t>
            </a:r>
          </a:p>
          <a:p>
            <a:endParaRPr lang="pl-PL"/>
          </a:p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Przykłady dezinformacji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fałszywe leki i terapie;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informacje o zagrożeniach, których nie ma;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manipulowanie emocjami: strach, złość.</a:t>
            </a:r>
          </a:p>
          <a:p>
            <a:endParaRPr lang="pl-PL"/>
          </a:p>
          <a:p>
            <a:endParaRPr lang="pl-PL"/>
          </a:p>
        </p:txBody>
      </p:sp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F0986693-D5BD-DB69-7F7C-37D33DDB9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06750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7BB3C6A-0F7F-B129-B769-52DF94BC2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4F93AC9C-0030-7959-9C8C-0600C0545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EFE4D6C-C07E-DED2-51D8-A7648009A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10515600" cy="1325563"/>
          </a:xfrm>
        </p:spPr>
        <p:txBody>
          <a:bodyPr/>
          <a:lstStyle/>
          <a:p>
            <a:r>
              <a:rPr lang="pl-PL" b="1"/>
              <a:t>Jak rozpoznać dezinformację?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49A243-4882-08CB-7DA9-CECF11F9E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5025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sprawdź źródło - czy znasz tę stronę lub autora?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porównaj informacje w kilku miejscach - nie wierz „na słowo” – poszukaj potwierdzenia w innych miejscach;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zaufaj specjalistom i instytucjom;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uważaj na emocjonalne tytuły i sensacyjne wiadomości;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nie udostępniaj dalej, jeśli masz wątpliwości!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2311ECA6-979C-88A7-B6A6-9398D641CA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2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3479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87023B20-F403-228D-4516-CD0761365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7526A38D-2C9E-47DC-17DC-1FBB0EBCA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D6CE2E5-C281-5C53-CC25-C971FAA52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875"/>
            <a:ext cx="10515600" cy="1325563"/>
          </a:xfrm>
        </p:spPr>
        <p:txBody>
          <a:bodyPr/>
          <a:lstStyle/>
          <a:p>
            <a:r>
              <a:rPr lang="pl-PL" b="1"/>
              <a:t>Krytyczne myślenie jako ochrona</a:t>
            </a:r>
            <a:br>
              <a:rPr lang="pl-PL" b="1"/>
            </a:b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F9A1C65-815C-FDD6-092A-FB78B0C2939E}"/>
              </a:ext>
            </a:extLst>
          </p:cNvPr>
          <p:cNvSpPr/>
          <p:nvPr/>
        </p:nvSpPr>
        <p:spPr>
          <a:xfrm>
            <a:off x="838200" y="4152900"/>
            <a:ext cx="4089400" cy="461858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849F9B1C-FF05-7485-BE6C-790FB6C86F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2" y="469458"/>
            <a:ext cx="542281" cy="54228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3D52CE-947D-1F96-3EE2-2132912B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375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zadaj pytanie: „Czy to może być prawda?”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nie udostępniaj bez sprawdzenia;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poproś kogoś o pomoc w ocenie informacji.</a:t>
            </a:r>
          </a:p>
          <a:p>
            <a:pPr marL="0" indent="0">
              <a:buNone/>
            </a:pPr>
            <a:endParaRPr lang="pl-PL" b="1"/>
          </a:p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Emocje a dezinformacja</a:t>
            </a:r>
            <a:br>
              <a:rPr lang="pl-PL" b="1">
                <a:solidFill>
                  <a:schemeClr val="bg1"/>
                </a:solidFill>
              </a:rPr>
            </a:br>
            <a:endParaRPr lang="pl-PL">
              <a:solidFill>
                <a:schemeClr val="bg1"/>
              </a:solidFill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silne emocje = większa podatność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strach i niepewność pogarszają zdrowie psychiczne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880255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0928416-F198-0BA1-6D25-E4E532430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91870289-1FF0-B222-6883-DB045156C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DC5B21-851E-C539-ED0D-F16AEB8B3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Podejrzany sms?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02E920-86DC-5F8B-C305-0992CFD88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nie panikuj;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nie odpowiadaj;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zadzwoń do kogoś zaufanego lub do instytucji, której dotyczy sms;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zgłoś podejrzaną wiadomość wysyłając na numer: </a:t>
            </a:r>
            <a:r>
              <a:rPr lang="pl-PL" b="1"/>
              <a:t>8080.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To oficjalny kanał CERT Polska (CSIRT NASK) – służy do zgłaszania każdego podejrzanego SMS-a z linkiem czy wyłudzającą treścią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8F35AC95-8998-4572-6372-3777387109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2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0804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808B254-8696-5CD6-B7F2-70DB2FA67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EBF42CE6-85F5-CD3D-3801-5D596102B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6641A05-0A83-543E-17D6-073B7E89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875"/>
            <a:ext cx="10515600" cy="1325563"/>
          </a:xfrm>
        </p:spPr>
        <p:txBody>
          <a:bodyPr/>
          <a:lstStyle/>
          <a:p>
            <a:r>
              <a:rPr lang="pl-PL" b="1"/>
              <a:t>Jak przeciwdziałać dezinformacji?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8168A2-57E0-5B5F-536E-BC099D7C9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edukacja cyfrowa;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rozmowy z rodziną i bliskimi;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korzystanie z oficjalnych stron i źródeł.</a:t>
            </a:r>
          </a:p>
          <a:p>
            <a:pPr marL="0" indent="0">
              <a:buNone/>
            </a:pPr>
            <a:r>
              <a:rPr lang="pl-PL"/>
              <a:t>Spokój, spokój i jeszcze raz spokój.</a:t>
            </a:r>
          </a:p>
          <a:p>
            <a:pPr marL="0" indent="0">
              <a:buNone/>
            </a:pPr>
            <a:endParaRPr lang="pl-PL" b="1"/>
          </a:p>
          <a:p>
            <a:pPr marL="0" indent="0">
              <a:buNone/>
            </a:pPr>
            <a:r>
              <a:rPr lang="pl-PL" b="1"/>
              <a:t>Zasady bezpiecznego korzystania z Internetu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silne hasła;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ograniczone zaufanie do nieznanych źródeł;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nie klikać w podejrzane linki.</a:t>
            </a:r>
          </a:p>
          <a:p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8C94EBB5-536F-0E18-36CC-FA538CB0E9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2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93564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B958963-5311-E1AA-D5BD-5126CDC0B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6C199218-F629-FE1D-9FB6-B81C04FE5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EF58139-3E98-F49D-3E36-2C85F6CA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875"/>
            <a:ext cx="10515600" cy="1325563"/>
          </a:xfrm>
        </p:spPr>
        <p:txBody>
          <a:bodyPr/>
          <a:lstStyle/>
          <a:p>
            <a:r>
              <a:rPr lang="pl-PL" b="1"/>
              <a:t>Fałszywe informacje o zdrowiu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0E764C-F660-90E9-CCD6-E92A5ABD7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37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cudowne diety;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leki bez recepty;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specyfiki działające na wszystko;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niezweryfikowane terapie.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B5C210C0-990C-02AA-3245-5516D67C22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2" y="469458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6391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komputer, computer, zrzut ekranu&#10;&#10;Zawartość wygenerowana przez AI może być niepoprawna.">
            <a:extLst>
              <a:ext uri="{FF2B5EF4-FFF2-40B4-BE49-F238E27FC236}">
                <a16:creationId xmlns:a16="http://schemas.microsoft.com/office/drawing/2014/main" id="{469D423D-B9CB-4D7A-BB06-3B3EEDBC6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7E00FF1A-CB1C-CF38-5C85-6B5ECB737A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0976" y="3002436"/>
            <a:ext cx="1024514" cy="1024514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97A20ABD-C984-28D5-0ABE-253A3E2F6CBA}"/>
              </a:ext>
            </a:extLst>
          </p:cNvPr>
          <p:cNvSpPr txBox="1">
            <a:spLocks/>
          </p:cNvSpPr>
          <p:nvPr/>
        </p:nvSpPr>
        <p:spPr>
          <a:xfrm>
            <a:off x="5340080" y="2164947"/>
            <a:ext cx="4440024" cy="2899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Fałszywe informacje </a:t>
            </a:r>
            <a:br>
              <a:rPr lang="pl-PL" sz="4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i Mity na temat </a:t>
            </a:r>
          </a:p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szczepień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FB290652-D1CE-9822-938E-8C6C09DA1988}"/>
              </a:ext>
            </a:extLst>
          </p:cNvPr>
          <p:cNvCxnSpPr>
            <a:cxnSpLocks/>
          </p:cNvCxnSpPr>
          <p:nvPr/>
        </p:nvCxnSpPr>
        <p:spPr>
          <a:xfrm>
            <a:off x="5528980" y="5064410"/>
            <a:ext cx="2317412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Obraz 10" descr="Logotyp programu Senior w roli głównej">
            <a:extLst>
              <a:ext uri="{FF2B5EF4-FFF2-40B4-BE49-F238E27FC236}">
                <a16:creationId xmlns:a16="http://schemas.microsoft.com/office/drawing/2014/main" id="{2B6A3F67-F886-B719-EFA3-4B698A18E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C8463B38-2DA1-4E0F-DFEE-CDD33D41D1BA}"/>
              </a:ext>
            </a:extLst>
          </p:cNvPr>
          <p:cNvGrpSpPr/>
          <p:nvPr/>
        </p:nvGrpSpPr>
        <p:grpSpPr>
          <a:xfrm>
            <a:off x="665351" y="5508482"/>
            <a:ext cx="6358474" cy="905444"/>
            <a:chOff x="339968" y="5555136"/>
            <a:chExt cx="8420244" cy="1199038"/>
          </a:xfrm>
        </p:grpSpPr>
        <p:pic>
          <p:nvPicPr>
            <p:cNvPr id="8" name="Obraz 7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3D9588B1-D623-33F7-89A8-534C4FC56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605B3340-1E0A-9290-AF3B-45EC98B15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3" name="Obraz 12" descr="Logotyp NASK">
              <a:extLst>
                <a:ext uri="{FF2B5EF4-FFF2-40B4-BE49-F238E27FC236}">
                  <a16:creationId xmlns:a16="http://schemas.microsoft.com/office/drawing/2014/main" id="{B85328A0-192C-8C07-BF63-42352B504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688381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EC95E44-4E24-6D35-C90D-7267C984E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59D6DF21-964B-6224-EDA4-9BB115BBC7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590" y="469457"/>
            <a:ext cx="542281" cy="542281"/>
          </a:xfrm>
          <a:prstGeom prst="rect">
            <a:avLst/>
          </a:prstGeom>
        </p:spPr>
      </p:pic>
      <p:pic>
        <p:nvPicPr>
          <p:cNvPr id="4" name="Obraz 3" descr="Logotyp programu Senior w roli głównej">
            <a:extLst>
              <a:ext uri="{FF2B5EF4-FFF2-40B4-BE49-F238E27FC236}">
                <a16:creationId xmlns:a16="http://schemas.microsoft.com/office/drawing/2014/main" id="{033B8C81-674D-3CEC-E04C-6B02B2421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820D5619-715A-7965-F3DF-E1F2971015C5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Mity na temat szczepień</a:t>
            </a:r>
            <a:endParaRPr lang="pl-PL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DD5DFF52-3962-8105-0598-110677BAD491}"/>
              </a:ext>
            </a:extLst>
          </p:cNvPr>
          <p:cNvSpPr txBox="1">
            <a:spLocks/>
          </p:cNvSpPr>
          <p:nvPr/>
        </p:nvSpPr>
        <p:spPr>
          <a:xfrm>
            <a:off x="838200" y="2212848"/>
            <a:ext cx="4419600" cy="1866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nie należy powtarzać niesprawdzonych informacji, bo można tym wyrządzić krzywdę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61456B2A-1932-14F4-4ADE-3AFA8C2F055E}"/>
              </a:ext>
            </a:extLst>
          </p:cNvPr>
          <p:cNvSpPr txBox="1">
            <a:spLocks/>
          </p:cNvSpPr>
          <p:nvPr/>
        </p:nvSpPr>
        <p:spPr>
          <a:xfrm>
            <a:off x="6407150" y="2212848"/>
            <a:ext cx="4419600" cy="2562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jeśli ktoś w Twojej obecności szerzy </a:t>
            </a:r>
            <a:r>
              <a:rPr lang="pl-PL" err="1">
                <a:ea typeface="Calibri" panose="020F0502020204030204" pitchFamily="34" charset="0"/>
                <a:cs typeface="Times New Roman" panose="02020603050405020304" pitchFamily="18" charset="0"/>
              </a:rPr>
              <a:t>fake</a:t>
            </a: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 newsy – prostuj! dyskutuj! Podawaj wiarygodne źródła. 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BCC443F7-B918-C98F-F96D-5A4C7B689405}"/>
              </a:ext>
            </a:extLst>
          </p:cNvPr>
          <p:cNvCxnSpPr>
            <a:cxnSpLocks/>
          </p:cNvCxnSpPr>
          <p:nvPr/>
        </p:nvCxnSpPr>
        <p:spPr>
          <a:xfrm flipV="1">
            <a:off x="6267450" y="2127250"/>
            <a:ext cx="0" cy="1866685"/>
          </a:xfrm>
          <a:prstGeom prst="line">
            <a:avLst/>
          </a:prstGeom>
          <a:ln>
            <a:solidFill>
              <a:srgbClr val="0971B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BDCF176C-ED62-1030-9639-932FB9DAA588}"/>
              </a:ext>
            </a:extLst>
          </p:cNvPr>
          <p:cNvCxnSpPr>
            <a:cxnSpLocks/>
          </p:cNvCxnSpPr>
          <p:nvPr/>
        </p:nvCxnSpPr>
        <p:spPr>
          <a:xfrm flipV="1">
            <a:off x="717550" y="2127250"/>
            <a:ext cx="0" cy="1866685"/>
          </a:xfrm>
          <a:prstGeom prst="line">
            <a:avLst/>
          </a:prstGeom>
          <a:ln>
            <a:solidFill>
              <a:srgbClr val="0971B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516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1ACF641-4FB1-DEEA-0064-FA80396B4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42BEA4B3-6462-5B44-768A-A4C0D8042B1C}"/>
              </a:ext>
            </a:extLst>
          </p:cNvPr>
          <p:cNvSpPr txBox="1">
            <a:spLocks/>
          </p:cNvSpPr>
          <p:nvPr/>
        </p:nvSpPr>
        <p:spPr>
          <a:xfrm>
            <a:off x="2391501" y="1706120"/>
            <a:ext cx="632722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DIETA </a:t>
            </a:r>
            <a:br>
              <a:rPr lang="pl-PL" sz="4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a przyjmowanie</a:t>
            </a:r>
            <a:br>
              <a:rPr lang="pl-PL" sz="4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leków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76D50ABE-5274-F617-B9B4-398E8DA8BB81}"/>
              </a:ext>
            </a:extLst>
          </p:cNvPr>
          <p:cNvCxnSpPr>
            <a:cxnSpLocks/>
          </p:cNvCxnSpPr>
          <p:nvPr/>
        </p:nvCxnSpPr>
        <p:spPr>
          <a:xfrm>
            <a:off x="2504752" y="4305542"/>
            <a:ext cx="400417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4D42BD09-9C7B-9EAF-E899-F5CDFBD28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272037" y="146001"/>
            <a:ext cx="1613832" cy="1354822"/>
          </a:xfrm>
          <a:prstGeom prst="rect">
            <a:avLst/>
          </a:prstGeom>
        </p:spPr>
      </p:pic>
      <p:pic>
        <p:nvPicPr>
          <p:cNvPr id="15" name="Grafika 14" descr="ikonka - lekarstwa">
            <a:extLst>
              <a:ext uri="{FF2B5EF4-FFF2-40B4-BE49-F238E27FC236}">
                <a16:creationId xmlns:a16="http://schemas.microsoft.com/office/drawing/2014/main" id="{067ABE57-DFD0-9FF0-E154-DAD1C8407B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033" y="2726072"/>
            <a:ext cx="1030730" cy="1030730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D26ACCE6-3798-9AFB-55A5-D67A6782FA94}"/>
              </a:ext>
            </a:extLst>
          </p:cNvPr>
          <p:cNvGrpSpPr/>
          <p:nvPr/>
        </p:nvGrpSpPr>
        <p:grpSpPr>
          <a:xfrm>
            <a:off x="420186" y="5739523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456BDF0A-06F3-1A87-BC9E-2CC0EF44D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B88C4FB4-A9DC-004B-F61A-85FC704D1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3" name="Obraz 12" descr="Logotyp NASK">
              <a:extLst>
                <a:ext uri="{FF2B5EF4-FFF2-40B4-BE49-F238E27FC236}">
                  <a16:creationId xmlns:a16="http://schemas.microsoft.com/office/drawing/2014/main" id="{161A7E53-6F1F-A28A-28AC-4D2467101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92261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E7F1B1FB-D414-497C-AD34-AF80BF82D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19B49A98-CC90-676A-2F96-32780BD59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3C10C024-64EB-560F-FD35-CCF061EC6CA5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Mity na temat szczepień</a:t>
            </a:r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5E82A96B-F1B6-23AA-DF21-4A6CFCDA07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0" y="469457"/>
            <a:ext cx="542281" cy="542281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22157303-7371-73AE-0451-62B1AB677B71}"/>
              </a:ext>
            </a:extLst>
          </p:cNvPr>
          <p:cNvSpPr/>
          <p:nvPr/>
        </p:nvSpPr>
        <p:spPr>
          <a:xfrm>
            <a:off x="838200" y="1771650"/>
            <a:ext cx="9429750" cy="335542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B2D394B-6626-142B-6F10-F782F17517C0}"/>
              </a:ext>
            </a:extLst>
          </p:cNvPr>
          <p:cNvSpPr/>
          <p:nvPr/>
        </p:nvSpPr>
        <p:spPr>
          <a:xfrm>
            <a:off x="838200" y="2106184"/>
            <a:ext cx="3848100" cy="335542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A83DB3-8595-FC07-3A97-B87FBDAC2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39900"/>
            <a:ext cx="10572750" cy="4933950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2400" b="1" kern="10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Szczepienie przeciwko odrze, śwince i różyczce (szczepionka MMR) </a:t>
            </a:r>
            <a:br>
              <a:rPr lang="pl-PL" sz="2400" b="1" kern="10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2400" b="1" kern="10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może powodować autyzm</a:t>
            </a:r>
            <a:r>
              <a:rPr lang="pl-PL" sz="2400" kern="10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pl-PL" sz="24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zbieżność czasowa – choroba najczęściej ujawnia się w 18 –24 miesiącu życia, czyli wtedy, gdy podaje się szczepionkę MMR. 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źródło w sfałszowanych badaniach Andrew Wakefielda opublikowanych </a:t>
            </a:r>
            <a:b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 prestiżowym magazynie medycznym „Lancet”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autor został pozbawiony prawa do wykonywania zawodu, zwolniony z pracy </a:t>
            </a:r>
            <a:b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 USA, a artykuł wycofano z „The Lancet. 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A. Wakefield brnął w kłamstwa i współpracował z ruchami antyszczepionkowymi, a nawet powrócił z pseudonaukowym filmem „Vaxxed” opartym na nieprawidłowo zaprojektowanych </a:t>
            </a:r>
            <a:b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 zinterpretowanych badaniach odrzuconych przez kilka czasopism naukowych</a:t>
            </a:r>
            <a:endParaRPr lang="pl-PL" sz="20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000"/>
          </a:p>
        </p:txBody>
      </p:sp>
    </p:spTree>
    <p:extLst>
      <p:ext uri="{BB962C8B-B14F-4D97-AF65-F5344CB8AC3E}">
        <p14:creationId xmlns:p14="http://schemas.microsoft.com/office/powerpoint/2010/main" val="3515937869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E207191-107E-0C28-E710-AC5FC2B1B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2665409F-8C3C-BC56-AFA9-B363621E6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213DC084-3AF2-DAAE-B94B-BA318F9307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0" y="469457"/>
            <a:ext cx="542281" cy="54228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B4721F00-9483-570D-C3B2-12D94210B628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Mity na temat szczepień</a:t>
            </a:r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6FB166D-ECA0-2E0C-FAC6-7EB1FB6EBA2E}"/>
              </a:ext>
            </a:extLst>
          </p:cNvPr>
          <p:cNvSpPr/>
          <p:nvPr/>
        </p:nvSpPr>
        <p:spPr>
          <a:xfrm>
            <a:off x="838200" y="1727200"/>
            <a:ext cx="5391150" cy="392692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8143D0-E720-D8EF-64A2-F71FB6BE9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14500"/>
            <a:ext cx="10553700" cy="459486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None/>
            </a:pPr>
            <a:r>
              <a:rPr lang="pl-PL" sz="2400" b="1" kern="10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Szczepionki zawierają toksyczną rtęć.</a:t>
            </a:r>
            <a:endParaRPr lang="pl-PL" sz="24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 jednej szczepionce używanej w Polsce – DTP (przeciw błonicy, tężcowi i krztuścowi) i jej odpowiednikach, w składzie występuje </a:t>
            </a:r>
            <a:r>
              <a:rPr lang="pl-PL" sz="2000" kern="10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Triomesal</a:t>
            </a: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pl-PL" sz="2000" kern="10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etylortęć</a:t>
            </a: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</a:p>
          <a:p>
            <a:pPr>
              <a:spcBef>
                <a:spcPts val="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nie jest to groźna i toksyczna rtęć - to związek bezpieczny dla organizmu, usuwany w sposób naturalny, nie kumuluje się</a:t>
            </a:r>
          </a:p>
          <a:p>
            <a:pPr>
              <a:spcBef>
                <a:spcPts val="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rtęć należy do grupy naturalnych pierwiastków występujących w skorupie ziemskiej, powietrzu, glebie i wodzie</a:t>
            </a:r>
          </a:p>
          <a:p>
            <a:pPr>
              <a:spcBef>
                <a:spcPts val="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niektóre z bakterii występujących w środowisku mogą zmieniać rtęć nieorganiczną </a:t>
            </a:r>
            <a:b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 organiczną (</a:t>
            </a:r>
            <a:r>
              <a:rPr lang="pl-PL" sz="2000" kern="10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metylortęć</a:t>
            </a: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), która przez łańcuch pokarmowy dostaje się do organizmów ryb, innych zwierząt i ludzi</a:t>
            </a:r>
          </a:p>
          <a:p>
            <a:pPr>
              <a:spcBef>
                <a:spcPts val="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zgromadzona w organizmie w </a:t>
            </a:r>
            <a:r>
              <a:rPr lang="pl-PL" sz="2000" kern="100">
                <a:ea typeface="Aptos" panose="020B0004020202020204" pitchFamily="34" charset="0"/>
                <a:cs typeface="Times New Roman" panose="02020603050405020304" pitchFamily="18" charset="0"/>
              </a:rPr>
              <a:t>dużym stężeniu </a:t>
            </a:r>
            <a:r>
              <a:rPr lang="pl-PL" sz="2000" kern="100" err="1">
                <a:ea typeface="Aptos" panose="020B0004020202020204" pitchFamily="34" charset="0"/>
                <a:cs typeface="Times New Roman" panose="02020603050405020304" pitchFamily="18" charset="0"/>
              </a:rPr>
              <a:t>metylortęć</a:t>
            </a: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może spowodować uszkodzenie układu nerwowego (tzw. działanie neurotoksyczne) </a:t>
            </a:r>
          </a:p>
          <a:p>
            <a:pPr>
              <a:spcBef>
                <a:spcPts val="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tiomersal</a:t>
            </a: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zawiera </a:t>
            </a:r>
            <a:r>
              <a:rPr lang="pl-PL" sz="2000" kern="10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etylortęć</a:t>
            </a: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nie </a:t>
            </a:r>
            <a:r>
              <a:rPr lang="pl-PL" sz="2000" kern="10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metylortęć</a:t>
            </a:r>
            <a:endParaRPr lang="pl-PL" sz="20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etylortęć</a:t>
            </a: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nie gromadzi się w organizmie przy kolejnych szczepieniach </a:t>
            </a:r>
            <a:b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 ilości toksycznej</a:t>
            </a:r>
            <a:endParaRPr lang="pl-PL" sz="20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59099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96E8FB3-3B90-2EFD-8553-6BB41769B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2CF1F3E0-3327-5FDF-378A-6D1BEAC4F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590668DA-9AAB-9FFF-32C1-50E8455F22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0" y="469457"/>
            <a:ext cx="542281" cy="542281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5C222635-8FDA-15FE-AE54-BED5AD30A9A2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Mity na temat szczepień</a:t>
            </a:r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D4F7ADA-3919-9935-6727-0E2724B837EC}"/>
              </a:ext>
            </a:extLst>
          </p:cNvPr>
          <p:cNvSpPr/>
          <p:nvPr/>
        </p:nvSpPr>
        <p:spPr>
          <a:xfrm>
            <a:off x="838200" y="1727200"/>
            <a:ext cx="9042400" cy="392692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B69DE0-C444-27B6-9F01-553CCAB3E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0850"/>
            <a:ext cx="10299700" cy="453771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None/>
            </a:pPr>
            <a:r>
              <a:rPr lang="pl-PL" sz="2400" b="1" kern="10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Przechorowanie choroby daje lepszą odporność niż szczepienie.</a:t>
            </a:r>
            <a:endParaRPr lang="pl-PL" sz="24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Szczepionka zawiera osłabione lub inaktywowane fragmenty patogenu albo informację genetyczną pobudzającą organizm do produkcji antygenów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układ immunologiczny „uczy się” rozpoznawać patogen i wytwarzać przeciwciała bez konieczności przechodzenia przez ciężką infekcję i narażenia na powikłania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przechorowanie choroby może mieć ciężki będzie jej przebieg, powikłania niebezpieczne dla zdrowia a nawet życia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 przypadku wielu chorób pomoc ogranicza się do podawania leków objawowych, nie ma skutecznych metod leczenia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a typeface="Aptos" panose="020B0004020202020204" pitchFamily="34" charset="0"/>
                <a:cs typeface="Times New Roman" panose="02020603050405020304" pitchFamily="18" charset="0"/>
              </a:rPr>
              <a:t>nie każda choroba daje odporność po jej przechorowaniu (np. meningokoki, pneumokoki)</a:t>
            </a:r>
            <a:endParaRPr lang="pl-PL" sz="20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2000" b="1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Dzięki szczepieniu możemy uodpornić się na chorobę w sposób łagodny dla organizmu. </a:t>
            </a:r>
            <a:endParaRPr lang="pl-PL" sz="2000" b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5620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4108B8D-2C74-E322-C773-1654D1E0F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4D9AF40E-CDD2-C7E4-12C9-ABBEEB01C9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590" y="469457"/>
            <a:ext cx="542281" cy="542281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45FC6F27-2F1B-7113-3814-E0DC5E37B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1F7E1B42-0B79-DBA8-9158-5D07E5F81532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Mity na temat szczepień</a:t>
            </a:r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3A62B94-9392-F698-42F6-660FA34B7D68}"/>
              </a:ext>
            </a:extLst>
          </p:cNvPr>
          <p:cNvSpPr/>
          <p:nvPr/>
        </p:nvSpPr>
        <p:spPr>
          <a:xfrm>
            <a:off x="838200" y="1727200"/>
            <a:ext cx="9683750" cy="392692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7CBB2141-71E1-4A4D-319D-7D798AA93B0F}"/>
              </a:ext>
            </a:extLst>
          </p:cNvPr>
          <p:cNvSpPr/>
          <p:nvPr/>
        </p:nvSpPr>
        <p:spPr>
          <a:xfrm>
            <a:off x="838200" y="2036262"/>
            <a:ext cx="1333500" cy="392692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B30D1E-6CC3-44CD-B81D-7DDB6453D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7200"/>
            <a:ext cx="10793962" cy="4855184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-PL" sz="2400" b="1" kern="10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Nasi rodzice i dziadkowie otrzymywali znacznie mniej szczepień i byli zdrowsi.</a:t>
            </a:r>
            <a:endParaRPr lang="pl-PL" sz="24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Światowa Organizacja Zdrowia szacuje, że w okresie ostatnich 50 lat uratowano 154 miliony istnień dzięki globalnym programom szczepień:</a:t>
            </a:r>
          </a:p>
          <a:p>
            <a:pPr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6 os</a:t>
            </a:r>
            <a:r>
              <a:rPr lang="pl-PL" sz="2000" kern="100">
                <a:effectLst/>
                <a:ea typeface="Aptos" panose="020B0004020202020204" pitchFamily="34" charset="0"/>
                <a:cs typeface="Lato" panose="020F0502020204030203" pitchFamily="34" charset="-18"/>
              </a:rPr>
              <a:t>ó</a:t>
            </a: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 na minut</a:t>
            </a:r>
            <a:r>
              <a:rPr lang="pl-PL" sz="2000" kern="100">
                <a:effectLst/>
                <a:ea typeface="Aptos" panose="020B0004020202020204" pitchFamily="34" charset="0"/>
                <a:cs typeface="Lato" panose="020F0502020204030203" pitchFamily="34" charset="-18"/>
              </a:rPr>
              <a:t>ę</a:t>
            </a: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8 768 dziennie, </a:t>
            </a:r>
          </a:p>
          <a:p>
            <a:pPr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3,2 mln rocznie.</a:t>
            </a:r>
            <a:r>
              <a:rPr lang="pl-PL" sz="2000" kern="100" baseline="300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</a:t>
            </a:r>
            <a:endParaRPr lang="pl-PL" sz="20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/>
          </a:p>
          <a:p>
            <a:pPr marL="0" indent="0">
              <a:buNone/>
            </a:pPr>
            <a:endParaRPr lang="pl-PL" sz="2400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r>
              <a:rPr lang="pl-PL" sz="1100"/>
              <a:t>18. </a:t>
            </a:r>
            <a:r>
              <a:rPr lang="en-US" sz="1100"/>
              <a:t>World Health Organization (WHO), </a:t>
            </a:r>
            <a:r>
              <a:rPr lang="en-US" sz="1100" i="1"/>
              <a:t>Immunization coverage</a:t>
            </a:r>
            <a:r>
              <a:rPr lang="en-US" sz="1100"/>
              <a:t>, 2023.</a:t>
            </a:r>
            <a:endParaRPr lang="pl-PL" sz="1100"/>
          </a:p>
        </p:txBody>
      </p:sp>
      <p:sp>
        <p:nvSpPr>
          <p:cNvPr id="2" name="Owal 1">
            <a:extLst>
              <a:ext uri="{FF2B5EF4-FFF2-40B4-BE49-F238E27FC236}">
                <a16:creationId xmlns:a16="http://schemas.microsoft.com/office/drawing/2014/main" id="{E2DA43A3-FBD8-6A81-D46D-38C36AFF4FBB}"/>
              </a:ext>
            </a:extLst>
          </p:cNvPr>
          <p:cNvSpPr/>
          <p:nvPr/>
        </p:nvSpPr>
        <p:spPr>
          <a:xfrm>
            <a:off x="5289755" y="2979175"/>
            <a:ext cx="5895835" cy="3510116"/>
          </a:xfrm>
          <a:prstGeom prst="ellipse">
            <a:avLst/>
          </a:prstGeom>
          <a:solidFill>
            <a:srgbClr val="0971B7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3FF92BE-BCF8-8669-5CB4-7A3A5F387887}"/>
              </a:ext>
            </a:extLst>
          </p:cNvPr>
          <p:cNvSpPr txBox="1"/>
          <p:nvPr/>
        </p:nvSpPr>
        <p:spPr>
          <a:xfrm>
            <a:off x="5820697" y="3505531"/>
            <a:ext cx="48689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spcAft>
                <a:spcPts val="600"/>
              </a:spcAft>
              <a:buClr>
                <a:srgbClr val="F2F2F5"/>
              </a:buClr>
              <a:buFont typeface="Wingdings" panose="05000000000000000000" pitchFamily="2" charset="2"/>
              <a:buChar char="ü"/>
            </a:pPr>
            <a:r>
              <a:rPr lang="pl-PL" sz="1400" kern="100">
                <a:solidFill>
                  <a:srgbClr val="F2F2F5"/>
                </a:solidFill>
                <a:ea typeface="Aptos" panose="020B0004020202020204" pitchFamily="34" charset="0"/>
                <a:cs typeface="Calibri" panose="020F0502020204030204" pitchFamily="34" charset="0"/>
              </a:rPr>
              <a:t> w tym okresie szczepienia przeciwko 14 chorobom przyczyniły się do </a:t>
            </a:r>
            <a:r>
              <a:rPr lang="pl-PL" sz="1400" b="1" kern="100">
                <a:solidFill>
                  <a:srgbClr val="F2F2F5"/>
                </a:solidFill>
                <a:ea typeface="Aptos" panose="020B0004020202020204" pitchFamily="34" charset="0"/>
                <a:cs typeface="Calibri" panose="020F0502020204030204" pitchFamily="34" charset="0"/>
              </a:rPr>
              <a:t>zmniejszenia liczby zgonów niemowląt o 40%</a:t>
            </a:r>
            <a:r>
              <a:rPr lang="pl-PL" sz="1400" kern="100">
                <a:solidFill>
                  <a:srgbClr val="F2F2F5"/>
                </a:solidFill>
                <a:ea typeface="Aptos" panose="020B0004020202020204" pitchFamily="34" charset="0"/>
                <a:cs typeface="Calibri" panose="020F0502020204030204" pitchFamily="34" charset="0"/>
              </a:rPr>
              <a:t> na całym świecie,</a:t>
            </a:r>
          </a:p>
          <a:p>
            <a:pPr marL="285750" indent="-285750" algn="ctr">
              <a:spcAft>
                <a:spcPts val="600"/>
              </a:spcAft>
              <a:buClr>
                <a:srgbClr val="F2F2F5"/>
              </a:buClr>
              <a:buFont typeface="Wingdings" panose="05000000000000000000" pitchFamily="2" charset="2"/>
              <a:buChar char="ü"/>
            </a:pPr>
            <a:r>
              <a:rPr lang="pl-PL" sz="1400" kern="100">
                <a:solidFill>
                  <a:srgbClr val="F2F2F5"/>
                </a:solidFill>
                <a:ea typeface="Aptos" panose="020B0004020202020204" pitchFamily="34" charset="0"/>
                <a:cs typeface="Calibri" panose="020F0502020204030204" pitchFamily="34" charset="0"/>
              </a:rPr>
              <a:t>w</a:t>
            </a:r>
            <a:r>
              <a:rPr lang="pl-PL" sz="1400" kern="100">
                <a:solidFill>
                  <a:srgbClr val="F2F2F5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latach 50. poprzedniego wieku w pierwszym roku życia umierało co dziesiąte dziecko, głównie z powodu chorób zakaźnych,</a:t>
            </a:r>
          </a:p>
          <a:p>
            <a:pPr marL="285750" indent="-285750" algn="ctr">
              <a:spcAft>
                <a:spcPts val="600"/>
              </a:spcAft>
              <a:buClr>
                <a:srgbClr val="F2F2F5"/>
              </a:buClr>
              <a:buFont typeface="Wingdings" panose="05000000000000000000" pitchFamily="2" charset="2"/>
              <a:buChar char="ü"/>
            </a:pPr>
            <a:r>
              <a:rPr lang="pl-PL" sz="1400" kern="100">
                <a:solidFill>
                  <a:srgbClr val="F2F2F5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od momentu rozpoczęcia szczepień do 2007 roku </a:t>
            </a:r>
            <a:r>
              <a:rPr lang="pl-PL" sz="1400" b="1" kern="100">
                <a:solidFill>
                  <a:srgbClr val="F2F2F5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zmniejszyła się śmiertelność: z powodu krztuśca o 93%</a:t>
            </a:r>
            <a:r>
              <a:rPr lang="pl-PL" sz="1400" kern="100">
                <a:solidFill>
                  <a:srgbClr val="F2F2F5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; a z powodu </a:t>
            </a:r>
            <a:r>
              <a:rPr lang="pl-PL" sz="1400" b="1" kern="100">
                <a:solidFill>
                  <a:srgbClr val="F2F2F5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ospy wietrznej, błonicy, </a:t>
            </a:r>
            <a:r>
              <a:rPr lang="pl-PL" sz="1400" b="1" kern="100" err="1">
                <a:solidFill>
                  <a:srgbClr val="F2F2F5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poliomyelitis</a:t>
            </a:r>
            <a:r>
              <a:rPr lang="pl-PL" sz="1400" b="1" kern="100">
                <a:solidFill>
                  <a:srgbClr val="F2F2F5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, różyczki o 100%</a:t>
            </a:r>
            <a:r>
              <a:rPr lang="pl-PL" sz="1400" kern="100">
                <a:solidFill>
                  <a:srgbClr val="F2F2F5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pl-PL" sz="1400" kern="100" baseline="30000">
                <a:solidFill>
                  <a:srgbClr val="F2F2F5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18</a:t>
            </a:r>
            <a:endParaRPr lang="pl-PL" sz="1400" kern="100">
              <a:solidFill>
                <a:srgbClr val="F2F2F5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8582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615D2846-71F2-0B31-D7A0-766042BC4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Obraz 6" descr="Logotyp programu Senior w roli głównej">
            <a:extLst>
              <a:ext uri="{FF2B5EF4-FFF2-40B4-BE49-F238E27FC236}">
                <a16:creationId xmlns:a16="http://schemas.microsoft.com/office/drawing/2014/main" id="{B1233E00-78AE-DAD7-229E-D8F3FC223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6EFF1396-48D4-9C9D-CDDE-BA0511D8C0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0" y="469457"/>
            <a:ext cx="542281" cy="542281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02184D5D-1D04-FB4A-F61E-2140579F8335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Mity na temat szczepień</a:t>
            </a:r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4FC9D0C-8CCB-4449-0286-75ACA8B95678}"/>
              </a:ext>
            </a:extLst>
          </p:cNvPr>
          <p:cNvSpPr/>
          <p:nvPr/>
        </p:nvSpPr>
        <p:spPr>
          <a:xfrm>
            <a:off x="838200" y="1727200"/>
            <a:ext cx="8731250" cy="392692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98E28-0299-E4E5-F703-B769ABDA3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7200"/>
            <a:ext cx="10793961" cy="45821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None/>
            </a:pPr>
            <a:r>
              <a:rPr lang="pl-PL" sz="2400" b="1" kern="10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Umiemy leczyć choroby zakaźne, więc nie trzeba się szczepić.</a:t>
            </a:r>
            <a:endParaRPr lang="pl-PL" sz="24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Mimo postępu medycyny, wciąż nie potrafimy leczyć wielu chorób. Niektórym umiemy zapobiegać.</a:t>
            </a:r>
          </a:p>
          <a:p>
            <a:pPr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odra, </a:t>
            </a:r>
          </a:p>
          <a:p>
            <a:pPr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świnka, </a:t>
            </a:r>
          </a:p>
          <a:p>
            <a:pPr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różyczka, </a:t>
            </a:r>
          </a:p>
          <a:p>
            <a:pPr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poliomyelitis, </a:t>
            </a:r>
          </a:p>
          <a:p>
            <a:pPr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kleszczowe zapalenia mózgu, </a:t>
            </a:r>
          </a:p>
          <a:p>
            <a:pPr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zakażenia rotawirusowe. </a:t>
            </a:r>
          </a:p>
          <a:p>
            <a:pPr marL="0" indent="0">
              <a:buNone/>
            </a:pPr>
            <a:endParaRPr lang="pl-PL" sz="2000"/>
          </a:p>
        </p:txBody>
      </p:sp>
    </p:spTree>
    <p:extLst>
      <p:ext uri="{BB962C8B-B14F-4D97-AF65-F5344CB8AC3E}">
        <p14:creationId xmlns:p14="http://schemas.microsoft.com/office/powerpoint/2010/main" val="55245591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A6F046C-EA14-8230-1B38-A3FC66563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D43A0FF7-B58D-657E-63CF-5953EDDE9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A7F142DD-03AB-211C-5BCE-68C62A8B11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0" y="469457"/>
            <a:ext cx="542281" cy="54228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CB595F-F93C-98F2-4AFC-4138AC888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044700"/>
            <a:ext cx="11019514" cy="4264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 przypadku chorób wywoływanych przez bakterie możemy leczyć podając antybiotyki: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ea typeface="Aptos" panose="020B0004020202020204" pitchFamily="34" charset="0"/>
                <a:cs typeface="Times New Roman" panose="02020603050405020304" pitchFamily="18" charset="0"/>
              </a:rPr>
              <a:t>brak </a:t>
            </a:r>
            <a:r>
              <a:rPr lang="pl-PL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gwarancji braku powikłań,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ea typeface="Aptos" panose="020B0004020202020204" pitchFamily="34" charset="0"/>
                <a:cs typeface="Times New Roman" panose="02020603050405020304" pitchFamily="18" charset="0"/>
              </a:rPr>
              <a:t>brak </a:t>
            </a:r>
            <a:r>
              <a:rPr lang="pl-PL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gwarancji lekkiego przebiegu choroby,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zbyt powszechne stosowanie antybiotykoterapii prowadzi do powstawania szczepów odpornych na antybiotyki.</a:t>
            </a:r>
          </a:p>
          <a:p>
            <a:pPr marL="0" indent="0">
              <a:buNone/>
            </a:pPr>
            <a:r>
              <a:rPr lang="pl-PL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pl-PL" sz="2400" b="1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Dlatego lepiej jest zapobiegać infekcjom i antybiotykoterapii, </a:t>
            </a:r>
            <a:br>
              <a:rPr lang="pl-PL" sz="2400" b="1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2400" b="1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jeżeli tylko mamy taką możliwość.</a:t>
            </a:r>
            <a:endParaRPr lang="pl-PL" sz="2400" b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98428E25-87FD-6DFC-589F-E3F2E6EFAE42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Mity na temat szczepień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253005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977AFDA-167E-9E2F-76CF-613A6803B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443A8DB3-A4F2-BA9A-A3AE-655669CD83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590" y="469457"/>
            <a:ext cx="542281" cy="542281"/>
          </a:xfrm>
          <a:prstGeom prst="rect">
            <a:avLst/>
          </a:prstGeom>
        </p:spPr>
      </p:pic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F36CCFCA-7291-1438-59D3-87477A1F3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2D09494E-1CD3-F58D-78D0-06A5CCDF595F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Mity na temat szczepień</a:t>
            </a:r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B85F54E-302C-D1C0-575E-E28016EE580D}"/>
              </a:ext>
            </a:extLst>
          </p:cNvPr>
          <p:cNvSpPr/>
          <p:nvPr/>
        </p:nvSpPr>
        <p:spPr>
          <a:xfrm>
            <a:off x="838200" y="1727200"/>
            <a:ext cx="9899650" cy="392692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73B46C-A520-C09A-CC06-BDB588679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7199"/>
            <a:ext cx="10793961" cy="4876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None/>
            </a:pPr>
            <a:r>
              <a:rPr lang="pl-PL" sz="2400" b="1" kern="10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Szczepionka nie chroni przed zachorowaniem, więc po co się szczepić.</a:t>
            </a:r>
            <a:endParaRPr lang="pl-PL" sz="24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-PL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Efektywność szczepionek jest bardzo duża i wynosi 85-98%.</a:t>
            </a:r>
            <a:r>
              <a:rPr lang="pl-PL" sz="2400" kern="100" baseline="300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25</a:t>
            </a:r>
            <a:endParaRPr lang="pl-PL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-PL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Nawet jeśli pomimo zaszczepienia dojdzie do choroby, to jej przebieg jest łagodniejszy, a ryzyko powikłań mniejsze.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Pomyślmy jakie konsekwencje miałaby choroba u osoby nieszczepionej? </a:t>
            </a:r>
            <a:endParaRPr lang="pl-PL" sz="2400" kern="10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pl-PL" sz="2400" kern="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pl-PL" sz="2400" kern="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pl-PL" sz="2400" kern="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pl-PL" sz="1100" kern="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-PL" sz="1100" kern="100">
                <a:ea typeface="Calibri" panose="020F0502020204030204" pitchFamily="34" charset="0"/>
                <a:cs typeface="Times New Roman" panose="02020603050405020304" pitchFamily="18" charset="0"/>
              </a:rPr>
              <a:t>25. </a:t>
            </a:r>
            <a:r>
              <a:rPr lang="en-US" sz="1100"/>
              <a:t>World Health Organization (WHO), </a:t>
            </a:r>
            <a:r>
              <a:rPr lang="en-US" sz="1100" i="1"/>
              <a:t>Vaccine efficacy and effectiveness</a:t>
            </a:r>
            <a:r>
              <a:rPr lang="en-US" sz="1100"/>
              <a:t>, 2023</a:t>
            </a:r>
            <a:endParaRPr lang="pl-PL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2130987469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92D4DEDE-D152-DB8E-109C-3D23541B1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Obraz 6" descr="Logotyp programu Senior w roli głównej">
            <a:extLst>
              <a:ext uri="{FF2B5EF4-FFF2-40B4-BE49-F238E27FC236}">
                <a16:creationId xmlns:a16="http://schemas.microsoft.com/office/drawing/2014/main" id="{688B3AB1-A9A3-408A-E408-CAD6244D2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77A9501-AF58-4B9D-CA4B-6322B42FB3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0" y="469457"/>
            <a:ext cx="542281" cy="542281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0A10AB04-AF03-5A1C-9122-C5FD86490238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Mity na temat szczepień</a:t>
            </a:r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3DEA33D-092A-A241-0A9B-75EC9F5F63C7}"/>
              </a:ext>
            </a:extLst>
          </p:cNvPr>
          <p:cNvSpPr/>
          <p:nvPr/>
        </p:nvSpPr>
        <p:spPr>
          <a:xfrm>
            <a:off x="838200" y="1727200"/>
            <a:ext cx="6654800" cy="392692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28249B-5BE9-D0D2-EA0B-7AE1AAEE5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7200"/>
            <a:ext cx="10793962" cy="45821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None/>
            </a:pPr>
            <a:r>
              <a:rPr lang="pl-PL" sz="2400" b="1" kern="10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Szczepionki mRNA zmieniają genom człowieka</a:t>
            </a:r>
            <a:endParaRPr lang="pl-PL" sz="24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RNA ze szczepionki nie wnika do DNA człowieka</a:t>
            </a:r>
          </a:p>
          <a:p>
            <a:pPr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DNA, czyli kwas deoksyrybonukleinowy umiejscowiony w jądrach komórkowych, jest nośnikiem naszej informacji genetycznej;</a:t>
            </a:r>
          </a:p>
          <a:p>
            <a:pPr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RNA, czyli kwas rybonukleinowy, występuje w wielu różnych postaciach (głównie mRNA, rRNA, tRNA), i bierze udział w </a:t>
            </a:r>
            <a:r>
              <a:rPr lang="pl-PL" sz="2000" kern="100">
                <a:ea typeface="Aptos" panose="020B0004020202020204" pitchFamily="34" charset="0"/>
                <a:cs typeface="Times New Roman" panose="02020603050405020304" pitchFamily="18" charset="0"/>
              </a:rPr>
              <a:t>syntezie białek;</a:t>
            </a:r>
          </a:p>
          <a:p>
            <a:pPr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ea typeface="Aptos" panose="020B0004020202020204" pitchFamily="34" charset="0"/>
                <a:cs typeface="Times New Roman" panose="02020603050405020304" pitchFamily="18" charset="0"/>
              </a:rPr>
              <a:t>po kilkudziesięciu godzinach od iniekcji mRNA z wirusa ulega degradacji.</a:t>
            </a:r>
            <a:endParaRPr lang="pl-PL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-PL" sz="2000" b="1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Nie ma możliwości, żeby podany w szczepionce fragment mRNA wniknął do jądra komórki </a:t>
            </a:r>
            <a:br>
              <a:rPr lang="pl-PL" sz="2000" b="1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2000" b="1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 w jakikolwiek sposób połączył się z helisą DNA. </a:t>
            </a:r>
            <a:endParaRPr lang="pl-PL" sz="2000" b="1"/>
          </a:p>
        </p:txBody>
      </p:sp>
    </p:spTree>
    <p:extLst>
      <p:ext uri="{BB962C8B-B14F-4D97-AF65-F5344CB8AC3E}">
        <p14:creationId xmlns:p14="http://schemas.microsoft.com/office/powerpoint/2010/main" val="1093581121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83620B0-9C8D-E642-8762-9059D56D6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ED087DCA-BB15-7D78-3EFF-B489BB157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76A7F847-3764-EDB5-2C57-871943EEEA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0" y="469457"/>
            <a:ext cx="542281" cy="542281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83A02B3D-8348-1744-1D4F-11A5D9D5A80D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Mity na temat szczepień</a:t>
            </a:r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A523BAB-448F-1C9A-28AD-60EF22053008}"/>
              </a:ext>
            </a:extLst>
          </p:cNvPr>
          <p:cNvSpPr/>
          <p:nvPr/>
        </p:nvSpPr>
        <p:spPr>
          <a:xfrm>
            <a:off x="838200" y="1727200"/>
            <a:ext cx="9302750" cy="392692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C37781-8938-9130-A5FA-F7CD75D69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7199"/>
            <a:ext cx="10793961" cy="487680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-PL" sz="2400" b="1" kern="10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Szczepienia ochronne promują firmy farmaceutyczne dla zarobku.</a:t>
            </a:r>
            <a:endParaRPr lang="pl-PL" sz="24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pl-PL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-PL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Przychody ze sprzedaży szczepionek to ok 2-3% przychodów globalnego rynku farmaceutycznego.</a:t>
            </a:r>
            <a:r>
              <a:rPr lang="pl-PL" sz="2400" kern="100" baseline="300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26</a:t>
            </a:r>
            <a:endParaRPr lang="pl-PL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pl-PL" sz="2400" kern="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pl-PL" sz="2400" kern="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pl-PL" sz="2400" kern="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pl-PL" sz="2400" kern="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pl-PL" sz="1100" kern="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-PL" sz="1100" kern="100">
                <a:ea typeface="Calibri" panose="020F0502020204030204" pitchFamily="34" charset="0"/>
                <a:cs typeface="Times New Roman" panose="02020603050405020304" pitchFamily="18" charset="0"/>
              </a:rPr>
              <a:t>26. </a:t>
            </a:r>
            <a:r>
              <a:rPr lang="en-US" sz="1100"/>
              <a:t>World Health Organization (WHO), </a:t>
            </a:r>
            <a:r>
              <a:rPr lang="en-US" sz="1100" i="1"/>
              <a:t>Immunization: Economic benefits</a:t>
            </a:r>
            <a:r>
              <a:rPr lang="en-US" sz="1100"/>
              <a:t>, 2021.</a:t>
            </a:r>
            <a:endParaRPr lang="pl-PL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100741837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A85C785-54D0-FA37-5CA8-E5B39654A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4D43D14C-0BF6-8ABE-09EC-D1C6874AE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4D58989C-47FC-EC95-0F94-A81924ABD1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0" y="469457"/>
            <a:ext cx="542281" cy="542281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CE33E1D8-B641-CA54-EC3F-047A14045B96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Mity na temat szczepień</a:t>
            </a:r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E5FD94F-09E7-E641-E40D-AB4587228B01}"/>
              </a:ext>
            </a:extLst>
          </p:cNvPr>
          <p:cNvSpPr/>
          <p:nvPr/>
        </p:nvSpPr>
        <p:spPr>
          <a:xfrm>
            <a:off x="838200" y="1727200"/>
            <a:ext cx="8959850" cy="392692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837801-5BDA-7397-995F-5F7DDB0C5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7199"/>
            <a:ext cx="10793962" cy="458216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None/>
            </a:pPr>
            <a:r>
              <a:rPr lang="pl-PL" sz="24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Szczepionki przeciw COVID-19 są eksperymentem medycznym.</a:t>
            </a:r>
            <a:endParaRPr lang="pl-PL" sz="24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Szczepionki przeciw COVID-19 są produktami leczniczymi, nie eksperymentem medycznym i zostały poddane restrykcyjnym procesom oceny wyników badań nieklinicznych (na zwierzętach) i wymaganych 3 etapów badań klinicznych (na ludziach).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Fakt dopuszczenia szczepionki do obrotu świadczy o tym, że spełniła wszystkie wymagania oceny jej jakości, bezpieczeństwa i skuteczności klinicznej. </a:t>
            </a:r>
          </a:p>
          <a:p>
            <a:pPr marL="0" indent="0">
              <a:buNone/>
            </a:pPr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2552260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C8DB518-112C-63AA-D3B8-946DAD402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A1991B90-34A2-6950-1DCB-208E4C06B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4F5032E-8BAA-46B6-35B6-139198AC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722"/>
            <a:ext cx="10515600" cy="1325563"/>
          </a:xfrm>
        </p:spPr>
        <p:txBody>
          <a:bodyPr/>
          <a:lstStyle/>
          <a:p>
            <a:r>
              <a:rPr lang="pl-PL" b="1"/>
              <a:t>Właściwe łączenia przyjmowania </a:t>
            </a:r>
            <a:br>
              <a:rPr lang="pl-PL" b="1"/>
            </a:br>
            <a:r>
              <a:rPr lang="pl-PL" b="1"/>
              <a:t>leków i jedzenia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3AC19A-FEFA-20DF-421C-AC91E3360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0286"/>
            <a:ext cx="10515600" cy="1851025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zależność pomiędzy jedzeniem a lekami jest złożona,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należy dokładnie zapoznać się z treścią ulotki – niektóre leki powinny być zażywane w konkretnym powiązaniu ze spożywanymi posiłkami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7" name="Grafika 6" descr="ikonka - lekarstwa">
            <a:extLst>
              <a:ext uri="{FF2B5EF4-FFF2-40B4-BE49-F238E27FC236}">
                <a16:creationId xmlns:a16="http://schemas.microsoft.com/office/drawing/2014/main" id="{72E68508-22C6-F1B2-6F90-3B6D785245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85601" y="459297"/>
            <a:ext cx="549480" cy="54948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6328834D-28DE-D818-DBAE-B6761650A795}"/>
              </a:ext>
            </a:extLst>
          </p:cNvPr>
          <p:cNvSpPr/>
          <p:nvPr/>
        </p:nvSpPr>
        <p:spPr>
          <a:xfrm>
            <a:off x="2032000" y="4168878"/>
            <a:ext cx="2540000" cy="1969456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E7B8340-3713-993B-621E-88B0C2E3DC02}"/>
              </a:ext>
            </a:extLst>
          </p:cNvPr>
          <p:cNvSpPr/>
          <p:nvPr/>
        </p:nvSpPr>
        <p:spPr>
          <a:xfrm>
            <a:off x="4825999" y="4168878"/>
            <a:ext cx="2540000" cy="1969456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40C47DF-1704-B237-01F7-002DACD090A6}"/>
              </a:ext>
            </a:extLst>
          </p:cNvPr>
          <p:cNvSpPr/>
          <p:nvPr/>
        </p:nvSpPr>
        <p:spPr>
          <a:xfrm>
            <a:off x="7619998" y="4168878"/>
            <a:ext cx="2540000" cy="1969456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D788578C-F3E8-EB47-44FF-F59E8A3D41E1}"/>
              </a:ext>
            </a:extLst>
          </p:cNvPr>
          <p:cNvGrpSpPr/>
          <p:nvPr/>
        </p:nvGrpSpPr>
        <p:grpSpPr>
          <a:xfrm>
            <a:off x="2983319" y="4472060"/>
            <a:ext cx="658103" cy="488651"/>
            <a:chOff x="3120147" y="4293394"/>
            <a:chExt cx="512052" cy="380206"/>
          </a:xfrm>
        </p:grpSpPr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DFB329F7-38AD-6E99-607C-411E7A03B00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20147" y="4293394"/>
              <a:ext cx="199782" cy="380206"/>
            </a:xfrm>
            <a:prstGeom prst="rect">
              <a:avLst/>
            </a:prstGeom>
          </p:spPr>
        </p:pic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A911D738-1C50-5372-E002-5B6EB30840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99547" y="4293394"/>
              <a:ext cx="232652" cy="380206"/>
            </a:xfrm>
            <a:prstGeom prst="rect">
              <a:avLst/>
            </a:prstGeom>
          </p:spPr>
        </p:pic>
      </p:grp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C1C5D2E-E00F-CC89-CCC5-4F922EC3CA61}"/>
              </a:ext>
            </a:extLst>
          </p:cNvPr>
          <p:cNvSpPr txBox="1"/>
          <p:nvPr/>
        </p:nvSpPr>
        <p:spPr>
          <a:xfrm>
            <a:off x="2042371" y="5160839"/>
            <a:ext cx="254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chemeClr val="bg1"/>
                </a:solidFill>
              </a:rPr>
              <a:t>Przed posiłkiem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AF8821F-6841-F123-16CC-C0FD00A83080}"/>
              </a:ext>
            </a:extLst>
          </p:cNvPr>
          <p:cNvSpPr txBox="1"/>
          <p:nvPr/>
        </p:nvSpPr>
        <p:spPr>
          <a:xfrm>
            <a:off x="4833512" y="5160839"/>
            <a:ext cx="254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chemeClr val="bg1"/>
                </a:solidFill>
              </a:rPr>
              <a:t>W czasie posiłku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0F44EA4-C16F-37DF-485D-95E57A7B0390}"/>
              </a:ext>
            </a:extLst>
          </p:cNvPr>
          <p:cNvSpPr txBox="1"/>
          <p:nvPr/>
        </p:nvSpPr>
        <p:spPr>
          <a:xfrm>
            <a:off x="7607297" y="5160839"/>
            <a:ext cx="254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chemeClr val="bg1"/>
                </a:solidFill>
              </a:rPr>
              <a:t>Po posiłku</a:t>
            </a: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A270B183-B885-D64A-4B89-6150F4CC449F}"/>
              </a:ext>
            </a:extLst>
          </p:cNvPr>
          <p:cNvGrpSpPr/>
          <p:nvPr/>
        </p:nvGrpSpPr>
        <p:grpSpPr>
          <a:xfrm>
            <a:off x="5774460" y="4472060"/>
            <a:ext cx="658103" cy="488651"/>
            <a:chOff x="3120147" y="4293394"/>
            <a:chExt cx="512052" cy="380206"/>
          </a:xfrm>
        </p:grpSpPr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F15EFAF7-A692-8800-351B-04B95D2B2AF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20147" y="4293394"/>
              <a:ext cx="199782" cy="380206"/>
            </a:xfrm>
            <a:prstGeom prst="rect">
              <a:avLst/>
            </a:prstGeom>
          </p:spPr>
        </p:pic>
        <p:pic>
          <p:nvPicPr>
            <p:cNvPr id="28" name="Grafika 27">
              <a:extLst>
                <a:ext uri="{FF2B5EF4-FFF2-40B4-BE49-F238E27FC236}">
                  <a16:creationId xmlns:a16="http://schemas.microsoft.com/office/drawing/2014/main" id="{A7BBE2FD-9C9D-4D45-B49C-CC480A3E4F3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99547" y="4293394"/>
              <a:ext cx="232652" cy="380206"/>
            </a:xfrm>
            <a:prstGeom prst="rect">
              <a:avLst/>
            </a:prstGeom>
          </p:spPr>
        </p:pic>
      </p:grpSp>
      <p:grpSp>
        <p:nvGrpSpPr>
          <p:cNvPr id="29" name="Grupa 28">
            <a:extLst>
              <a:ext uri="{FF2B5EF4-FFF2-40B4-BE49-F238E27FC236}">
                <a16:creationId xmlns:a16="http://schemas.microsoft.com/office/drawing/2014/main" id="{BF7863D1-0B8C-20D6-3029-DB93FF8F8084}"/>
              </a:ext>
            </a:extLst>
          </p:cNvPr>
          <p:cNvGrpSpPr/>
          <p:nvPr/>
        </p:nvGrpSpPr>
        <p:grpSpPr>
          <a:xfrm>
            <a:off x="8560946" y="4472060"/>
            <a:ext cx="658103" cy="488651"/>
            <a:chOff x="3120147" y="4293394"/>
            <a:chExt cx="512052" cy="380206"/>
          </a:xfrm>
        </p:grpSpPr>
        <p:pic>
          <p:nvPicPr>
            <p:cNvPr id="30" name="Grafika 29">
              <a:extLst>
                <a:ext uri="{FF2B5EF4-FFF2-40B4-BE49-F238E27FC236}">
                  <a16:creationId xmlns:a16="http://schemas.microsoft.com/office/drawing/2014/main" id="{9054C278-4F28-D9F1-2BCD-9F35E648DF4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20147" y="4293394"/>
              <a:ext cx="199782" cy="380206"/>
            </a:xfrm>
            <a:prstGeom prst="rect">
              <a:avLst/>
            </a:prstGeom>
          </p:spPr>
        </p:pic>
        <p:pic>
          <p:nvPicPr>
            <p:cNvPr id="31" name="Grafika 30">
              <a:extLst>
                <a:ext uri="{FF2B5EF4-FFF2-40B4-BE49-F238E27FC236}">
                  <a16:creationId xmlns:a16="http://schemas.microsoft.com/office/drawing/2014/main" id="{8871DD11-444C-2CEA-B1A9-16581CDDEE2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99547" y="4293394"/>
              <a:ext cx="232652" cy="380206"/>
            </a:xfrm>
            <a:prstGeom prst="rect">
              <a:avLst/>
            </a:prstGeom>
          </p:spPr>
        </p:pic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CB226534-C1AF-D6E0-B27E-8A2F0F5899E6}"/>
              </a:ext>
            </a:extLst>
          </p:cNvPr>
          <p:cNvGrpSpPr/>
          <p:nvPr/>
        </p:nvGrpSpPr>
        <p:grpSpPr>
          <a:xfrm>
            <a:off x="2229051" y="5714837"/>
            <a:ext cx="7733900" cy="241137"/>
            <a:chOff x="2229051" y="5714837"/>
            <a:chExt cx="7733900" cy="241137"/>
          </a:xfrm>
        </p:grpSpPr>
        <p:sp>
          <p:nvSpPr>
            <p:cNvPr id="32" name="Strzałka: w prawo 31">
              <a:extLst>
                <a:ext uri="{FF2B5EF4-FFF2-40B4-BE49-F238E27FC236}">
                  <a16:creationId xmlns:a16="http://schemas.microsoft.com/office/drawing/2014/main" id="{AC0F9C4A-8111-2BF0-296E-C69928BED03C}"/>
                </a:ext>
              </a:extLst>
            </p:cNvPr>
            <p:cNvSpPr/>
            <p:nvPr/>
          </p:nvSpPr>
          <p:spPr>
            <a:xfrm>
              <a:off x="6096002" y="5714837"/>
              <a:ext cx="3866949" cy="24113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Strzałka: w prawo 32">
              <a:extLst>
                <a:ext uri="{FF2B5EF4-FFF2-40B4-BE49-F238E27FC236}">
                  <a16:creationId xmlns:a16="http://schemas.microsoft.com/office/drawing/2014/main" id="{A1F5D2B5-7D60-A1EA-704E-7576D0E64AD7}"/>
                </a:ext>
              </a:extLst>
            </p:cNvPr>
            <p:cNvSpPr/>
            <p:nvPr/>
          </p:nvSpPr>
          <p:spPr>
            <a:xfrm rot="10800000">
              <a:off x="2229051" y="5714837"/>
              <a:ext cx="3866949" cy="24113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884972692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EB56847-C153-1D22-883F-54770C49A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040B2087-7CB4-791E-CBDB-025104398C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590" y="469457"/>
            <a:ext cx="542281" cy="542281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340B8150-E0B4-CD1B-6F47-52BCCB81E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A3FEBECD-0176-655C-8779-A288CEA71B37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Mity na temat szczepień</a:t>
            </a: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77CFCDA-77D4-AD75-4AA6-7DBA98D0DBA1}"/>
              </a:ext>
            </a:extLst>
          </p:cNvPr>
          <p:cNvSpPr/>
          <p:nvPr/>
        </p:nvSpPr>
        <p:spPr>
          <a:xfrm>
            <a:off x="838200" y="1727200"/>
            <a:ext cx="10191750" cy="392692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A6EB884-E101-D866-D637-2277E01462EA}"/>
              </a:ext>
            </a:extLst>
          </p:cNvPr>
          <p:cNvSpPr/>
          <p:nvPr/>
        </p:nvSpPr>
        <p:spPr>
          <a:xfrm>
            <a:off x="838200" y="2069092"/>
            <a:ext cx="1219200" cy="392692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2C8933-C46D-1DC8-18E4-9809C1E53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27200"/>
            <a:ext cx="10699751" cy="481125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-PL" sz="24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Szczepionki przeciw COVID-19 opracowano w pośpiechu i za mało o nich wiemy.</a:t>
            </a:r>
            <a:endParaRPr lang="pl-PL" sz="24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Czas opracowania szczepionek przeciwko COVID-19 jest rekordowy, gdy porównamy go do czasu, w jakim kiedyś opracowywano szczepionki.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Międzynarodowa współpraca naukowa, wymiana wiedzy i doświadczeń dla dobra ludzkości, przeznaczenie znacznych środków finansowych i wspólny wysiłek naukowców z całego świata, pozwolił na osiągnięcie tak spektakularnego sukcesu medycyny.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Przez wiele lat pracowano nad technologiami szczepionek mRNA czy wektorowych i dzięki tym pracom, w sytuacji zagrożenia wirusem SARS-CoV-2 możliwe było szybkie opracowanie szczepionek, bazujących na znanej i poznanej technologii.</a:t>
            </a:r>
          </a:p>
          <a:p>
            <a:endParaRPr lang="pl-PL" sz="1700"/>
          </a:p>
        </p:txBody>
      </p:sp>
    </p:spTree>
    <p:extLst>
      <p:ext uri="{BB962C8B-B14F-4D97-AF65-F5344CB8AC3E}">
        <p14:creationId xmlns:p14="http://schemas.microsoft.com/office/powerpoint/2010/main" val="214744929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FD149D34-003F-6DA6-23F7-394F7AC91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4E298CB6-8D03-2717-1FCA-A64D74A20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EFD8F548-824C-9D6C-C629-DC68958CB3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0" y="469457"/>
            <a:ext cx="542281" cy="542281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61A33476-A9C8-2050-F006-ED8BEF126D60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Mity na temat szczepień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7A28A2-CF30-03B4-A0B1-C4F16F201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16737"/>
            <a:ext cx="10428026" cy="4485739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Dzięki ogromnym nakładom finansowym możliwe było równoległe prowadzenie etapu badań nieklinicznych (na zwierzętach) i klinicznych (na ludziach).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Badania te przeprowadzono zgodnie z najbardziej rygorystycznymi zasadami, standardami </a:t>
            </a:r>
            <a:b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kryteriami etycznymi.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Nie pominięto żadnego etapu badań ani kontroli.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Przyspieszona procedura nie miała związku z obniżeniem poziomu bezpieczeństwa lub standardów etycznych przy opracowywaniu preparatu.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Sytuacja, w jakiej znaleźliśmy się jako ludzkość, spowodowała, że mobilizacji podlegały wszelkie zasoby (tak finansowe, jak i ludzkie), w celu osiągnięcia wspólnego efektu.</a:t>
            </a:r>
          </a:p>
        </p:txBody>
      </p:sp>
    </p:spTree>
    <p:extLst>
      <p:ext uri="{BB962C8B-B14F-4D97-AF65-F5344CB8AC3E}">
        <p14:creationId xmlns:p14="http://schemas.microsoft.com/office/powerpoint/2010/main" val="142505438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szkic, sztuka&#10;&#10;Zawartość wygenerowana przez AI może być niepoprawna.">
            <a:extLst>
              <a:ext uri="{FF2B5EF4-FFF2-40B4-BE49-F238E27FC236}">
                <a16:creationId xmlns:a16="http://schemas.microsoft.com/office/drawing/2014/main" id="{891AF343-8185-1376-A2A0-BA197D0C2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C16A971E-B396-1A93-65E9-7A1D6935A2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3230" y="2640776"/>
            <a:ext cx="1024513" cy="1024513"/>
          </a:xfrm>
          <a:prstGeom prst="rect">
            <a:avLst/>
          </a:prstGeom>
        </p:spPr>
      </p:pic>
      <p:sp>
        <p:nvSpPr>
          <p:cNvPr id="15" name="Tytuł 1">
            <a:extLst>
              <a:ext uri="{FF2B5EF4-FFF2-40B4-BE49-F238E27FC236}">
                <a16:creationId xmlns:a16="http://schemas.microsoft.com/office/drawing/2014/main" id="{28261110-FC37-675B-3F06-E9D1399CF482}"/>
              </a:ext>
            </a:extLst>
          </p:cNvPr>
          <p:cNvSpPr txBox="1">
            <a:spLocks/>
          </p:cNvSpPr>
          <p:nvPr/>
        </p:nvSpPr>
        <p:spPr>
          <a:xfrm>
            <a:off x="3831260" y="0"/>
            <a:ext cx="6327228" cy="3959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4000" b="1" cap="all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Krytyczne podejście </a:t>
            </a:r>
            <a:br>
              <a:rPr lang="pl-PL" sz="4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do informacji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13595E2C-88D7-6AA1-A435-CF81C77259A1}"/>
              </a:ext>
            </a:extLst>
          </p:cNvPr>
          <p:cNvCxnSpPr>
            <a:cxnSpLocks/>
          </p:cNvCxnSpPr>
          <p:nvPr/>
        </p:nvCxnSpPr>
        <p:spPr>
          <a:xfrm>
            <a:off x="3928227" y="4082786"/>
            <a:ext cx="3765212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Obraz 16" descr="Logotyp programu Senior w roli głównej">
            <a:extLst>
              <a:ext uri="{FF2B5EF4-FFF2-40B4-BE49-F238E27FC236}">
                <a16:creationId xmlns:a16="http://schemas.microsoft.com/office/drawing/2014/main" id="{E23AB856-1B4C-81C6-DE87-0158D0E26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962AFBEB-0656-EFDE-13A4-A15EFF1AED55}"/>
              </a:ext>
            </a:extLst>
          </p:cNvPr>
          <p:cNvGrpSpPr/>
          <p:nvPr/>
        </p:nvGrpSpPr>
        <p:grpSpPr>
          <a:xfrm>
            <a:off x="5522273" y="5378899"/>
            <a:ext cx="6358474" cy="905444"/>
            <a:chOff x="339968" y="5555136"/>
            <a:chExt cx="8420244" cy="1199038"/>
          </a:xfrm>
        </p:grpSpPr>
        <p:pic>
          <p:nvPicPr>
            <p:cNvPr id="7" name="Obraz 6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F484CA0B-8E2F-E123-D4B9-C218372FA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8" name="Obraz 7" descr="Logotyp Ministerstwa Zdrowia">
              <a:extLst>
                <a:ext uri="{FF2B5EF4-FFF2-40B4-BE49-F238E27FC236}">
                  <a16:creationId xmlns:a16="http://schemas.microsoft.com/office/drawing/2014/main" id="{BF8021E7-424D-0A38-F944-C8BE39B58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0" name="Obraz 9" descr="Logotyp NASK">
              <a:extLst>
                <a:ext uri="{FF2B5EF4-FFF2-40B4-BE49-F238E27FC236}">
                  <a16:creationId xmlns:a16="http://schemas.microsoft.com/office/drawing/2014/main" id="{18199055-6BAC-EBDE-8FF9-CC08055FA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953500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4647AA1-0AF6-ACDD-F20B-1DDCCFEBA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E7CC546B-9EB1-9D14-3663-6E4B626E45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9A5EEB41-54AD-1ADE-BAB2-750D3454C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994E61-CC74-6B77-0297-228123882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8978900" cy="4096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Nie ma nic złego w krytycznym podejściu czy poddawaniu w wątpliwość zasłyszanych informacji!</a:t>
            </a:r>
          </a:p>
          <a:p>
            <a:pPr marL="0" indent="0">
              <a:buNone/>
            </a:pPr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To kompetencja XXI wieku!</a:t>
            </a:r>
            <a:endParaRPr lang="pl-PL" b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9884CDA7-52EC-A210-EEF3-86C56D92592E}"/>
              </a:ext>
            </a:extLst>
          </p:cNvPr>
          <p:cNvSpPr txBox="1">
            <a:spLocks/>
          </p:cNvSpPr>
          <p:nvPr/>
        </p:nvSpPr>
        <p:spPr>
          <a:xfrm>
            <a:off x="838200" y="253999"/>
            <a:ext cx="10863811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Krytyczne podejście do informacji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1946759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482A1E9D-4B82-01F2-0920-23FF081D9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CA0B6748-4C5A-E99C-65DD-E270B8647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4458DB-E014-D4EA-BA88-E709E741C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347391" cy="4096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Myśląc krytycznie należy opierać się na informacjach pochodzących wyłącznie z wiarygodnych źródeł. </a:t>
            </a:r>
          </a:p>
          <a:p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BFC83CAF-A528-5484-7E76-18CDCDED3F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F40B2225-F227-92C9-6092-CEBC4EA0BDB9}"/>
              </a:ext>
            </a:extLst>
          </p:cNvPr>
          <p:cNvSpPr txBox="1">
            <a:spLocks/>
          </p:cNvSpPr>
          <p:nvPr/>
        </p:nvSpPr>
        <p:spPr>
          <a:xfrm>
            <a:off x="838200" y="253999"/>
            <a:ext cx="10863811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Krytyczne podejście do informacji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3528585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E72A450-7744-CD39-49A8-47EDEFB8F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F2993971-F1A4-C6FE-CA3C-EACAB5B81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3FF617-97C3-7D93-6F54-4BE2417F3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560050" cy="4096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Słuchajmy autorytetów w danej dziedzinie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zdrowiu rozmawiajmy z lekarzami, pielęgniarkami, specjalistami,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ylko medycyna oparta na faktach (wiarygodna - bazuje na badaniach klinicznych, mających sztywne ramy, zasady i mierniki),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rzypadkowe źródła takie jak strony internetowe prowadzone przez laików (nie każdy doktor, to doktor medycyny), mogą zrobić wiele złego, wprowadzając dezinformację i szerząc nieprawdę.</a:t>
            </a:r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C6EC83CB-3A6D-46C0-1BD7-159E3753DF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06C3CC0A-03EB-8693-9112-55B2D2491462}"/>
              </a:ext>
            </a:extLst>
          </p:cNvPr>
          <p:cNvSpPr txBox="1">
            <a:spLocks/>
          </p:cNvSpPr>
          <p:nvPr/>
        </p:nvSpPr>
        <p:spPr>
          <a:xfrm>
            <a:off x="838200" y="253999"/>
            <a:ext cx="10863811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Krytyczne podejście do informacji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8259278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50711C0-5C6E-F6B8-893D-41FC8444A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931F678B-6875-FEAA-3DB2-B8779DDE3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340EEC-3016-8C02-4057-56191C181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655300" cy="4096512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fajmy fachowcom i nie zrażajmy się faktem, że postęp medycyny powoduje, że niekiedy rewizji podlegają wcześniej głoszone poglądy</a:t>
            </a: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naturalny proces wynikający z faktu, że ludzkość ma coraz więcej narzędzi pozwalających weryfikować dotychczasowe poglądy i uzyskiwać nowe, szczegółowe dane.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pl-PL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zaleta nie wada! </a:t>
            </a:r>
            <a:r>
              <a:rPr lang="pl-PL" b="1">
                <a:effectLst/>
              </a:rPr>
              <a:t> </a:t>
            </a:r>
            <a:r>
              <a:rPr lang="pl-PL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34B9D287-D06F-F4AF-9CBC-68A3977866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6F2A9540-96AC-9A0A-0DB3-A382D78DC184}"/>
              </a:ext>
            </a:extLst>
          </p:cNvPr>
          <p:cNvSpPr txBox="1">
            <a:spLocks/>
          </p:cNvSpPr>
          <p:nvPr/>
        </p:nvSpPr>
        <p:spPr>
          <a:xfrm>
            <a:off x="838200" y="253999"/>
            <a:ext cx="10863811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Krytyczne podejście do informacji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8181112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6CAE0CF-FA01-E05A-3B7C-78909E702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DCAF4DED-34AD-26D4-2B03-47D1BE1358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068195F2-59DC-52E8-4122-ED3F6C46A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CBD46A-7022-DE36-0853-CA28CFA56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7600"/>
            <a:ext cx="10299700" cy="3921760"/>
          </a:xfrm>
        </p:spPr>
        <p:txBody>
          <a:bodyPr>
            <a:normAutofit/>
          </a:bodyPr>
          <a:lstStyle/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pracownicy medyczni;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eksperci posiadający wykształcenie medyczne lub pokrewne;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Państwowa Inspekcja Sanitarna - Główny Inspektorat Sanitarny, Wojewódzkie i Powiatowe Stacje Sanitarno-Epidemiologiczne;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Narodowy Instytut Zdrowia Publicznego Państwowy Zakład Higieny w tym portal szczepienia.info: Narodowe Centrum Edukacji Żywieniowej;</a:t>
            </a:r>
          </a:p>
          <a:p>
            <a:pPr lvl="0"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Ministerstwo Zdrowia;</a:t>
            </a:r>
          </a:p>
          <a:p>
            <a:pPr>
              <a:spcAft>
                <a:spcPts val="12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3932CCB1-A739-3671-F2DD-CDF64C83E6C3}"/>
              </a:ext>
            </a:extLst>
          </p:cNvPr>
          <p:cNvSpPr txBox="1">
            <a:spLocks/>
          </p:cNvSpPr>
          <p:nvPr/>
        </p:nvSpPr>
        <p:spPr>
          <a:xfrm>
            <a:off x="838200" y="660399"/>
            <a:ext cx="10863811" cy="1308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Do wiarygodnych źródeł informacji </a:t>
            </a:r>
          </a:p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należą m.in.:</a:t>
            </a:r>
          </a:p>
        </p:txBody>
      </p:sp>
    </p:spTree>
    <p:extLst>
      <p:ext uri="{BB962C8B-B14F-4D97-AF65-F5344CB8AC3E}">
        <p14:creationId xmlns:p14="http://schemas.microsoft.com/office/powerpoint/2010/main" val="536191713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BD1FE4D2-2EE8-299E-AA79-0C04E5647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Obraz 6" descr="Logotyp programu Senior w roli głównej">
            <a:extLst>
              <a:ext uri="{FF2B5EF4-FFF2-40B4-BE49-F238E27FC236}">
                <a16:creationId xmlns:a16="http://schemas.microsoft.com/office/drawing/2014/main" id="{90385217-1D87-0120-B336-DDE0886C7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E1FAFC77-CC74-6F66-0DBB-E9259DA93D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B8013285-FE46-D08D-53C1-ACC845262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3000"/>
            <a:ext cx="10420350" cy="3896360"/>
          </a:xfrm>
        </p:spPr>
        <p:txBody>
          <a:bodyPr>
            <a:normAutofit/>
          </a:bodyPr>
          <a:lstStyle/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Biuro do spraw Substancji Chemicznych;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Światowa Organizacja Zdrowia (WHO);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Instytucje UE np. Komisja Europejska, Dyrekcja Generalna ds. Zdrowia i Bezpieczeństwa Żywności - DG SANTE;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Europejski Sojusz na rzecz Zdrowia Publicznego;</a:t>
            </a:r>
          </a:p>
          <a:p>
            <a:pPr lvl="0"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Europejskie Centrum ds. Zapobiegania i Kontroli Chorób (ECDC) </a:t>
            </a:r>
          </a:p>
          <a:p>
            <a:pPr lvl="0"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wiele innych.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B44E5FEE-48B1-AA08-0F66-31178E49C0EF}"/>
              </a:ext>
            </a:extLst>
          </p:cNvPr>
          <p:cNvSpPr txBox="1">
            <a:spLocks/>
          </p:cNvSpPr>
          <p:nvPr/>
        </p:nvSpPr>
        <p:spPr>
          <a:xfrm>
            <a:off x="838200" y="660399"/>
            <a:ext cx="10863811" cy="1308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Do wiarygodnych źródeł informacji </a:t>
            </a:r>
          </a:p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należą m.in.:</a:t>
            </a:r>
          </a:p>
        </p:txBody>
      </p:sp>
    </p:spTree>
    <p:extLst>
      <p:ext uri="{BB962C8B-B14F-4D97-AF65-F5344CB8AC3E}">
        <p14:creationId xmlns:p14="http://schemas.microsoft.com/office/powerpoint/2010/main" val="1269913400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B7C8BAA3-2CD1-3101-5E57-DD25E0D50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6B444625-BF6C-99E4-D844-C3B6EAD18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FD86B03E-CCD5-4EF3-48CE-F362B8A1C1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1894C9-543B-588A-E7DA-C86841B10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591800" cy="4096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XXI wiek jest wiekiem informacji i ciągłych zmian – telewizja, radio, Internet – każdego dnia jesteśmy odbiorcami ogromnej liczby danych, które nie raz są ze sobą sprzeczne, albo służą jedynie wywołaniu zainteresowania, które przekłada się na zysk finansowy ich autorów. </a:t>
            </a:r>
          </a:p>
          <a:p>
            <a:pPr marL="0" indent="0">
              <a:buNone/>
            </a:pPr>
            <a:endParaRPr lang="pl-PL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Coraz częściej spotykamy się z tzw. </a:t>
            </a:r>
            <a:r>
              <a:rPr lang="pl-PL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fake</a:t>
            </a: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newsami. </a:t>
            </a:r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FF62E98C-2AA1-56F4-4D76-277DBE2FA34C}"/>
              </a:ext>
            </a:extLst>
          </p:cNvPr>
          <p:cNvSpPr txBox="1">
            <a:spLocks/>
          </p:cNvSpPr>
          <p:nvPr/>
        </p:nvSpPr>
        <p:spPr>
          <a:xfrm>
            <a:off x="838200" y="253999"/>
            <a:ext cx="10863811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Krytyczne podejście do informacji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4797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8EBE9E5-1AB4-9299-3D88-2D0801292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D793FDC7-0E8D-C9CA-A52D-5B9A370F2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5B43471-2B75-E7CC-2BA1-625E1C6E3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052"/>
            <a:ext cx="10515600" cy="1325563"/>
          </a:xfrm>
        </p:spPr>
        <p:txBody>
          <a:bodyPr/>
          <a:lstStyle/>
          <a:p>
            <a:r>
              <a:rPr lang="pl-PL" b="1"/>
              <a:t>Właściwe łączenia przyjmowania </a:t>
            </a:r>
            <a:br>
              <a:rPr lang="pl-PL" b="1"/>
            </a:br>
            <a:r>
              <a:rPr lang="pl-PL" b="1"/>
              <a:t>leków i jedzenia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5C6381-7DCA-ED1F-453B-6E7A339C0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500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Niewłaściwe przyjmowanie leków może zaburzać farmakoterapię, blokować jej działanie lub wywoływać niepożądane skutki uboczne. </a:t>
            </a:r>
          </a:p>
          <a:p>
            <a:pPr marL="0" indent="0">
              <a:buNone/>
            </a:pPr>
            <a:r>
              <a:rPr lang="pl-PL"/>
              <a:t>Niektóre leki wpływają na poziom cukru we krwi, na poziom składników mineralnych czy witamin w organizmie, na skuteczność innych przyjmowanych leków – wzmacniając lub obniżając skuteczność ich działania.</a:t>
            </a:r>
          </a:p>
        </p:txBody>
      </p:sp>
      <p:pic>
        <p:nvPicPr>
          <p:cNvPr id="6" name="Grafika 5" descr="ikonka - lekarstwa">
            <a:extLst>
              <a:ext uri="{FF2B5EF4-FFF2-40B4-BE49-F238E27FC236}">
                <a16:creationId xmlns:a16="http://schemas.microsoft.com/office/drawing/2014/main" id="{527B2DB7-FC29-CCB9-512B-2FCAA3EB67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1" y="459297"/>
            <a:ext cx="549480" cy="5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62800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A4D5E67-298F-7FE2-29B9-3ED3EB52E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4541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37158DD8-5CFB-4B30-C9C8-0E5E18E45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369D909-E0F0-716D-D7F3-1DF6E40D40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15B0B4-BF2C-6FC4-121E-73C144E63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191750" cy="4096512"/>
          </a:xfrm>
        </p:spPr>
        <p:txBody>
          <a:bodyPr>
            <a:normAutofit/>
          </a:bodyPr>
          <a:lstStyle/>
          <a:p>
            <a:pPr marL="0" indent="0">
              <a:spcAft>
                <a:spcPts val="120"/>
              </a:spcAft>
              <a:buNone/>
            </a:pPr>
            <a:r>
              <a:rPr lang="pl-PL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Fake</a:t>
            </a: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newsy to: „</a:t>
            </a:r>
            <a:r>
              <a:rPr lang="pl-PL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wpisy, wiadomości, całe kanały informacyjne, </a:t>
            </a:r>
            <a:br>
              <a:rPr lang="pl-PL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których przekazywane dane okazują się nieprawdziwe lub przeinaczone. Celowo wprowadzają w błąd, szokują i budzą kontrowersje. Granica między zwyczajną pomyłką pisarską czy przejęzyczeniem, a fake newsem staje się coraz bardziej niejasna</a:t>
            </a: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</a:p>
          <a:p>
            <a:pPr marL="0" indent="0">
              <a:spcAft>
                <a:spcPts val="120"/>
              </a:spcAft>
              <a:buNone/>
            </a:pPr>
            <a:endParaRPr lang="pl-PL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2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Fake news ma przyciągnąć, wzbudzić emocje, zainteresowanie</a:t>
            </a:r>
            <a:endParaRPr lang="pl-PL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BC11F8FF-6098-01E7-E2A2-ABACD053E763}"/>
              </a:ext>
            </a:extLst>
          </p:cNvPr>
          <p:cNvSpPr txBox="1">
            <a:spLocks/>
          </p:cNvSpPr>
          <p:nvPr/>
        </p:nvSpPr>
        <p:spPr>
          <a:xfrm>
            <a:off x="838200" y="253999"/>
            <a:ext cx="10863811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Fałszywe informacje i dezinformacja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4978658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68E1841A-03C7-E731-D237-38073E2FD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6B2B449D-4A56-6368-D0DE-8297D2C76C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8B253EFE-27EC-15EF-3337-CF63119CA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38A00613-DA24-A8E9-40D2-0A5422F0FED7}"/>
              </a:ext>
            </a:extLst>
          </p:cNvPr>
          <p:cNvSpPr txBox="1">
            <a:spLocks/>
          </p:cNvSpPr>
          <p:nvPr/>
        </p:nvSpPr>
        <p:spPr>
          <a:xfrm>
            <a:off x="838200" y="253999"/>
            <a:ext cx="10863811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Fałszywe informacje i dezinformacja</a:t>
            </a:r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8F268AE-007B-4673-99DD-B477001E85DB}"/>
              </a:ext>
            </a:extLst>
          </p:cNvPr>
          <p:cNvSpPr/>
          <p:nvPr/>
        </p:nvSpPr>
        <p:spPr>
          <a:xfrm>
            <a:off x="838200" y="2212848"/>
            <a:ext cx="4229100" cy="441452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355FC4-0209-2338-8554-FD32D0820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793962" cy="409651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800"/>
              </a:spcAft>
              <a:buNone/>
            </a:pPr>
            <a:r>
              <a:rPr lang="pl-PL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Informacje nieprawdziwe:</a:t>
            </a:r>
          </a:p>
          <a:p>
            <a:pPr lvl="0"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podawane są w sensacyjnej, krótkiej i atrakcyjnej formie </a:t>
            </a:r>
            <a:b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(np. Lekarze nie mówią nam prawdy!!!; Firmy farmaceutyczne kłamią!!! Słońce produkuje naturalne szczepionki!)</a:t>
            </a:r>
          </a:p>
        </p:txBody>
      </p:sp>
    </p:spTree>
    <p:extLst>
      <p:ext uri="{BB962C8B-B14F-4D97-AF65-F5344CB8AC3E}">
        <p14:creationId xmlns:p14="http://schemas.microsoft.com/office/powerpoint/2010/main" val="296796954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48D490D3-E2A4-B439-188D-801234F7C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Obraz 2" descr="Logotyp programu Senior w roli głównej">
            <a:extLst>
              <a:ext uri="{FF2B5EF4-FFF2-40B4-BE49-F238E27FC236}">
                <a16:creationId xmlns:a16="http://schemas.microsoft.com/office/drawing/2014/main" id="{E9940810-840B-3F78-38CA-90318EB80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A0503B16-CF0A-B339-9787-E120FAD71A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072C9619-AFDB-1A2F-5540-C205A6AEB8F5}"/>
              </a:ext>
            </a:extLst>
          </p:cNvPr>
          <p:cNvSpPr txBox="1">
            <a:spLocks/>
          </p:cNvSpPr>
          <p:nvPr/>
        </p:nvSpPr>
        <p:spPr>
          <a:xfrm>
            <a:off x="838200" y="253999"/>
            <a:ext cx="10863811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Fałszywe informacje i dezinformacja</a:t>
            </a:r>
            <a:endParaRPr lang="pl-PL"/>
          </a:p>
        </p:txBody>
      </p:sp>
      <p:graphicFrame>
        <p:nvGraphicFramePr>
          <p:cNvPr id="6" name="Symbol zastępczy zawartości 2">
            <a:extLst>
              <a:ext uri="{FF2B5EF4-FFF2-40B4-BE49-F238E27FC236}">
                <a16:creationId xmlns:a16="http://schemas.microsoft.com/office/drawing/2014/main" id="{6C08F832-C4CB-B986-2B41-11787F89829B}"/>
              </a:ext>
            </a:extLst>
          </p:cNvPr>
          <p:cNvGraphicFramePr>
            <a:graphicFrameLocks noGrp="1"/>
          </p:cNvGraphicFramePr>
          <p:nvPr/>
        </p:nvGraphicFramePr>
        <p:xfrm>
          <a:off x="1546191" y="1347280"/>
          <a:ext cx="8030428" cy="4884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00498660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7BAA672-65A6-301F-ABF2-5DA240400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Obraz 2" descr="Logotyp programu Senior w roli głównej">
            <a:extLst>
              <a:ext uri="{FF2B5EF4-FFF2-40B4-BE49-F238E27FC236}">
                <a16:creationId xmlns:a16="http://schemas.microsoft.com/office/drawing/2014/main" id="{261EC56E-5185-6D33-B470-A0CA98C2D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9988AD1F-D7EB-1BEB-8F1C-D44268CA43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71988E34-0553-388E-2B66-C59EF52AA4C2}"/>
              </a:ext>
            </a:extLst>
          </p:cNvPr>
          <p:cNvSpPr txBox="1">
            <a:spLocks/>
          </p:cNvSpPr>
          <p:nvPr/>
        </p:nvSpPr>
        <p:spPr>
          <a:xfrm>
            <a:off x="838200" y="253999"/>
            <a:ext cx="10863811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Fałszywe informacje i dezinformacja</a:t>
            </a:r>
            <a:endParaRPr lang="pl-PL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C6282F59-F96E-BB02-8C2D-A667529A6F87}"/>
              </a:ext>
            </a:extLst>
          </p:cNvPr>
          <p:cNvSpPr txBox="1">
            <a:spLocks/>
          </p:cNvSpPr>
          <p:nvPr/>
        </p:nvSpPr>
        <p:spPr>
          <a:xfrm>
            <a:off x="838200" y="1987907"/>
            <a:ext cx="10793962" cy="4321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nie wskazują źródeł informacji lub wskazują je w sposób niejasny (np. jak twierdzą eksperci) lub trudny do weryfikacji (np. Amerykańscy naukowcy potwierdzają);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żerują na niskich instynktach takich jak uprzedzenia czy zazdrość budząc ciekawość (np. </a:t>
            </a:r>
            <a:r>
              <a:rPr lang="pl-PL" sz="2400" err="1">
                <a:ea typeface="Calibri" panose="020F0502020204030204" pitchFamily="34" charset="0"/>
                <a:cs typeface="Times New Roman" panose="02020603050405020304" pitchFamily="18" charset="0"/>
              </a:rPr>
              <a:t>bigpharma</a:t>
            </a: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 okrada nas ze zdrowia i pieniędzy) i budując narrację spisku; 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przedstawiają opinie jako fakty (np. wszyscy bruneci są przystojni)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budują wrogie podejście do grup np. lekarzy, prawników, profesorów różnych dziedzin nauki – polaryzując społeczeństwo i dzieląc je na „wrogie obozy”.</a:t>
            </a:r>
          </a:p>
        </p:txBody>
      </p:sp>
    </p:spTree>
    <p:extLst>
      <p:ext uri="{BB962C8B-B14F-4D97-AF65-F5344CB8AC3E}">
        <p14:creationId xmlns:p14="http://schemas.microsoft.com/office/powerpoint/2010/main" val="3465813036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E1B933B-7709-ED5D-1E88-1FEE59D0A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D739C4E3-5CC1-5155-63A4-A25C8EC601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pic>
        <p:nvPicPr>
          <p:cNvPr id="4" name="Obraz 3" descr="Logotyp programu Senior w roli głównej">
            <a:extLst>
              <a:ext uri="{FF2B5EF4-FFF2-40B4-BE49-F238E27FC236}">
                <a16:creationId xmlns:a16="http://schemas.microsoft.com/office/drawing/2014/main" id="{35481065-B1E5-6F8F-805A-FBBEFDDA1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CD009C8-A338-A966-350D-C37A22B80D82}"/>
              </a:ext>
            </a:extLst>
          </p:cNvPr>
          <p:cNvSpPr txBox="1">
            <a:spLocks/>
          </p:cNvSpPr>
          <p:nvPr/>
        </p:nvSpPr>
        <p:spPr>
          <a:xfrm>
            <a:off x="838200" y="253999"/>
            <a:ext cx="10863811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Fałszywe informacje</a:t>
            </a:r>
            <a:endParaRPr lang="pl-PL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9A4B2976-9565-9CB1-C7B7-5C17A27BA579}"/>
              </a:ext>
            </a:extLst>
          </p:cNvPr>
          <p:cNvSpPr txBox="1">
            <a:spLocks/>
          </p:cNvSpPr>
          <p:nvPr/>
        </p:nvSpPr>
        <p:spPr>
          <a:xfrm>
            <a:off x="838200" y="1987907"/>
            <a:ext cx="10026650" cy="4321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sprawdzenie źródeł, na które powołuje się autor,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poszukanie innych informacji na ten sam temat i porównanie ich ze sobą,</a:t>
            </a:r>
          </a:p>
          <a:p>
            <a:pPr>
              <a:spcAft>
                <a:spcPts val="8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porównanie tytułu z treścią, czy faktycznie artykuł wiąże się </a:t>
            </a:r>
            <a:b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>
                <a:ea typeface="Calibri" panose="020F0502020204030204" pitchFamily="34" charset="0"/>
                <a:cs typeface="Times New Roman" panose="02020603050405020304" pitchFamily="18" charset="0"/>
              </a:rPr>
              <a:t>z tytułem.</a:t>
            </a:r>
          </a:p>
        </p:txBody>
      </p:sp>
    </p:spTree>
    <p:extLst>
      <p:ext uri="{BB962C8B-B14F-4D97-AF65-F5344CB8AC3E}">
        <p14:creationId xmlns:p14="http://schemas.microsoft.com/office/powerpoint/2010/main" val="44913610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517F034B-E944-047F-E132-E0377B929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F702F4CA-74F1-7A2B-88B1-8083E6BBB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CB120CB0-386F-B1BB-515E-8599A19F63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50E8DAD-DC7B-1A49-F53A-18EC88961F84}"/>
              </a:ext>
            </a:extLst>
          </p:cNvPr>
          <p:cNvSpPr txBox="1">
            <a:spLocks/>
          </p:cNvSpPr>
          <p:nvPr/>
        </p:nvSpPr>
        <p:spPr>
          <a:xfrm>
            <a:off x="838200" y="253999"/>
            <a:ext cx="10863811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Zgłoś dezinformację!</a:t>
            </a:r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E8BA25B-5412-8A49-CB30-B94635B68E18}"/>
              </a:ext>
            </a:extLst>
          </p:cNvPr>
          <p:cNvSpPr/>
          <p:nvPr/>
        </p:nvSpPr>
        <p:spPr>
          <a:xfrm>
            <a:off x="838200" y="4368800"/>
            <a:ext cx="6699250" cy="514350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4796D5-2AFC-7650-35A1-AB25B73CE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848"/>
            <a:ext cx="10793962" cy="4096512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Korzystając z formularza na stronie państwowego instytutu badawczego NASK, można zgłosić treści zamieszczane na stronach internetowych bądź w mediach społecznościowych o charakterze dezinformacyjnym, które za podstawowy cel swojego działania mają wprowadzenie w błąd użytkowników Internetu.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https://www.zglos-dezinformacje.nask.pl/</a:t>
            </a:r>
            <a:endParaRPr lang="pl-PL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26758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399841F5-B60F-91DA-1618-8501D3AC8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4A416C9F-2D19-D80F-CC1A-1474CF02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DD6EB3D8-87BD-65EA-249F-88A8FA4C6D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1" y="469457"/>
            <a:ext cx="542281" cy="542281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BB430DC3-9CF6-3431-18DD-B6F3D1A5F375}"/>
              </a:ext>
            </a:extLst>
          </p:cNvPr>
          <p:cNvSpPr txBox="1">
            <a:spLocks/>
          </p:cNvSpPr>
          <p:nvPr/>
        </p:nvSpPr>
        <p:spPr>
          <a:xfrm>
            <a:off x="838200" y="253999"/>
            <a:ext cx="10863811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Fałszywe informacje</a:t>
            </a:r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DD6078A-95F2-3E38-A542-1DD8CA07EDED}"/>
              </a:ext>
            </a:extLst>
          </p:cNvPr>
          <p:cNvSpPr/>
          <p:nvPr/>
        </p:nvSpPr>
        <p:spPr>
          <a:xfrm>
            <a:off x="781050" y="1924050"/>
            <a:ext cx="4044950" cy="514350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4D49D1EB-810D-5388-B353-E53903891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8500"/>
            <a:ext cx="10793962" cy="4340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Strona </a:t>
            </a:r>
            <a:r>
              <a:rPr lang="pl-PL" sz="24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www.nask.pl/dezinfo</a:t>
            </a:r>
            <a:endParaRPr lang="pl-PL" sz="24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kluczowy element kampanii na rzecz walki z dezinformacją.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zawiera </a:t>
            </a: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praktyczne wskazówki, jak rozpoznawać fałszywe informacje, analizować ich źródła i zgłaszać je do odpowiednich instytucji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wyjaśnia mechanizmy działania dezinformacji oraz prezentuje narzędzia ułatwiające weryfikację treści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l-PL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zięki konkretnym przykładom strona zachęca do nierozpowszechniania nieprawdziwych informacji</a:t>
            </a:r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3644186261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16976156-7347-C29D-8B7C-E49CE3225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E55FB2E4-80E6-0DEC-C142-A545E9FDD6A9}"/>
              </a:ext>
            </a:extLst>
          </p:cNvPr>
          <p:cNvSpPr/>
          <p:nvPr/>
        </p:nvSpPr>
        <p:spPr>
          <a:xfrm>
            <a:off x="4051299" y="2540000"/>
            <a:ext cx="4089400" cy="889000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8E9568EC-BC42-D378-19D9-F87C5A39D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E607897-E553-94D7-2550-A0C5D54CD6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>
                <a:solidFill>
                  <a:schemeClr val="bg1"/>
                </a:solidFill>
              </a:rPr>
              <a:t>Ćwiczenie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5D4274BA-8EB4-F57E-A4C5-980F72F015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3471" y="4086729"/>
            <a:ext cx="1325058" cy="132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8339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1617563-B57D-C318-7FAD-1B1B36DB1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3551A17B-B886-A3E0-588B-A92B6C640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90469C6E-6261-F456-220D-1240900DE5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2" y="469458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151B004-5D70-059D-F3A3-F99E91BC9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Analiza przykładowej wiadomości 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9A0A24-F363-B4F6-EC60-4EFA0CAD5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86693"/>
            <a:ext cx="10515600" cy="530416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/>
              <a:t>Jak ocenić wiarygodność tej informacji?</a:t>
            </a:r>
          </a:p>
        </p:txBody>
      </p:sp>
      <p:pic>
        <p:nvPicPr>
          <p:cNvPr id="8" name="Obraz 7" descr="Przykładowe ogłoszenie prasowe o treści:&#10;Od dziś koniec problemów z łysieniem!!!&#10;Płyn Hair-Mega-Attraction działa już po tygodniu stosowania!!!!&#10;Wystarczy regularnie wmasowywać płyn w skórę głowy, a będziesz miał bujną, lśniącą czuprynę! I żadnych siwych włosów! Włosy odzyskają swój naturalny kolor!&#10;Nie martw się łysieniem! Nie przejmuj się siwymi włosami!&#10;Jesteśmy odpowiedzią na Twój problem!&#10;W laboratoriach Alaska Kodiack Uniwesity najznamienitsi naukowcy opracowali tą unikatową tajną formułę! Nie dowiesz się tego u fryzjera! Nie dowiesz się tego u lekarza!&#10;Kup jedną butelkę (starcza na trzy miesiące kuracji!!!) za 199,99 zł, albo &#10;Kup trzy butelki, żeby utrzymać efekt - za jedynie 399,98 zł!&#10;Promocja trwa do 23:59! Tylko dziś! Tylko dla Ciebie!&#10;Zwiększ swoją atrakcyjność i poczucie pewności siebie!">
            <a:extLst>
              <a:ext uri="{FF2B5EF4-FFF2-40B4-BE49-F238E27FC236}">
                <a16:creationId xmlns:a16="http://schemas.microsoft.com/office/drawing/2014/main" id="{51138C99-B5A0-4A97-460D-660C8BDA8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80" y="1565231"/>
            <a:ext cx="8564066" cy="428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22301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B280717-8324-C287-0D92-0F640E7F2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DEA0B123-951B-DB3D-C5EC-468924E9F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49A0B8B0-4646-F0C6-EBCC-54C19C03E4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2" y="469458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C199A64-A1AB-7580-DE21-E74C402BC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b="1"/>
            </a:br>
            <a:r>
              <a:rPr lang="pl-PL" b="1"/>
              <a:t>Rozpoznawanie rzetelnych źródeł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2B4225-2B6B-66B2-D36B-91919D48B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Gov.pl,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WHO, ECDC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Znane portale medyczne.</a:t>
            </a:r>
          </a:p>
          <a:p>
            <a:endParaRPr lang="pl-PL"/>
          </a:p>
          <a:p>
            <a:pPr marL="0" indent="0">
              <a:buNone/>
            </a:pPr>
            <a:r>
              <a:rPr lang="pl-PL" b="1"/>
              <a:t>Linki do rzetelnych źródeł: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>
                <a:solidFill>
                  <a:srgbClr val="0971B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https://pacjent.gov.pl</a:t>
            </a:r>
            <a:endParaRPr lang="pl-PL" b="1">
              <a:solidFill>
                <a:srgbClr val="0971B7"/>
              </a:solidFill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>
                <a:solidFill>
                  <a:srgbClr val="0971B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https://nask.pl</a:t>
            </a:r>
            <a:endParaRPr lang="pl-PL" b="1">
              <a:solidFill>
                <a:srgbClr val="0971B7"/>
              </a:solidFill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>
                <a:solidFill>
                  <a:srgbClr val="0971B7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https://senior.gov.pl</a:t>
            </a:r>
            <a:endParaRPr lang="pl-PL" b="1">
              <a:solidFill>
                <a:srgbClr val="0971B7"/>
              </a:solidFill>
            </a:endParaRPr>
          </a:p>
          <a:p>
            <a:endParaRPr lang="pl-PL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1038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C00B6A35-DAE4-8382-134A-244B07E98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9513A782-A218-EB3B-950F-F35F11945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C9339CF-251D-A290-2B30-876847C70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Suplementy diety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69E095-8F0D-2A24-AD46-75EB884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/>
              <a:t>Informacja o przyjmowanych przez pacjenta suplementach diety jest bardzo istotna dla lekarza!!!</a:t>
            </a:r>
          </a:p>
          <a:p>
            <a:pPr marL="0" indent="0">
              <a:buNone/>
            </a:pPr>
            <a:r>
              <a:rPr lang="pl-PL"/>
              <a:t>One również wchodzą w interakcje z zażywanymi farmaceutykami </a:t>
            </a:r>
            <a:br>
              <a:rPr lang="pl-PL"/>
            </a:br>
            <a:r>
              <a:rPr lang="pl-PL"/>
              <a:t>i mogą powodować skutki uboczne. </a:t>
            </a:r>
          </a:p>
          <a:p>
            <a:pPr marL="0" indent="0">
              <a:buNone/>
            </a:pPr>
            <a:r>
              <a:rPr lang="pl-PL"/>
              <a:t>Zawsze należy informować lekarza o wszystkich przyjmowanych produktach i nie wprowadzać nowych, bez konsultacji ze specjalistą.</a:t>
            </a:r>
          </a:p>
          <a:p>
            <a:pPr marL="0" indent="0">
              <a:buNone/>
            </a:pPr>
            <a:r>
              <a:rPr lang="pl-PL"/>
              <a:t>Suplementy diety powinny być stosowane </a:t>
            </a:r>
            <a:r>
              <a:rPr lang="pl-PL" b="1"/>
              <a:t>w uzasadnionych przypadkach, po konsultacji z lekarzem, farmaceutą lub dietetykiem. </a:t>
            </a:r>
            <a:endParaRPr lang="en-US" b="1"/>
          </a:p>
          <a:p>
            <a:pPr marL="0" indent="0">
              <a:buNone/>
            </a:pPr>
            <a:endParaRPr lang="pl-PL"/>
          </a:p>
        </p:txBody>
      </p:sp>
      <p:pic>
        <p:nvPicPr>
          <p:cNvPr id="6" name="Grafika 5" descr="ikonka - lekarstwa">
            <a:extLst>
              <a:ext uri="{FF2B5EF4-FFF2-40B4-BE49-F238E27FC236}">
                <a16:creationId xmlns:a16="http://schemas.microsoft.com/office/drawing/2014/main" id="{7C1B6DB1-9760-7618-43C8-D426163740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1" y="459297"/>
            <a:ext cx="549480" cy="5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2608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4C641-94CB-B9BA-8E58-8CF2245FC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ubrania, człowiek, Łokieć&#10;&#10;Zawartość wygenerowana przez AI może być niepoprawna.">
            <a:extLst>
              <a:ext uri="{FF2B5EF4-FFF2-40B4-BE49-F238E27FC236}">
                <a16:creationId xmlns:a16="http://schemas.microsoft.com/office/drawing/2014/main" id="{AD0269CC-DB7D-601A-4F11-3F87C1647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6001"/>
            <a:ext cx="12191999" cy="68580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D4FD4947-2A06-B2A3-675B-78D41EE422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2632" y="2735836"/>
            <a:ext cx="1030730" cy="103073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B1DF16E-744B-FAE1-C0E3-B93A531A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l-PL" b="1"/>
            </a:br>
            <a:endParaRPr lang="pl-PL" b="1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483A4727-12C8-9976-A022-A0E1A2D3A2EA}"/>
              </a:ext>
            </a:extLst>
          </p:cNvPr>
          <p:cNvSpPr txBox="1">
            <a:spLocks/>
          </p:cNvSpPr>
          <p:nvPr/>
        </p:nvSpPr>
        <p:spPr>
          <a:xfrm>
            <a:off x="2815094" y="162581"/>
            <a:ext cx="4706709" cy="17062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PROFILAKTYKA CHORÓB ZAKAŹNYCH </a:t>
            </a:r>
            <a:br>
              <a:rPr lang="pl-PL" sz="2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I Szczepienia ochronne</a:t>
            </a:r>
            <a:br>
              <a:rPr lang="pl-PL" sz="2000" b="1" cap="all">
                <a:solidFill>
                  <a:schemeClr val="bg2">
                    <a:lumMod val="10000"/>
                  </a:schemeClr>
                </a:solidFill>
              </a:rPr>
            </a:br>
            <a:endParaRPr lang="pl-PL" sz="2000" b="1" cap="all">
              <a:solidFill>
                <a:schemeClr val="bg2">
                  <a:lumMod val="10000"/>
                </a:schemeClr>
              </a:solidFill>
            </a:endParaRPr>
          </a:p>
          <a:p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dezinformacja 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6F9D7139-024D-D9E4-22E2-4E8AF04D7FF6}"/>
              </a:ext>
            </a:extLst>
          </p:cNvPr>
          <p:cNvCxnSpPr>
            <a:cxnSpLocks/>
          </p:cNvCxnSpPr>
          <p:nvPr/>
        </p:nvCxnSpPr>
        <p:spPr>
          <a:xfrm>
            <a:off x="3136949" y="1966168"/>
            <a:ext cx="398523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6BF20D88-4920-5A9B-2F66-8A0277CF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9015831A-0B16-D816-6DBF-A4FB4B641B67}"/>
              </a:ext>
            </a:extLst>
          </p:cNvPr>
          <p:cNvSpPr txBox="1">
            <a:spLocks/>
          </p:cNvSpPr>
          <p:nvPr/>
        </p:nvSpPr>
        <p:spPr>
          <a:xfrm>
            <a:off x="3419486" y="1618495"/>
            <a:ext cx="4041407" cy="905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cap="all">
                <a:solidFill>
                  <a:schemeClr val="bg2">
                    <a:lumMod val="10000"/>
                  </a:schemeClr>
                </a:solidFill>
              </a:rPr>
              <a:t>Ankieta po zajęciach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EFD605CA-D128-20E8-B5BC-E45368BFB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542" y="2864722"/>
            <a:ext cx="1788050" cy="1945893"/>
          </a:xfrm>
          <a:prstGeom prst="rect">
            <a:avLst/>
          </a:prstGeom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F43D2E87-ED7F-29A0-2851-749AA25FF113}"/>
              </a:ext>
            </a:extLst>
          </p:cNvPr>
          <p:cNvGrpSpPr/>
          <p:nvPr/>
        </p:nvGrpSpPr>
        <p:grpSpPr>
          <a:xfrm>
            <a:off x="323271" y="5681521"/>
            <a:ext cx="6358474" cy="905444"/>
            <a:chOff x="339968" y="5555136"/>
            <a:chExt cx="8420244" cy="1199038"/>
          </a:xfrm>
        </p:grpSpPr>
        <p:pic>
          <p:nvPicPr>
            <p:cNvPr id="15" name="Obraz 14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CBA66931-97B2-EA14-D949-023E1B3E6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6" name="Obraz 15" descr="Logotyp Ministerstwa Zdrowia">
              <a:extLst>
                <a:ext uri="{FF2B5EF4-FFF2-40B4-BE49-F238E27FC236}">
                  <a16:creationId xmlns:a16="http://schemas.microsoft.com/office/drawing/2014/main" id="{50D96532-A0D4-B90F-1D6D-4BD475859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7" name="Obraz 16" descr="Logotyp NASK">
              <a:extLst>
                <a:ext uri="{FF2B5EF4-FFF2-40B4-BE49-F238E27FC236}">
                  <a16:creationId xmlns:a16="http://schemas.microsoft.com/office/drawing/2014/main" id="{B05A3FAE-7ACC-CCFA-0C1E-4C58AE243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6224273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318DF4D-FBAB-F60D-4D12-248B650A3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C722D88A-9D70-67EA-F5F9-FC2F2E990A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2632" y="2799335"/>
            <a:ext cx="1030730" cy="103073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EA274A4-D4B8-8E27-504C-400CF57E240C}"/>
              </a:ext>
            </a:extLst>
          </p:cNvPr>
          <p:cNvSpPr txBox="1">
            <a:spLocks/>
          </p:cNvSpPr>
          <p:nvPr/>
        </p:nvSpPr>
        <p:spPr>
          <a:xfrm>
            <a:off x="3000811" y="1561085"/>
            <a:ext cx="426993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Programy profilaktyczne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11E0777F-E969-95C7-1417-6CE32691DAAC}"/>
              </a:ext>
            </a:extLst>
          </p:cNvPr>
          <p:cNvCxnSpPr>
            <a:cxnSpLocks/>
          </p:cNvCxnSpPr>
          <p:nvPr/>
        </p:nvCxnSpPr>
        <p:spPr>
          <a:xfrm>
            <a:off x="3114063" y="4160507"/>
            <a:ext cx="305813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203CB31D-D66C-2643-02B4-85EBB37DC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0CA21929-2C2F-B7C2-249D-9AD09BC0F64B}"/>
              </a:ext>
            </a:extLst>
          </p:cNvPr>
          <p:cNvGrpSpPr/>
          <p:nvPr/>
        </p:nvGrpSpPr>
        <p:grpSpPr>
          <a:xfrm>
            <a:off x="493072" y="5605745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D4089F8D-CD2D-7726-3CFE-20747BCC4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3" name="Obraz 12" descr="Logotyp Ministerstwa Zdrowia">
              <a:extLst>
                <a:ext uri="{FF2B5EF4-FFF2-40B4-BE49-F238E27FC236}">
                  <a16:creationId xmlns:a16="http://schemas.microsoft.com/office/drawing/2014/main" id="{8844D6D8-A94E-1BDC-A7F0-90E1B91BC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4" name="Obraz 13" descr="Logotyp NASK">
              <a:extLst>
                <a:ext uri="{FF2B5EF4-FFF2-40B4-BE49-F238E27FC236}">
                  <a16:creationId xmlns:a16="http://schemas.microsoft.com/office/drawing/2014/main" id="{B6BBA6E9-C91B-0DE5-109D-B129C4670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6585820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29EB9-2ED1-2891-7230-12B61254C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C42BE38-C87A-F99A-C912-D74D63919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B4555587-0CE3-44F7-AC93-51BDFF562D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2632" y="2799335"/>
            <a:ext cx="1030730" cy="103073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C553859D-B847-F567-9A87-5662645003F3}"/>
              </a:ext>
            </a:extLst>
          </p:cNvPr>
          <p:cNvSpPr txBox="1">
            <a:spLocks/>
          </p:cNvSpPr>
          <p:nvPr/>
        </p:nvSpPr>
        <p:spPr>
          <a:xfrm>
            <a:off x="2941199" y="-384552"/>
            <a:ext cx="426993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Programy profilaktyczne</a:t>
            </a:r>
            <a:br>
              <a:rPr lang="pl-PL" sz="2000" b="1" cap="all">
                <a:solidFill>
                  <a:schemeClr val="bg2">
                    <a:lumMod val="10000"/>
                  </a:schemeClr>
                </a:solidFill>
              </a:rPr>
            </a:br>
            <a:br>
              <a:rPr lang="pl-PL" sz="2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Profilaktyka chorób otępiennych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D6D11EE9-9E62-E923-65EF-E0012D758E12}"/>
              </a:ext>
            </a:extLst>
          </p:cNvPr>
          <p:cNvCxnSpPr>
            <a:cxnSpLocks/>
          </p:cNvCxnSpPr>
          <p:nvPr/>
        </p:nvCxnSpPr>
        <p:spPr>
          <a:xfrm>
            <a:off x="3491750" y="2020281"/>
            <a:ext cx="305813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EF01ACDC-D97C-CAF0-E443-819A26B41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2F37287B-9C6B-F0AE-50E8-3784AD66DC06}"/>
              </a:ext>
            </a:extLst>
          </p:cNvPr>
          <p:cNvSpPr txBox="1">
            <a:spLocks/>
          </p:cNvSpPr>
          <p:nvPr/>
        </p:nvSpPr>
        <p:spPr>
          <a:xfrm>
            <a:off x="3222740" y="1664517"/>
            <a:ext cx="4041407" cy="905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cap="all">
                <a:solidFill>
                  <a:schemeClr val="bg2">
                    <a:lumMod val="10000"/>
                  </a:schemeClr>
                </a:solidFill>
              </a:rPr>
              <a:t>Ankieta przed zajęciami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D0757EC-FD7B-D162-C78B-82DD22A78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9850" y="2913719"/>
            <a:ext cx="1749190" cy="1883568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1DEED900-3EFC-E0C0-5725-9838EE189329}"/>
              </a:ext>
            </a:extLst>
          </p:cNvPr>
          <p:cNvGrpSpPr/>
          <p:nvPr/>
        </p:nvGrpSpPr>
        <p:grpSpPr>
          <a:xfrm>
            <a:off x="506325" y="5671604"/>
            <a:ext cx="6358474" cy="905444"/>
            <a:chOff x="339968" y="5555136"/>
            <a:chExt cx="8420244" cy="1199038"/>
          </a:xfrm>
        </p:grpSpPr>
        <p:pic>
          <p:nvPicPr>
            <p:cNvPr id="14" name="Obraz 13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C487011F-1F17-426F-995C-147586376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5" name="Obraz 14" descr="Logotyp Ministerstwa Zdrowia">
              <a:extLst>
                <a:ext uri="{FF2B5EF4-FFF2-40B4-BE49-F238E27FC236}">
                  <a16:creationId xmlns:a16="http://schemas.microsoft.com/office/drawing/2014/main" id="{E97EE8E1-BA55-2584-5035-6E7BAAF2D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6" name="Obraz 15" descr="Logotyp NASK">
              <a:extLst>
                <a:ext uri="{FF2B5EF4-FFF2-40B4-BE49-F238E27FC236}">
                  <a16:creationId xmlns:a16="http://schemas.microsoft.com/office/drawing/2014/main" id="{BCD088C6-B1BA-275B-DB25-FE398E772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127574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48D220F-593C-68A9-C7CD-F6CB6D84D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4A6469D8-313D-DCDD-6286-9DDB420D16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6C4BDBD6-103B-669C-AC08-333B1D6C3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B32D60-9B79-0146-84E0-9D74C8A4C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5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/>
              <a:t>Cel:</a:t>
            </a:r>
            <a:br>
              <a:rPr lang="pl-PL" sz="2400"/>
            </a:br>
            <a:r>
              <a:rPr lang="pl-PL" sz="2400"/>
              <a:t>Wczesne wykrywanie i zapobieganie chorobom, szczególnie u osób starszych.</a:t>
            </a:r>
          </a:p>
          <a:p>
            <a:pPr marL="0" indent="0">
              <a:buNone/>
            </a:pPr>
            <a:endParaRPr lang="pl-PL" sz="2400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Bez skierowania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Finansowane przez NFZ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Dostępne w POZ i poradniach specjalistycznych</a:t>
            </a:r>
          </a:p>
          <a:p>
            <a:endParaRPr lang="pl-PL" sz="240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3A2A50E3-CDAD-4F1C-F005-214098A2F552}"/>
              </a:ext>
            </a:extLst>
          </p:cNvPr>
          <p:cNvSpPr txBox="1">
            <a:spLocks/>
          </p:cNvSpPr>
          <p:nvPr/>
        </p:nvSpPr>
        <p:spPr>
          <a:xfrm>
            <a:off x="838201" y="253999"/>
            <a:ext cx="10428026" cy="1093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ea typeface="Calibri" panose="020F0502020204030204" pitchFamily="34" charset="0"/>
                <a:cs typeface="Times New Roman" panose="02020603050405020304" pitchFamily="18" charset="0"/>
              </a:rPr>
              <a:t>Programy profilaktyczne – wprowadzenie</a:t>
            </a:r>
          </a:p>
        </p:txBody>
      </p:sp>
    </p:spTree>
    <p:extLst>
      <p:ext uri="{BB962C8B-B14F-4D97-AF65-F5344CB8AC3E}">
        <p14:creationId xmlns:p14="http://schemas.microsoft.com/office/powerpoint/2010/main" val="522968073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C4036757-8CF6-5B72-9CAB-7400994E3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2112B467-B14F-F69A-EE54-DB8594416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64DB7E2-085B-10CB-C9D6-642DE56BA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58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Program „Moje Zdrowie” – bilans zdrowia dorosłych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EE6272-1DA0-2289-279F-506425753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532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/>
              <a:t>Od 5 maja 2025 r. – bezpłatne badania co 3 lata dla osób 20+</a:t>
            </a:r>
            <a:br>
              <a:rPr lang="pl-PL" sz="2400"/>
            </a:br>
            <a:r>
              <a:rPr lang="pl-PL" sz="2400" b="1"/>
              <a:t>Dla seniorów 60+ – rozszerzony pakiet badań:</a:t>
            </a:r>
            <a:endParaRPr lang="pl-PL" sz="2400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Badania laboratoryjne:</a:t>
            </a:r>
            <a:br>
              <a:rPr lang="pl-PL" sz="2400"/>
            </a:br>
            <a:r>
              <a:rPr lang="pl-PL" sz="2400"/>
              <a:t>– morfologia, glukoza, lipidogram, TSH, kreatynina, ALT, GGTP, mocz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Pomiary:</a:t>
            </a:r>
            <a:br>
              <a:rPr lang="pl-PL" sz="2400"/>
            </a:br>
            <a:r>
              <a:rPr lang="pl-PL" sz="2400"/>
              <a:t>– ciśnienie, BMI, obwód talii, saturacja, glikemia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Dodatkowo dla seniorów:</a:t>
            </a:r>
            <a:br>
              <a:rPr lang="pl-PL" sz="2400"/>
            </a:br>
            <a:r>
              <a:rPr lang="pl-PL" sz="2400"/>
              <a:t>– screening demencji i depresji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Kwestionariusz stylu życia → indywidualny Plan Zdrowotny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Zapisy: mojeIKP / IKP / lekarz POZ / </a:t>
            </a:r>
            <a:r>
              <a:rPr lang="pl-PL" sz="2400" b="1">
                <a:solidFill>
                  <a:srgbClr val="0971B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pacjent.gov.pl</a:t>
            </a:r>
            <a:endParaRPr lang="pl-PL" sz="2400" b="1">
              <a:solidFill>
                <a:srgbClr val="0971B7"/>
              </a:solidFill>
            </a:endParaRP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A3FBA29A-9D66-4D69-910F-06263EA3DE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47406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A74D407-C92F-DBEF-ECFC-8AAB0F9B0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16298E79-96CC-9AB5-491D-A2F159F27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5CD5582-CCC3-9BD1-8DBC-40998E4DB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5475"/>
            <a:ext cx="10515600" cy="1325563"/>
          </a:xfrm>
        </p:spPr>
        <p:txBody>
          <a:bodyPr/>
          <a:lstStyle/>
          <a:p>
            <a:r>
              <a:rPr lang="pl-PL" b="1"/>
              <a:t>Profilaktyka raka szyjki macicy (25–64 lata)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531C91-BA88-71CD-1F28-C4D6DC0E1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Badanie cytologiczne co 3 lata</a:t>
            </a:r>
            <a:br>
              <a:rPr lang="pl-PL" sz="2400"/>
            </a:br>
            <a:r>
              <a:rPr lang="pl-PL" sz="2400"/>
              <a:t>– pobranie komórek nabłonka szyjki macicy</a:t>
            </a:r>
            <a:br>
              <a:rPr lang="pl-PL" sz="2400"/>
            </a:br>
            <a:r>
              <a:rPr lang="pl-PL" sz="2400"/>
              <a:t>– bezbolesne, bezpieczne, szybkie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Częściej (co rok) u kobiet z:</a:t>
            </a:r>
            <a:br>
              <a:rPr lang="pl-PL" sz="2400"/>
            </a:br>
            <a:r>
              <a:rPr lang="pl-PL" sz="2400"/>
              <a:t>– HIV, HPV, lekami immunosupresyjnymi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Gdzie?</a:t>
            </a:r>
            <a:br>
              <a:rPr lang="pl-PL" sz="2400"/>
            </a:br>
            <a:r>
              <a:rPr lang="pl-PL" sz="2400"/>
              <a:t>– poradnie ginekologiczne z umową z NFZ</a:t>
            </a:r>
            <a:br>
              <a:rPr lang="pl-PL" sz="2400"/>
            </a:br>
            <a:r>
              <a:rPr lang="pl-PL" sz="2400"/>
              <a:t>– wybrane POZ</a:t>
            </a:r>
          </a:p>
          <a:p>
            <a:pPr marL="0" indent="0">
              <a:buNone/>
            </a:pPr>
            <a:r>
              <a:rPr lang="pl-PL" sz="2400" b="1">
                <a:solidFill>
                  <a:srgbClr val="0971B7"/>
                </a:solidFill>
              </a:rPr>
              <a:t> </a:t>
            </a:r>
            <a:r>
              <a:rPr lang="pl-PL" sz="2400" b="1">
                <a:solidFill>
                  <a:srgbClr val="0971B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Lista placówek: gsl.nfz.gov.pl</a:t>
            </a:r>
            <a:endParaRPr lang="pl-PL" sz="2400" b="1">
              <a:solidFill>
                <a:srgbClr val="0971B7"/>
              </a:solidFill>
            </a:endParaRPr>
          </a:p>
          <a:p>
            <a:endParaRPr lang="pl-PL" sz="2400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310A60F8-0674-FB23-33F4-EC8EDF1AC9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19767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BFFB37-CAFD-2BB5-A4D0-01230A641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11CD8839-05F9-E29C-6E7E-7DDD60847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32DEA0B-36A4-8A9C-1C96-0BB80DFE2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5475"/>
            <a:ext cx="10515600" cy="1325563"/>
          </a:xfrm>
        </p:spPr>
        <p:txBody>
          <a:bodyPr/>
          <a:lstStyle/>
          <a:p>
            <a:r>
              <a:rPr lang="pl-PL" b="1"/>
              <a:t>Profilaktyka raka piersi (45–74 lata)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24022B-A041-1371-42E1-2BF327B61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Mammografia co 2 lata (lub częściej – patrz kryteria)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Wskazania:</a:t>
            </a:r>
            <a:br>
              <a:rPr lang="pl-PL" sz="2400"/>
            </a:br>
            <a:r>
              <a:rPr lang="pl-PL" sz="2400"/>
              <a:t>– 2+ lata od ostatniego badania</a:t>
            </a:r>
            <a:br>
              <a:rPr lang="pl-PL" sz="2400"/>
            </a:br>
            <a:r>
              <a:rPr lang="pl-PL" sz="2400"/>
              <a:t>– po leczeniu raka piersi (HT, monitoring)</a:t>
            </a:r>
            <a:br>
              <a:rPr lang="pl-PL" sz="2400"/>
            </a:br>
            <a:r>
              <a:rPr lang="pl-PL" sz="2400"/>
              <a:t>– bez objawów – badanie jest kluczowe!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Gdzie wykonać badanie?</a:t>
            </a:r>
            <a:br>
              <a:rPr lang="pl-PL" sz="2400"/>
            </a:br>
            <a:r>
              <a:rPr lang="pl-PL" sz="2400"/>
              <a:t>– poradnie stacjonarne</a:t>
            </a:r>
            <a:br>
              <a:rPr lang="pl-PL" sz="2400"/>
            </a:br>
            <a:r>
              <a:rPr lang="pl-PL" sz="2400"/>
              <a:t>– mammobusy dojeżdżające do małych miejscowości</a:t>
            </a:r>
          </a:p>
          <a:p>
            <a:pPr marL="0" indent="0">
              <a:buNone/>
            </a:pPr>
            <a:r>
              <a:rPr lang="pl-PL" sz="2400" b="1">
                <a:solidFill>
                  <a:srgbClr val="0971B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Zbadaj piersi: pacjent.gov.pl</a:t>
            </a:r>
            <a:endParaRPr lang="pl-PL" sz="2400" b="1">
              <a:solidFill>
                <a:srgbClr val="0971B7"/>
              </a:solidFill>
            </a:endParaRPr>
          </a:p>
          <a:p>
            <a:endParaRPr lang="pl-PL" sz="2400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D0467CE1-C4F5-2398-446F-7C4E89AD0A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17469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E7942F3-3E7E-AF43-96A8-7382C8654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F42E5DAE-6BD8-4B47-535D-47DF3174C2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96380844-6CEC-358D-C271-4CA268382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3F6521C-9113-9BDE-23C9-6445C3859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9125"/>
            <a:ext cx="10515600" cy="1325563"/>
          </a:xfrm>
        </p:spPr>
        <p:txBody>
          <a:bodyPr/>
          <a:lstStyle/>
          <a:p>
            <a:r>
              <a:rPr lang="pl-PL" b="1"/>
              <a:t>Profilaktyka raka jelita grubego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28F1C9-329E-39C4-F982-617FF2056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Dlaczego ważne?</a:t>
            </a:r>
            <a:br>
              <a:rPr lang="pl-PL" sz="2400"/>
            </a:br>
            <a:r>
              <a:rPr lang="pl-PL" sz="2400"/>
              <a:t>– 3. najczęstszy nowotwór u mężczyzn i 2. u kobiet (2022)</a:t>
            </a:r>
            <a:br>
              <a:rPr lang="pl-PL" sz="2400"/>
            </a:br>
            <a:r>
              <a:rPr lang="pl-PL" sz="2400"/>
              <a:t>– Ponad 60% przypadków u osób 65+</a:t>
            </a:r>
            <a:br>
              <a:rPr lang="pl-PL" sz="2400"/>
            </a:br>
            <a:r>
              <a:rPr lang="pl-PL" sz="2400"/>
              <a:t>– Wczesne stadia bezobjawowe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Badanie: </a:t>
            </a:r>
            <a:r>
              <a:rPr lang="pl-PL" sz="2400" err="1"/>
              <a:t>kolonoskopia</a:t>
            </a:r>
            <a:br>
              <a:rPr lang="pl-PL" sz="2400"/>
            </a:br>
            <a:r>
              <a:rPr lang="pl-PL" sz="2400"/>
              <a:t>– dla osób 50–65 lat (lub 40–49 z grupy ryzyka)</a:t>
            </a:r>
            <a:br>
              <a:rPr lang="pl-PL" sz="2400"/>
            </a:br>
            <a:r>
              <a:rPr lang="pl-PL" sz="2400"/>
              <a:t>– bez skierowania</a:t>
            </a:r>
            <a:br>
              <a:rPr lang="pl-PL" sz="2400"/>
            </a:br>
            <a:r>
              <a:rPr lang="pl-PL" sz="2400"/>
              <a:t>– możliwe usunięcie polipów + badanie histopatologiczne</a:t>
            </a:r>
            <a:br>
              <a:rPr lang="pl-PL" sz="2400"/>
            </a:br>
            <a:r>
              <a:rPr lang="pl-PL" sz="2400"/>
              <a:t>– badanie trwa 15–40 min, możliwe znieczulenie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Gdzie wykonać?</a:t>
            </a:r>
            <a:br>
              <a:rPr lang="pl-PL" sz="2400"/>
            </a:br>
            <a:r>
              <a:rPr lang="pl-PL" sz="2400" b="1">
                <a:solidFill>
                  <a:srgbClr val="0971B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gsl.nfz.gov.pl → wpisz: </a:t>
            </a:r>
            <a:r>
              <a:rPr lang="pl-PL" sz="2400" b="1" err="1">
                <a:solidFill>
                  <a:srgbClr val="0971B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kolonoskopia</a:t>
            </a:r>
            <a:endParaRPr lang="pl-PL" sz="2400" b="1">
              <a:solidFill>
                <a:srgbClr val="0971B7"/>
              </a:solidFill>
            </a:endParaRPr>
          </a:p>
          <a:p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2859989785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B57F6BE0-6839-6A56-57D2-4DA44B0AD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93A26D5F-FEEF-7B26-0CF3-A704BB873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CB11500F-B5D2-A87A-BFF1-67826ABACD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6600FBF-9979-A2EA-B949-6984E4D03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237"/>
            <a:ext cx="10515600" cy="1325563"/>
          </a:xfrm>
        </p:spPr>
        <p:txBody>
          <a:bodyPr>
            <a:normAutofit/>
          </a:bodyPr>
          <a:lstStyle/>
          <a:p>
            <a:r>
              <a:rPr lang="pl-PL" b="1"/>
              <a:t>Profilaktyka chorób układu krążenia (CHUK)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E293FD-B7E2-76FA-4D36-0E7F8BBF4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8416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Cel programu:</a:t>
            </a:r>
            <a:br>
              <a:rPr lang="pl-PL" sz="2400"/>
            </a:br>
            <a:r>
              <a:rPr lang="pl-PL" sz="2400"/>
              <a:t>– zmniejszenie zachorowań i zgonów o 20%</a:t>
            </a:r>
            <a:br>
              <a:rPr lang="pl-PL" sz="2400"/>
            </a:br>
            <a:r>
              <a:rPr lang="pl-PL" sz="2400"/>
              <a:t>– edukacja zdrowotna i wczesna diagnostyka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Dla kogo?</a:t>
            </a:r>
            <a:br>
              <a:rPr lang="pl-PL" sz="2400"/>
            </a:br>
            <a:r>
              <a:rPr lang="pl-PL" sz="2400"/>
              <a:t>– osoby 35–65 lat bez rozpoznanej choroby przewlekłej</a:t>
            </a:r>
            <a:br>
              <a:rPr lang="pl-PL" sz="2400"/>
            </a:br>
            <a:r>
              <a:rPr lang="pl-PL" sz="2400"/>
              <a:t>– które nie korzystały z programu w ostatnich 5 latach</a:t>
            </a:r>
            <a:br>
              <a:rPr lang="pl-PL" sz="2400"/>
            </a:br>
            <a:r>
              <a:rPr lang="pl-PL" sz="2400"/>
              <a:t>– bez skierowania – wystarczy zgłosić się do POZ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Zakres badania:</a:t>
            </a:r>
            <a:br>
              <a:rPr lang="pl-PL" sz="2400"/>
            </a:br>
            <a:r>
              <a:rPr lang="pl-PL" sz="2400"/>
              <a:t>– wywiad + pomiar ciśnienia + badania biochemiczne</a:t>
            </a:r>
            <a:br>
              <a:rPr lang="pl-PL" sz="2400"/>
            </a:br>
            <a:r>
              <a:rPr lang="pl-PL" sz="2400"/>
              <a:t>– ocena ryzyka sercowo-naczyniowego i dalsze zalecenia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1256579638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C8A1F9C-F36F-6CBE-F1DF-1F94D6BA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51B252BF-E6D2-895E-8A18-6ACCFA92D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26AB1DBA-5DF1-E600-F250-B840D293E2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C0BB150-B109-6777-CC1E-D251EC092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0275"/>
            <a:ext cx="10515600" cy="1325563"/>
          </a:xfrm>
        </p:spPr>
        <p:txBody>
          <a:bodyPr>
            <a:noAutofit/>
          </a:bodyPr>
          <a:lstStyle/>
          <a:p>
            <a:r>
              <a:rPr lang="pl-PL" b="1"/>
              <a:t>Profilaktyka chorób </a:t>
            </a:r>
            <a:r>
              <a:rPr lang="pl-PL" b="1" err="1"/>
              <a:t>odtytoniowych</a:t>
            </a:r>
            <a:r>
              <a:rPr lang="pl-PL" b="1"/>
              <a:t> </a:t>
            </a:r>
            <a:br>
              <a:rPr lang="pl-PL" b="1"/>
            </a:br>
            <a:r>
              <a:rPr lang="pl-PL" b="1"/>
              <a:t>(w tym </a:t>
            </a:r>
            <a:r>
              <a:rPr lang="pl-PL" b="1" err="1"/>
              <a:t>POChP</a:t>
            </a:r>
            <a:r>
              <a:rPr lang="pl-PL" b="1"/>
              <a:t>)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96C6A8-CD37-7294-8856-2156A0991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0879"/>
            <a:ext cx="10515600" cy="4351338"/>
          </a:xfrm>
        </p:spPr>
        <p:txBody>
          <a:bodyPr>
            <a:no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/>
              <a:t>Dlaczego?</a:t>
            </a:r>
            <a:br>
              <a:rPr lang="pl-PL" sz="2000"/>
            </a:br>
            <a:r>
              <a:rPr lang="pl-PL" sz="2000"/>
              <a:t>– 9 mln dorosłych Polaków pali</a:t>
            </a:r>
            <a:br>
              <a:rPr lang="pl-PL" sz="2000"/>
            </a:br>
            <a:r>
              <a:rPr lang="pl-PL" sz="2000"/>
              <a:t>– 80% </a:t>
            </a:r>
            <a:r>
              <a:rPr lang="pl-PL" sz="2000" err="1"/>
              <a:t>POChP</a:t>
            </a:r>
            <a:r>
              <a:rPr lang="pl-PL" sz="2000"/>
              <a:t> niezdiagnozowanych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/>
              <a:t>Dla kogo?</a:t>
            </a:r>
            <a:br>
              <a:rPr lang="pl-PL" sz="2000"/>
            </a:br>
            <a:r>
              <a:rPr lang="pl-PL" sz="2000"/>
              <a:t>– osoby 18+ palące wyroby tytoniowe</a:t>
            </a:r>
            <a:br>
              <a:rPr lang="pl-PL" sz="2000"/>
            </a:br>
            <a:r>
              <a:rPr lang="pl-PL" sz="2000"/>
              <a:t>– osoby 40–65 lat bez spirometrii w ostatnich 36 mies.</a:t>
            </a:r>
            <a:br>
              <a:rPr lang="pl-PL" sz="2000"/>
            </a:br>
            <a:r>
              <a:rPr lang="pl-PL" sz="2000"/>
              <a:t>– osoby z </a:t>
            </a:r>
            <a:r>
              <a:rPr lang="pl-PL" sz="2000" err="1"/>
              <a:t>POChP</a:t>
            </a:r>
            <a:r>
              <a:rPr lang="pl-PL" sz="2000"/>
              <a:t>, rozedmą, zap. oskrzeli</a:t>
            </a:r>
            <a:br>
              <a:rPr lang="pl-PL" sz="2000"/>
            </a:br>
            <a:r>
              <a:rPr lang="pl-PL" sz="2000"/>
              <a:t>– bez skierowania – wystarczy zgłosić się do POZ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/>
              <a:t>Zakres wsparcia:</a:t>
            </a:r>
            <a:br>
              <a:rPr lang="pl-PL" sz="2000"/>
            </a:br>
            <a:r>
              <a:rPr lang="pl-PL" sz="2000"/>
              <a:t>– poradnictwo antytytoniowe</a:t>
            </a:r>
            <a:br>
              <a:rPr lang="pl-PL" sz="2000"/>
            </a:br>
            <a:r>
              <a:rPr lang="pl-PL" sz="2000"/>
              <a:t>– spirometria</a:t>
            </a:r>
            <a:br>
              <a:rPr lang="pl-PL" sz="2000"/>
            </a:br>
            <a:r>
              <a:rPr lang="pl-PL" sz="2000"/>
              <a:t>– kwalifikacja do terapii indywidualnej, grupowej lub farmakoterapii</a:t>
            </a:r>
          </a:p>
          <a:p>
            <a:pPr marL="0" indent="0">
              <a:buNone/>
            </a:pPr>
            <a:r>
              <a:rPr lang="pl-PL" sz="2000" b="1">
                <a:solidFill>
                  <a:srgbClr val="0971B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gsl.nfz.gov.pl → Programy Profilaktyczne</a:t>
            </a:r>
            <a:endParaRPr lang="pl-PL" sz="2000" b="1">
              <a:solidFill>
                <a:srgbClr val="0971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7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2CB205D-8D3D-9D4A-E3F3-14D143B5D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BA83F751-F339-1482-9AAD-2C1C9BA4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C503574-5C0E-82E7-8B98-06F63C835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Suplementy diety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50F2A2-7C88-4172-68BE-43BFCB1AA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14050" cy="4573078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Suplementy diety nie są lekami.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Są one produktami spożywczymi, mogą zawierać witaminy, składniki mineralne oraz inne składniki o właściwościach odżywczych lub fizjologicznych.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Służą uzupełnieniu normalnej diety.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Deklarowane działanie odżywcze lub fizjologiczne oraz bezpieczeństwo suplementów diety oparte jest o dane naukowe dotyczące indywidualnych składników wchodzących w jego skład.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Suplementy diety nie przechodzą badań klinicznych, są wprowadzane do obrotu i produkowane na zasadach prawa żywnościowego, nie farmaceutycznego.</a:t>
            </a:r>
          </a:p>
        </p:txBody>
      </p:sp>
      <p:pic>
        <p:nvPicPr>
          <p:cNvPr id="6" name="Grafika 5" descr="ikonka - lekarstwa">
            <a:extLst>
              <a:ext uri="{FF2B5EF4-FFF2-40B4-BE49-F238E27FC236}">
                <a16:creationId xmlns:a16="http://schemas.microsoft.com/office/drawing/2014/main" id="{33A51BD1-1ED7-5CC3-C9AD-9F12DFD0D0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1" y="459297"/>
            <a:ext cx="549480" cy="5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71096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5975D11-D9E0-CEEA-C3A9-DB75628A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8911A95B-C083-0096-6215-67A121254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183708B5-9DDA-C638-59DF-38189B8EB6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0E9B570-42B3-E630-662E-2DC728BE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5475"/>
            <a:ext cx="10515600" cy="1325563"/>
          </a:xfrm>
        </p:spPr>
        <p:txBody>
          <a:bodyPr/>
          <a:lstStyle/>
          <a:p>
            <a:r>
              <a:rPr lang="pl-PL" b="1"/>
              <a:t>Program Profilaktyki Raka Płuca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206E67-CE8F-B065-8520-E956EB506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/>
              <a:t>Dlaczego ważne?</a:t>
            </a:r>
            <a:br>
              <a:rPr lang="pl-PL" sz="2000"/>
            </a:br>
            <a:r>
              <a:rPr lang="pl-PL" sz="2000"/>
              <a:t>– Wysoka zachorowalność i umieralność, szczególnie 60+</a:t>
            </a:r>
            <a:br>
              <a:rPr lang="pl-PL" sz="2000"/>
            </a:br>
            <a:r>
              <a:rPr lang="pl-PL" sz="2000"/>
              <a:t>– Główny czynnik ryzyka: palenie tytoniu</a:t>
            </a:r>
            <a:br>
              <a:rPr lang="pl-PL" sz="2000"/>
            </a:br>
            <a:r>
              <a:rPr lang="pl-PL" sz="2000"/>
              <a:t>– Ryzyko rośnie wykładniczo z wiekiem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/>
              <a:t>Badanie:</a:t>
            </a:r>
            <a:br>
              <a:rPr lang="pl-PL" sz="2000"/>
            </a:br>
            <a:r>
              <a:rPr lang="pl-PL" sz="2000"/>
              <a:t>– </a:t>
            </a:r>
            <a:r>
              <a:rPr lang="pl-PL" sz="2000" err="1"/>
              <a:t>Niskodawkowa</a:t>
            </a:r>
            <a:r>
              <a:rPr lang="pl-PL" sz="2000"/>
              <a:t> tomografia komputerowa (LDCT)</a:t>
            </a:r>
            <a:br>
              <a:rPr lang="pl-PL" sz="2000"/>
            </a:br>
            <a:r>
              <a:rPr lang="pl-PL" sz="2000"/>
              <a:t>– Dla osób 55–74 lat z historią palenia</a:t>
            </a:r>
            <a:br>
              <a:rPr lang="pl-PL" sz="2000"/>
            </a:br>
            <a:r>
              <a:rPr lang="pl-PL" sz="2000"/>
              <a:t>– Również 50+ w określonych przypadkach</a:t>
            </a:r>
            <a:br>
              <a:rPr lang="pl-PL" sz="2000"/>
            </a:br>
            <a:r>
              <a:rPr lang="pl-PL" sz="2000"/>
              <a:t>– Edukacja nt. czynników ryzyka i objawów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/>
              <a:t>Cel:</a:t>
            </a:r>
            <a:br>
              <a:rPr lang="pl-PL" sz="2000"/>
            </a:br>
            <a:r>
              <a:rPr lang="pl-PL" sz="2000"/>
              <a:t>– Wczesne wykrycie raka płuca → większa skuteczność leczenia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/>
              <a:t>Realizacja:</a:t>
            </a:r>
            <a:br>
              <a:rPr lang="pl-PL" sz="2000"/>
            </a:br>
            <a:r>
              <a:rPr lang="pl-PL" sz="2000"/>
              <a:t>– 26 placówek w Polsce</a:t>
            </a:r>
            <a:br>
              <a:rPr lang="pl-PL" sz="2000"/>
            </a:br>
            <a:r>
              <a:rPr lang="pl-PL" sz="2000"/>
              <a:t>– Lista ośrodków: </a:t>
            </a:r>
            <a:r>
              <a:rPr lang="pl-PL" sz="2000" b="1">
                <a:solidFill>
                  <a:srgbClr val="0971B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gov.pl → rak płuca</a:t>
            </a:r>
            <a:endParaRPr lang="pl-PL" sz="2000" b="1">
              <a:solidFill>
                <a:srgbClr val="0971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19179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C0692CE-8C34-4F6E-D38D-212D3805D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7D085AE7-4EB9-2F67-F9F0-E2B673E1AF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69D02E49-5DF0-8513-9333-DAE936EFE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CD206FE-F626-5F74-EAF1-D7ABF364A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5475"/>
            <a:ext cx="10515600" cy="1325563"/>
          </a:xfrm>
        </p:spPr>
        <p:txBody>
          <a:bodyPr/>
          <a:lstStyle/>
          <a:p>
            <a:r>
              <a:rPr lang="pl-PL" b="1"/>
              <a:t>Program Profilaktyki Gruźlicy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953890-C7C9-1B0F-75FD-8528B28D2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/>
              <a:t>Czym jest gruźlica?</a:t>
            </a:r>
            <a:br>
              <a:rPr lang="pl-PL" sz="2000"/>
            </a:br>
            <a:r>
              <a:rPr lang="pl-PL" sz="2000"/>
              <a:t>– Choroba zakaźna (droga kropelkowa), atakuje głównie płuca</a:t>
            </a:r>
            <a:br>
              <a:rPr lang="pl-PL" sz="2000"/>
            </a:br>
            <a:r>
              <a:rPr lang="pl-PL" sz="2000"/>
              <a:t>– Wzrost zachorowań wśród osób 65+ (2023: 15,3/100 tys.)</a:t>
            </a:r>
            <a:br>
              <a:rPr lang="pl-PL" sz="2000"/>
            </a:br>
            <a:r>
              <a:rPr lang="pl-PL" sz="2000"/>
              <a:t>– Gruźlica </a:t>
            </a:r>
            <a:r>
              <a:rPr lang="pl-PL" sz="2000" err="1"/>
              <a:t>wielolekooporna</a:t>
            </a:r>
            <a:r>
              <a:rPr lang="pl-PL" sz="2000"/>
              <a:t> — nowe wyzwanie zdrowotne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/>
              <a:t>Dla kogo?</a:t>
            </a:r>
            <a:br>
              <a:rPr lang="pl-PL" sz="2000"/>
            </a:br>
            <a:r>
              <a:rPr lang="pl-PL" sz="2000"/>
              <a:t>– Osoby dorosłe bez rozpoznanej gruźlicy</a:t>
            </a:r>
            <a:br>
              <a:rPr lang="pl-PL" sz="2000"/>
            </a:br>
            <a:r>
              <a:rPr lang="pl-PL" sz="2000"/>
              <a:t>– Osoby z bezpośrednim kontaktem z chorym</a:t>
            </a:r>
            <a:br>
              <a:rPr lang="pl-PL" sz="2000"/>
            </a:br>
            <a:r>
              <a:rPr lang="pl-PL" sz="2000"/>
              <a:t>– Grupa podwyższonego ryzyka (np. osoby starsze)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/>
              <a:t>Zakres:</a:t>
            </a:r>
            <a:br>
              <a:rPr lang="pl-PL" sz="2000"/>
            </a:br>
            <a:r>
              <a:rPr lang="pl-PL" sz="2000"/>
              <a:t>– Wywiad zdrowotny i ankieta ryzyka u pielęgniarki POZ</a:t>
            </a:r>
            <a:br>
              <a:rPr lang="pl-PL" sz="2000"/>
            </a:br>
            <a:r>
              <a:rPr lang="pl-PL" sz="2000"/>
              <a:t>– Dalsze kroki zależne od wyniku ankiety</a:t>
            </a:r>
            <a:br>
              <a:rPr lang="pl-PL" sz="2000"/>
            </a:br>
            <a:r>
              <a:rPr lang="pl-PL" sz="2000"/>
              <a:t>– Bez skierowania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000"/>
              <a:t>Realizacja:</a:t>
            </a:r>
            <a:br>
              <a:rPr lang="pl-PL" sz="2000"/>
            </a:br>
            <a:r>
              <a:rPr lang="pl-PL" sz="2000"/>
              <a:t>– Przez wszystkie pielęgniarki POZ w ramach NFZ</a:t>
            </a:r>
          </a:p>
        </p:txBody>
      </p:sp>
    </p:spTree>
    <p:extLst>
      <p:ext uri="{BB962C8B-B14F-4D97-AF65-F5344CB8AC3E}">
        <p14:creationId xmlns:p14="http://schemas.microsoft.com/office/powerpoint/2010/main" val="713318210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BA95E-DDD0-92F3-FB99-E2C7D5BA5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B3DF11A-5A31-1270-4695-4E8B38896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948B033B-BE76-00C7-6216-302AB6A417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31" y="469457"/>
            <a:ext cx="542283" cy="542283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10AEABE5-617D-F94B-2D63-5C38620A5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31C95A2-EB5F-54DF-5BAD-239036883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5475"/>
            <a:ext cx="10515600" cy="1325563"/>
          </a:xfrm>
        </p:spPr>
        <p:txBody>
          <a:bodyPr>
            <a:normAutofit/>
          </a:bodyPr>
          <a:lstStyle/>
          <a:p>
            <a:r>
              <a:rPr lang="pl-PL" b="1"/>
              <a:t>Profilaktyka osteoporozy (dla osób 50+)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A65D56-1006-F1CD-6672-B9D994CA5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023555" cy="4172052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</a:pPr>
            <a:r>
              <a:rPr lang="pl-PL" sz="2000"/>
              <a:t>W ramach Narodowego Programu Zdrowia na lata 2021–2025 realizowane są działania wspierające zdrowie osób starszych, w tym profilaktykę osteoporozy pn. „Poprawa stanu zdrowia i związanej ze zdrowiem jakości życia osób starszych poprzez wspieranie profilaktyki osteoporozy u osób w wieku 50+”.</a:t>
            </a:r>
          </a:p>
          <a:p>
            <a:pPr>
              <a:buClr>
                <a:srgbClr val="0971B7"/>
              </a:buClr>
            </a:pPr>
            <a:r>
              <a:rPr lang="pl-PL" sz="2000"/>
              <a:t>W tym celu powstał ogólnodostępny kanał tematyczny online, wraz z materiałami edukacyjnymi dostępnymi przez 3 lata na bezpłatnym serwisie internetowym:</a:t>
            </a:r>
            <a:r>
              <a:rPr lang="pl-PL"/>
              <a:t> </a:t>
            </a:r>
            <a:r>
              <a:rPr lang="pl-PL" sz="2000">
                <a:hlinkClick r:id="rId5"/>
              </a:rPr>
              <a:t>http://zatrzymacosteoporoze.pl/</a:t>
            </a:r>
            <a:r>
              <a:rPr lang="pl-PL" sz="2000"/>
              <a:t>.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 sz="2000"/>
          </a:p>
        </p:txBody>
      </p:sp>
    </p:spTree>
    <p:extLst>
      <p:ext uri="{BB962C8B-B14F-4D97-AF65-F5344CB8AC3E}">
        <p14:creationId xmlns:p14="http://schemas.microsoft.com/office/powerpoint/2010/main" val="2754464389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&#10;&#10;Zawartość wygenerowana przez AI może być niepoprawna.">
            <a:extLst>
              <a:ext uri="{FF2B5EF4-FFF2-40B4-BE49-F238E27FC236}">
                <a16:creationId xmlns:a16="http://schemas.microsoft.com/office/drawing/2014/main" id="{F91D8C46-B0BC-2B80-9899-702147A7F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1FDAAE71-EFBC-3190-398A-3AA3FF6AC3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3229" y="2849299"/>
            <a:ext cx="1024514" cy="1024514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DCB306DB-6B59-5FB2-715F-41A8BD11C602}"/>
              </a:ext>
            </a:extLst>
          </p:cNvPr>
          <p:cNvSpPr txBox="1">
            <a:spLocks/>
          </p:cNvSpPr>
          <p:nvPr/>
        </p:nvSpPr>
        <p:spPr>
          <a:xfrm>
            <a:off x="4234547" y="869343"/>
            <a:ext cx="4564263" cy="31725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600" b="1" cap="all">
                <a:solidFill>
                  <a:schemeClr val="bg2">
                    <a:lumMod val="10000"/>
                  </a:schemeClr>
                </a:solidFill>
              </a:rPr>
              <a:t>Bezpłatne leki, żywność specjalnego przeznaczenia medycznego </a:t>
            </a:r>
            <a:br>
              <a:rPr lang="pl-PL" sz="36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3600" b="1" cap="all">
                <a:solidFill>
                  <a:schemeClr val="bg2">
                    <a:lumMod val="10000"/>
                  </a:schemeClr>
                </a:solidFill>
              </a:rPr>
              <a:t>i wyroby medyczne 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577C489F-EEE1-6E2B-07D0-E64EC0F7DE77}"/>
              </a:ext>
            </a:extLst>
          </p:cNvPr>
          <p:cNvCxnSpPr>
            <a:cxnSpLocks/>
          </p:cNvCxnSpPr>
          <p:nvPr/>
        </p:nvCxnSpPr>
        <p:spPr>
          <a:xfrm>
            <a:off x="4531442" y="4154832"/>
            <a:ext cx="2520612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5037370A-96C2-1CB6-59BD-9E10B52DB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D043F09C-AB72-19EF-08CC-3809CFB60400}"/>
              </a:ext>
            </a:extLst>
          </p:cNvPr>
          <p:cNvGrpSpPr/>
          <p:nvPr/>
        </p:nvGrpSpPr>
        <p:grpSpPr>
          <a:xfrm>
            <a:off x="5494365" y="5353742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3A170EBA-3948-9B43-108C-E5932EB65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3" name="Obraz 12" descr="Logotyp Ministerstwa Zdrowia">
              <a:extLst>
                <a:ext uri="{FF2B5EF4-FFF2-40B4-BE49-F238E27FC236}">
                  <a16:creationId xmlns:a16="http://schemas.microsoft.com/office/drawing/2014/main" id="{DA925A28-8801-30C1-E9EE-D51C623F6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4" name="Obraz 13" descr="Logotyp NASK">
              <a:extLst>
                <a:ext uri="{FF2B5EF4-FFF2-40B4-BE49-F238E27FC236}">
                  <a16:creationId xmlns:a16="http://schemas.microsoft.com/office/drawing/2014/main" id="{6A24440F-9C78-A161-91DE-AD026EDA8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1126940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9F89606C-FDB4-63A0-212D-AC0FE565C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AE0AD64D-F8FE-D03A-7C28-648A90BF6C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30" y="469457"/>
            <a:ext cx="542283" cy="542283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BC6B24D9-7881-71C2-E2D4-9DB8C37EB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DA688BA-E65F-8BE6-9B47-A291B858A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1781175"/>
          </a:xfrm>
        </p:spPr>
        <p:txBody>
          <a:bodyPr>
            <a:normAutofit/>
          </a:bodyPr>
          <a:lstStyle/>
          <a:p>
            <a:r>
              <a:rPr lang="pl-PL" b="1"/>
              <a:t>Bezpłatne wsparcie dla seniorów </a:t>
            </a:r>
            <a:br>
              <a:rPr lang="pl-PL" b="1"/>
            </a:br>
            <a:r>
              <a:rPr lang="pl-PL" b="1"/>
              <a:t>–  Leki 65+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A12648-EC20-6449-145E-E73843A96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4931"/>
            <a:ext cx="10515600" cy="3926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/>
              <a:t>Od 2025 roku:</a:t>
            </a:r>
            <a:endParaRPr lang="pl-PL" sz="2400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Seniorzy 65+ mogą korzystać z programu </a:t>
            </a:r>
            <a:r>
              <a:rPr lang="pl-PL" sz="2400" b="1"/>
              <a:t>bezpłatnych leków</a:t>
            </a:r>
            <a:r>
              <a:rPr lang="pl-PL" sz="2400"/>
              <a:t> na receptę </a:t>
            </a:r>
            <a:br>
              <a:rPr lang="pl-PL" sz="2400"/>
            </a:br>
            <a:r>
              <a:rPr lang="pl-PL" sz="2400"/>
              <a:t>(ok. </a:t>
            </a:r>
            <a:r>
              <a:rPr lang="pl-PL" sz="2400" b="1"/>
              <a:t>3 700 pozycji</a:t>
            </a:r>
            <a:r>
              <a:rPr lang="pl-PL" sz="2400"/>
              <a:t>);</a:t>
            </a:r>
          </a:p>
          <a:p>
            <a:r>
              <a:rPr lang="pl-PL" sz="2400"/>
              <a:t>Recepty z oznaczeniem </a:t>
            </a:r>
            <a:r>
              <a:rPr lang="pl-PL" sz="2400" b="1"/>
              <a:t>„S”</a:t>
            </a:r>
            <a:r>
              <a:rPr lang="pl-PL" sz="2400"/>
              <a:t> może wystawić każdy lekarz bez względu na posiadaną specjalizację (np. lekarz dentysta, pielęgniarka, felczer, starszy felczer, farmaceuta) – również </a:t>
            </a:r>
            <a:r>
              <a:rPr lang="pl-PL" sz="2400" b="1"/>
              <a:t>prywatnie</a:t>
            </a:r>
            <a:r>
              <a:rPr lang="pl-PL" sz="2400"/>
              <a:t>, bez NFZ.</a:t>
            </a:r>
          </a:p>
          <a:p>
            <a:pPr marL="0" indent="0">
              <a:buNone/>
            </a:pPr>
            <a:endParaRPr lang="pl-PL" sz="2400"/>
          </a:p>
          <a:p>
            <a:pPr marL="0" indent="0">
              <a:buNone/>
            </a:pPr>
            <a:r>
              <a:rPr lang="pl-PL" sz="2400"/>
              <a:t>Leki dostępne są:</a:t>
            </a:r>
          </a:p>
          <a:p>
            <a:pPr lvl="1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 aptekach na terenie całej Polski,</a:t>
            </a:r>
          </a:p>
        </p:txBody>
      </p:sp>
    </p:spTree>
    <p:extLst>
      <p:ext uri="{BB962C8B-B14F-4D97-AF65-F5344CB8AC3E}">
        <p14:creationId xmlns:p14="http://schemas.microsoft.com/office/powerpoint/2010/main" val="1920547947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B574012-19DD-CF4F-FD9A-D42AB14B5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CAD4C7BD-82AA-C26D-B7E1-7523E321F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976C6B2-DCE4-3153-78F0-A04A189D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2775"/>
            <a:ext cx="10515600" cy="1325563"/>
          </a:xfrm>
        </p:spPr>
        <p:txBody>
          <a:bodyPr>
            <a:normAutofit/>
          </a:bodyPr>
          <a:lstStyle/>
          <a:p>
            <a:r>
              <a:rPr lang="pl-PL" b="1"/>
              <a:t>Żywność specjalnego przeznaczenia medycznego i wyroby medyczne 65+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B2E0A9-197F-A6BA-F568-D8D146E72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5550"/>
            <a:ext cx="10515600" cy="36814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/>
              <a:t>Co przysługuje seniorom?</a:t>
            </a:r>
            <a:endParaRPr lang="pl-PL" sz="2400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 b="1"/>
              <a:t>Żywność specjalnego przeznaczenia medycznego (ŻSPM):</a:t>
            </a:r>
            <a:br>
              <a:rPr lang="pl-PL" sz="2400"/>
            </a:br>
            <a:r>
              <a:rPr lang="pl-PL" sz="2400"/>
              <a:t>np. odżywki, preparaty dla niedożywionych, chorych przewlekle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 b="1"/>
              <a:t>Wyroby medyczne:</a:t>
            </a:r>
            <a:br>
              <a:rPr lang="pl-PL" sz="2400"/>
            </a:br>
            <a:r>
              <a:rPr lang="pl-PL" sz="2400"/>
              <a:t>np. </a:t>
            </a:r>
            <a:r>
              <a:rPr lang="pl-PL" sz="2400" err="1"/>
              <a:t>pieluchomajtki</a:t>
            </a:r>
            <a:r>
              <a:rPr lang="pl-PL" sz="2400"/>
              <a:t>, cewniki, chodziki, protezy, worki </a:t>
            </a:r>
            <a:r>
              <a:rPr lang="pl-PL" sz="2400" err="1"/>
              <a:t>stomijne</a:t>
            </a:r>
            <a:endParaRPr lang="pl-PL" sz="2400"/>
          </a:p>
          <a:p>
            <a:endParaRPr lang="pl-PL" sz="2400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96D458F8-96FF-9A5B-F0AD-B5B871E6DC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0" y="469457"/>
            <a:ext cx="542283" cy="54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01963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484FDA5-4FF4-7795-6CA6-E106FBF55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24AE6D27-F538-E324-646D-D9C0C1E12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A7B7BE9-F6F2-EB9A-64D7-F8CEC556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5475"/>
            <a:ext cx="10515600" cy="1325563"/>
          </a:xfrm>
        </p:spPr>
        <p:txBody>
          <a:bodyPr>
            <a:normAutofit/>
          </a:bodyPr>
          <a:lstStyle/>
          <a:p>
            <a:r>
              <a:rPr lang="pl-PL" b="1"/>
              <a:t>Co warto wiedzieć? – praktyczne wskazówki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5E33A1-D45D-E75B-5F2B-66B114295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7056"/>
            <a:ext cx="10153650" cy="4351338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/>
              <a:t>Kto może wystawić dokumenty?</a:t>
            </a:r>
            <a:br>
              <a:rPr lang="pl-PL"/>
            </a:br>
            <a:r>
              <a:rPr lang="pl-PL"/>
              <a:t>– lekarz rodzinny, specjalista, pielęgniarka, położna, fizjoterapeuta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/>
              <a:t>Gdzie realizować?</a:t>
            </a:r>
            <a:br>
              <a:rPr lang="pl-PL"/>
            </a:br>
            <a:r>
              <a:rPr lang="pl-PL"/>
              <a:t>– każda apteka / sklep medyczny z umową z NFZ</a:t>
            </a:r>
            <a:br>
              <a:rPr lang="pl-PL"/>
            </a:br>
            <a:r>
              <a:rPr lang="pl-PL"/>
              <a:t>– bez rejonizacji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/>
              <a:t>Na jak długo?</a:t>
            </a:r>
            <a:br>
              <a:rPr lang="pl-PL"/>
            </a:br>
            <a:r>
              <a:rPr lang="pl-PL"/>
              <a:t>– e-zlecenie nawet na 12 miesięcy</a:t>
            </a:r>
            <a:br>
              <a:rPr lang="pl-PL"/>
            </a:br>
            <a:r>
              <a:rPr lang="pl-PL"/>
              <a:t>– odbiór partii miesięcznych (np. </a:t>
            </a:r>
            <a:r>
              <a:rPr lang="pl-PL" err="1"/>
              <a:t>pieluchomajtki</a:t>
            </a:r>
            <a:r>
              <a:rPr lang="pl-PL"/>
              <a:t>)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 </a:t>
            </a:r>
            <a:r>
              <a:rPr lang="pl-PL" b="1"/>
              <a:t>Warto korzystać!</a:t>
            </a:r>
            <a:br>
              <a:rPr lang="pl-PL"/>
            </a:br>
            <a:r>
              <a:rPr lang="pl-PL"/>
              <a:t>To realne wsparcie finansowe i zdrowotne dla seniorów – bez </a:t>
            </a:r>
            <a:br>
              <a:rPr lang="pl-PL"/>
            </a:br>
            <a:r>
              <a:rPr lang="pl-PL"/>
              <a:t>kolejek i dodatkowych kosztów.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A90D0218-E0B3-1B26-7DEA-85C875A1F4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0" y="469457"/>
            <a:ext cx="542283" cy="54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01775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D2D2D-FEE1-60CB-7C38-D19CFB7F0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29E5DC8-363B-B4F2-01CA-2CFED62B8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F67728BC-2810-D256-AB39-738E6B94D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E969D8B-90C7-08BB-36A7-F99FFBE4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85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Żywność specjalnego przeznaczenia medycznego (ŻSPM)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F7FC93E-E270-1D8B-76ED-EF0D26438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774"/>
            <a:ext cx="10515600" cy="4835526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/>
              <a:t>Szczególna kategoria żywności </a:t>
            </a:r>
            <a:r>
              <a:rPr lang="pl-PL"/>
              <a:t>przeznaczona do żywienia pacjentów dotkniętych określoną chorobą lub niedożywionych z powodu choroby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Stosowana w sytuacjach, gdy spożywanie zwykłej żywności jest niemożliwe lub utrudnione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Skład i wartość odżywcza dostosowane do danej choroby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Może stanowić jedyne źródło pożywienia dla pacjenta lub być podawane jako uzupełnienie jego diety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Na opakowaniu znajduje się zawsze sformułowanie </a:t>
            </a:r>
            <a:r>
              <a:rPr lang="pl-PL" b="1"/>
              <a:t>„do postępowania dietetycznego”, </a:t>
            </a:r>
            <a:r>
              <a:rPr lang="pl-PL"/>
              <a:t>po którym wymienione są choroby i schorzenia, których dotyczy produkt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/>
              <a:t>Żywność specjalnego przeznaczenia medycznego musi być stosowana pod nadzorem lekarza.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 oznakowaniu ŻSPM znajduje się szereg informacji, których przestrzeganie jest bardzo ważne dla bezpieczeństwa i dobrego stanu odżywienia pacjenta. Są to m.in. informacje </a:t>
            </a:r>
            <a:br>
              <a:rPr lang="pl-PL"/>
            </a:br>
            <a:r>
              <a:rPr lang="pl-PL"/>
              <a:t>o sposobie spożywania produktu, np.: wielkość dziennej porcji, częstość spożywania </a:t>
            </a:r>
            <a:br>
              <a:rPr lang="pl-PL"/>
            </a:br>
            <a:r>
              <a:rPr lang="pl-PL"/>
              <a:t>w ciągu dnia (jeśli lekarz nie zaleci inaczej), warunkach przechowywania produktu.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BEBFE2DC-165A-66AF-A750-C2245F38D1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30" y="469457"/>
            <a:ext cx="542283" cy="54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60939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Ludzka twarz, ubrania, osoba, koszula&#10;&#10;Zawartość wygenerowana przez AI może być niepoprawna.">
            <a:extLst>
              <a:ext uri="{FF2B5EF4-FFF2-40B4-BE49-F238E27FC236}">
                <a16:creationId xmlns:a16="http://schemas.microsoft.com/office/drawing/2014/main" id="{5D8A62F4-52B2-D33E-E867-2309659D7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DA1CE1F9-85E4-16C1-5364-27482C5F74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3229" y="2849300"/>
            <a:ext cx="1024515" cy="1024515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C1E4EC4C-158D-260C-4E72-FE9772821225}"/>
              </a:ext>
            </a:extLst>
          </p:cNvPr>
          <p:cNvSpPr txBox="1">
            <a:spLocks/>
          </p:cNvSpPr>
          <p:nvPr/>
        </p:nvSpPr>
        <p:spPr>
          <a:xfrm>
            <a:off x="5449687" y="2425700"/>
            <a:ext cx="4564263" cy="16228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Choroby otępienne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531BC47-70F4-80A0-4749-213BDEA0DE72}"/>
              </a:ext>
            </a:extLst>
          </p:cNvPr>
          <p:cNvCxnSpPr>
            <a:cxnSpLocks/>
          </p:cNvCxnSpPr>
          <p:nvPr/>
        </p:nvCxnSpPr>
        <p:spPr>
          <a:xfrm>
            <a:off x="5562938" y="4260387"/>
            <a:ext cx="2520612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Logotyp programu Senior w roli głównej">
            <a:extLst>
              <a:ext uri="{FF2B5EF4-FFF2-40B4-BE49-F238E27FC236}">
                <a16:creationId xmlns:a16="http://schemas.microsoft.com/office/drawing/2014/main" id="{892BCD7E-2B32-76A6-6E8F-C23770308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1EF53361-30AB-7A4C-82E6-8A783823FF1F}"/>
              </a:ext>
            </a:extLst>
          </p:cNvPr>
          <p:cNvGrpSpPr/>
          <p:nvPr/>
        </p:nvGrpSpPr>
        <p:grpSpPr>
          <a:xfrm>
            <a:off x="5562938" y="5806555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9EB69F81-2153-A013-3BC5-F3E33FA10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F8C67D5F-F147-7C2A-7788-55801C2B5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3" name="Obraz 12" descr="Logotyp NASK">
              <a:extLst>
                <a:ext uri="{FF2B5EF4-FFF2-40B4-BE49-F238E27FC236}">
                  <a16:creationId xmlns:a16="http://schemas.microsoft.com/office/drawing/2014/main" id="{EC35A35B-C914-4E03-96CF-6B8C763BA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790590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8E3394A2-806C-DA5C-8DE7-AFD22313A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F89E6409-F8B4-4F42-7872-16C6212378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B93A39D6-B963-9FC7-CC8C-6A052AA2B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05BFEE4F-3CED-CD31-F164-16BC199CB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pl-PL" b="1"/>
              <a:t>Choroby otępienne – profilaktyka, </a:t>
            </a:r>
            <a:br>
              <a:rPr lang="pl-PL" b="1"/>
            </a:br>
            <a:r>
              <a:rPr lang="pl-PL" b="1"/>
              <a:t>wczesne rozpoznawanie i wsparcie</a:t>
            </a:r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317C156-DCBE-9F8D-CC97-99E3FC4DAFDA}"/>
              </a:ext>
            </a:extLst>
          </p:cNvPr>
          <p:cNvSpPr/>
          <p:nvPr/>
        </p:nvSpPr>
        <p:spPr>
          <a:xfrm>
            <a:off x="838200" y="3650242"/>
            <a:ext cx="2997200" cy="392692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A7ADDE-E793-11A6-3AA9-208CA7CBD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30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/>
              <a:t>Starzenie się nie jest chorobą, lecz częścią życia. Celem jest zdrowe, aktywne starzenie.</a:t>
            </a:r>
            <a:r>
              <a:rPr lang="pl-PL" sz="2400" baseline="30000"/>
              <a:t>27</a:t>
            </a:r>
            <a:endParaRPr lang="pl-PL" sz="2400"/>
          </a:p>
          <a:p>
            <a:pPr marL="0" indent="0">
              <a:buNone/>
            </a:pPr>
            <a:endParaRPr lang="pl-PL" sz="2400"/>
          </a:p>
          <a:p>
            <a:pPr marL="0" indent="0">
              <a:buNone/>
            </a:pPr>
            <a:r>
              <a:rPr lang="pl-PL" sz="2400" b="1">
                <a:solidFill>
                  <a:schemeClr val="bg1"/>
                </a:solidFill>
              </a:rPr>
              <a:t>Choroby otępienne: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Stopniowe pogarszanie pamięci, uwagi, myślenia i mowy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Utrudniają codzienne funkcjonowanie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To </a:t>
            </a:r>
            <a:r>
              <a:rPr lang="pl-PL" sz="2400" b="1"/>
              <a:t>choroby mózgu</a:t>
            </a:r>
            <a:r>
              <a:rPr lang="pl-PL" sz="2400"/>
              <a:t>, nie „zwykła starość”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Najczęstsze: choroba Alzheimera i otępienie naczyniowe</a:t>
            </a:r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r>
              <a:rPr lang="pl-PL" sz="1100"/>
              <a:t>27. </a:t>
            </a:r>
            <a:r>
              <a:rPr lang="en-US" sz="1100"/>
              <a:t>WHO, World Report on Ageing and Health, 2015</a:t>
            </a:r>
            <a:endParaRPr lang="pl-PL" sz="1100"/>
          </a:p>
        </p:txBody>
      </p:sp>
    </p:spTree>
    <p:extLst>
      <p:ext uri="{BB962C8B-B14F-4D97-AF65-F5344CB8AC3E}">
        <p14:creationId xmlns:p14="http://schemas.microsoft.com/office/powerpoint/2010/main" val="2060682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CE02AD5-2085-A693-65DA-33DFD00AA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48A8E642-B01B-A024-EA0A-4293B44B2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lekarstwa">
            <a:extLst>
              <a:ext uri="{FF2B5EF4-FFF2-40B4-BE49-F238E27FC236}">
                <a16:creationId xmlns:a16="http://schemas.microsoft.com/office/drawing/2014/main" id="{7C91FABA-5AFB-C5E1-583A-B69DE50937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1" y="459297"/>
            <a:ext cx="549480" cy="5494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4D368F7-28B1-DA99-2A30-AE6F3AC41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575"/>
            <a:ext cx="10515600" cy="1325563"/>
          </a:xfrm>
        </p:spPr>
        <p:txBody>
          <a:bodyPr/>
          <a:lstStyle/>
          <a:p>
            <a:r>
              <a:rPr lang="pl-PL" b="1"/>
              <a:t>Przed zakupem suplementu diety </a:t>
            </a:r>
            <a:br>
              <a:rPr lang="pl-PL" b="1"/>
            </a:br>
            <a:r>
              <a:rPr lang="pl-PL" b="1"/>
              <a:t>należy zwrócić uwagę na: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3591C1-ED86-9D58-688B-A156039F4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075"/>
            <a:ext cx="10515600" cy="4351338"/>
          </a:xfrm>
        </p:spPr>
        <p:txBody>
          <a:bodyPr/>
          <a:lstStyle/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wykaz składników, w tym na ilość składników o działaniu odżywczym lub innym fizjologicznym, 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dla kogo przeznaczony jest produkt, 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czy są podane ostrzeżenia/przeciwskazania,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sposób stosowania produktu, 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czy na etykiecie produktu podane jest określenie „suplement diety”. </a:t>
            </a:r>
          </a:p>
        </p:txBody>
      </p:sp>
    </p:spTree>
    <p:extLst>
      <p:ext uri="{BB962C8B-B14F-4D97-AF65-F5344CB8AC3E}">
        <p14:creationId xmlns:p14="http://schemas.microsoft.com/office/powerpoint/2010/main" val="2356194983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3E2385F-230F-D6A7-1832-90900D006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BC0AD35A-26AC-4129-0D81-153F728D8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1AFA7D-CCAB-6162-7F45-061BEBC60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/>
              <a:t>Starzenie się: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Lekkie zapominanie, ale pamiętasz po chwili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Potrzebujesz więcej czasu na naukę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Zachowujesz orientację</a:t>
            </a:r>
          </a:p>
          <a:p>
            <a:pPr marL="0" indent="0">
              <a:buNone/>
            </a:pPr>
            <a:endParaRPr lang="pl-PL" b="1"/>
          </a:p>
          <a:p>
            <a:pPr marL="0" indent="0">
              <a:buNone/>
            </a:pPr>
            <a:r>
              <a:rPr lang="pl-PL" b="1"/>
              <a:t>Otępienie: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Zapominasz ważne rzeczy, nie rozpoznajesz ludzi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Tracisz zdolność uczenia się i samodzielności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Gubisz się w czasie i miejscu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6FB2BFE0-B7C5-9877-FFED-2318F326FD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1BC9A5B9-4A26-4AC4-05AF-236886BCA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908"/>
            <a:ext cx="10515600" cy="1325563"/>
          </a:xfrm>
        </p:spPr>
        <p:txBody>
          <a:bodyPr>
            <a:normAutofit/>
          </a:bodyPr>
          <a:lstStyle/>
          <a:p>
            <a:r>
              <a:rPr lang="pl-PL" b="1"/>
              <a:t>Choroby otępienne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8489653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EFAB42D-A0EC-6803-CC58-7A709752B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79151E12-B41F-2DB7-A017-81D623AF6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69B7DD-3BF4-0A21-0528-D7B9D5213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62918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 Polsce w 2023 r. NFZ zarejestrował ok. 366 000 osób z chorobą Alzheimera i pokrewnymi otępieniami.</a:t>
            </a:r>
            <a:r>
              <a:rPr lang="pl-PL" baseline="30000"/>
              <a:t>1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Prognozy wskazują, że liczba osób z chorobą otępienną w wieku 65 i więcej do roku 2060 ma wzrosnąć w Polsce o około </a:t>
            </a:r>
            <a:r>
              <a:rPr lang="pl-PL" b="1"/>
              <a:t>40%.</a:t>
            </a:r>
            <a:r>
              <a:rPr lang="pl-PL" baseline="30000"/>
              <a:t>1</a:t>
            </a:r>
            <a:endParaRPr lang="pl-PL"/>
          </a:p>
          <a:p>
            <a:endParaRPr lang="pl-PL" b="1"/>
          </a:p>
          <a:p>
            <a:endParaRPr lang="pl-PL" b="1"/>
          </a:p>
          <a:p>
            <a:endParaRPr lang="pl-PL" b="1"/>
          </a:p>
          <a:p>
            <a:pPr marL="0" indent="0">
              <a:buNone/>
            </a:pPr>
            <a:endParaRPr lang="pl-PL" sz="1200"/>
          </a:p>
          <a:p>
            <a:pPr marL="0" indent="0">
              <a:buNone/>
            </a:pPr>
            <a:endParaRPr lang="pl-PL" sz="1200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r>
              <a:rPr lang="pl-PL" sz="1100"/>
              <a:t>1. Główny Urząd Statystyczny. (2023).</a:t>
            </a:r>
            <a:r>
              <a:rPr lang="pl-PL" sz="1100" i="1"/>
              <a:t> Prognoza ludności na lata 2023–2060. </a:t>
            </a:r>
            <a:r>
              <a:rPr lang="pl-PL" sz="1100"/>
              <a:t>Warszawa: Główny Urząd Statystyczny.</a:t>
            </a:r>
          </a:p>
          <a:p>
            <a:pPr marL="0" indent="0">
              <a:buNone/>
            </a:pPr>
            <a:endParaRPr lang="pl-PL" sz="1200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195E1222-22EB-9A42-B082-C90A29318C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3FC11B2B-208D-6F86-8FCE-EBC91728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908"/>
            <a:ext cx="10515600" cy="1325563"/>
          </a:xfrm>
        </p:spPr>
        <p:txBody>
          <a:bodyPr>
            <a:normAutofit/>
          </a:bodyPr>
          <a:lstStyle/>
          <a:p>
            <a:r>
              <a:rPr lang="pl-PL" b="1"/>
              <a:t>Choroby otępienne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7792494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B13C445-0BAC-9413-0801-E0C0DC20C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5B574495-507A-DCE3-778F-7692E9543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6D8ECB-7C28-E984-1647-51184F88B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Choroba Alzheimera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Otępienie naczyniowe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Otępienie z ciałami </a:t>
            </a:r>
            <a:r>
              <a:rPr lang="pl-PL" err="1"/>
              <a:t>Lewy’ego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Otępienie czołowo-skroniowe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Otępienia mieszane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AB503B85-A12C-F71B-06EA-66AA97DAC4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FF00464A-4964-A015-57B5-CF35DEF5A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908"/>
            <a:ext cx="10515600" cy="1325563"/>
          </a:xfrm>
        </p:spPr>
        <p:txBody>
          <a:bodyPr>
            <a:normAutofit/>
          </a:bodyPr>
          <a:lstStyle/>
          <a:p>
            <a:r>
              <a:rPr lang="pl-PL" b="1"/>
              <a:t>Choroby otępienne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573183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28C4215E-887B-784A-DAF3-122552FEE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6C4F4FCC-20A3-8D59-C099-A1BBFEAEE8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96A484D1-44EA-85E2-C591-9315FCA38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C8F05C58-F6A4-CF19-72C0-4F0FE871C0E4}"/>
              </a:ext>
            </a:extLst>
          </p:cNvPr>
          <p:cNvSpPr/>
          <p:nvPr/>
        </p:nvSpPr>
        <p:spPr>
          <a:xfrm>
            <a:off x="838200" y="1820782"/>
            <a:ext cx="3238500" cy="458867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CD6A84-5C71-8279-1005-5658466C7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96948" cy="45456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Można zapobiegać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Aż 45% przypadków otępienia można zapobiec lub opóźnić.</a:t>
            </a:r>
            <a:r>
              <a:rPr lang="pl-PL" baseline="30000"/>
              <a:t>19</a:t>
            </a: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Jak? – poprzez modyfikację czynników ryzyka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 sz="1300"/>
          </a:p>
          <a:p>
            <a:pPr marL="0" indent="0">
              <a:buNone/>
            </a:pPr>
            <a:endParaRPr lang="pl-PL" sz="1300"/>
          </a:p>
          <a:p>
            <a:pPr marL="0" indent="0">
              <a:buNone/>
            </a:pPr>
            <a:r>
              <a:rPr lang="pl-PL" sz="1200"/>
              <a:t>19. </a:t>
            </a:r>
            <a:r>
              <a:rPr lang="pl-PL" sz="1200" err="1"/>
              <a:t>Shattock</a:t>
            </a:r>
            <a:r>
              <a:rPr lang="pl-PL" sz="1200"/>
              <a:t>, A. J., Johnson, H. C., </a:t>
            </a:r>
            <a:r>
              <a:rPr lang="pl-PL" sz="1200" err="1"/>
              <a:t>Beltramello</a:t>
            </a:r>
            <a:r>
              <a:rPr lang="pl-PL" sz="1200"/>
              <a:t>, C., i in. (2024). </a:t>
            </a:r>
            <a:r>
              <a:rPr lang="pl-PL" sz="1200" i="1" err="1"/>
              <a:t>Contribution</a:t>
            </a:r>
            <a:r>
              <a:rPr lang="pl-PL" sz="1200" i="1"/>
              <a:t> of </a:t>
            </a:r>
            <a:r>
              <a:rPr lang="pl-PL" sz="1200" i="1" err="1"/>
              <a:t>vaccination</a:t>
            </a:r>
            <a:r>
              <a:rPr lang="pl-PL" sz="1200" i="1"/>
              <a:t> to </a:t>
            </a:r>
            <a:r>
              <a:rPr lang="pl-PL" sz="1200" i="1" err="1"/>
              <a:t>improved</a:t>
            </a:r>
            <a:r>
              <a:rPr lang="pl-PL" sz="1200" i="1"/>
              <a:t> </a:t>
            </a:r>
            <a:r>
              <a:rPr lang="pl-PL" sz="1200" i="1" err="1"/>
              <a:t>survival</a:t>
            </a:r>
            <a:r>
              <a:rPr lang="pl-PL" sz="1200" i="1"/>
              <a:t> and </a:t>
            </a:r>
            <a:r>
              <a:rPr lang="pl-PL" sz="1200" i="1" err="1"/>
              <a:t>health</a:t>
            </a:r>
            <a:r>
              <a:rPr lang="pl-PL" sz="1200" i="1"/>
              <a:t>: </a:t>
            </a:r>
            <a:r>
              <a:rPr lang="pl-PL" sz="1200" i="1" err="1"/>
              <a:t>modelling</a:t>
            </a:r>
            <a:r>
              <a:rPr lang="pl-PL" sz="1200" i="1"/>
              <a:t> 50 </a:t>
            </a:r>
            <a:r>
              <a:rPr lang="pl-PL" sz="1200" i="1" err="1"/>
              <a:t>years</a:t>
            </a:r>
            <a:r>
              <a:rPr lang="pl-PL" sz="1200" i="1"/>
              <a:t> of the </a:t>
            </a:r>
            <a:r>
              <a:rPr lang="pl-PL" sz="1200" i="1" err="1"/>
              <a:t>Expanded</a:t>
            </a:r>
            <a:r>
              <a:rPr lang="pl-PL" sz="1200" i="1"/>
              <a:t> </a:t>
            </a:r>
            <a:r>
              <a:rPr lang="pl-PL" sz="1200" i="1" err="1"/>
              <a:t>Programme</a:t>
            </a:r>
            <a:r>
              <a:rPr lang="pl-PL" sz="1200" i="1"/>
              <a:t> on </a:t>
            </a:r>
            <a:r>
              <a:rPr lang="pl-PL" sz="1200" i="1" err="1"/>
              <a:t>Immunization</a:t>
            </a:r>
            <a:r>
              <a:rPr lang="pl-PL" sz="1200" i="1"/>
              <a:t>. The Lancet, 403(10441).</a:t>
            </a:r>
            <a:endParaRPr lang="pl-PL" sz="1200"/>
          </a:p>
          <a:p>
            <a:pPr marL="0" indent="0">
              <a:buNone/>
            </a:pPr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8A3E97E-FB88-2122-54DC-04288AC7A2ED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0523028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06C2514-9F42-9687-A10C-0B23BBCBC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BB75C16C-20A1-3DE7-2A69-4F1B70DE2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D8A940F5-E436-6D30-F6F2-0E62E88F1B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76D887-1969-B36B-61FA-1A7A28A59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6650"/>
            <a:ext cx="10515600" cy="3770312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utrata słuchu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utrata wzroku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urazy głowy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otyłość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cukrzyca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nadciśnienie tętnicze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palenie tytoniu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115E578C-0E07-BDF3-01C5-52AE61147B89}"/>
              </a:ext>
            </a:extLst>
          </p:cNvPr>
          <p:cNvSpPr txBox="1">
            <a:spLocks/>
          </p:cNvSpPr>
          <p:nvPr/>
        </p:nvSpPr>
        <p:spPr>
          <a:xfrm>
            <a:off x="838200" y="628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 </a:t>
            </a:r>
          </a:p>
          <a:p>
            <a:r>
              <a:rPr lang="pl-PL" b="1"/>
              <a:t>- 14 czynników ryzyka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4821837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A82A247-82B1-8707-1B09-B2DBE0FA8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029E8309-C50E-B06A-E316-0C6BE377A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963EE31F-649A-CF01-961A-F9467D8C0D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1C088A-DB05-CE62-8F6A-E3A06325C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9351"/>
            <a:ext cx="10515600" cy="3757612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nadużywanie alkoholu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brak ruchu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wysoki cholesterol LDL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niski poziom wykształcenia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izolacja społeczna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depresja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zanieczyszczenie powietrza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8B2BC98E-9656-312E-0023-6767181478C6}"/>
              </a:ext>
            </a:extLst>
          </p:cNvPr>
          <p:cNvSpPr txBox="1">
            <a:spLocks/>
          </p:cNvSpPr>
          <p:nvPr/>
        </p:nvSpPr>
        <p:spPr>
          <a:xfrm>
            <a:off x="838200" y="628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 </a:t>
            </a:r>
          </a:p>
          <a:p>
            <a:r>
              <a:rPr lang="pl-PL" b="1"/>
              <a:t>- 14 czynników ryzyka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7750633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546F7CD-5262-0678-4BCB-C6CAB063F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74A3A91F-ADCB-AAE3-290A-8E6F5DF8C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A22BBB8C-68CB-3104-76F2-5541F15105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B70CCBD5-2E76-5C1C-9B82-B3811303748F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4F3067A-2AD2-A043-8700-B0A2A3C20246}"/>
              </a:ext>
            </a:extLst>
          </p:cNvPr>
          <p:cNvSpPr/>
          <p:nvPr/>
        </p:nvSpPr>
        <p:spPr>
          <a:xfrm>
            <a:off x="838200" y="1820782"/>
            <a:ext cx="4229100" cy="458867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4E428E-D8E9-3E74-98C8-9D4AE0780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To możesz zrobić już dziś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Regularnie zażywaj ruchu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Kontroluj poziom ciśnienia, cukru, cholesterolu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Jedz zdrowo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Wysypiaj się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Spotykaj się z ludźmi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Czytaj książki, rozwiązuj krzyżówki, ucz się nowych rzeczy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Regularnie badaj wzrok i słuch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3560183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4531FEEB-8384-B4BF-9E5A-37896C1C5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24BA996F-48FE-84ED-F0A6-17ACB6ACB8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37258251-BFF1-654B-B188-FB5DAB6CA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3759FD6C-E292-94AD-BB00-A8F49C9A4157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4610C8-27F0-0888-DB37-E14D2B203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/>
              <a:t>Choć mózg starzeje się razem z nami, możemy temu przeciwdziałać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Najsilniejsze filary profilaktyki: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Aktywność fizyczna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Aktywność umysłowa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Aktywność społeczna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Kontrola zdrowia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2489719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77652F7-7AFE-E965-AB58-E3C7997B6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EC3B0899-AE9A-6481-ACB3-026710D80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EB513989-8C38-650A-4429-4062610019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75F60036-0781-48A5-FE4E-3AF35BAF082F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945A7AD-3868-C5D8-2352-76B6920EE4A2}"/>
              </a:ext>
            </a:extLst>
          </p:cNvPr>
          <p:cNvSpPr/>
          <p:nvPr/>
        </p:nvSpPr>
        <p:spPr>
          <a:xfrm>
            <a:off x="838200" y="1820782"/>
            <a:ext cx="3384550" cy="458867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E9C93A-5B7C-762D-9D01-1D250BEC6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Aktywność fizyczna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Ruch poprawia ukrwienie i natlenienie mózgu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spacery, taniec, rower, prace w ogrodzie, </a:t>
            </a:r>
            <a:r>
              <a:rPr lang="pl-PL" err="1"/>
              <a:t>nordic</a:t>
            </a:r>
            <a:r>
              <a:rPr lang="pl-PL"/>
              <a:t> </a:t>
            </a:r>
            <a:r>
              <a:rPr lang="pl-PL" err="1"/>
              <a:t>walking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regularność ważniejsza niż intensywność</a:t>
            </a:r>
          </a:p>
        </p:txBody>
      </p:sp>
    </p:spTree>
    <p:extLst>
      <p:ext uri="{BB962C8B-B14F-4D97-AF65-F5344CB8AC3E}">
        <p14:creationId xmlns:p14="http://schemas.microsoft.com/office/powerpoint/2010/main" val="4242056874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33F63-B3CD-17D5-45C1-7434316A2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D5736D5-354E-305D-AC20-5C438237F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185E1A94-4243-B820-3A28-716119DCF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9C66E42A-3477-5418-2B03-1D45EB3132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53001EA6-291A-2B7C-02BE-35A336469F96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3E512D4D-A39F-60AC-76CC-C75B89B024BC}"/>
              </a:ext>
            </a:extLst>
          </p:cNvPr>
          <p:cNvSpPr/>
          <p:nvPr/>
        </p:nvSpPr>
        <p:spPr>
          <a:xfrm>
            <a:off x="838200" y="1820782"/>
            <a:ext cx="3384550" cy="458867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35CA78-8C96-DEDA-13C5-7FAE69334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pl-PL" sz="2400" b="1">
                <a:solidFill>
                  <a:schemeClr val="bg1"/>
                </a:solidFill>
              </a:rPr>
              <a:t>Aktywność fizyczna</a:t>
            </a:r>
          </a:p>
          <a:p>
            <a:pPr marL="0" indent="0">
              <a:buNone/>
            </a:pPr>
            <a:endParaRPr lang="pl-PL" sz="2400"/>
          </a:p>
          <a:p>
            <a:pPr marL="0" indent="0">
              <a:buNone/>
            </a:pPr>
            <a:r>
              <a:rPr lang="pl-PL" sz="2400"/>
              <a:t>W ramach projektu „</a:t>
            </a:r>
            <a:r>
              <a:rPr lang="pl-PL" sz="2400" i="1"/>
              <a:t>Edukacja zdrowotna w profilaktyce urazów i promocji bezpieczeństwa”,</a:t>
            </a:r>
            <a:r>
              <a:rPr lang="pl-PL" sz="2400"/>
              <a:t> finansowanego ze środków Narodowego Programu Zdrowia na lata 2016-2020, przygotowano filmy instruktażowe dotyczące:</a:t>
            </a:r>
          </a:p>
          <a:p>
            <a:pPr lvl="0">
              <a:lnSpc>
                <a:spcPct val="100000"/>
              </a:lnSpc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edukacji w zakresie tematyki urazów i upadków,</a:t>
            </a:r>
          </a:p>
          <a:p>
            <a:pPr lvl="0">
              <a:lnSpc>
                <a:spcPct val="100000"/>
              </a:lnSpc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czynników predysponujących do ich wystąpienia,</a:t>
            </a:r>
          </a:p>
          <a:p>
            <a:pPr lvl="0">
              <a:lnSpc>
                <a:spcPct val="100000"/>
              </a:lnSpc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sposobów prewencji. </a:t>
            </a:r>
          </a:p>
          <a:p>
            <a:pPr>
              <a:lnSpc>
                <a:spcPct val="100000"/>
              </a:lnSpc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Filmy instruktażowe dostępne są online na kanale YouTube Narodowego Instytutu Zdrowia Publicznego PZH – PIB, pod adresem: </a:t>
            </a:r>
            <a:r>
              <a:rPr lang="pl-PL" sz="2400" u="sng">
                <a:hlinkClick r:id="rId5"/>
              </a:rPr>
              <a:t>https://www.youtube.com/watch?v=p9m3zcmyi6Q</a:t>
            </a:r>
            <a:endParaRPr lang="pl-PL" sz="2400"/>
          </a:p>
          <a:p>
            <a:pPr marL="0" indent="0">
              <a:buNone/>
            </a:pPr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3431883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2207238-C22A-B3FF-0457-ABADDB331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7A1D78FC-DF17-1F2A-3942-E38F542B3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lekarstwa">
            <a:extLst>
              <a:ext uri="{FF2B5EF4-FFF2-40B4-BE49-F238E27FC236}">
                <a16:creationId xmlns:a16="http://schemas.microsoft.com/office/drawing/2014/main" id="{7CDDD656-8EED-A60A-0A06-36DD41F36C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1" y="459297"/>
            <a:ext cx="549480" cy="5494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5698CE-1ABB-7831-C1EC-A11245F4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Bądź ostrożnym konsumentem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A8ECAA-9820-1BAC-072B-54224AF7A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Telemarketerzy, reklamy telefoniczne, internetowe mówiące </a:t>
            </a:r>
            <a:br>
              <a:rPr lang="pl-PL"/>
            </a:br>
            <a:r>
              <a:rPr lang="pl-PL"/>
              <a:t>o zbawiennych właściwościach leczniczych suplementów diety </a:t>
            </a:r>
            <a:br>
              <a:rPr lang="pl-PL"/>
            </a:br>
            <a:r>
              <a:rPr lang="pl-PL"/>
              <a:t>i parafarmaceutyków wprowadzają w błąd i często mają na celu jedynie zysk finansowy, a nie Twoje zdrowie. Suplementy to nie leki.</a:t>
            </a:r>
          </a:p>
        </p:txBody>
      </p:sp>
    </p:spTree>
    <p:extLst>
      <p:ext uri="{BB962C8B-B14F-4D97-AF65-F5344CB8AC3E}">
        <p14:creationId xmlns:p14="http://schemas.microsoft.com/office/powerpoint/2010/main" val="3146162394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1685567-30AC-1E4D-D71B-0E639FEF4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285094B5-961F-138D-EFF6-299B4E09E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CB9BDCF4-9934-C866-674D-33FC1C9508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9FA667E6-4F15-2E4B-4FC5-9E00B3D15E99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A0BF14A-4288-35CE-DDB7-947A837EE162}"/>
              </a:ext>
            </a:extLst>
          </p:cNvPr>
          <p:cNvSpPr/>
          <p:nvPr/>
        </p:nvSpPr>
        <p:spPr>
          <a:xfrm>
            <a:off x="838200" y="1820782"/>
            <a:ext cx="3759200" cy="458867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D753B5-E39A-1C73-5EEB-3DB3E08DF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Aktywność umysłowa</a:t>
            </a:r>
          </a:p>
          <a:p>
            <a:pPr marL="0" indent="0">
              <a:buNone/>
            </a:pPr>
            <a:endParaRPr lang="pl-PL" b="1">
              <a:solidFill>
                <a:schemeClr val="bg1"/>
              </a:solidFill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trenuj pamięć, koncentrację, ciekawość: czytaj książki, rozwiązuj krzyżówki, ucz się języków obcych, poznawaj nowe kultury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unikaj monotonii – mózg nie lubi nudy!</a:t>
            </a:r>
          </a:p>
          <a:p>
            <a:endParaRPr lang="pl-PL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4837430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AFB1E98-C65B-59C4-B88B-95C0A4F38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" name="Obraz 9" descr="Logotyp programu Senior w roli głównej">
            <a:extLst>
              <a:ext uri="{FF2B5EF4-FFF2-40B4-BE49-F238E27FC236}">
                <a16:creationId xmlns:a16="http://schemas.microsoft.com/office/drawing/2014/main" id="{60AD8075-6F48-802C-6270-512A3A594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8711F714-40FD-4DFB-6132-2D05BE2CC2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A567B595-C2FD-997F-4B04-E305255F40A5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C0980A7-0F51-AB46-6437-FE9429BE5E09}"/>
              </a:ext>
            </a:extLst>
          </p:cNvPr>
          <p:cNvSpPr/>
          <p:nvPr/>
        </p:nvSpPr>
        <p:spPr>
          <a:xfrm>
            <a:off x="838200" y="1820782"/>
            <a:ext cx="3822700" cy="458867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4CE76F-C25B-5033-1F1C-5D372C59F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1024"/>
            <a:ext cx="10515600" cy="4613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Aktywność społeczna</a:t>
            </a:r>
          </a:p>
          <a:p>
            <a:pPr marL="0" indent="0">
              <a:buNone/>
            </a:pPr>
            <a:endParaRPr lang="pl-PL" b="1">
              <a:solidFill>
                <a:schemeClr val="bg1"/>
              </a:solidFill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Samotność przyspiesza starzenie się mózgu*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rozmawiaj, śmiej się, angażuj w grupy</a:t>
            </a:r>
          </a:p>
          <a:p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 sz="1200"/>
              <a:t>28.</a:t>
            </a:r>
            <a:r>
              <a:rPr lang="en-US" sz="1200" err="1"/>
              <a:t>Fratiglioni</a:t>
            </a:r>
            <a:r>
              <a:rPr lang="en-US" sz="1200"/>
              <a:t> L, Paillard-Borg S, Winblad B</a:t>
            </a:r>
            <a:r>
              <a:rPr lang="en-US" sz="1200" i="1"/>
              <a:t>.</a:t>
            </a:r>
            <a:r>
              <a:rPr lang="pl-PL" sz="1200" i="1"/>
              <a:t> </a:t>
            </a:r>
            <a:r>
              <a:rPr lang="en-US" sz="1200" i="1"/>
              <a:t>Social and mental activities in late life are associated with a reduced risk of dementia</a:t>
            </a:r>
            <a:r>
              <a:rPr lang="pl-PL" sz="1200" i="1"/>
              <a:t>.</a:t>
            </a:r>
            <a:r>
              <a:rPr lang="en-US" sz="1200" i="1"/>
              <a:t> </a:t>
            </a:r>
            <a:r>
              <a:rPr lang="en-US" sz="1200"/>
              <a:t>Lancet Neurology 2004; 3(6):343–353)</a:t>
            </a:r>
            <a:r>
              <a:rPr lang="pl-PL" sz="1200"/>
              <a:t>.</a:t>
            </a:r>
          </a:p>
          <a:p>
            <a:pPr marL="0" indent="0">
              <a:buNone/>
            </a:pP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298056274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4DC1CF9B-8FFF-3A65-FC43-F7A63C27E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C0D52394-8E79-3A9E-3EAA-5FBA295A99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B69CAA97-2F29-32CD-BDB4-2373EE2ED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99DE8618-0B94-A0EA-2D52-54BFA46F4DB2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7CFA71AE-4F70-EF69-7B09-BE35A72367A3}"/>
              </a:ext>
            </a:extLst>
          </p:cNvPr>
          <p:cNvSpPr/>
          <p:nvPr/>
        </p:nvSpPr>
        <p:spPr>
          <a:xfrm>
            <a:off x="838200" y="1820782"/>
            <a:ext cx="3022600" cy="458867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133946-0C3F-2F39-40A4-3841711C6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Kontrola zdrowia</a:t>
            </a:r>
          </a:p>
          <a:p>
            <a:pPr marL="0" indent="0">
              <a:buNone/>
            </a:pPr>
            <a:endParaRPr lang="pl-PL" b="1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regularnie mierz ciśnienie, cukier, cholesterol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regularnie chodź do lekarza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nie pij alkoholu i nie używaj nikotyny</a:t>
            </a:r>
          </a:p>
        </p:txBody>
      </p:sp>
    </p:spTree>
    <p:extLst>
      <p:ext uri="{BB962C8B-B14F-4D97-AF65-F5344CB8AC3E}">
        <p14:creationId xmlns:p14="http://schemas.microsoft.com/office/powerpoint/2010/main" val="3000146093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8762190-29D8-0A26-6EFF-E2F5385C7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10800E8D-70E0-8C3A-E564-64EFAE883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099E42EB-FEF0-B926-82D5-B4A1BD4E92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AA0DA549-3DA7-C3A9-DA1B-A640C7D482C2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D4C7F7F-3AF5-EE8E-5372-4B504768CC83}"/>
              </a:ext>
            </a:extLst>
          </p:cNvPr>
          <p:cNvSpPr/>
          <p:nvPr/>
        </p:nvSpPr>
        <p:spPr>
          <a:xfrm>
            <a:off x="838200" y="1820782"/>
            <a:ext cx="3384550" cy="458867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7BF7E5D-3C75-DAE3-7FBA-98D18C207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Jedzenie dla mózgu</a:t>
            </a:r>
          </a:p>
          <a:p>
            <a:pPr marL="0" indent="0">
              <a:buNone/>
            </a:pPr>
            <a:endParaRPr lang="pl-PL" b="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/>
              <a:t>Zdrowa dieta to podstawa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jedz warzywa, owoce, pełne ziarna, ryby, orzechy, oliwę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ogranicz cukry proste, tłuszcze trans i sól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pij dużo wody, dbaj regularne posiłki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nie jedz żywności wysoko przetworzonej </a:t>
            </a:r>
          </a:p>
        </p:txBody>
      </p:sp>
    </p:spTree>
    <p:extLst>
      <p:ext uri="{BB962C8B-B14F-4D97-AF65-F5344CB8AC3E}">
        <p14:creationId xmlns:p14="http://schemas.microsoft.com/office/powerpoint/2010/main" val="774778616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C99D205-E380-7DAB-E944-BBFEA971E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10" name="Obraz 9" descr="Logotyp programu Senior w roli głównej">
            <a:extLst>
              <a:ext uri="{FF2B5EF4-FFF2-40B4-BE49-F238E27FC236}">
                <a16:creationId xmlns:a16="http://schemas.microsoft.com/office/drawing/2014/main" id="{1AEA1D08-97C9-4406-BBB1-3C2690EA5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60FE735C-AD77-F9AE-296E-53A49C0371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45BA959C-23DB-D957-62A6-DD773F9CCBCA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3E514EB-E9A9-03FF-5662-D357E5033F23}"/>
              </a:ext>
            </a:extLst>
          </p:cNvPr>
          <p:cNvSpPr/>
          <p:nvPr/>
        </p:nvSpPr>
        <p:spPr>
          <a:xfrm>
            <a:off x="838200" y="1820782"/>
            <a:ext cx="4565650" cy="458867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28C224-DB85-C00C-755E-39BBF832D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Wczesne objawy otępienia</a:t>
            </a:r>
          </a:p>
          <a:p>
            <a:pPr marL="0" indent="0">
              <a:buNone/>
            </a:pPr>
            <a:endParaRPr lang="pl-PL" b="1">
              <a:solidFill>
                <a:schemeClr val="bg1"/>
              </a:solidFill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zapominanie świeżych informacji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gubienie się w czasie lub miejscu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trudności w planowaniu i rozmowie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pogorszenie nastroju, apatia, drażliwość</a:t>
            </a:r>
          </a:p>
          <a:p>
            <a:endParaRPr lang="pl-PL"/>
          </a:p>
          <a:p>
            <a:pPr marL="0" indent="0">
              <a:buNone/>
            </a:pPr>
            <a:r>
              <a:rPr lang="pl-PL"/>
              <a:t>To nie zawsze otępienie, ale sygnał, by się zbadać</a:t>
            </a:r>
          </a:p>
        </p:txBody>
      </p:sp>
    </p:spTree>
    <p:extLst>
      <p:ext uri="{BB962C8B-B14F-4D97-AF65-F5344CB8AC3E}">
        <p14:creationId xmlns:p14="http://schemas.microsoft.com/office/powerpoint/2010/main" val="3145394418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D3B6E62-66C6-CDA2-2051-24E34E01A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D7A20D40-B6DF-E217-14E9-A46321C1A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99FE26D9-3806-9855-E44A-260478C654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438C4337-E312-C2B0-B2F4-B2B80859AAD3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A7B00A94-CDFF-3EB9-A8E0-C786B659DF05}"/>
              </a:ext>
            </a:extLst>
          </p:cNvPr>
          <p:cNvSpPr/>
          <p:nvPr/>
        </p:nvSpPr>
        <p:spPr>
          <a:xfrm>
            <a:off x="838200" y="1820782"/>
            <a:ext cx="2457450" cy="458867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5F1BDD-6CCD-42C4-1CE7-DD969B896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Test mini-</a:t>
            </a:r>
            <a:r>
              <a:rPr lang="pl-PL" b="1" err="1">
                <a:solidFill>
                  <a:schemeClr val="bg1"/>
                </a:solidFill>
              </a:rPr>
              <a:t>cog</a:t>
            </a:r>
            <a:endParaRPr lang="pl-PL" b="1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b="1">
              <a:solidFill>
                <a:schemeClr val="bg1"/>
              </a:solidFill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część programu „</a:t>
            </a:r>
            <a:r>
              <a:rPr lang="pl-PL" b="1"/>
              <a:t>Moje Zdrowie</a:t>
            </a:r>
            <a:r>
              <a:rPr lang="pl-PL"/>
              <a:t>” NFZ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ocenia pamięć i funkcje poznawcze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pozwala wstępnie wykryć ryzyko otępienia</a:t>
            </a:r>
          </a:p>
        </p:txBody>
      </p:sp>
    </p:spTree>
    <p:extLst>
      <p:ext uri="{BB962C8B-B14F-4D97-AF65-F5344CB8AC3E}">
        <p14:creationId xmlns:p14="http://schemas.microsoft.com/office/powerpoint/2010/main" val="1959815749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69E2A5F0-40EC-6D0A-9081-CCF7AD806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405BBF63-88E3-8CBC-5D1F-FD3CA6206B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pic>
        <p:nvPicPr>
          <p:cNvPr id="11" name="Obraz 10" descr="Logotyp programu Senior w roli głównej">
            <a:extLst>
              <a:ext uri="{FF2B5EF4-FFF2-40B4-BE49-F238E27FC236}">
                <a16:creationId xmlns:a16="http://schemas.microsoft.com/office/drawing/2014/main" id="{79AB7C64-FC39-F506-B10D-765ECCCA9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99C49CFE-9156-790F-5694-4BBFF2ADF556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0159466F-E2CF-3160-5780-8D5CB2AEB831}"/>
              </a:ext>
            </a:extLst>
          </p:cNvPr>
          <p:cNvSpPr/>
          <p:nvPr/>
        </p:nvSpPr>
        <p:spPr>
          <a:xfrm>
            <a:off x="838200" y="1820782"/>
            <a:ext cx="4508500" cy="458867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74B303-272C-3138-0E51-4A1405215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Warto wcześnie reagować</a:t>
            </a:r>
          </a:p>
          <a:p>
            <a:pPr marL="0" indent="0">
              <a:buNone/>
            </a:pPr>
            <a:endParaRPr lang="pl-PL" b="1">
              <a:solidFill>
                <a:schemeClr val="bg1"/>
              </a:solidFill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więcej czasu na diagnostykę, leczenie, rehabilitację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dłuższe zachowanie samodzielności</a:t>
            </a:r>
          </a:p>
        </p:txBody>
      </p:sp>
    </p:spTree>
    <p:extLst>
      <p:ext uri="{BB962C8B-B14F-4D97-AF65-F5344CB8AC3E}">
        <p14:creationId xmlns:p14="http://schemas.microsoft.com/office/powerpoint/2010/main" val="2131469804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F2EF238-8C69-E2FD-665B-46DA6C4E5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5666A7F1-574E-D889-C115-0758B4B85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9F1B11ED-50AF-923C-5505-589BED3B33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7DD62AC0-4E8A-738D-D4CB-025663172CA2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5E58D4B-0C56-14D4-CB5C-CD855348A50B}"/>
              </a:ext>
            </a:extLst>
          </p:cNvPr>
          <p:cNvSpPr/>
          <p:nvPr/>
        </p:nvSpPr>
        <p:spPr>
          <a:xfrm>
            <a:off x="838200" y="1820782"/>
            <a:ext cx="2654300" cy="458867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46A762-09B6-D85E-E0D6-A2A82ADD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Rozmawiajmy! </a:t>
            </a:r>
          </a:p>
          <a:p>
            <a:pPr marL="0" indent="0">
              <a:buNone/>
            </a:pPr>
            <a:endParaRPr lang="pl-PL" b="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b="1"/>
              <a:t>Rola rodziny i bliskich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Otępienie to choroba całej rodziny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Wsparcie bliskich ma istotny wpływ na samopoczucie chorego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Cierpliwość i akceptacja znaczą więcej niż poprawianie błędów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5361384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C941D59-1AFB-B1C8-E365-B74666200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5EC79540-B7DC-9A08-2FC2-65EF37D85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38B6645A-A173-EB86-AD08-670E2FD9E3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E16B2E19-9B5F-8E22-091C-FC77BCA1A051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3CC19134-3EC1-8D38-2AF5-04403AA12B5C}"/>
              </a:ext>
            </a:extLst>
          </p:cNvPr>
          <p:cNvSpPr/>
          <p:nvPr/>
        </p:nvSpPr>
        <p:spPr>
          <a:xfrm>
            <a:off x="838200" y="1820782"/>
            <a:ext cx="3797300" cy="458867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87CEFE-CAA4-C090-C409-2E3B94F68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Gdzie szukać pomocy</a:t>
            </a:r>
          </a:p>
          <a:p>
            <a:pPr marL="0" indent="0">
              <a:buNone/>
            </a:pPr>
            <a:endParaRPr lang="pl-PL" b="1">
              <a:solidFill>
                <a:schemeClr val="bg1"/>
              </a:solidFill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Infolinia Rzecznika Praw Pacjenta „</a:t>
            </a:r>
            <a:r>
              <a:rPr lang="pl-PL" err="1"/>
              <a:t>Helpline</a:t>
            </a:r>
            <a:r>
              <a:rPr lang="pl-PL"/>
              <a:t>” – 800 201 801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Alzheimer Polska – grupy wsparcia, poradniki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Grupy wsparcia dla opiekunów – bezpłatne, lokalne lub online</a:t>
            </a:r>
          </a:p>
          <a:p>
            <a:endParaRPr lang="pl-PL"/>
          </a:p>
          <a:p>
            <a:pPr marL="0" indent="0">
              <a:buNone/>
            </a:pPr>
            <a:r>
              <a:rPr lang="pl-PL"/>
              <a:t>Szukanie pomocy to nie słabość</a:t>
            </a:r>
          </a:p>
        </p:txBody>
      </p:sp>
    </p:spTree>
    <p:extLst>
      <p:ext uri="{BB962C8B-B14F-4D97-AF65-F5344CB8AC3E}">
        <p14:creationId xmlns:p14="http://schemas.microsoft.com/office/powerpoint/2010/main" val="33613868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21631-85CD-9E8B-6097-E37D3E240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F563C54-FAE7-A02A-7A7C-E9504A914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4C35832E-E84D-47BD-DAAB-DF80B915C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4043D88-763F-1643-363E-383DC94FC1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259CF144-AFD0-4BA5-F119-82F09DF1EB7F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9CB5EBC-5830-23B3-8A4B-3EB1BCFE74D3}"/>
              </a:ext>
            </a:extLst>
          </p:cNvPr>
          <p:cNvSpPr/>
          <p:nvPr/>
        </p:nvSpPr>
        <p:spPr>
          <a:xfrm>
            <a:off x="838200" y="1820782"/>
            <a:ext cx="3797300" cy="458867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DF597A-9621-6D49-E3F9-9C443881F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Gdzie szukać pomocy</a:t>
            </a:r>
          </a:p>
          <a:p>
            <a:pPr marL="0" indent="0">
              <a:buNone/>
            </a:pPr>
            <a:endParaRPr lang="pl-PL" b="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b="1"/>
              <a:t>Infolinia dla osób z chorobą Alzheimera i ich bliskich.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Od 1 października 2025 r. działa specjalna infolinia „</a:t>
            </a:r>
            <a:r>
              <a:rPr lang="pl-PL" err="1"/>
              <a:t>Helpline</a:t>
            </a:r>
            <a:r>
              <a:rPr lang="pl-PL"/>
              <a:t>”, skierowana do osób chorujących na chorobę Alzheimera oraz inne zaburzenia otępienne oraz ich rodzin </a:t>
            </a:r>
            <a:br>
              <a:rPr lang="pl-PL"/>
            </a:br>
            <a:r>
              <a:rPr lang="pl-PL"/>
              <a:t>i opiekunów.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Infolinia została uruchomiona przez Rzecznika Praw Pacjenta we współpracy ze stowarzyszeniem Alzheimer Polska. Zapewnia wsparcie informacyjne oraz pomoc w codziennych wyzwaniach związanych z chorobą.</a:t>
            </a:r>
          </a:p>
          <a:p>
            <a:pPr marL="0" indent="0">
              <a:buNone/>
            </a:pPr>
            <a:endParaRPr lang="pl-PL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518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0E2BF02A-A19B-A14D-B16F-06E4D32B6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035C5019-6E9F-0CE1-B8AD-6B4718A70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lekarstwa">
            <a:extLst>
              <a:ext uri="{FF2B5EF4-FFF2-40B4-BE49-F238E27FC236}">
                <a16:creationId xmlns:a16="http://schemas.microsoft.com/office/drawing/2014/main" id="{7419DEF7-ADD5-6453-37D7-D0F375FA94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1" y="459297"/>
            <a:ext cx="549480" cy="5494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1C45C80-058A-28BF-A4CF-E5CB60FD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25"/>
            <a:ext cx="10515600" cy="1325563"/>
          </a:xfrm>
        </p:spPr>
        <p:txBody>
          <a:bodyPr/>
          <a:lstStyle/>
          <a:p>
            <a:r>
              <a:rPr lang="pl-PL" b="1"/>
              <a:t>Stan zdrowia determinuje stosowaną dietę</a:t>
            </a:r>
            <a:br>
              <a:rPr lang="pl-PL" b="1"/>
            </a:br>
            <a:r>
              <a:rPr lang="pl-PL" b="1"/>
              <a:t>Dieta wpływa na stan zdrowia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E5A439-F094-1597-A3B3-228079665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4439"/>
            <a:ext cx="9937955" cy="4385187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u ok. 75% osób w wieku 60-67 lat rozpoznana została co najmniej jedna choroba przewlekła,</a:t>
            </a:r>
            <a:r>
              <a:rPr lang="pl-PL" sz="2400" baseline="30000"/>
              <a:t>5</a:t>
            </a:r>
            <a:endParaRPr lang="pl-PL" sz="2400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 b="1"/>
              <a:t>dieta powinna być dostosowana do stanu zdrowia</a:t>
            </a:r>
            <a:r>
              <a:rPr lang="pl-PL" sz="2400"/>
              <a:t> – inna u osoby </a:t>
            </a:r>
            <a:br>
              <a:rPr lang="pl-PL" sz="2400"/>
            </a:br>
            <a:r>
              <a:rPr lang="pl-PL" sz="2400"/>
              <a:t>z cukrzycą, modyfikowana przy wysokim poziomie cholesterolu, odmienna </a:t>
            </a:r>
            <a:br>
              <a:rPr lang="pl-PL" sz="2400"/>
            </a:br>
            <a:r>
              <a:rPr lang="pl-PL" sz="2400"/>
              <a:t>w przypadku nadciśnienia czy chorób nerek,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sposób żywienia powinien zawsze wynikać z indywidualnych potrzeb organizmu, zaleceń lekarza i dietetyka – nie ma diety, dla każdego, chociaż są ogólne zasady,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Świadome odżywianie pozwala łagodzić objawy chorób przewlekłych, poprawiać jakość życia oraz wspomagać leczenie i w niektórych przypadkach ograniczać potrzebę farmakoterapii (ale to decyzja lekarza!)</a:t>
            </a:r>
          </a:p>
          <a:p>
            <a:pPr marL="0" indent="0">
              <a:buClr>
                <a:srgbClr val="0971B7"/>
              </a:buClr>
              <a:buNone/>
            </a:pPr>
            <a:endParaRPr lang="pl-PL" sz="1100"/>
          </a:p>
          <a:p>
            <a:pPr marL="0" indent="0">
              <a:buClr>
                <a:srgbClr val="0971B7"/>
              </a:buClr>
              <a:buNone/>
            </a:pPr>
            <a:endParaRPr lang="pl-PL" sz="1100"/>
          </a:p>
          <a:p>
            <a:pPr marL="0" indent="0">
              <a:buClr>
                <a:srgbClr val="0971B7"/>
              </a:buClr>
              <a:buNone/>
            </a:pPr>
            <a:r>
              <a:rPr lang="pl-PL" sz="1100"/>
              <a:t>5. Błędowski, P., Mossakowska, M., Chudek, J. (red.). (2021). </a:t>
            </a:r>
            <a:r>
              <a:rPr lang="pl-PL" sz="1100" i="1"/>
              <a:t>PolSenior2: Badanie poszczególnych obszarów stanu zdrowia osób starszych, w tym jakości życia związanej ze zdrowiem.</a:t>
            </a:r>
            <a:r>
              <a:rPr lang="pl-PL" sz="1100"/>
              <a:t> Gdańsk: Gdański Uniwersytet Medyczny. </a:t>
            </a:r>
          </a:p>
        </p:txBody>
      </p:sp>
    </p:spTree>
    <p:extLst>
      <p:ext uri="{BB962C8B-B14F-4D97-AF65-F5344CB8AC3E}">
        <p14:creationId xmlns:p14="http://schemas.microsoft.com/office/powerpoint/2010/main" val="3982347321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FCD87-8B3E-178A-B15C-212AC7698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4C881C5-46A5-EFE3-81A6-CA081B861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6C5416EE-259F-B49F-0CBB-DE0DC02A2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B72991FB-5D68-A131-DB77-CEB32F9E2D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78222747-39F5-C13C-E702-AD8DC4ED3300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8985A6A-ED79-8169-8A7A-A88EB1CB952B}"/>
              </a:ext>
            </a:extLst>
          </p:cNvPr>
          <p:cNvSpPr/>
          <p:nvPr/>
        </p:nvSpPr>
        <p:spPr>
          <a:xfrm>
            <a:off x="838200" y="1820782"/>
            <a:ext cx="3797300" cy="458867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D5DFF2-03A5-78EB-7035-7B7AE300D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5020"/>
            <a:ext cx="10515600" cy="4497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Gdzie szukać pomocy</a:t>
            </a:r>
          </a:p>
          <a:p>
            <a:pPr marL="0" indent="0">
              <a:buNone/>
            </a:pPr>
            <a:endParaRPr lang="pl-PL" b="1"/>
          </a:p>
          <a:p>
            <a:pPr marL="0" indent="0">
              <a:buNone/>
            </a:pPr>
            <a:r>
              <a:rPr lang="pl-PL" sz="2400" b="1"/>
              <a:t>Centrum Wsparcia dla Osób Dorosłych w Kryzysie Psychicznym</a:t>
            </a:r>
            <a:endParaRPr lang="pl-PL" sz="2400"/>
          </a:p>
          <a:p>
            <a:r>
              <a:rPr lang="pl-PL" sz="2400"/>
              <a:t>Centrum Wsparcia dla Osób Dorosłych w Kryzysie Psychicznym działa pod numerem telefonu: </a:t>
            </a:r>
            <a:r>
              <a:rPr lang="pl-PL" sz="2400" b="1"/>
              <a:t>800 70 2222. </a:t>
            </a:r>
            <a:endParaRPr lang="pl-PL" sz="2400"/>
          </a:p>
          <a:p>
            <a:r>
              <a:rPr lang="pl-PL" sz="2400"/>
              <a:t>Jest to całodobowa infolinia oferująca dyżury specjalistów, w tym m.in. psychiatry, prawnika, pracownika socjalnego, asystenta zdrowienia oraz seksuologa, zgodnie </a:t>
            </a:r>
            <a:br>
              <a:rPr lang="pl-PL" sz="2400"/>
            </a:br>
            <a:r>
              <a:rPr lang="pl-PL" sz="2400"/>
              <a:t>z harmonogramem dostępnym na stronie: </a:t>
            </a:r>
            <a:r>
              <a:rPr lang="pl-PL" sz="2400" u="sng">
                <a:hlinkClick r:id="rId5"/>
              </a:rPr>
              <a:t>https://centrumwsparcia.pl/grafikdyzurow-specjalistow/</a:t>
            </a:r>
            <a:r>
              <a:rPr lang="pl-PL" sz="2400"/>
              <a:t>.</a:t>
            </a:r>
          </a:p>
          <a:p>
            <a:pPr marL="0" indent="0">
              <a:buNone/>
            </a:pPr>
            <a:endParaRPr lang="pl-PL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75604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873F08A-DBB7-50B7-F286-EC5B28BD3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7E099873-E6DF-97EA-76AB-EFB64F1E5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BEDF20D0-8878-3007-61AA-81A7963A12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7F136282-0BE3-B408-3F84-E7B3F3A66313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710F90-F6E4-4008-0634-6DF99D6BB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/>
              <a:t>Opiekun też potrzebuje opieki - by pomagać, musisz mieć siłę</a:t>
            </a:r>
          </a:p>
          <a:p>
            <a:pPr marL="0" indent="0">
              <a:buNone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proś o wsparcie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korzystaj z pomocy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odpoczywaj</a:t>
            </a:r>
          </a:p>
        </p:txBody>
      </p:sp>
    </p:spTree>
    <p:extLst>
      <p:ext uri="{BB962C8B-B14F-4D97-AF65-F5344CB8AC3E}">
        <p14:creationId xmlns:p14="http://schemas.microsoft.com/office/powerpoint/2010/main" val="82697478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E5DE9792-49C5-062D-A5CB-3E01D96AB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EF1E9E36-236C-4641-D8E6-C03E122366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859F1146-8D8D-C4A6-18D4-DB82C4D8D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CD34FE8-00CA-1D92-CCD6-E5FB7281DA99}"/>
              </a:ext>
            </a:extLst>
          </p:cNvPr>
          <p:cNvSpPr/>
          <p:nvPr/>
        </p:nvSpPr>
        <p:spPr>
          <a:xfrm>
            <a:off x="838200" y="1820782"/>
            <a:ext cx="6845300" cy="458867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35BA8E-8645-D473-1DA8-FB9186F2D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Codzienna profilaktyka w trzech krokach</a:t>
            </a:r>
          </a:p>
          <a:p>
            <a:pPr marL="0" indent="0">
              <a:buNone/>
            </a:pPr>
            <a:endParaRPr lang="pl-PL" b="1">
              <a:solidFill>
                <a:schemeClr val="bg1"/>
              </a:solidFill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/>
              <a:t>Ruszaj się</a:t>
            </a:r>
            <a:r>
              <a:rPr lang="pl-PL"/>
              <a:t> – spacer, rower, ogród, taniec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/>
              <a:t>Ćwicz umysł</a:t>
            </a:r>
            <a:r>
              <a:rPr lang="pl-PL"/>
              <a:t> – ucz się, czytaj, rozmawiaj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/>
              <a:t>Bądź z ludźmi</a:t>
            </a:r>
            <a:r>
              <a:rPr lang="pl-PL"/>
              <a:t> – to najlepsze lekarstwo na starość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71522DF1-21B4-985A-25CD-52E57C4DCB02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373198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EFA2466-355E-6963-95FC-7CAFC1672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0A45D359-DAA2-D911-B16D-70FB9606B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DDBF948-6154-D836-674E-35B464C7B7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829" y="469457"/>
            <a:ext cx="542283" cy="54228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9D900F25-2B5A-B0BB-A7D0-2594BBE3A09A}"/>
              </a:ext>
            </a:extLst>
          </p:cNvPr>
          <p:cNvSpPr txBox="1">
            <a:spLocks/>
          </p:cNvSpPr>
          <p:nvPr/>
        </p:nvSpPr>
        <p:spPr>
          <a:xfrm>
            <a:off x="838200" y="32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Choroby otępienne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BA64F7-6806-6BF2-DE61-28C427CD7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Choroby otępienne to wyzwanie, ale nie wyrok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Każdy dzień aktywności, rozmowy i ruchu to inwestycja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Profilaktyka działa</a:t>
            </a:r>
          </a:p>
          <a:p>
            <a:endParaRPr lang="pl-PL"/>
          </a:p>
          <a:p>
            <a:pPr marL="0" indent="0">
              <a:buNone/>
            </a:pPr>
            <a:r>
              <a:rPr lang="pl-PL"/>
              <a:t>Powtórzmy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/>
              <a:t>„Starzenie się nie jest chorobą, lecz częścią życia.</a:t>
            </a:r>
            <a:br>
              <a:rPr lang="pl-PL" b="1"/>
            </a:br>
            <a:r>
              <a:rPr lang="pl-PL" b="1"/>
              <a:t>Celem jest zdrowe, aktywne starzenie.”</a:t>
            </a:r>
            <a:br>
              <a:rPr lang="pl-PL"/>
            </a:br>
            <a:r>
              <a:rPr lang="pl-PL" i="1"/>
              <a:t>(World Health Organization, 2015)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1743955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9ACAA-35CA-3A63-78CC-BA5702542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14F5561-8D15-7F88-95F1-B7DF680FE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0472BFE8-678D-DFB0-3514-3CB217E6BC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2632" y="2799335"/>
            <a:ext cx="1030730" cy="103073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10B03BB3-0FB4-BC8A-B88B-BCB38C0297BB}"/>
              </a:ext>
            </a:extLst>
          </p:cNvPr>
          <p:cNvSpPr txBox="1">
            <a:spLocks/>
          </p:cNvSpPr>
          <p:nvPr/>
        </p:nvSpPr>
        <p:spPr>
          <a:xfrm>
            <a:off x="2941199" y="-384552"/>
            <a:ext cx="426993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Programy profilaktyczne</a:t>
            </a:r>
            <a:br>
              <a:rPr lang="pl-PL" sz="2000" b="1" cap="all">
                <a:solidFill>
                  <a:schemeClr val="bg2">
                    <a:lumMod val="10000"/>
                  </a:schemeClr>
                </a:solidFill>
              </a:rPr>
            </a:br>
            <a:br>
              <a:rPr lang="pl-PL" sz="2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Profilaktyka chorób otępiennych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DA6E36B0-D4E2-A4FE-4026-80AF01F38212}"/>
              </a:ext>
            </a:extLst>
          </p:cNvPr>
          <p:cNvCxnSpPr>
            <a:cxnSpLocks/>
          </p:cNvCxnSpPr>
          <p:nvPr/>
        </p:nvCxnSpPr>
        <p:spPr>
          <a:xfrm>
            <a:off x="3491750" y="2020281"/>
            <a:ext cx="305813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08F595A8-AA4B-15C6-AC4E-A33D4F4C4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0BCB03FA-D4AE-7843-4ADA-4541303A5AEC}"/>
              </a:ext>
            </a:extLst>
          </p:cNvPr>
          <p:cNvSpPr txBox="1">
            <a:spLocks/>
          </p:cNvSpPr>
          <p:nvPr/>
        </p:nvSpPr>
        <p:spPr>
          <a:xfrm>
            <a:off x="3419486" y="1618495"/>
            <a:ext cx="4041407" cy="905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cap="all">
                <a:solidFill>
                  <a:schemeClr val="bg2">
                    <a:lumMod val="10000"/>
                  </a:schemeClr>
                </a:solidFill>
              </a:rPr>
              <a:t>Ankieta po zajęciach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D230D43-48B3-F2F7-21AE-D51961BE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238" y="2976420"/>
            <a:ext cx="1665301" cy="1698141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C380CAB9-D561-DF94-8F9E-293475460F75}"/>
              </a:ext>
            </a:extLst>
          </p:cNvPr>
          <p:cNvGrpSpPr/>
          <p:nvPr/>
        </p:nvGrpSpPr>
        <p:grpSpPr>
          <a:xfrm>
            <a:off x="552707" y="5600375"/>
            <a:ext cx="6358474" cy="905444"/>
            <a:chOff x="339968" y="5555136"/>
            <a:chExt cx="8420244" cy="1199038"/>
          </a:xfrm>
        </p:grpSpPr>
        <p:pic>
          <p:nvPicPr>
            <p:cNvPr id="14" name="Obraz 13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FC2C6F13-D2D7-B7F1-03A6-9FD5CFF79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5" name="Obraz 14" descr="Logotyp Ministerstwa Zdrowia">
              <a:extLst>
                <a:ext uri="{FF2B5EF4-FFF2-40B4-BE49-F238E27FC236}">
                  <a16:creationId xmlns:a16="http://schemas.microsoft.com/office/drawing/2014/main" id="{5065AE20-8A8F-69B1-87D6-6F484750A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6" name="Obraz 15" descr="Logotyp NASK">
              <a:extLst>
                <a:ext uri="{FF2B5EF4-FFF2-40B4-BE49-F238E27FC236}">
                  <a16:creationId xmlns:a16="http://schemas.microsoft.com/office/drawing/2014/main" id="{D4715C35-346C-6760-0740-E7D236A72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88666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F681B6A-0EC4-6C0A-C3ED-8C97BAF80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B2D5CCF1-A18F-4F83-8B43-FF21CA3ED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42C91836-022E-4041-D043-66129ACAD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0460"/>
            <a:ext cx="10515600" cy="3038360"/>
          </a:xfrm>
        </p:spPr>
        <p:txBody>
          <a:bodyPr>
            <a:noAutofit/>
          </a:bodyPr>
          <a:lstStyle/>
          <a:p>
            <a:pPr marL="0" indent="0" algn="ctr">
              <a:spcBef>
                <a:spcPts val="1500"/>
              </a:spcBef>
              <a:buNone/>
            </a:pPr>
            <a:r>
              <a:rPr lang="pl-PL" sz="1600"/>
              <a:t>Program „Senior w roli głównej” został opracowany we współpracy z ekspertami z Uniwersytetu Rzeszowskiego </a:t>
            </a:r>
            <a:br>
              <a:rPr lang="pl-PL" sz="1600"/>
            </a:br>
            <a:r>
              <a:rPr lang="pl-PL" sz="1600"/>
              <a:t>oraz NASK – Państwowy Instytut Badawczy, a także uzyskał pozytywną rekomendację Ministerstwa Zdrowia.</a:t>
            </a:r>
          </a:p>
          <a:p>
            <a:pPr marL="0" indent="0" algn="ctr">
              <a:spcBef>
                <a:spcPts val="1500"/>
              </a:spcBef>
              <a:buNone/>
            </a:pPr>
            <a:r>
              <a:rPr lang="pl-PL" sz="1600"/>
              <a:t>Program został również ujęty w dokumencie rządowym „Krajowy Program Działań wobec Chorób Otępiennych </a:t>
            </a:r>
            <a:br>
              <a:rPr lang="pl-PL" sz="1600"/>
            </a:br>
            <a:r>
              <a:rPr lang="pl-PL" sz="1600"/>
              <a:t>– polityka publiczna do roku 2030”.</a:t>
            </a:r>
          </a:p>
          <a:p>
            <a:pPr marL="0" indent="0" algn="ctr">
              <a:spcBef>
                <a:spcPts val="1500"/>
              </a:spcBef>
              <a:buNone/>
            </a:pPr>
            <a:r>
              <a:rPr lang="pl-PL" sz="1600"/>
              <a:t>Wszystkim osobom zaangażowanym w prace nad programem składamy serdeczne podziękowania </a:t>
            </a:r>
            <a:br>
              <a:rPr lang="pl-PL" sz="1600"/>
            </a:br>
            <a:r>
              <a:rPr lang="pl-PL" sz="1600"/>
              <a:t>za ich wkład, wiedzę i zaangażowanie w rozwój tej inicjatywy.</a:t>
            </a:r>
          </a:p>
          <a:p>
            <a:pPr marL="0" indent="0" algn="ctr">
              <a:spcBef>
                <a:spcPts val="1500"/>
              </a:spcBef>
              <a:buNone/>
            </a:pPr>
            <a:r>
              <a:rPr lang="pl-PL" sz="1600"/>
              <a:t>Materiał przygotowano wg stanu wiedzy na luty 2026 r.</a:t>
            </a:r>
          </a:p>
          <a:p>
            <a:pPr marL="0" indent="0" algn="ctr">
              <a:spcBef>
                <a:spcPts val="1500"/>
              </a:spcBef>
              <a:buNone/>
            </a:pPr>
            <a:r>
              <a:rPr lang="pl-PL" sz="1600"/>
              <a:t>Partnerzy merytoryczni: Ministerstwo Zdrowia, </a:t>
            </a:r>
            <a:br>
              <a:rPr lang="pl-PL" sz="1600"/>
            </a:br>
            <a:r>
              <a:rPr lang="pl-PL" sz="1600"/>
              <a:t>NASK (Naukowa i Akademicka Sieć Komputerowa − Państwowy Instytut Badawczy)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AD64016-8B7E-FC1E-0347-ADB2B2E47195}"/>
              </a:ext>
            </a:extLst>
          </p:cNvPr>
          <p:cNvGrpSpPr/>
          <p:nvPr/>
        </p:nvGrpSpPr>
        <p:grpSpPr>
          <a:xfrm>
            <a:off x="2916763" y="613736"/>
            <a:ext cx="6358474" cy="905444"/>
            <a:chOff x="339968" y="5555136"/>
            <a:chExt cx="8420244" cy="1199038"/>
          </a:xfrm>
        </p:grpSpPr>
        <p:pic>
          <p:nvPicPr>
            <p:cNvPr id="3" name="Obraz 2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C43AA4E5-38FB-C26A-1270-40978B35F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1" name="Obraz 10" descr="Logotyp Ministerstwa Zdrowia">
              <a:extLst>
                <a:ext uri="{FF2B5EF4-FFF2-40B4-BE49-F238E27FC236}">
                  <a16:creationId xmlns:a16="http://schemas.microsoft.com/office/drawing/2014/main" id="{C7929D3C-D7B8-DFC0-04CD-D3C717923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2" name="Obraz 11" descr="Logotyp NASK">
              <a:extLst>
                <a:ext uri="{FF2B5EF4-FFF2-40B4-BE49-F238E27FC236}">
                  <a16:creationId xmlns:a16="http://schemas.microsoft.com/office/drawing/2014/main" id="{2E5341F6-C62E-CAAA-8338-CE9A52A94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45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B0EFBEEC-45B9-1E1C-4EEE-F2449E312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790A68D-2359-2B78-D925-AF0B4DC3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5518"/>
            <a:ext cx="10515600" cy="1325563"/>
          </a:xfrm>
        </p:spPr>
        <p:txBody>
          <a:bodyPr>
            <a:normAutofit/>
          </a:bodyPr>
          <a:lstStyle/>
          <a:p>
            <a:r>
              <a:rPr lang="pl-PL" b="1"/>
              <a:t>Starzenie się społeczeństwa w Polsce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DC8090-F3F3-6EE5-2508-6645B3EDD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018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0671B8"/>
              </a:buClr>
              <a:buFont typeface="Wingdings" panose="05000000000000000000" pitchFamily="2" charset="2"/>
              <a:buChar char="§"/>
            </a:pPr>
            <a:r>
              <a:rPr lang="pl-PL"/>
              <a:t>Seniorzy (60+) to już ponad 26,45% populacji Polski (2024).</a:t>
            </a:r>
            <a:r>
              <a:rPr lang="pl-PL" baseline="30000"/>
              <a:t>1</a:t>
            </a:r>
            <a:endParaRPr lang="pl-PL"/>
          </a:p>
          <a:p>
            <a:pPr>
              <a:buClr>
                <a:srgbClr val="0671B8"/>
              </a:buClr>
              <a:buFont typeface="Wingdings" panose="05000000000000000000" pitchFamily="2" charset="2"/>
              <a:buChar char="§"/>
            </a:pPr>
            <a:r>
              <a:rPr lang="pl-PL"/>
              <a:t>Do 2035 r. osoby 65+ mogą stanowić 30% społeczeństwa.</a:t>
            </a:r>
            <a:r>
              <a:rPr lang="pl-PL" baseline="30000"/>
              <a:t>1</a:t>
            </a:r>
            <a:endParaRPr lang="pl-PL"/>
          </a:p>
          <a:p>
            <a:pPr>
              <a:buClr>
                <a:srgbClr val="0671B8"/>
              </a:buClr>
              <a:buFont typeface="Wingdings" panose="05000000000000000000" pitchFamily="2" charset="2"/>
              <a:buChar char="§"/>
            </a:pPr>
            <a:r>
              <a:rPr lang="pl-PL"/>
              <a:t>W 2060 liczba seniorów osiągnie 11,8 mln.</a:t>
            </a:r>
            <a:r>
              <a:rPr lang="pl-PL" baseline="30000"/>
              <a:t>1</a:t>
            </a:r>
            <a:endParaRPr lang="pl-PL"/>
          </a:p>
          <a:p>
            <a:pPr>
              <a:buClr>
                <a:srgbClr val="0671B8"/>
              </a:buClr>
              <a:buFont typeface="Wingdings" panose="05000000000000000000" pitchFamily="2" charset="2"/>
              <a:buChar char="§"/>
            </a:pPr>
            <a:r>
              <a:rPr lang="pl-PL"/>
              <a:t>Starzenie się to efekt m.in. wydłużonego życia i niżu demograficznego.</a:t>
            </a:r>
          </a:p>
          <a:p>
            <a:pPr>
              <a:buClr>
                <a:srgbClr val="0671B8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671B8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671B8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 marL="0" indent="0">
              <a:buClr>
                <a:srgbClr val="0671B8"/>
              </a:buClr>
              <a:buNone/>
            </a:pPr>
            <a:r>
              <a:rPr lang="pl-PL" sz="1100"/>
              <a:t>1. Główny Urząd Statystyczny. (2023). </a:t>
            </a:r>
            <a:r>
              <a:rPr lang="pl-PL" sz="1100" i="1"/>
              <a:t>Prognoza ludności na lata 2023–2060. </a:t>
            </a:r>
            <a:r>
              <a:rPr lang="pl-PL" sz="1100"/>
              <a:t>Warszawa: Główny Urząd Statystyczny.</a:t>
            </a:r>
          </a:p>
        </p:txBody>
      </p:sp>
      <p:pic>
        <p:nvPicPr>
          <p:cNvPr id="11" name="Obraz 10" descr="Logotyp programu Senior w roli głównej">
            <a:extLst>
              <a:ext uri="{FF2B5EF4-FFF2-40B4-BE49-F238E27FC236}">
                <a16:creationId xmlns:a16="http://schemas.microsoft.com/office/drawing/2014/main" id="{6E5C3987-5351-B1F7-8988-53CF8AFD0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13" name="Grafika 12" descr="Ikonka i jak informacje">
            <a:extLst>
              <a:ext uri="{FF2B5EF4-FFF2-40B4-BE49-F238E27FC236}">
                <a16:creationId xmlns:a16="http://schemas.microsoft.com/office/drawing/2014/main" id="{2102E620-DC14-2DC4-48F3-284859199F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2" y="465589"/>
            <a:ext cx="549479" cy="54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13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A74870E-62E3-A579-F856-8A37B3BF0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9E7ADC37-317F-0AAC-5F0A-96A58A87D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lekarstwa">
            <a:extLst>
              <a:ext uri="{FF2B5EF4-FFF2-40B4-BE49-F238E27FC236}">
                <a16:creationId xmlns:a16="http://schemas.microsoft.com/office/drawing/2014/main" id="{8C9658BE-92DA-9C30-9B79-64AE716B37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1" y="459297"/>
            <a:ext cx="549480" cy="5494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CEBC2A8-22FF-CEC7-7410-8791FAE5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575"/>
            <a:ext cx="10515600" cy="1325563"/>
          </a:xfrm>
        </p:spPr>
        <p:txBody>
          <a:bodyPr/>
          <a:lstStyle/>
          <a:p>
            <a:r>
              <a:rPr lang="pl-PL" b="1"/>
              <a:t>Seniorzy – strażnicy (i współtwórcy) domowych nawyków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0EE327-286A-5513-B36D-9D4DBEE9D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537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 wielu rodzinach to </a:t>
            </a:r>
            <a:r>
              <a:rPr lang="pl-PL" b="1"/>
              <a:t>dziadkowie opiekują się dziećmi</a:t>
            </a:r>
            <a:r>
              <a:rPr lang="pl-PL"/>
              <a:t> na co dzień.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Mają ogromny wpływ na </a:t>
            </a:r>
            <a:r>
              <a:rPr lang="pl-PL" b="1"/>
              <a:t>sposób żywienia młodszych pokoleń</a:t>
            </a:r>
            <a:r>
              <a:rPr lang="pl-PL"/>
              <a:t>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To, co dziecko je w dzieciństwie, </a:t>
            </a:r>
            <a:r>
              <a:rPr lang="pl-PL" b="1"/>
              <a:t>kształtuje jego nawyki na całe życie</a:t>
            </a:r>
            <a:r>
              <a:rPr lang="pl-PL"/>
              <a:t> – i ryzyko chorób cywilizacyjnych.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Senior = nie tylko opiekun, ale też </a:t>
            </a:r>
            <a:r>
              <a:rPr lang="pl-PL" b="1"/>
              <a:t>„wzorzec żywieniowy”</a:t>
            </a:r>
            <a:r>
              <a:rPr lang="pl-P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2030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EC9045D-FBC4-4EB5-2967-0C1382F3B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BC512145-93B1-27C1-8166-9FB8F4AD0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lekarstwa">
            <a:extLst>
              <a:ext uri="{FF2B5EF4-FFF2-40B4-BE49-F238E27FC236}">
                <a16:creationId xmlns:a16="http://schemas.microsoft.com/office/drawing/2014/main" id="{44183638-A18E-B764-421B-E354756ACA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1" y="459297"/>
            <a:ext cx="549480" cy="5494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EB313AC-0CB9-09D5-24C0-31DFF468E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Gorzka prawda o słodkiej trosce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4E3AFD-05A4-6591-DBD0-B8F4C13B3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Badania pokazują, że obecność dziadków w opiece nad dziećmi często oznacza:</a:t>
            </a:r>
          </a:p>
          <a:p>
            <a:pPr lvl="1">
              <a:buClr>
                <a:srgbClr val="0971B7"/>
              </a:buClr>
            </a:pPr>
            <a:r>
              <a:rPr lang="pl-PL"/>
              <a:t>większą </a:t>
            </a:r>
            <a:r>
              <a:rPr lang="pl-PL" b="1"/>
              <a:t>dostępność kalorycznych przekąsek</a:t>
            </a:r>
            <a:r>
              <a:rPr lang="pl-PL"/>
              <a:t>,</a:t>
            </a:r>
          </a:p>
          <a:p>
            <a:pPr lvl="1">
              <a:buClr>
                <a:srgbClr val="0971B7"/>
              </a:buClr>
            </a:pPr>
            <a:r>
              <a:rPr lang="pl-PL"/>
              <a:t>częstsze </a:t>
            </a:r>
            <a:r>
              <a:rPr lang="pl-PL" b="1"/>
              <a:t>używanie jedzenia jako nagrody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Dzieci współmieszkające z dziadkami częściej mają </a:t>
            </a:r>
            <a:r>
              <a:rPr lang="pl-PL" b="1"/>
              <a:t>nadwagę lub otyłość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Powód: </a:t>
            </a:r>
            <a:r>
              <a:rPr lang="pl-PL" b="1"/>
              <a:t>utrwalone tradycyjne, wysokokaloryczne wzorce</a:t>
            </a:r>
            <a:r>
              <a:rPr lang="pl-PL"/>
              <a:t> żywieniowe.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6509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2C275E4-E349-AC76-6639-3FE12A084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7A8A185A-ECC4-C4A0-40D7-422317C3D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lekarstwa">
            <a:extLst>
              <a:ext uri="{FF2B5EF4-FFF2-40B4-BE49-F238E27FC236}">
                <a16:creationId xmlns:a16="http://schemas.microsoft.com/office/drawing/2014/main" id="{EAC71D78-11B6-1071-4C62-F1116D5F43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1" y="459297"/>
            <a:ext cx="549480" cy="5494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3D020EA-C962-2CFC-41F5-29FDFD6F9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575"/>
            <a:ext cx="10515600" cy="1325563"/>
          </a:xfrm>
        </p:spPr>
        <p:txBody>
          <a:bodyPr/>
          <a:lstStyle/>
          <a:p>
            <a:r>
              <a:rPr lang="pl-PL" b="1"/>
              <a:t>Jedzenie jako nagroda – emocjonalna pułapka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58DD0F-32C1-7BDA-4196-49E6E6FBB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092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Dla wielu seniorów karmienie = </a:t>
            </a:r>
            <a:r>
              <a:rPr lang="pl-PL" b="1"/>
              <a:t>okazywanie miłości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Słodycz = </a:t>
            </a:r>
            <a:r>
              <a:rPr lang="pl-PL" b="1"/>
              <a:t>dar serca</a:t>
            </a:r>
            <a:r>
              <a:rPr lang="pl-PL"/>
              <a:t>, niekiedy „na wszelki smutek”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Ale:</a:t>
            </a:r>
          </a:p>
          <a:p>
            <a:pPr lvl="1">
              <a:buClr>
                <a:srgbClr val="0971B7"/>
              </a:buClr>
            </a:pPr>
            <a:r>
              <a:rPr lang="pl-PL"/>
              <a:t>zaburzają </a:t>
            </a:r>
            <a:r>
              <a:rPr lang="pl-PL" b="1"/>
              <a:t>zdolność rozpoznawania głodu i sytości</a:t>
            </a:r>
          </a:p>
          <a:p>
            <a:pPr lvl="1">
              <a:buClr>
                <a:srgbClr val="0971B7"/>
              </a:buClr>
            </a:pPr>
            <a:r>
              <a:rPr lang="pl-PL"/>
              <a:t>zwiększają ryzyko </a:t>
            </a:r>
            <a:r>
              <a:rPr lang="pl-PL" b="1"/>
              <a:t>kompulsywnego objadania się</a:t>
            </a:r>
            <a:r>
              <a:rPr lang="pl-PL"/>
              <a:t> w dorosłości</a:t>
            </a:r>
          </a:p>
          <a:p>
            <a:pPr lvl="2"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2550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13A39A14-3EF5-7FC4-38A3-0BFE05059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D5B24B7B-CE2A-07A8-090D-EE18E9C89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lekarstwa">
            <a:extLst>
              <a:ext uri="{FF2B5EF4-FFF2-40B4-BE49-F238E27FC236}">
                <a16:creationId xmlns:a16="http://schemas.microsoft.com/office/drawing/2014/main" id="{5F3A9993-2002-2307-EE8E-F5D6A0B451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1" y="459297"/>
            <a:ext cx="549480" cy="5494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4BA4699-530B-D407-A8BF-016A3F38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Tradycja kontra współczesność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5DB97A-D5A1-9A94-6508-45D9ADEF3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Polska kultura = </a:t>
            </a:r>
            <a:r>
              <a:rPr lang="pl-PL" b="1"/>
              <a:t>gościnność i pełny talerz</a:t>
            </a:r>
            <a:r>
              <a:rPr lang="pl-PL"/>
              <a:t> jako symbol troski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Efekt: dzieci często dostają </a:t>
            </a:r>
            <a:r>
              <a:rPr lang="pl-PL" b="1"/>
              <a:t>„drugie obiady”</a:t>
            </a:r>
            <a:r>
              <a:rPr lang="pl-PL"/>
              <a:t> po przedszkolu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jadłospisy w przedszkolach przekraczają normy energii </a:t>
            </a:r>
            <a:br>
              <a:rPr lang="pl-PL"/>
            </a:br>
            <a:r>
              <a:rPr lang="pl-PL"/>
              <a:t>o </a:t>
            </a:r>
            <a:r>
              <a:rPr lang="pl-PL" b="1"/>
              <a:t>40–100%</a:t>
            </a:r>
            <a:r>
              <a:rPr lang="pl-PL"/>
              <a:t>!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A później przychodzi babcia z dokładką… i mamy „</a:t>
            </a:r>
            <a:r>
              <a:rPr lang="pl-PL" b="1"/>
              <a:t>podwójne żywienie</a:t>
            </a:r>
            <a:r>
              <a:rPr lang="pl-PL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0931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EB02F8A-7E44-A476-25C8-8F62205D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90F22B40-50FC-B36A-E328-46539595D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lekarstwa">
            <a:extLst>
              <a:ext uri="{FF2B5EF4-FFF2-40B4-BE49-F238E27FC236}">
                <a16:creationId xmlns:a16="http://schemas.microsoft.com/office/drawing/2014/main" id="{2D9879E2-935E-2CBD-3AAB-6AFC0DE2A5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1" y="459297"/>
            <a:ext cx="549480" cy="5494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23A9F7-67D0-7658-9DBB-ED5420457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25"/>
            <a:ext cx="10515600" cy="1325563"/>
          </a:xfrm>
        </p:spPr>
        <p:txBody>
          <a:bodyPr/>
          <a:lstStyle/>
          <a:p>
            <a:r>
              <a:rPr lang="pl-PL"/>
              <a:t>Seniorzy mają </a:t>
            </a:r>
            <a:r>
              <a:rPr lang="pl-PL" b="1"/>
              <a:t>autorytet</a:t>
            </a:r>
            <a:r>
              <a:rPr lang="pl-PL"/>
              <a:t> i </a:t>
            </a:r>
            <a:r>
              <a:rPr lang="pl-PL" b="1"/>
              <a:t>realny wpływ</a:t>
            </a:r>
            <a:r>
              <a:rPr lang="pl-PL"/>
              <a:t> </a:t>
            </a:r>
            <a:br>
              <a:rPr lang="pl-PL"/>
            </a:br>
            <a:r>
              <a:rPr lang="pl-PL"/>
              <a:t>na dzieci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283B24-3107-305F-F4BF-7D5E9993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7275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mogą </a:t>
            </a:r>
            <a:r>
              <a:rPr lang="pl-PL" b="1"/>
              <a:t>modelować prozdrowotne zachowania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przekażą dobre nawyki całej rodzinie</a:t>
            </a:r>
          </a:p>
          <a:p>
            <a:endParaRPr lang="pl-PL"/>
          </a:p>
          <a:p>
            <a:pPr marL="0" indent="0">
              <a:buNone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Wyrzucamy ze słownika: </a:t>
            </a:r>
            <a:r>
              <a:rPr lang="pl-PL" strike="sngStrike"/>
              <a:t>„zjedz, bo się zmarnuje”</a:t>
            </a:r>
          </a:p>
          <a:p>
            <a:pPr marL="0" indent="0">
              <a:buNone/>
            </a:pPr>
            <a:r>
              <a:rPr lang="pl-PL"/>
              <a:t>					</a:t>
            </a:r>
            <a:r>
              <a:rPr lang="pl-PL" strike="sngStrike"/>
              <a:t>„zjedz, bo to zdrowe i wspólne”</a:t>
            </a:r>
          </a:p>
        </p:txBody>
      </p:sp>
    </p:spTree>
    <p:extLst>
      <p:ext uri="{BB962C8B-B14F-4D97-AF65-F5344CB8AC3E}">
        <p14:creationId xmlns:p14="http://schemas.microsoft.com/office/powerpoint/2010/main" val="221119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1B79415-C7E9-7696-3D17-D97CDE675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0FB36AA3-3558-4A7F-D06C-0DB16A971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lekarstwa">
            <a:extLst>
              <a:ext uri="{FF2B5EF4-FFF2-40B4-BE49-F238E27FC236}">
                <a16:creationId xmlns:a16="http://schemas.microsoft.com/office/drawing/2014/main" id="{98B8154C-76BF-E89F-2E1B-3826BC929F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1" y="459297"/>
            <a:ext cx="549480" cy="5494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5D482D8-189B-6B54-C772-EF753550B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Mechanizmy wpływu dziadków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A6494E-CF95-EFAC-1510-E09174169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/>
              <a:t>Modelowanie postaw</a:t>
            </a:r>
            <a:r>
              <a:rPr lang="pl-PL"/>
              <a:t> – dzieci naśladują dorosłych </a:t>
            </a:r>
            <a:br>
              <a:rPr lang="pl-PL"/>
            </a:br>
            <a:r>
              <a:rPr lang="pl-PL"/>
              <a:t>(np. piją wodę)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/>
              <a:t>Dostępność produktów</a:t>
            </a:r>
            <a:r>
              <a:rPr lang="pl-PL"/>
              <a:t> – to, co jest w domu, to, co trafia na talerz?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b="1"/>
              <a:t>Normy rodzinne</a:t>
            </a:r>
            <a:r>
              <a:rPr lang="pl-PL"/>
              <a:t> – rytuały posiłków, reakcje na odmowę jedzenia, użycie słodyczy, karmienie przy bajce (odwracanie uwagi od świadomego jedzenia)</a:t>
            </a:r>
          </a:p>
        </p:txBody>
      </p:sp>
    </p:spTree>
    <p:extLst>
      <p:ext uri="{BB962C8B-B14F-4D97-AF65-F5344CB8AC3E}">
        <p14:creationId xmlns:p14="http://schemas.microsoft.com/office/powerpoint/2010/main" val="3086599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C252C2A-F3C4-7FC6-99F3-BB40B22AF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76C478DF-55BB-B7A1-2812-F8B69FF01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lekarstwa">
            <a:extLst>
              <a:ext uri="{FF2B5EF4-FFF2-40B4-BE49-F238E27FC236}">
                <a16:creationId xmlns:a16="http://schemas.microsoft.com/office/drawing/2014/main" id="{8F4B103A-CA77-772D-D8A0-E0ACBC18DE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1" y="459297"/>
            <a:ext cx="549480" cy="5494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1C45C80-058A-28BF-A4CF-E5CB60FD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25"/>
            <a:ext cx="10515600" cy="1325563"/>
          </a:xfrm>
        </p:spPr>
        <p:txBody>
          <a:bodyPr>
            <a:normAutofit/>
          </a:bodyPr>
          <a:lstStyle/>
          <a:p>
            <a:r>
              <a:rPr lang="pl-PL" b="1"/>
              <a:t>Stan zdrowia determinuje stosowaną </a:t>
            </a:r>
            <a:br>
              <a:rPr lang="pl-PL" b="1"/>
            </a:br>
            <a:r>
              <a:rPr lang="pl-PL" b="1"/>
              <a:t>dietę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E5A439-F094-1597-A3B3-228079665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025"/>
            <a:ext cx="10026445" cy="4267917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u ok. 75% osób w wieku 60-67 lat rozpoznana została co najmniej jedna choroba przewlekła,</a:t>
            </a:r>
            <a:r>
              <a:rPr lang="pl-PL" baseline="30000"/>
              <a:t>5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organizm seniora jest bardziej narażony na „ataki z zewnątrz” przez czynnik chorobotwórczy.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r>
              <a:rPr lang="pl-PL" sz="1100"/>
              <a:t>5. Błędowski, P., Mossakowska, M., Chudek, J. (red.). (2021). </a:t>
            </a:r>
            <a:r>
              <a:rPr lang="pl-PL" sz="1100" i="1"/>
              <a:t>PolSenior2: Badanie poszczególnych obszarów stanu zdrowia osób starszych, w tym jakości życia związanej ze zdrowiem.</a:t>
            </a:r>
            <a:r>
              <a:rPr lang="pl-PL" sz="1100"/>
              <a:t> Gdańsk: Gdański Uniwersytet Medyczny. </a:t>
            </a:r>
          </a:p>
          <a:p>
            <a:pPr marL="0" indent="0">
              <a:buClr>
                <a:srgbClr val="0971B7"/>
              </a:buClr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9449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soba, siedzenie, Ludzka twarz&#10;&#10;Zawartość wygenerowana przez AI może być niepoprawna.">
            <a:extLst>
              <a:ext uri="{FF2B5EF4-FFF2-40B4-BE49-F238E27FC236}">
                <a16:creationId xmlns:a16="http://schemas.microsoft.com/office/drawing/2014/main" id="{E30AD966-BC68-B859-3BFF-8AF7A7339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BD14D47F-37D7-C72E-FC1D-F1100CE42A49}"/>
              </a:ext>
            </a:extLst>
          </p:cNvPr>
          <p:cNvSpPr txBox="1">
            <a:spLocks/>
          </p:cNvSpPr>
          <p:nvPr/>
        </p:nvSpPr>
        <p:spPr>
          <a:xfrm>
            <a:off x="4480472" y="1532573"/>
            <a:ext cx="483014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Dieta przy chorobach układu krążenia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40BD6982-C1C0-FEA8-7375-8098068B35B6}"/>
              </a:ext>
            </a:extLst>
          </p:cNvPr>
          <p:cNvCxnSpPr>
            <a:cxnSpLocks/>
          </p:cNvCxnSpPr>
          <p:nvPr/>
        </p:nvCxnSpPr>
        <p:spPr>
          <a:xfrm>
            <a:off x="4593723" y="4131995"/>
            <a:ext cx="429627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B45886F5-8E2F-87BB-F322-6D7A1AFA6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pic>
        <p:nvPicPr>
          <p:cNvPr id="15" name="Grafika 14" descr="ikonka - serce (organ)">
            <a:extLst>
              <a:ext uri="{FF2B5EF4-FFF2-40B4-BE49-F238E27FC236}">
                <a16:creationId xmlns:a16="http://schemas.microsoft.com/office/drawing/2014/main" id="{621E2E46-900D-2888-64FF-2DB0017441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2404" y="2715858"/>
            <a:ext cx="1030730" cy="1030730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EFDAA2D4-4D44-0364-A5A2-0219CABC1ED0}"/>
              </a:ext>
            </a:extLst>
          </p:cNvPr>
          <p:cNvGrpSpPr/>
          <p:nvPr/>
        </p:nvGrpSpPr>
        <p:grpSpPr>
          <a:xfrm>
            <a:off x="5826680" y="5452746"/>
            <a:ext cx="5880385" cy="810142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1BC1B88A-F28A-B63A-19F0-DC9D079C3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DD127B30-0B84-75A2-176E-CD66EA466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3" name="Obraz 12" descr="Logotyp NASK">
              <a:extLst>
                <a:ext uri="{FF2B5EF4-FFF2-40B4-BE49-F238E27FC236}">
                  <a16:creationId xmlns:a16="http://schemas.microsoft.com/office/drawing/2014/main" id="{B7830704-F699-441F-7B90-43C134141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1568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C4EE0A7A-EF94-388E-714A-48B1822DE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DF0D3D49-5B24-9B8D-662C-0C9BB9AD7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7C031A4-07CB-4B6E-D339-F43B1B17E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Dieta przy chorobach układu krążenia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BCE9DA-CBC6-0044-9D60-56C6EF00D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418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/>
              <a:t>Czynniki ryzyka (poza genetycznymi) to m.in.: </a:t>
            </a:r>
          </a:p>
          <a:p>
            <a:pPr>
              <a:spcBef>
                <a:spcPts val="60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podwyższony poziom cholesterolu, </a:t>
            </a:r>
          </a:p>
          <a:p>
            <a:pPr>
              <a:spcBef>
                <a:spcPts val="60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brak lub mała aktywność fizyczna, </a:t>
            </a:r>
          </a:p>
          <a:p>
            <a:pPr>
              <a:spcBef>
                <a:spcPts val="60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niewłaściwa dieta, </a:t>
            </a:r>
          </a:p>
          <a:p>
            <a:pPr>
              <a:spcBef>
                <a:spcPts val="60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nadwaga i otyłość, </a:t>
            </a:r>
          </a:p>
          <a:p>
            <a:pPr>
              <a:spcBef>
                <a:spcPts val="60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palenie tytuniu (u palaczy ryzyko zwężenia tętnic wzrasta 4-krotnie </a:t>
            </a:r>
            <a:br>
              <a:rPr lang="pl-PL" sz="2400"/>
            </a:br>
            <a:r>
              <a:rPr lang="pl-PL" sz="2400"/>
              <a:t>w stosunku do populacji niepalących), </a:t>
            </a:r>
          </a:p>
          <a:p>
            <a:pPr>
              <a:spcBef>
                <a:spcPts val="60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upośledzenie tolerancji glukozy (patrz też „:Dieta w nietolerancji glukozy </a:t>
            </a:r>
            <a:br>
              <a:rPr lang="pl-PL" sz="2400"/>
            </a:br>
            <a:r>
              <a:rPr lang="pl-PL" sz="2400"/>
              <a:t>i cukrzycy typu 2”), </a:t>
            </a:r>
          </a:p>
          <a:p>
            <a:pPr>
              <a:spcBef>
                <a:spcPts val="60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nadmierny stres, </a:t>
            </a:r>
          </a:p>
          <a:p>
            <a:pPr>
              <a:spcBef>
                <a:spcPts val="600"/>
              </a:spcBef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inne choroby np. depresja, choroby nerek. </a:t>
            </a:r>
          </a:p>
        </p:txBody>
      </p:sp>
      <p:pic>
        <p:nvPicPr>
          <p:cNvPr id="7" name="Grafika 6" descr="ikonka - serce (organ)">
            <a:extLst>
              <a:ext uri="{FF2B5EF4-FFF2-40B4-BE49-F238E27FC236}">
                <a16:creationId xmlns:a16="http://schemas.microsoft.com/office/drawing/2014/main" id="{87767A14-4474-D062-D6C8-57B67EFEF3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0" y="459297"/>
            <a:ext cx="549481" cy="5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60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AA8AA63-313B-32FA-6893-02ABF6388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BE799787-FFCC-6800-64E7-0B945C058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777957D-710C-6346-7ABB-789EA87A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Dieta przy chorobach układu krążenia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9371AE5-8842-5E57-1DB5-B3AB2F04F3DD}"/>
              </a:ext>
            </a:extLst>
          </p:cNvPr>
          <p:cNvSpPr/>
          <p:nvPr/>
        </p:nvSpPr>
        <p:spPr>
          <a:xfrm>
            <a:off x="838200" y="3711757"/>
            <a:ext cx="419100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462E3F-29A0-7FCE-5C39-6C42B0F8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490"/>
            <a:ext cx="10515600" cy="51029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/>
              <a:t>Zmiana nawyków żywieniowych może istotnie odroczyć wystąpienie chorób układu krążenia i rozpoczęcie farmakoterapii</a:t>
            </a:r>
          </a:p>
          <a:p>
            <a:pPr marL="0" indent="0">
              <a:buNone/>
            </a:pPr>
            <a:r>
              <a:rPr lang="pl-PL"/>
              <a:t>Zasady ogólne +</a:t>
            </a:r>
          </a:p>
          <a:p>
            <a:pPr marL="0" indent="0">
              <a:buNone/>
            </a:pPr>
            <a:endParaRPr lang="pl-PL"/>
          </a:p>
          <a:p>
            <a:pPr marL="0" lvl="0" indent="0">
              <a:buNone/>
            </a:pPr>
            <a:endParaRPr lang="pl-PL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pl-PL">
                <a:solidFill>
                  <a:schemeClr val="bg1"/>
                </a:solidFill>
              </a:rPr>
              <a:t>ograniczenie spożycia soli</a:t>
            </a:r>
          </a:p>
          <a:p>
            <a:pPr marL="0" indent="0">
              <a:buNone/>
            </a:pPr>
            <a:r>
              <a:rPr lang="pl-PL"/>
              <a:t>Z szacunków wynika, że ograniczenie spożycia soli do zalecanych 5g w okresie 20 lat mogłoby przyczynić się do zredukowania liczby udarów mózgu o 23%, choroby niedokrwiennej o 15%, a zgonów ogółem o 2,3%.</a:t>
            </a:r>
            <a:r>
              <a:rPr lang="pl-PL" baseline="30000"/>
              <a:t>7</a:t>
            </a:r>
            <a:endParaRPr lang="pl-PL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r>
              <a:rPr lang="pl-PL" sz="1100"/>
              <a:t>7. </a:t>
            </a:r>
            <a:r>
              <a:rPr lang="en-US" sz="1100"/>
              <a:t>World Health Organization. (2023). </a:t>
            </a:r>
            <a:r>
              <a:rPr lang="en-US" sz="1100" i="1"/>
              <a:t>WHO Global report on sodium intake reduction.</a:t>
            </a:r>
            <a:r>
              <a:rPr lang="en-US" sz="1100"/>
              <a:t> Geneva: World Health Organization.</a:t>
            </a:r>
            <a:endParaRPr lang="pl-PL" sz="1100"/>
          </a:p>
        </p:txBody>
      </p:sp>
      <p:pic>
        <p:nvPicPr>
          <p:cNvPr id="7" name="Grafika 6" descr="ikonka - serce (organ)">
            <a:extLst>
              <a:ext uri="{FF2B5EF4-FFF2-40B4-BE49-F238E27FC236}">
                <a16:creationId xmlns:a16="http://schemas.microsoft.com/office/drawing/2014/main" id="{05E5A2C4-0DF4-F3CB-F6CE-5E67656DC5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0" y="459297"/>
            <a:ext cx="549481" cy="5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94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E6BED95-4D1E-97CB-02BD-D0275EC19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D305BA5-4F21-DBA6-076E-312D79ECA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296"/>
            <a:ext cx="10515600" cy="1325563"/>
          </a:xfrm>
        </p:spPr>
        <p:txBody>
          <a:bodyPr/>
          <a:lstStyle/>
          <a:p>
            <a:r>
              <a:rPr lang="pl-PL" b="1"/>
              <a:t>Wyzania okresu senioralnego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EF0C50-FC1C-AC44-DA0B-3E1AA3082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2796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0671B8"/>
              </a:buClr>
              <a:buFont typeface="Wingdings" panose="05000000000000000000" pitchFamily="2" charset="2"/>
              <a:buChar char="§"/>
            </a:pPr>
            <a:r>
              <a:rPr lang="pl-PL"/>
              <a:t>Koniec aktywności zawodowej (tylko 15,2% seniorów pracuje).</a:t>
            </a:r>
            <a:r>
              <a:rPr lang="pl-PL" baseline="30000"/>
              <a:t>1</a:t>
            </a:r>
            <a:endParaRPr lang="pl-PL"/>
          </a:p>
          <a:p>
            <a:pPr>
              <a:buClr>
                <a:srgbClr val="0671B8"/>
              </a:buClr>
              <a:buFont typeface="Wingdings" panose="05000000000000000000" pitchFamily="2" charset="2"/>
              <a:buChar char="§"/>
            </a:pPr>
            <a:r>
              <a:rPr lang="pl-PL"/>
              <a:t>Zmiana ról społecznych, ryzyko stresu i lęku.</a:t>
            </a:r>
            <a:r>
              <a:rPr lang="pl-PL" baseline="30000"/>
              <a:t>1</a:t>
            </a:r>
            <a:endParaRPr lang="pl-PL"/>
          </a:p>
          <a:p>
            <a:pPr>
              <a:buClr>
                <a:srgbClr val="0671B8"/>
              </a:buClr>
              <a:buFont typeface="Wingdings" panose="05000000000000000000" pitchFamily="2" charset="2"/>
              <a:buChar char="§"/>
            </a:pPr>
            <a:r>
              <a:rPr lang="pl-PL"/>
              <a:t>Spadek statusu materialnego – emerytura to ok. połowa wcześniejszych dochodów.</a:t>
            </a:r>
            <a:r>
              <a:rPr lang="pl-PL" baseline="30000"/>
              <a:t>1</a:t>
            </a:r>
            <a:endParaRPr lang="pl-PL"/>
          </a:p>
          <a:p>
            <a:pPr>
              <a:buClr>
                <a:srgbClr val="0671B8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671B8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671B8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671B8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 marL="0" indent="0">
              <a:buClr>
                <a:srgbClr val="0671B8"/>
              </a:buClr>
              <a:buNone/>
            </a:pPr>
            <a:r>
              <a:rPr lang="pl-PL" sz="1100"/>
              <a:t>1. Główny Urząd Statystyczny. (2023). </a:t>
            </a:r>
            <a:r>
              <a:rPr lang="pl-PL" sz="1100" i="1"/>
              <a:t>Prognoza ludności na lata 2023–2060. </a:t>
            </a:r>
            <a:r>
              <a:rPr lang="pl-PL" sz="1100"/>
              <a:t>Warszawa: Główny Urząd Statystyczny.</a:t>
            </a:r>
          </a:p>
          <a:p>
            <a:pPr marL="0" indent="0">
              <a:buClr>
                <a:srgbClr val="0671B8"/>
              </a:buClr>
              <a:buNone/>
            </a:pPr>
            <a:endParaRPr lang="pl-PL"/>
          </a:p>
        </p:txBody>
      </p:sp>
      <p:pic>
        <p:nvPicPr>
          <p:cNvPr id="4" name="Obraz 3" descr="Logotyp programu Senior w roli głównej">
            <a:extLst>
              <a:ext uri="{FF2B5EF4-FFF2-40B4-BE49-F238E27FC236}">
                <a16:creationId xmlns:a16="http://schemas.microsoft.com/office/drawing/2014/main" id="{3FF57EC9-3CE1-19F3-A1FF-513AC4BF7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8" name="Grafika 7" descr="Ikonka i jak informacje">
            <a:extLst>
              <a:ext uri="{FF2B5EF4-FFF2-40B4-BE49-F238E27FC236}">
                <a16:creationId xmlns:a16="http://schemas.microsoft.com/office/drawing/2014/main" id="{D86B5FC1-2BB9-6C89-2632-DA8A921BEF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2" y="465589"/>
            <a:ext cx="549479" cy="54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93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BF1BAC4-1CF9-8C14-9AC6-B8D1457FE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69526E1C-C862-D0D7-3905-C776B0849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70ADB89-CE23-A80E-5B25-D98ED2646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Dieta przy chorobach układu krążenia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437D1E9-3EF8-CCC7-A634-AC01B0C0C896}"/>
              </a:ext>
            </a:extLst>
          </p:cNvPr>
          <p:cNvSpPr/>
          <p:nvPr/>
        </p:nvSpPr>
        <p:spPr>
          <a:xfrm>
            <a:off x="838199" y="1778976"/>
            <a:ext cx="6299579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886C02-7F3D-0506-28CD-724AC5807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139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>
                <a:solidFill>
                  <a:schemeClr val="bg1"/>
                </a:solidFill>
              </a:rPr>
              <a:t>dbajmy o właściwy poziom cholesterolu</a:t>
            </a:r>
          </a:p>
          <a:p>
            <a:pPr marL="0" indent="0">
              <a:buNone/>
            </a:pPr>
            <a:r>
              <a:rPr lang="pl-PL"/>
              <a:t>Spożycie nasyconych kwasów tłuszczowych i cholesterolu prowadzi do wzrostu stężenia cholesterolu całkowitego i LDL we krwi. </a:t>
            </a:r>
          </a:p>
          <a:p>
            <a:endParaRPr lang="pl-PL"/>
          </a:p>
        </p:txBody>
      </p:sp>
      <p:pic>
        <p:nvPicPr>
          <p:cNvPr id="7" name="Grafika 6" descr="ikonka - serce (organ)">
            <a:extLst>
              <a:ext uri="{FF2B5EF4-FFF2-40B4-BE49-F238E27FC236}">
                <a16:creationId xmlns:a16="http://schemas.microsoft.com/office/drawing/2014/main" id="{7216E716-652D-99DF-2609-403D46B1A3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0" y="459297"/>
            <a:ext cx="549481" cy="5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47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F5E84FE-2297-2050-0C44-95B92C08F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E0E64967-5536-EAC6-8D0B-F0B5FB323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39B0763-29A2-1227-771E-F4588B226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Dieta przy chorobach układu krążenia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A7B18F-A38F-F1D9-A422-9F78FCB14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/>
              <a:t>jak najmniej produktów takich jak np.: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smalec,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masło,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tłuste mięsa,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wędliny,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zupy i sosy instant,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przemysłowe produkty cukiernicze,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wyroby czekoladowe,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gotowe produkty spożywcze smażone w głębokim tłuszczu (np. pączki).</a:t>
            </a:r>
          </a:p>
          <a:p>
            <a:endParaRPr lang="pl-PL" sz="2400"/>
          </a:p>
        </p:txBody>
      </p:sp>
      <p:pic>
        <p:nvPicPr>
          <p:cNvPr id="6" name="Grafika 5" descr="ikonka - serce (organ)">
            <a:extLst>
              <a:ext uri="{FF2B5EF4-FFF2-40B4-BE49-F238E27FC236}">
                <a16:creationId xmlns:a16="http://schemas.microsoft.com/office/drawing/2014/main" id="{9D7160E1-C3C4-F63D-6C3C-437C97F5A2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0" y="459297"/>
            <a:ext cx="549481" cy="5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7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18B72B9F-5F18-78CA-3F8C-811E421A4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FBCD1FBF-A605-0740-81A5-FC6E3FE86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serce (organ)">
            <a:extLst>
              <a:ext uri="{FF2B5EF4-FFF2-40B4-BE49-F238E27FC236}">
                <a16:creationId xmlns:a16="http://schemas.microsoft.com/office/drawing/2014/main" id="{C3553667-8F01-426D-22A7-B91F22D3CA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0" y="459297"/>
            <a:ext cx="549481" cy="5494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9340D1E-F25C-9722-5DB3-52264346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Dieta przy chorobach układu krążenia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8B35C0-B6AB-7ACD-AA9F-36DF188AF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/>
              <a:t>Zwiększenie spożycia jednonienasyconych kwasów tłuszczowych (omega-3 oraz omega-6), stanowi krok we właściwym kierunku,</a:t>
            </a:r>
          </a:p>
          <a:p>
            <a:pPr marL="0" indent="0" algn="ctr">
              <a:buNone/>
            </a:pPr>
            <a:r>
              <a:rPr lang="pl-PL"/>
              <a:t>ALE </a:t>
            </a:r>
          </a:p>
          <a:p>
            <a:pPr marL="0" indent="0">
              <a:buNone/>
            </a:pPr>
            <a:r>
              <a:rPr lang="pl-PL"/>
              <a:t>dopiero połączone ze spożyciem przeciwutleniaczy (np. witamina E obecna w olejach roślinnych, ziarnach zbóż, warzywach) przynosi pozytywny skutek obniżenia „złego” cholesterolu LDL, obniżenia poziomu trójglicerydów i wzrostu „dobrego” cholesterolu HDL. 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839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5238B69-4E70-6F02-B154-C212AA6C6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A94FD2A4-8F07-D260-AEDD-9A7E7DB20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serce (organ)">
            <a:extLst>
              <a:ext uri="{FF2B5EF4-FFF2-40B4-BE49-F238E27FC236}">
                <a16:creationId xmlns:a16="http://schemas.microsoft.com/office/drawing/2014/main" id="{847B4D9E-97F3-54D8-246E-669F0DE083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0" y="459297"/>
            <a:ext cx="549481" cy="5494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AC9EB97-E684-5F40-B40B-ED6645425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Dieta przy chorobach układu krążenia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DA14FF2-A923-C909-651D-005392E12699}"/>
              </a:ext>
            </a:extLst>
          </p:cNvPr>
          <p:cNvSpPr/>
          <p:nvPr/>
        </p:nvSpPr>
        <p:spPr>
          <a:xfrm>
            <a:off x="838199" y="1778976"/>
            <a:ext cx="5892801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8CB46C-296B-E991-B209-FCEE48E49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Clr>
                <a:srgbClr val="0971B7"/>
              </a:buClr>
              <a:buNone/>
            </a:pPr>
            <a:r>
              <a:rPr lang="pl-PL">
                <a:solidFill>
                  <a:schemeClr val="bg1"/>
                </a:solidFill>
              </a:rPr>
              <a:t>ograniczenie kaloryczności posiłków; </a:t>
            </a:r>
          </a:p>
          <a:p>
            <a:pPr marL="0" lvl="0" indent="0">
              <a:buNone/>
            </a:pPr>
            <a:r>
              <a:rPr lang="pl-PL"/>
              <a:t>Jedz: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ryby,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warzywa,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owoce.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Nadwaga i otyłość, to wróg układu krążenia. </a:t>
            </a:r>
          </a:p>
          <a:p>
            <a:pPr marL="0" indent="0">
              <a:buNone/>
            </a:pPr>
            <a:r>
              <a:rPr lang="pl-PL"/>
              <a:t>Nadmierne spożycie soli, cukru i tłuszczu zagraża zdrowiu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6140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D4687D7-0A34-44CB-2A7D-FC07D1A32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5686A1F1-2394-78D4-1E77-A223E329A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serce (organ)">
            <a:extLst>
              <a:ext uri="{FF2B5EF4-FFF2-40B4-BE49-F238E27FC236}">
                <a16:creationId xmlns:a16="http://schemas.microsoft.com/office/drawing/2014/main" id="{B1B1CAFA-DE8E-087B-2A42-D2A5C4A7A8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0" y="459297"/>
            <a:ext cx="549481" cy="5494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00E9689-A802-5A5C-EA36-A76A3F29B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10515600" cy="1325563"/>
          </a:xfrm>
        </p:spPr>
        <p:txBody>
          <a:bodyPr/>
          <a:lstStyle/>
          <a:p>
            <a:r>
              <a:rPr lang="pl-PL" b="1"/>
              <a:t>Dieta przy chorobach układu krążenia - dieta śródziemnomorska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243927BB-B5E9-8C3D-A59A-A3EEBA24F5CD}"/>
              </a:ext>
            </a:extLst>
          </p:cNvPr>
          <p:cNvSpPr/>
          <p:nvPr/>
        </p:nvSpPr>
        <p:spPr>
          <a:xfrm>
            <a:off x="838199" y="2215356"/>
            <a:ext cx="2609851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408729-19A9-D491-7859-224B36C2C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679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>
                <a:solidFill>
                  <a:schemeClr val="bg1"/>
                </a:solidFill>
              </a:rPr>
              <a:t>Co należy jeść? 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dużo warzyw (bez ziemniaków), w tym nasion strączkowych,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dużo pełnoziarnistych produktów zbożowych,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owoce i orzechy,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ryby morskie i słodkowodne (np. dorsz, sola, morszczuk, </a:t>
            </a:r>
            <a:r>
              <a:rPr lang="pl-PL" err="1"/>
              <a:t>miruna</a:t>
            </a:r>
            <a:r>
              <a:rPr lang="pl-PL"/>
              <a:t>, sandacz, leszcz, szczupak, okoń, makrela, łosoś, halibut, karp), śledzie i inne ryby w olejach roślinnych, ryby wędzone w umiarkowanych ilościach),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09488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48EF520-AB12-1DA8-0382-2585F89B3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71EF0F7A-0833-1010-C5A0-B094B6C33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serce (organ)">
            <a:extLst>
              <a:ext uri="{FF2B5EF4-FFF2-40B4-BE49-F238E27FC236}">
                <a16:creationId xmlns:a16="http://schemas.microsoft.com/office/drawing/2014/main" id="{C0E34957-B052-C298-21A6-F3EDC9C512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0" y="459297"/>
            <a:ext cx="549481" cy="5494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07951CA-FE1A-0AD7-25A1-29AF86EC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575"/>
            <a:ext cx="10515600" cy="1325563"/>
          </a:xfrm>
        </p:spPr>
        <p:txBody>
          <a:bodyPr/>
          <a:lstStyle/>
          <a:p>
            <a:r>
              <a:rPr lang="pl-PL" b="1"/>
              <a:t>Dieta przy chorobach układu krążenia - dieta śródziemnomorska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86B0ED-0C23-3C34-07EF-3AEDC1072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8225"/>
            <a:ext cx="10515600" cy="4351338"/>
          </a:xfrm>
        </p:spPr>
        <p:txBody>
          <a:bodyPr/>
          <a:lstStyle/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owoce morza,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niskotłuszczowe produkty mleczne – jogurty, kefiry, maślanki,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oleje roślinne, za wyjątkiem tłuszczu kokosowego i palmowego,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chudy drób,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chude wędliny, najlepiej domowe wędliny drobiowe pierś indyka/kurczak w niewielkich ilościach,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dodajemy dużo ziół i czosnku.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35053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F1034E17-8E75-4E58-1A2F-E5BEDDA8E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43D6F82A-58F9-496A-110B-BB6C2A922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serce (organ)">
            <a:extLst>
              <a:ext uri="{FF2B5EF4-FFF2-40B4-BE49-F238E27FC236}">
                <a16:creationId xmlns:a16="http://schemas.microsoft.com/office/drawing/2014/main" id="{F1C32530-4A78-5293-5FA6-5435BCBFA2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0" y="459297"/>
            <a:ext cx="549481" cy="5494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5F6F058-1740-0D54-FF67-6F94843C0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25"/>
            <a:ext cx="10515600" cy="1325563"/>
          </a:xfrm>
        </p:spPr>
        <p:txBody>
          <a:bodyPr/>
          <a:lstStyle/>
          <a:p>
            <a:r>
              <a:rPr lang="pl-PL" b="1"/>
              <a:t>Dieta przy chorobach układu krążenia - dieta śródziemnomorska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546DA9E-E13C-84E9-1ABD-0C9857EB9435}"/>
              </a:ext>
            </a:extLst>
          </p:cNvPr>
          <p:cNvSpPr/>
          <p:nvPr/>
        </p:nvSpPr>
        <p:spPr>
          <a:xfrm>
            <a:off x="838199" y="2215356"/>
            <a:ext cx="3517901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86C69A-37E6-CE18-81A4-528218854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01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>
                <a:solidFill>
                  <a:schemeClr val="bg1"/>
                </a:solidFill>
              </a:rPr>
              <a:t>Czego należy unikać?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żywności wysoko przetworzonej,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nadmiaru soli.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słodyczy i słodkich napojów.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zasmażek, zabielania zup,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smarowania pieczywa masłem,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czerwonego mięsa i jego przetworów.</a:t>
            </a:r>
          </a:p>
        </p:txBody>
      </p:sp>
    </p:spTree>
    <p:extLst>
      <p:ext uri="{BB962C8B-B14F-4D97-AF65-F5344CB8AC3E}">
        <p14:creationId xmlns:p14="http://schemas.microsoft.com/office/powerpoint/2010/main" val="4781654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soba, Ludzka twarz, zrzut ekranu&#10;&#10;Zawartość wygenerowana przez AI może być niepoprawna.">
            <a:extLst>
              <a:ext uri="{FF2B5EF4-FFF2-40B4-BE49-F238E27FC236}">
                <a16:creationId xmlns:a16="http://schemas.microsoft.com/office/drawing/2014/main" id="{AFAF202D-49BA-86CE-89AE-31EDDF722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82882339-667B-C817-D4E4-51E1BD8302E9}"/>
              </a:ext>
            </a:extLst>
          </p:cNvPr>
          <p:cNvSpPr txBox="1">
            <a:spLocks/>
          </p:cNvSpPr>
          <p:nvPr/>
        </p:nvSpPr>
        <p:spPr>
          <a:xfrm>
            <a:off x="5331372" y="2660694"/>
            <a:ext cx="487942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Dieta </a:t>
            </a:r>
            <a:br>
              <a:rPr lang="pl-PL" sz="4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w nietolerancji glukozy </a:t>
            </a:r>
            <a:br>
              <a:rPr lang="pl-PL" sz="4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i cukrzycy typu 2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A9717108-A346-8683-C2BF-92F2E019E224}"/>
              </a:ext>
            </a:extLst>
          </p:cNvPr>
          <p:cNvCxnSpPr>
            <a:cxnSpLocks/>
          </p:cNvCxnSpPr>
          <p:nvPr/>
        </p:nvCxnSpPr>
        <p:spPr>
          <a:xfrm>
            <a:off x="5444623" y="5260116"/>
            <a:ext cx="435342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B9C0B2E2-9781-43A9-00E1-77EE555A6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pic>
        <p:nvPicPr>
          <p:cNvPr id="18" name="Grafika 17" descr="ikonka - cukrzyca">
            <a:extLst>
              <a:ext uri="{FF2B5EF4-FFF2-40B4-BE49-F238E27FC236}">
                <a16:creationId xmlns:a16="http://schemas.microsoft.com/office/drawing/2014/main" id="{A7FB8C5F-6837-8339-8799-ABBC841EB5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4784" y="3593129"/>
            <a:ext cx="1030730" cy="1030730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4F603A4C-14D4-0A1E-6833-D847407D33FB}"/>
              </a:ext>
            </a:extLst>
          </p:cNvPr>
          <p:cNvGrpSpPr/>
          <p:nvPr/>
        </p:nvGrpSpPr>
        <p:grpSpPr>
          <a:xfrm>
            <a:off x="585838" y="5500425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24798D75-2668-FD50-A66D-040DBF4CA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D2447D8E-6AB2-7FEC-5C4B-1FB000392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3" name="Obraz 12" descr="Logotyp NASK">
              <a:extLst>
                <a:ext uri="{FF2B5EF4-FFF2-40B4-BE49-F238E27FC236}">
                  <a16:creationId xmlns:a16="http://schemas.microsoft.com/office/drawing/2014/main" id="{73A898B2-E15A-988D-8A93-4A032508B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05804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7D3C04B-1789-B995-0923-77CE92D30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E686FFD1-3B92-144C-8FEC-455C46FC4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ACB97B6-496B-4BE1-E460-F3B2896C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50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Dieta w nietolerancji glukozy i cukrzycy typu 2</a:t>
            </a:r>
            <a:br>
              <a:rPr lang="pl-PL" b="1"/>
            </a:br>
            <a:r>
              <a:rPr lang="pl-PL" sz="2900"/>
              <a:t>Prewencja i wspieranie utrzymania właściwego poziomu cukru</a:t>
            </a:r>
            <a:br>
              <a:rPr lang="pl-PL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7E4A98-316C-9892-8FB0-E7DE350C4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3802"/>
            <a:ext cx="10515600" cy="4878653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cukrzyca -przyczyna ponad 85% zgonów z powodu chorób związanych z zaburzeniami wydzielania, odżywiania i przemiany metabolicznej,</a:t>
            </a:r>
            <a:r>
              <a:rPr lang="pl-PL" baseline="30000"/>
              <a:t>3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nietolerancja glukozy to zaburzenie polegające na obniżonej zdolności metabolizowania cukru w organizmie - nieprawidłowej tolerancji glukozy,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nietolerancja glukozy  jest zwana „wstępem do cukrzycy”,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otyłość zwiększa prawdopodobieństwo insulinooporności, </a:t>
            </a:r>
            <a:br>
              <a:rPr lang="pl-PL"/>
            </a:br>
            <a:r>
              <a:rPr lang="pl-PL"/>
              <a:t>a w konsekwencji zachorowania na cukrzycę typu 2.</a:t>
            </a:r>
          </a:p>
          <a:p>
            <a:pPr marL="0" indent="0">
              <a:buClr>
                <a:srgbClr val="0971B7"/>
              </a:buClr>
              <a:buNone/>
            </a:pPr>
            <a:endParaRPr lang="pl-PL" sz="1100"/>
          </a:p>
          <a:p>
            <a:pPr marL="0" indent="0">
              <a:buClr>
                <a:srgbClr val="0971B7"/>
              </a:buClr>
              <a:buNone/>
            </a:pPr>
            <a:endParaRPr lang="pl-PL" sz="1100"/>
          </a:p>
          <a:p>
            <a:pPr marL="0" indent="0">
              <a:buClr>
                <a:srgbClr val="0971B7"/>
              </a:buClr>
              <a:buNone/>
            </a:pPr>
            <a:r>
              <a:rPr lang="pl-PL" sz="1100"/>
              <a:t>3. Główny Urząd Statystyczny. (2023). </a:t>
            </a:r>
            <a:r>
              <a:rPr lang="pl-PL" sz="1100" i="1"/>
              <a:t>Sytuacja osób starszych w Polsce w 2022 roku.</a:t>
            </a:r>
            <a:r>
              <a:rPr lang="pl-PL" sz="1100"/>
              <a:t> Warszawa, Białystok: GUS.</a:t>
            </a:r>
          </a:p>
          <a:p>
            <a:pPr marL="0" indent="0">
              <a:buClr>
                <a:srgbClr val="0971B7"/>
              </a:buClr>
              <a:buNone/>
            </a:pPr>
            <a:endParaRPr lang="pl-PL"/>
          </a:p>
        </p:txBody>
      </p:sp>
      <p:pic>
        <p:nvPicPr>
          <p:cNvPr id="8" name="Grafika 7" descr="ikonka - cukrzyca">
            <a:extLst>
              <a:ext uri="{FF2B5EF4-FFF2-40B4-BE49-F238E27FC236}">
                <a16:creationId xmlns:a16="http://schemas.microsoft.com/office/drawing/2014/main" id="{3785DE35-B325-5AC9-6A5D-8051FDD3E0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59297"/>
            <a:ext cx="549481" cy="5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361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0C702D0-D3EA-4D54-221F-639CD7A8D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5F04E181-EB2C-76F7-DFFC-9F2DAE86A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095B319-DCBD-990B-214C-EBEB9628C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25"/>
            <a:ext cx="10515600" cy="1325563"/>
          </a:xfrm>
        </p:spPr>
        <p:txBody>
          <a:bodyPr/>
          <a:lstStyle/>
          <a:p>
            <a:r>
              <a:rPr lang="pl-PL" b="1"/>
              <a:t>Dieta w nietolerancji glukozy </a:t>
            </a:r>
            <a:br>
              <a:rPr lang="pl-PL" b="1"/>
            </a:br>
            <a:r>
              <a:rPr lang="pl-PL" b="1"/>
              <a:t>i cukrzycy typu 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1B12A2-0EAA-F1F0-DB84-08C5F2184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096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/>
              <a:t>Dieta powinna zatem normalizować glikemię, oraz wspomagać zmniejszenie masy ciała</a:t>
            </a:r>
          </a:p>
          <a:p>
            <a:pPr marL="0" indent="0">
              <a:buNone/>
            </a:pPr>
            <a:endParaRPr lang="pl-PL"/>
          </a:p>
          <a:p>
            <a:pPr marL="0" lvl="0" indent="0">
              <a:buNone/>
            </a:pPr>
            <a:r>
              <a:rPr lang="pl-PL"/>
              <a:t>1. Regularność + śniadanie!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4-5 niedużych posiłków dziennie,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ostatni najpóźniej 2-3 godziny przed snem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7" name="Grafika 6" descr="ikonka - cukrzyca">
            <a:extLst>
              <a:ext uri="{FF2B5EF4-FFF2-40B4-BE49-F238E27FC236}">
                <a16:creationId xmlns:a16="http://schemas.microsoft.com/office/drawing/2014/main" id="{ED659897-2FAF-DE1E-A8FA-DF432742B1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59297"/>
            <a:ext cx="549481" cy="5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63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26C50AB-59C7-C003-08AC-0D54BC9B2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CE6E68A-21F5-C238-3B27-13CC511B5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10515600" cy="1325563"/>
          </a:xfrm>
        </p:spPr>
        <p:txBody>
          <a:bodyPr/>
          <a:lstStyle/>
          <a:p>
            <a:r>
              <a:rPr lang="pl-PL" b="1"/>
              <a:t>Starzenie się a styl życia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6CCE4D-37C1-5DE0-3C28-A0E252BDE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0425"/>
            <a:ext cx="10515600" cy="4351338"/>
          </a:xfrm>
        </p:spPr>
        <p:txBody>
          <a:bodyPr/>
          <a:lstStyle/>
          <a:p>
            <a:pPr>
              <a:buClr>
                <a:srgbClr val="0671B8"/>
              </a:buClr>
              <a:buFont typeface="Wingdings" panose="05000000000000000000" pitchFamily="2" charset="2"/>
              <a:buChar char="§"/>
            </a:pPr>
            <a:r>
              <a:rPr lang="pl-PL"/>
              <a:t>Dobrze starzejący się seniorzy są aktywni, samodzielni </a:t>
            </a:r>
            <a:br>
              <a:rPr lang="pl-PL"/>
            </a:br>
            <a:r>
              <a:rPr lang="pl-PL"/>
              <a:t>i zaangażowani społecznie.</a:t>
            </a:r>
          </a:p>
          <a:p>
            <a:pPr>
              <a:buClr>
                <a:srgbClr val="0671B8"/>
              </a:buClr>
              <a:buFont typeface="Wingdings" panose="05000000000000000000" pitchFamily="2" charset="2"/>
              <a:buChar char="§"/>
            </a:pPr>
            <a:r>
              <a:rPr lang="pl-PL"/>
              <a:t>Kluczowe są działania prozdrowotne – dieta, ruch, profilaktyka.</a:t>
            </a:r>
          </a:p>
        </p:txBody>
      </p:sp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27B3F2E8-F868-D566-2829-E000B3E8C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8" name="Grafika 7" descr="Ikonka i jak informacje">
            <a:extLst>
              <a:ext uri="{FF2B5EF4-FFF2-40B4-BE49-F238E27FC236}">
                <a16:creationId xmlns:a16="http://schemas.microsoft.com/office/drawing/2014/main" id="{CA8902EB-D65A-701F-7439-590BBAA3C1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2" y="465589"/>
            <a:ext cx="549479" cy="54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35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E62C6C4-431B-2FD8-1C2B-5C8EA3C66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2DB72884-055E-176B-ECB4-E2393ACE4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FE63012-EBD1-FDAC-2970-4CC4F0AD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575"/>
            <a:ext cx="10515600" cy="1325563"/>
          </a:xfrm>
        </p:spPr>
        <p:txBody>
          <a:bodyPr/>
          <a:lstStyle/>
          <a:p>
            <a:r>
              <a:rPr lang="pl-PL" b="1"/>
              <a:t>Dieta w nietolerancji glukozy </a:t>
            </a:r>
            <a:br>
              <a:rPr lang="pl-PL" b="1"/>
            </a:br>
            <a:r>
              <a:rPr lang="pl-PL" b="1"/>
              <a:t>i cukrzycy typu 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FED109-2F61-F61A-E09F-9EFFF0691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4617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/>
              <a:t>2. Wykluczenie słodkich napojów.</a:t>
            </a:r>
          </a:p>
          <a:p>
            <a:pPr marL="0" lvl="0" indent="0">
              <a:buNone/>
            </a:pPr>
            <a:r>
              <a:rPr lang="pl-PL"/>
              <a:t>3. Wykluczenie słodyczy</a:t>
            </a:r>
          </a:p>
          <a:p>
            <a:pPr marL="0" lvl="0" indent="0">
              <a:buNone/>
            </a:pPr>
            <a:r>
              <a:rPr lang="pl-PL"/>
              <a:t>4. Niepojadanie między posiłkami, szczególnie śmieciowych przekąsek (chipsy, batonik).</a:t>
            </a:r>
          </a:p>
          <a:p>
            <a:endParaRPr lang="pl-PL"/>
          </a:p>
        </p:txBody>
      </p:sp>
      <p:pic>
        <p:nvPicPr>
          <p:cNvPr id="7" name="Grafika 6" descr="ikonka - cukrzyca">
            <a:extLst>
              <a:ext uri="{FF2B5EF4-FFF2-40B4-BE49-F238E27FC236}">
                <a16:creationId xmlns:a16="http://schemas.microsoft.com/office/drawing/2014/main" id="{496180DB-279B-A843-15AA-E1A4560D70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59297"/>
            <a:ext cx="549481" cy="5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70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AB2CB116-802D-07B6-08FC-A81ED1DBA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D23C8F54-82EC-2441-A004-CCA3A7A8B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FC7AAFE-FB35-A3E2-E792-31CE12744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25"/>
            <a:ext cx="10515600" cy="1325563"/>
          </a:xfrm>
        </p:spPr>
        <p:txBody>
          <a:bodyPr/>
          <a:lstStyle/>
          <a:p>
            <a:r>
              <a:rPr lang="pl-PL" b="1"/>
              <a:t>Dieta w nietolerancji glukozy </a:t>
            </a:r>
            <a:br>
              <a:rPr lang="pl-PL" b="1"/>
            </a:br>
            <a:r>
              <a:rPr lang="pl-PL" b="1"/>
              <a:t>i cukrzycy typu 2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DEF038D-3158-0640-8F4E-1678E18EE95D}"/>
              </a:ext>
            </a:extLst>
          </p:cNvPr>
          <p:cNvSpPr/>
          <p:nvPr/>
        </p:nvSpPr>
        <p:spPr>
          <a:xfrm>
            <a:off x="838199" y="5777706"/>
            <a:ext cx="6470651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ED644E-EF0B-969D-1420-4F621A003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7725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pl-PL"/>
              <a:t>5. Posiłki należy komponować zgodnie z </a:t>
            </a:r>
          </a:p>
          <a:p>
            <a:pPr marL="0" lvl="0" indent="0">
              <a:buNone/>
            </a:pPr>
            <a:r>
              <a:rPr lang="pl-PL" b="1"/>
              <a:t>Talerzem Zdrowego Żywienia </a:t>
            </a:r>
            <a:r>
              <a:rPr lang="pl-PL"/>
              <a:t>(połowa talerza to owoce i warzywa, w tym ¾ warzywa i ¼ owoce; węglowodany to około ¼ talerza; ¼ talerza to produkty białkowe; produkty będące źródłem tłuszczu powinny być obecne w bardzo niewielkim stopniu).</a:t>
            </a:r>
          </a:p>
          <a:p>
            <a:pPr marL="0" lvl="0" indent="0">
              <a:buNone/>
            </a:pPr>
            <a:r>
              <a:rPr lang="pl-PL"/>
              <a:t>6. Należy wypijać dziennie ok. 2l płynów.</a:t>
            </a:r>
          </a:p>
          <a:p>
            <a:pPr marL="0" lvl="0" indent="0">
              <a:buNone/>
            </a:pPr>
            <a:r>
              <a:rPr lang="pl-PL"/>
              <a:t>7. Należy ograniczyć sól – max. 5 g soli dziennie.</a:t>
            </a:r>
          </a:p>
          <a:p>
            <a:pPr marL="0" lvl="0" indent="0">
              <a:buNone/>
            </a:pPr>
            <a:endParaRPr lang="pl-PL"/>
          </a:p>
          <a:p>
            <a:pPr marL="0" lvl="0" indent="0">
              <a:buNone/>
            </a:pPr>
            <a:r>
              <a:rPr lang="pl-PL">
                <a:solidFill>
                  <a:schemeClr val="bg1"/>
                </a:solidFill>
              </a:rPr>
              <a:t>Nie jemy żywności wysoko przetworzonej </a:t>
            </a:r>
          </a:p>
          <a:p>
            <a:endParaRPr lang="pl-PL"/>
          </a:p>
        </p:txBody>
      </p:sp>
      <p:pic>
        <p:nvPicPr>
          <p:cNvPr id="8" name="Grafika 7" descr="ikonka - cukrzyca">
            <a:extLst>
              <a:ext uri="{FF2B5EF4-FFF2-40B4-BE49-F238E27FC236}">
                <a16:creationId xmlns:a16="http://schemas.microsoft.com/office/drawing/2014/main" id="{F53B8ED1-ADC3-31BE-CDF2-1E8F5CD648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59297"/>
            <a:ext cx="549481" cy="5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562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D34397C-8207-514E-9D82-6375F64A7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E9BD7FD9-A88A-0344-C605-92E4EE94E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cukrzyca">
            <a:extLst>
              <a:ext uri="{FF2B5EF4-FFF2-40B4-BE49-F238E27FC236}">
                <a16:creationId xmlns:a16="http://schemas.microsoft.com/office/drawing/2014/main" id="{50B270DC-E26B-877E-DD57-69B93BAC50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59297"/>
            <a:ext cx="549481" cy="5494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DD68F9E-C994-7757-A055-8994F8200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25"/>
            <a:ext cx="10515600" cy="1325563"/>
          </a:xfrm>
        </p:spPr>
        <p:txBody>
          <a:bodyPr/>
          <a:lstStyle/>
          <a:p>
            <a:r>
              <a:rPr lang="pl-PL" b="1"/>
              <a:t>Dieta w nietolerancji glukozy </a:t>
            </a:r>
            <a:br>
              <a:rPr lang="pl-PL" b="1"/>
            </a:br>
            <a:r>
              <a:rPr lang="pl-PL" b="1"/>
              <a:t>i cukrzycy typu 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C5950A-D10A-8469-4084-F07A98B4C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096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/>
              <a:t>Co należy jeść: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warzywa i owoce – najlepiej surowe lub krótko gotowane </a:t>
            </a:r>
            <a:br>
              <a:rPr lang="pl-PL"/>
            </a:br>
            <a:r>
              <a:rPr lang="pl-PL"/>
              <a:t>(al </a:t>
            </a:r>
            <a:r>
              <a:rPr lang="pl-PL" err="1"/>
              <a:t>dente</a:t>
            </a:r>
            <a:r>
              <a:rPr lang="pl-PL"/>
              <a:t>),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pieczywo pełnoziarniste i graham,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płatki zbożowe naturalne: owsiane, jęczmienne, orkiszowe, żytnie.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kasze: gryczana, jęczmienna pęczak, </a:t>
            </a:r>
            <a:r>
              <a:rPr lang="pl-PL" err="1"/>
              <a:t>bulgur</a:t>
            </a:r>
            <a:r>
              <a:rPr lang="pl-PL"/>
              <a:t>, komosa ryżowa,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2518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989D6F9-D124-7175-0CEF-E7A072343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ED17794E-15A1-E00C-BF72-52A507971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cukrzyca">
            <a:extLst>
              <a:ext uri="{FF2B5EF4-FFF2-40B4-BE49-F238E27FC236}">
                <a16:creationId xmlns:a16="http://schemas.microsoft.com/office/drawing/2014/main" id="{A227748B-8D34-A3F9-AE78-386E1B80B6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59297"/>
            <a:ext cx="549481" cy="5494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DDB00FA-DBCD-7480-E660-0422A7F1E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875"/>
            <a:ext cx="10515600" cy="1325563"/>
          </a:xfrm>
        </p:spPr>
        <p:txBody>
          <a:bodyPr/>
          <a:lstStyle/>
          <a:p>
            <a:r>
              <a:rPr lang="pl-PL" b="1"/>
              <a:t>Dieta w nietolerancji glukozy </a:t>
            </a:r>
            <a:br>
              <a:rPr lang="pl-PL" b="1"/>
            </a:br>
            <a:r>
              <a:rPr lang="pl-PL" b="1"/>
              <a:t>i cukrzycy typu 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FEE5F7-BC41-0546-A548-EA9A82460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1725"/>
            <a:ext cx="10750550" cy="4351338"/>
          </a:xfrm>
        </p:spPr>
        <p:txBody>
          <a:bodyPr>
            <a:normAutofit/>
          </a:bodyPr>
          <a:lstStyle/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600"/>
              <a:t>ryż: brązowy, dziki, czerwony,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600"/>
              <a:t>mleko o obniżonej zawartości tłuszczu (do 2%) i produkty mleczne bez cukru,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600"/>
              <a:t>chude i półtłuste sery twarogowe, mozzarella </a:t>
            </a:r>
            <a:r>
              <a:rPr lang="pl-PL" sz="2600" err="1"/>
              <a:t>light</a:t>
            </a:r>
            <a:r>
              <a:rPr lang="pl-PL" sz="2600"/>
              <a:t>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600"/>
              <a:t>chude mięsa bez skóry: cielęcina, kurczak, indyk, królik, chuda wołowina i wieprzowina (np. schab, polędwica) w umiarkowanych ilościach,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600"/>
              <a:t>chude wędliny, najlepiej domowe: polędwica, szynka gotowana, wędliny drobiowe, pieczony schab, pieczona pierś indyka/kurczak,</a:t>
            </a:r>
          </a:p>
        </p:txBody>
      </p:sp>
    </p:spTree>
    <p:extLst>
      <p:ext uri="{BB962C8B-B14F-4D97-AF65-F5344CB8AC3E}">
        <p14:creationId xmlns:p14="http://schemas.microsoft.com/office/powerpoint/2010/main" val="1316152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CBC1EA0-07F0-CF89-A3A8-234855719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2AA05BD2-82CE-2A16-1172-939C2D1F9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cukrzyca">
            <a:extLst>
              <a:ext uri="{FF2B5EF4-FFF2-40B4-BE49-F238E27FC236}">
                <a16:creationId xmlns:a16="http://schemas.microsoft.com/office/drawing/2014/main" id="{AEF8825F-3172-247A-C3B8-4FE59FA5E2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59297"/>
            <a:ext cx="549481" cy="5494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227DD5A-47E8-08FF-44D0-29E0975D2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25"/>
            <a:ext cx="10515600" cy="1325563"/>
          </a:xfrm>
        </p:spPr>
        <p:txBody>
          <a:bodyPr/>
          <a:lstStyle/>
          <a:p>
            <a:r>
              <a:rPr lang="pl-PL" b="1"/>
              <a:t>Dieta w nietolerancji glukozy </a:t>
            </a:r>
            <a:br>
              <a:rPr lang="pl-PL" b="1"/>
            </a:br>
            <a:r>
              <a:rPr lang="pl-PL" b="1"/>
              <a:t>i cukrzycy typu 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6D4C6E-7C4C-6275-81C1-6133F5DE5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7725"/>
            <a:ext cx="10515600" cy="4351338"/>
          </a:xfrm>
        </p:spPr>
        <p:txBody>
          <a:bodyPr>
            <a:normAutofit/>
          </a:bodyPr>
          <a:lstStyle/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ryby morskie i słodkowodne (np. dorsz, sola, morszczuk, </a:t>
            </a:r>
            <a:r>
              <a:rPr lang="pl-PL" sz="2400" err="1"/>
              <a:t>miruna</a:t>
            </a:r>
            <a:r>
              <a:rPr lang="pl-PL" sz="2400"/>
              <a:t>, sandacz, leszcz, szczupak, okoń, makrela, łosoś, halibut, karp), śledzie i inne ryby </a:t>
            </a:r>
            <a:br>
              <a:rPr lang="pl-PL" sz="2400"/>
            </a:br>
            <a:r>
              <a:rPr lang="pl-PL" sz="2400"/>
              <a:t>w olejach roślinnych, ryby wędzone w umiarkowanych ilościach,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jajka gotowane na miękko, na twardo, w koszulce, jajecznica i omlet,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oliwę z oliwek, olej rzepakowy, lniany, mieszanki masła z olejami roślinnymi niezawierające oleju palmowego w składzie, margaryny miękkie,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wszystkie nasiona roślin strączkowych, np. soja, ciecierzyca, groch, soczewica, fasola, bób, pasty z nasion roślin strączkowych, mąka sojowa, napoje sojowe bez dodatku cukru, przetwory sojowe: </a:t>
            </a:r>
            <a:r>
              <a:rPr lang="pl-PL" sz="2400" err="1"/>
              <a:t>tofu</a:t>
            </a:r>
            <a:r>
              <a:rPr lang="pl-PL" sz="2400"/>
              <a:t>, </a:t>
            </a:r>
            <a:r>
              <a:rPr lang="pl-PL" sz="2400" err="1"/>
              <a:t>tempeh</a:t>
            </a:r>
            <a:r>
              <a:rPr lang="pl-PL" sz="2400"/>
              <a:t>, makarony z nasion roślin strączkowych (np. z fasoli, grochu),</a:t>
            </a:r>
          </a:p>
        </p:txBody>
      </p:sp>
    </p:spTree>
    <p:extLst>
      <p:ext uri="{BB962C8B-B14F-4D97-AF65-F5344CB8AC3E}">
        <p14:creationId xmlns:p14="http://schemas.microsoft.com/office/powerpoint/2010/main" val="34462643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70C03AF4-73E0-5DF5-B002-6CA26C9B7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D57306AD-C2C7-DA91-0C88-E48C0646F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cukrzyca">
            <a:extLst>
              <a:ext uri="{FF2B5EF4-FFF2-40B4-BE49-F238E27FC236}">
                <a16:creationId xmlns:a16="http://schemas.microsoft.com/office/drawing/2014/main" id="{F115EF11-D379-97E4-B9D9-CD187A8EEF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59297"/>
            <a:ext cx="549481" cy="5494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71B07C7-871D-F2D8-0EB4-2DBC86D2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25"/>
            <a:ext cx="10515600" cy="1325563"/>
          </a:xfrm>
        </p:spPr>
        <p:txBody>
          <a:bodyPr/>
          <a:lstStyle/>
          <a:p>
            <a:r>
              <a:rPr lang="pl-PL" b="1"/>
              <a:t>Dieta w nietolerancji glukozy </a:t>
            </a:r>
            <a:br>
              <a:rPr lang="pl-PL" b="1"/>
            </a:br>
            <a:r>
              <a:rPr lang="pl-PL" b="1"/>
              <a:t>i cukrzycy typu 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EDF78E-A80B-3C90-B3F0-9579E85EA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0967"/>
            <a:ext cx="10515600" cy="4351338"/>
          </a:xfrm>
        </p:spPr>
        <p:txBody>
          <a:bodyPr>
            <a:normAutofit/>
          </a:bodyPr>
          <a:lstStyle/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orzechy (np. włoskie, laskowe) oraz migdały, pestki i nasiona </a:t>
            </a:r>
            <a:br>
              <a:rPr lang="pl-PL"/>
            </a:br>
            <a:r>
              <a:rPr lang="pl-PL"/>
              <a:t>(np. dyni, słonecznika),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gorzka czekolada min. 70% kakao,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słodziki naturalne (np. </a:t>
            </a:r>
            <a:r>
              <a:rPr lang="pl-PL" err="1"/>
              <a:t>ksylitol</a:t>
            </a:r>
            <a:r>
              <a:rPr lang="pl-PL"/>
              <a:t>, stewia, </a:t>
            </a:r>
            <a:r>
              <a:rPr lang="pl-PL" err="1"/>
              <a:t>erytrytol</a:t>
            </a:r>
            <a:r>
              <a:rPr lang="pl-PL"/>
              <a:t>),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domowe wypieki bez dodatku cukru,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zioła,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zupy na wywarach warzywnych.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50246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3FDF9A5-EE2C-924F-512A-87E41F230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D720167F-6B88-C7B1-3ECA-33C597550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cukrzyca">
            <a:extLst>
              <a:ext uri="{FF2B5EF4-FFF2-40B4-BE49-F238E27FC236}">
                <a16:creationId xmlns:a16="http://schemas.microsoft.com/office/drawing/2014/main" id="{5EFD48C0-DDBA-3809-54E9-6D3998ED62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59297"/>
            <a:ext cx="549481" cy="5494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2C57E73-339F-B370-AAA9-78CD8099A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25"/>
            <a:ext cx="10515600" cy="1325563"/>
          </a:xfrm>
        </p:spPr>
        <p:txBody>
          <a:bodyPr/>
          <a:lstStyle/>
          <a:p>
            <a:r>
              <a:rPr lang="pl-PL" b="1"/>
              <a:t>Dieta w nietolerancji glukozy </a:t>
            </a:r>
            <a:br>
              <a:rPr lang="pl-PL" b="1"/>
            </a:br>
            <a:r>
              <a:rPr lang="pl-PL" b="1"/>
              <a:t>i cukrzycy typu 2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A64221C-1B4B-84B3-6AE0-E6B2AA6B2505}"/>
              </a:ext>
            </a:extLst>
          </p:cNvPr>
          <p:cNvSpPr/>
          <p:nvPr/>
        </p:nvSpPr>
        <p:spPr>
          <a:xfrm>
            <a:off x="838199" y="2363176"/>
            <a:ext cx="3486151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9EFAAD-366C-066D-3AD3-BCC9BDE22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096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>
                <a:solidFill>
                  <a:schemeClr val="bg1"/>
                </a:solidFill>
              </a:rPr>
              <a:t>Czego należy unikać?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smażenia na głębokim tłuszczu,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duszenia mięs z wcześniejszym obsmażeniem,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panierowania,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alkoholu,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długiego gotowania warzyw.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6722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BAC5735-DD26-44F9-D98E-B9D7F7EAB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1A1434B7-8ABF-2717-CC01-EDFA7D083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cukrzyca">
            <a:extLst>
              <a:ext uri="{FF2B5EF4-FFF2-40B4-BE49-F238E27FC236}">
                <a16:creationId xmlns:a16="http://schemas.microsoft.com/office/drawing/2014/main" id="{DBD7500A-C419-E1CC-5B73-953A7F511A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59297"/>
            <a:ext cx="549481" cy="5494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CED6D1F-1E62-0148-0541-2C08E2256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25"/>
            <a:ext cx="10515600" cy="1325563"/>
          </a:xfrm>
        </p:spPr>
        <p:txBody>
          <a:bodyPr/>
          <a:lstStyle/>
          <a:p>
            <a:r>
              <a:rPr lang="pl-PL" b="1"/>
              <a:t>Dieta w nietolerancji glukozy </a:t>
            </a:r>
            <a:br>
              <a:rPr lang="pl-PL" b="1"/>
            </a:br>
            <a:r>
              <a:rPr lang="pl-PL" b="1"/>
              <a:t>i cukrzycy typu 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95742C-9995-986E-C091-20BC17027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8086"/>
            <a:ext cx="39560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/>
              <a:t>Niektóre leki na cukrzycę mogą powodować zaparcia</a:t>
            </a:r>
          </a:p>
          <a:p>
            <a:pPr marL="0" indent="0">
              <a:buNone/>
            </a:pPr>
            <a:r>
              <a:rPr lang="pl-PL" sz="2400"/>
              <a:t>Jak sobie pomóc?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woda i błonnik: 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8E16FB8A-C5AD-24D4-942D-36C87549A3AB}"/>
              </a:ext>
            </a:extLst>
          </p:cNvPr>
          <p:cNvSpPr txBox="1">
            <a:spLocks/>
          </p:cNvSpPr>
          <p:nvPr/>
        </p:nvSpPr>
        <p:spPr>
          <a:xfrm>
            <a:off x="4908550" y="2228085"/>
            <a:ext cx="68265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400"/>
              <a:t>Należy pić co najmniej 2l płynów dziennie </a:t>
            </a:r>
            <a:br>
              <a:rPr lang="pl-PL" sz="2400"/>
            </a:br>
            <a:r>
              <a:rPr lang="pl-PL" sz="2400"/>
              <a:t>i włączyć do diety bogate źródła błonnika, takie jak: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nasiona roślin strączkowych,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grejpfruty,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pomarańcze,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marchew,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cykorię,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brązowy ryż,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otręby.</a:t>
            </a:r>
          </a:p>
        </p:txBody>
      </p:sp>
    </p:spTree>
    <p:extLst>
      <p:ext uri="{BB962C8B-B14F-4D97-AF65-F5344CB8AC3E}">
        <p14:creationId xmlns:p14="http://schemas.microsoft.com/office/powerpoint/2010/main" val="35511982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jedzenie, ślub&#10;&#10;Zawartość wygenerowana przez AI może być niepoprawna.">
            <a:extLst>
              <a:ext uri="{FF2B5EF4-FFF2-40B4-BE49-F238E27FC236}">
                <a16:creationId xmlns:a16="http://schemas.microsoft.com/office/drawing/2014/main" id="{E078D145-9EA6-8030-5B15-A260F9768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057EBC9D-8CCC-6932-30AF-D6A80A63811D}"/>
              </a:ext>
            </a:extLst>
          </p:cNvPr>
          <p:cNvSpPr txBox="1">
            <a:spLocks/>
          </p:cNvSpPr>
          <p:nvPr/>
        </p:nvSpPr>
        <p:spPr>
          <a:xfrm>
            <a:off x="3267511" y="1767523"/>
            <a:ext cx="565697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Dieta w profilaktyce i chorobie nowotworowej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332527A8-4B48-F849-65B2-B79E8003F062}"/>
              </a:ext>
            </a:extLst>
          </p:cNvPr>
          <p:cNvCxnSpPr>
            <a:cxnSpLocks/>
          </p:cNvCxnSpPr>
          <p:nvPr/>
        </p:nvCxnSpPr>
        <p:spPr>
          <a:xfrm>
            <a:off x="3380763" y="4366945"/>
            <a:ext cx="413763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6CDC8673-C2CC-0ED6-7398-ECCC6ABD0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pic>
        <p:nvPicPr>
          <p:cNvPr id="13" name="Grafika 12" descr="ikonka - nowotwory">
            <a:extLst>
              <a:ext uri="{FF2B5EF4-FFF2-40B4-BE49-F238E27FC236}">
                <a16:creationId xmlns:a16="http://schemas.microsoft.com/office/drawing/2014/main" id="{19A0A1B6-8534-C0A1-FBB1-1A53276CA3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2632" y="2722208"/>
            <a:ext cx="1030730" cy="1030730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BCFB0C9C-169E-C78E-A1D8-D480F7ED165B}"/>
              </a:ext>
            </a:extLst>
          </p:cNvPr>
          <p:cNvGrpSpPr/>
          <p:nvPr/>
        </p:nvGrpSpPr>
        <p:grpSpPr>
          <a:xfrm>
            <a:off x="387055" y="5719644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6803583E-E2EA-2769-5ECB-3698F3017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5BA41FC4-8D9F-E89D-58FE-32DC652AA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4" name="Obraz 13" descr="Logotyp NASK">
              <a:extLst>
                <a:ext uri="{FF2B5EF4-FFF2-40B4-BE49-F238E27FC236}">
                  <a16:creationId xmlns:a16="http://schemas.microsoft.com/office/drawing/2014/main" id="{338DD6CA-45B1-70E3-B7ED-7C1F4BD08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90436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7FC5A7C-2EC5-3523-7129-991A607F1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F0455B30-1D77-840A-0792-350B188C7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3F5969-6BCE-2641-8B18-16C9ABC9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50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Dieta w profilaktyce i chorobie nowotworowej</a:t>
            </a:r>
            <a:br>
              <a:rPr lang="pl-PL"/>
            </a:br>
            <a:r>
              <a:rPr lang="pl-PL" sz="3100"/>
              <a:t>Prewencja i wspieranie powrotu do zdrowia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5B83A5-CACE-2D66-17C6-F643DAD14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7123"/>
            <a:ext cx="10095271" cy="4689987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styl życia, w tym dieta, jest powiązany z częstotliwością pojawiania się chorób nowotworowych,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prawidłowa dieta, utrzymywanie właściwej masy ciała i aktywność fizyczna mogą uchronić przed wieloma nowotworami, m.in.: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aż o 69% zmniejszyć ryzyko wystąpienia raka przełyku,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o 63% raka jamy ustnej, gardła i krtani,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o 59% raka macicy,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o 50% raka jelita grubego,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o 47% raka żołądka,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o 38% raka piersi.</a:t>
            </a:r>
            <a:r>
              <a:rPr lang="pl-PL" sz="2400" baseline="30000"/>
              <a:t>8</a:t>
            </a:r>
            <a:endParaRPr lang="pl-PL" sz="2400"/>
          </a:p>
          <a:p>
            <a:pPr marL="0" indent="0">
              <a:buClr>
                <a:srgbClr val="0971B7"/>
              </a:buClr>
              <a:buNone/>
            </a:pPr>
            <a:endParaRPr lang="pl-PL" sz="1100"/>
          </a:p>
          <a:p>
            <a:pPr marL="0" indent="0">
              <a:buClr>
                <a:srgbClr val="0971B7"/>
              </a:buClr>
              <a:buNone/>
            </a:pPr>
            <a:endParaRPr lang="pl-PL" sz="1100"/>
          </a:p>
          <a:p>
            <a:pPr marL="0" indent="0">
              <a:buClr>
                <a:srgbClr val="0971B7"/>
              </a:buClr>
              <a:buNone/>
            </a:pPr>
            <a:endParaRPr lang="pl-PL" sz="1100"/>
          </a:p>
          <a:p>
            <a:pPr marL="0" indent="0">
              <a:buClr>
                <a:srgbClr val="0971B7"/>
              </a:buClr>
              <a:buNone/>
            </a:pPr>
            <a:r>
              <a:rPr lang="pl-PL" sz="1100"/>
              <a:t>8. Narodowy Instytut Zdrowia Publicznego PZH – PIB. (2024</a:t>
            </a:r>
            <a:r>
              <a:rPr lang="pl-PL" sz="1100" b="1"/>
              <a:t>).</a:t>
            </a:r>
            <a:r>
              <a:rPr lang="pl-PL" sz="1100"/>
              <a:t> </a:t>
            </a:r>
            <a:r>
              <a:rPr lang="pl-PL" sz="1100" i="1"/>
              <a:t>Zdrowie na pierwszym miejscu – Postaw na </a:t>
            </a:r>
            <a:r>
              <a:rPr lang="pl-PL" sz="1100" i="1" err="1"/>
              <a:t>dietoprofilaktykę</a:t>
            </a:r>
            <a:r>
              <a:rPr lang="pl-PL" sz="1100" i="1"/>
              <a:t> i zapobiegaj nowotworom.</a:t>
            </a:r>
            <a:r>
              <a:rPr lang="pl-PL" sz="1100"/>
              <a:t> Warszawa: NCEŻ.</a:t>
            </a:r>
          </a:p>
        </p:txBody>
      </p:sp>
      <p:pic>
        <p:nvPicPr>
          <p:cNvPr id="8" name="Grafika 7" descr="ikonka - nowotwory">
            <a:extLst>
              <a:ext uri="{FF2B5EF4-FFF2-40B4-BE49-F238E27FC236}">
                <a16:creationId xmlns:a16="http://schemas.microsoft.com/office/drawing/2014/main" id="{3F7AC21D-F856-556B-BD33-8D811016D4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65053"/>
            <a:ext cx="543725" cy="5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65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44DC6247-582B-3A4A-3BD0-0873CC467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46C35FC-4E35-AFEF-97A8-7DC4CE6AE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1317"/>
            <a:ext cx="10515600" cy="1325563"/>
          </a:xfrm>
        </p:spPr>
        <p:txBody>
          <a:bodyPr/>
          <a:lstStyle/>
          <a:p>
            <a:r>
              <a:rPr lang="pl-PL" b="1"/>
              <a:t>Problemy żywieniowe seniorów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DDDD4C-DCC4-F225-9E87-498177E37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1817"/>
            <a:ext cx="9937955" cy="4337809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30% mężczyzn i 40% kobiet niedożywionych (badanie WOBASZ-SENIOR).</a:t>
            </a:r>
            <a:r>
              <a:rPr lang="pl-PL" baseline="30000"/>
              <a:t>2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Przyczyny: utrata apetytu, zaburzenia smaku, choroby, leki.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Dieta ma wpływ m.in. na ryzyko nowotworów, chorób przewlekłych.</a:t>
            </a:r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r>
              <a:rPr lang="pl-PL" sz="1100"/>
              <a:t>2. Szponar, L., Gacek, M. (2012). </a:t>
            </a:r>
            <a:r>
              <a:rPr lang="pl-PL" sz="1100" i="1"/>
              <a:t>Ocena stanu odżywienia osób w wieku podeszłym w badaniu WOBASZ-SENIOR.</a:t>
            </a:r>
            <a:r>
              <a:rPr lang="pl-PL" sz="1100"/>
              <a:t> Warszawa: Narodowy Instytut Zdrowia Publicznego – Państwowy Zakład Higieny.</a:t>
            </a:r>
          </a:p>
        </p:txBody>
      </p:sp>
      <p:pic>
        <p:nvPicPr>
          <p:cNvPr id="6" name="Grafika 5" descr="Ikonka i jak informacje">
            <a:extLst>
              <a:ext uri="{FF2B5EF4-FFF2-40B4-BE49-F238E27FC236}">
                <a16:creationId xmlns:a16="http://schemas.microsoft.com/office/drawing/2014/main" id="{7E452750-C9F9-7D13-4B65-9C67262CD2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602" y="465589"/>
            <a:ext cx="549479" cy="549479"/>
          </a:xfrm>
          <a:prstGeom prst="rect">
            <a:avLst/>
          </a:prstGeom>
        </p:spPr>
      </p:pic>
      <p:pic>
        <p:nvPicPr>
          <p:cNvPr id="7" name="Obraz 6" descr="Logotyp programu Senior w roli głównej">
            <a:extLst>
              <a:ext uri="{FF2B5EF4-FFF2-40B4-BE49-F238E27FC236}">
                <a16:creationId xmlns:a16="http://schemas.microsoft.com/office/drawing/2014/main" id="{03F2633C-9AB1-91B6-7166-AFCA69E1F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191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92DBCBE5-5210-30D1-C1DB-0EDBE3868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BF93335E-6B5B-3E52-A178-CE6D1A9A8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081A71E-BB09-FCB9-7EF3-6CFA0A28A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337"/>
            <a:ext cx="10515600" cy="1325563"/>
          </a:xfrm>
        </p:spPr>
        <p:txBody>
          <a:bodyPr/>
          <a:lstStyle/>
          <a:p>
            <a:r>
              <a:rPr lang="pl-PL" b="1"/>
              <a:t>Dieta w profilaktyce i chorobie nowotworowej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81796B-2DC2-AC7D-2FE2-171189C99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4606"/>
            <a:ext cx="10515600" cy="46408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/>
              <a:t>Jedzenie dużych ilości warzyw i owoców może zmniejszyć ryzyko zachorowania na raka: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jamy ustnej,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gardła,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krtani,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przełyku (nawet o jedną trzecią),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żołądka,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płuc (o jedną czwartą).</a:t>
            </a:r>
            <a:r>
              <a:rPr lang="pl-PL" sz="2400" baseline="30000"/>
              <a:t>8</a:t>
            </a:r>
            <a:endParaRPr lang="pl-PL" sz="2400"/>
          </a:p>
          <a:p>
            <a:pPr marL="0" indent="0">
              <a:buNone/>
            </a:pPr>
            <a:r>
              <a:rPr lang="pl-PL" sz="2400"/>
              <a:t>Istotne jest również zmniejszenie ilości spożywanych produktów odzwierzęcych</a:t>
            </a:r>
          </a:p>
          <a:p>
            <a:pPr marL="0" indent="0">
              <a:buNone/>
            </a:pPr>
            <a:endParaRPr lang="pl-PL" sz="1000"/>
          </a:p>
          <a:p>
            <a:pPr marL="0" indent="0">
              <a:buNone/>
            </a:pPr>
            <a:r>
              <a:rPr lang="pl-PL" sz="1000"/>
              <a:t>8. Narodowy Instytut Zdrowia Publicznego PZH – PIB. (2024</a:t>
            </a:r>
            <a:r>
              <a:rPr lang="pl-PL" sz="1000" b="1"/>
              <a:t>).</a:t>
            </a:r>
            <a:r>
              <a:rPr lang="pl-PL" sz="1000"/>
              <a:t> </a:t>
            </a:r>
            <a:r>
              <a:rPr lang="pl-PL" sz="1000" i="1"/>
              <a:t>Zdrowie na pierwszym miejscu – Postaw na </a:t>
            </a:r>
            <a:r>
              <a:rPr lang="pl-PL" sz="1000" i="1" err="1"/>
              <a:t>dietoprofilaktykę</a:t>
            </a:r>
            <a:r>
              <a:rPr lang="pl-PL" sz="1000" i="1"/>
              <a:t> i zapobiegaj nowotworom.</a:t>
            </a:r>
            <a:r>
              <a:rPr lang="pl-PL" sz="1000"/>
              <a:t> Warszawa: NCEŻ.</a:t>
            </a:r>
          </a:p>
          <a:p>
            <a:pPr marL="0" indent="0">
              <a:buNone/>
            </a:pPr>
            <a:endParaRPr lang="pl-PL" sz="2400"/>
          </a:p>
          <a:p>
            <a:pPr marL="0" indent="0">
              <a:buNone/>
            </a:pPr>
            <a:endParaRPr lang="pl-PL" sz="2400"/>
          </a:p>
          <a:p>
            <a:endParaRPr lang="pl-PL" sz="2400"/>
          </a:p>
        </p:txBody>
      </p:sp>
      <p:pic>
        <p:nvPicPr>
          <p:cNvPr id="4" name="Grafika 3" descr="ikonka - nowotwory">
            <a:extLst>
              <a:ext uri="{FF2B5EF4-FFF2-40B4-BE49-F238E27FC236}">
                <a16:creationId xmlns:a16="http://schemas.microsoft.com/office/drawing/2014/main" id="{FF32790A-0E48-DB54-42CC-1507E027E9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65053"/>
            <a:ext cx="543725" cy="5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302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4198D4B-D7FA-261E-5C02-47E889E25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981A1868-BF34-75BC-D069-C3A363E79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FCEE736-5212-85F7-05E5-A5CC9924C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2025"/>
            <a:ext cx="10515600" cy="1325563"/>
          </a:xfrm>
        </p:spPr>
        <p:txBody>
          <a:bodyPr>
            <a:noAutofit/>
          </a:bodyPr>
          <a:lstStyle/>
          <a:p>
            <a:r>
              <a:rPr lang="pl-PL" b="1"/>
              <a:t>Dieta w profilaktyce i chorobie </a:t>
            </a:r>
            <a:br>
              <a:rPr lang="pl-PL" b="1"/>
            </a:br>
            <a:r>
              <a:rPr lang="pl-PL" b="1"/>
              <a:t>nowotworowej</a:t>
            </a:r>
            <a:br>
              <a:rPr lang="pl-PL" b="1"/>
            </a:br>
            <a:endParaRPr lang="pl-PL" b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E10665-A828-A3CE-299D-1DB9102A4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16166"/>
            <a:ext cx="10347399" cy="43632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400"/>
              <a:t>Nadwaga i otyłość stanowią czynniki ryzyka powstawania niektórych nowotworów, np.: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raka piersi u kobiet po menopauzie,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jelita grubego,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nerek,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przełyku,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trzustki,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endometrium,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tarczycy,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pęcherzyka żółciowego.</a:t>
            </a:r>
            <a:r>
              <a:rPr lang="pl-PL" sz="2400" baseline="30000"/>
              <a:t>8</a:t>
            </a:r>
            <a:endParaRPr lang="pl-PL" sz="2400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 sz="2400"/>
          </a:p>
          <a:p>
            <a:pPr marL="0" indent="0">
              <a:buClr>
                <a:srgbClr val="0971B7"/>
              </a:buClr>
              <a:buNone/>
            </a:pPr>
            <a:endParaRPr lang="pl-PL" sz="1100"/>
          </a:p>
          <a:p>
            <a:pPr marL="0" indent="0">
              <a:buClr>
                <a:srgbClr val="0971B7"/>
              </a:buClr>
              <a:buNone/>
            </a:pPr>
            <a:r>
              <a:rPr lang="pl-PL" sz="1100"/>
              <a:t>8. Narodowy Instytut Zdrowia Publicznego PZH – PIB. (2024</a:t>
            </a:r>
            <a:r>
              <a:rPr lang="pl-PL" sz="1100" b="1"/>
              <a:t>).</a:t>
            </a:r>
            <a:r>
              <a:rPr lang="pl-PL" sz="1100"/>
              <a:t> </a:t>
            </a:r>
            <a:r>
              <a:rPr lang="pl-PL" sz="1100" i="1"/>
              <a:t>Zdrowie na pierwszym miejscu – Postaw na </a:t>
            </a:r>
            <a:r>
              <a:rPr lang="pl-PL" sz="1100" i="1" err="1"/>
              <a:t>dietoprofilaktykę</a:t>
            </a:r>
            <a:r>
              <a:rPr lang="pl-PL" sz="1100" i="1"/>
              <a:t> i zapobiegaj nowotworom.</a:t>
            </a:r>
            <a:r>
              <a:rPr lang="pl-PL" sz="1100"/>
              <a:t> Warszawa: NCEŻ.</a:t>
            </a:r>
          </a:p>
          <a:p>
            <a:pPr marL="0" indent="0">
              <a:buClr>
                <a:srgbClr val="0971B7"/>
              </a:buClr>
              <a:buNone/>
            </a:pPr>
            <a:endParaRPr lang="pl-PL" sz="2400"/>
          </a:p>
        </p:txBody>
      </p:sp>
      <p:pic>
        <p:nvPicPr>
          <p:cNvPr id="4" name="Grafika 3" descr="ikonka - nowotwory">
            <a:extLst>
              <a:ext uri="{FF2B5EF4-FFF2-40B4-BE49-F238E27FC236}">
                <a16:creationId xmlns:a16="http://schemas.microsoft.com/office/drawing/2014/main" id="{8EF793F1-7A60-B010-E3E6-0BD1327DB4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65053"/>
            <a:ext cx="543725" cy="5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745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7E6E1BB-7039-8C09-3A7E-8646C0BC7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15EA63FC-BEEC-A027-094E-3A2C5294A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B9E1C-EDBD-BC55-A2E0-9CFFCCE68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Dieta w profilaktyce chorób nowotworowych </a:t>
            </a:r>
            <a:br>
              <a:rPr lang="pl-PL" b="1"/>
            </a:br>
            <a:endParaRPr lang="pl-PL" b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D34C0E-9C68-380C-49B5-07E31E8FE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62652" cy="48209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Światowa Fundacja Badań nad Rakiem (WCRF, World Cancer </a:t>
            </a:r>
            <a:r>
              <a:rPr lang="pl-PL" err="1"/>
              <a:t>Research</a:t>
            </a:r>
            <a:r>
              <a:rPr lang="pl-PL"/>
              <a:t> </a:t>
            </a:r>
            <a:r>
              <a:rPr lang="pl-PL" err="1"/>
              <a:t>Found</a:t>
            </a:r>
            <a:r>
              <a:rPr lang="pl-PL"/>
              <a:t>) opracowała rekomendacje dotyczące składu diety pozwalającej na ograniczanie ryzyka zachorowania na nowotwory. Zasady te są zbieżne z Piramidą Zdrowego Żywienia i Aktywności Fizycznej opracowaną przez ekspertów Instytutu Żywności i Żywienia w 2016 roku.</a:t>
            </a:r>
            <a:r>
              <a:rPr lang="pl-PL" baseline="30000"/>
              <a:t>9,10</a:t>
            </a: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r>
              <a:rPr lang="pl-PL" sz="1100"/>
              <a:t>9. </a:t>
            </a:r>
            <a:r>
              <a:rPr lang="en-US" sz="1100"/>
              <a:t>World Cancer Research Fund International, American Institute for Cancer Research. </a:t>
            </a:r>
            <a:r>
              <a:rPr lang="en-US" sz="1100" i="1"/>
              <a:t>Diet, Nutrition, Physical Activity and Cancer: a Global Perspective. </a:t>
            </a:r>
            <a:r>
              <a:rPr lang="en-US" sz="1100"/>
              <a:t>London, 2018.</a:t>
            </a:r>
            <a:br>
              <a:rPr lang="pl-PL" sz="1100"/>
            </a:br>
            <a:r>
              <a:rPr lang="pl-PL" sz="1100"/>
              <a:t>10. Jarosz M. (red.). </a:t>
            </a:r>
            <a:r>
              <a:rPr lang="pl-PL" sz="1100" i="1"/>
              <a:t>Piramida Zdrowego Żywienia i Aktywności Fizycznej</a:t>
            </a:r>
            <a:r>
              <a:rPr lang="pl-PL" sz="1100" b="1"/>
              <a:t>.</a:t>
            </a:r>
            <a:r>
              <a:rPr lang="pl-PL" sz="1100"/>
              <a:t> Instytut Żywności i Żywienia, Warszawa, 2016.</a:t>
            </a:r>
          </a:p>
        </p:txBody>
      </p:sp>
      <p:pic>
        <p:nvPicPr>
          <p:cNvPr id="4" name="Grafika 3" descr="ikonka - nowotwory">
            <a:extLst>
              <a:ext uri="{FF2B5EF4-FFF2-40B4-BE49-F238E27FC236}">
                <a16:creationId xmlns:a16="http://schemas.microsoft.com/office/drawing/2014/main" id="{63CC87D3-5382-DCCA-B41D-7DD6EE77A5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65053"/>
            <a:ext cx="543725" cy="5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213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F88CD7A-3687-5995-59E8-9D3CDDB5D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CEF0D257-DBDC-9B08-5F9D-C0B84788C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nowotwory">
            <a:extLst>
              <a:ext uri="{FF2B5EF4-FFF2-40B4-BE49-F238E27FC236}">
                <a16:creationId xmlns:a16="http://schemas.microsoft.com/office/drawing/2014/main" id="{0E391CC6-11AB-B1B4-2C5A-0F93432497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65053"/>
            <a:ext cx="543725" cy="54372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739B3CA-5BAF-8572-5E84-CBEAC96D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1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Dieta w profilaktyce chorób nowotworowych </a:t>
            </a:r>
            <a:br>
              <a:rPr lang="pl-PL" b="1"/>
            </a:br>
            <a:endParaRPr lang="pl-PL" b="1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32A9AD4-43A1-1EB1-CFB8-3EF8A4F51F71}"/>
              </a:ext>
            </a:extLst>
          </p:cNvPr>
          <p:cNvSpPr/>
          <p:nvPr/>
        </p:nvSpPr>
        <p:spPr>
          <a:xfrm>
            <a:off x="838201" y="2048240"/>
            <a:ext cx="167005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6B44E0-F27D-69D6-F29C-EF915C31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67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>
                <a:solidFill>
                  <a:schemeClr val="bg1"/>
                </a:solidFill>
              </a:rPr>
              <a:t>Proporcje</a:t>
            </a:r>
            <a:r>
              <a:rPr lang="pl-PL"/>
              <a:t> </a:t>
            </a:r>
          </a:p>
          <a:p>
            <a:pPr marL="0" indent="0">
              <a:buNone/>
            </a:pPr>
            <a:r>
              <a:rPr lang="pl-PL"/>
              <a:t>warzywa, owoce, produkty zbożowe z pełnego ziarna i nasiona roślin strączkowych – powinny stanowić co najmniej 2/3 diety, </a:t>
            </a:r>
          </a:p>
          <a:p>
            <a:pPr marL="0" indent="0">
              <a:buNone/>
            </a:pPr>
            <a:r>
              <a:rPr lang="pl-PL"/>
              <a:t>1/3 lub mniej, można uzupełniać produktami zwierzęcymi: rybami morskimi, jajami, mlekiem i przetworami mlecznymi i chudym mięsem</a:t>
            </a:r>
          </a:p>
        </p:txBody>
      </p:sp>
    </p:spTree>
    <p:extLst>
      <p:ext uri="{BB962C8B-B14F-4D97-AF65-F5344CB8AC3E}">
        <p14:creationId xmlns:p14="http://schemas.microsoft.com/office/powerpoint/2010/main" val="8378403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3ADFBD96-7C99-83AC-0E63-59D0A7161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3F1E2BAD-B5B3-8503-8BC8-A50DAE8FC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nowotwory">
            <a:extLst>
              <a:ext uri="{FF2B5EF4-FFF2-40B4-BE49-F238E27FC236}">
                <a16:creationId xmlns:a16="http://schemas.microsoft.com/office/drawing/2014/main" id="{3876BB18-58EC-6453-3278-EE418096AA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65053"/>
            <a:ext cx="543725" cy="54372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5FD1E8F-FF8F-B688-77EF-9CCAC13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1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Dieta w profilaktyce chorób nowotworowych </a:t>
            </a:r>
            <a:br>
              <a:rPr lang="pl-PL" b="1"/>
            </a:br>
            <a:endParaRPr lang="pl-PL" b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5BD766-0787-339B-019C-D44272906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675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pl-PL"/>
              <a:t>Spożywanie minimum 5 porcji niskoskrobiowych warzyw (3/4) </a:t>
            </a:r>
            <a:br>
              <a:rPr lang="pl-PL"/>
            </a:br>
            <a:r>
              <a:rPr lang="pl-PL"/>
              <a:t>i owoców (1/4)</a:t>
            </a:r>
          </a:p>
          <a:p>
            <a:pPr marL="0" lvl="0" indent="0">
              <a:buNone/>
            </a:pPr>
            <a:endParaRPr lang="pl-PL"/>
          </a:p>
          <a:p>
            <a:pPr marL="0" lvl="0" indent="0">
              <a:buNone/>
            </a:pPr>
            <a:r>
              <a:rPr lang="pl-PL"/>
              <a:t>Minimum połowa spożywanych warzyw powinna być surowa</a:t>
            </a:r>
          </a:p>
          <a:p>
            <a:pPr marL="0" lv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Jak najmniej oczyszczone i przetworzone produkty zbożowe - błonnik ma wpływ na ryzyko wystąpienia raka jelita grubego</a:t>
            </a:r>
          </a:p>
        </p:txBody>
      </p:sp>
    </p:spTree>
    <p:extLst>
      <p:ext uri="{BB962C8B-B14F-4D97-AF65-F5344CB8AC3E}">
        <p14:creationId xmlns:p14="http://schemas.microsoft.com/office/powerpoint/2010/main" val="21507675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32FA472-9B38-13D6-93F6-20D62C30D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852F4515-F8FC-8C2B-914F-C1A623E45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nowotwory">
            <a:extLst>
              <a:ext uri="{FF2B5EF4-FFF2-40B4-BE49-F238E27FC236}">
                <a16:creationId xmlns:a16="http://schemas.microsoft.com/office/drawing/2014/main" id="{0EC619D4-DCBC-A977-940F-3B45AFB70D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65053"/>
            <a:ext cx="543725" cy="54372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719ECD2-6D8E-227C-9923-B25E700D8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Dieta w profilaktyce chorób nowotworowych </a:t>
            </a:r>
            <a:br>
              <a:rPr lang="pl-PL" b="1"/>
            </a:br>
            <a:endParaRPr lang="pl-PL" b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84122A-DB12-D480-93A7-2F35D7042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5025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pl-PL"/>
              <a:t>Eliminacja tłuszczów zwierzęcych na rzecz tłuszczów omega−3, które mają zdolność hamowania rozwoju nowotworu na wielu etapach jego rozwoju, hamują proces zapalny i pozytywnie wpływają na układ odpornościowy.</a:t>
            </a:r>
          </a:p>
          <a:p>
            <a:pPr marL="0" indent="0">
              <a:buNone/>
            </a:pPr>
            <a:r>
              <a:rPr lang="pl-PL"/>
              <a:t>Ograniczenie spożycia soli</a:t>
            </a:r>
          </a:p>
        </p:txBody>
      </p:sp>
    </p:spTree>
    <p:extLst>
      <p:ext uri="{BB962C8B-B14F-4D97-AF65-F5344CB8AC3E}">
        <p14:creationId xmlns:p14="http://schemas.microsoft.com/office/powerpoint/2010/main" val="26766339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FF211C6-69B6-7E0B-7232-02F243CF4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FECA9C77-F0F8-3261-3E2E-16BBBEB5B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nowotwory">
            <a:extLst>
              <a:ext uri="{FF2B5EF4-FFF2-40B4-BE49-F238E27FC236}">
                <a16:creationId xmlns:a16="http://schemas.microsoft.com/office/drawing/2014/main" id="{CF6C1940-5D3D-1C31-1AFC-E23ACC785B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65053"/>
            <a:ext cx="543725" cy="54372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48D9C1A-C9B4-96D8-F1A7-E833BD12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Dieta w profilaktyce chorób nowotworowych </a:t>
            </a:r>
            <a:br>
              <a:rPr lang="pl-PL" b="1"/>
            </a:br>
            <a:endParaRPr lang="pl-PL" b="1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A1F6EE4-80A7-3553-2BEC-F9216D2D646E}"/>
              </a:ext>
            </a:extLst>
          </p:cNvPr>
          <p:cNvSpPr/>
          <p:nvPr/>
        </p:nvSpPr>
        <p:spPr>
          <a:xfrm>
            <a:off x="838200" y="2048240"/>
            <a:ext cx="2673349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C71068-7150-77A8-5702-9E8EA47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50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>
                <a:solidFill>
                  <a:schemeClr val="bg1"/>
                </a:solidFill>
              </a:rPr>
              <a:t>Co należy jeść?: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dziennie 500-600 g warzyw niskoskrobiowych np.: sałata, ogórki, pomidory, kapusta, kapusta kiszona, papryka, brokuły, kalafior, jarmuż, kalarepa, cykoria, boćwina, papryka, rzepa, szparagi, cykoria, seler naciowy, cebula, czosnek, pietruszka, rzodkiewka;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pełnoziarniste pieczywo, makarony z mąki razowej, grube kasze, niełuskany ryż, otręby, naturalne płatki zbożowe.</a:t>
            </a:r>
          </a:p>
        </p:txBody>
      </p:sp>
    </p:spTree>
    <p:extLst>
      <p:ext uri="{BB962C8B-B14F-4D97-AF65-F5344CB8AC3E}">
        <p14:creationId xmlns:p14="http://schemas.microsoft.com/office/powerpoint/2010/main" val="17928942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6210204-4153-15AC-2F89-C72A9A73B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9125DE24-C62D-39DC-38BC-812D09D61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nowotwory">
            <a:extLst>
              <a:ext uri="{FF2B5EF4-FFF2-40B4-BE49-F238E27FC236}">
                <a16:creationId xmlns:a16="http://schemas.microsoft.com/office/drawing/2014/main" id="{FF6E885A-195C-837C-153E-C6EBC16460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65053"/>
            <a:ext cx="543725" cy="54372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AC4601-EF55-5FE4-CA58-484AAE2B0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Dieta w profilaktyce chorób nowotworowych </a:t>
            </a:r>
            <a:br>
              <a:rPr lang="pl-PL" b="1"/>
            </a:br>
            <a:endParaRPr lang="pl-PL" b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D2057B-D5C5-6D00-D6B2-71B53DF1D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5025"/>
            <a:ext cx="10515600" cy="4351338"/>
          </a:xfrm>
        </p:spPr>
        <p:txBody>
          <a:bodyPr/>
          <a:lstStyle/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nasiona roślin strączkowych - groch, fasola, soja, soczewica, bób, ciecierzyca,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tłuszcze omega-3 - olej rzepakowy, lniany, oliwa z oliwek, orzechy, siemię lniane, ziarna słonecznika i dyni, awokado, kakao, oliwki,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mięso drobiowe,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maksymalnie 5g soli dziennie.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452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25D8957A-9026-893B-EE8B-976C3CA00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88FBAE39-3C8F-6AF7-6E30-35F47851F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nowotwory">
            <a:extLst>
              <a:ext uri="{FF2B5EF4-FFF2-40B4-BE49-F238E27FC236}">
                <a16:creationId xmlns:a16="http://schemas.microsoft.com/office/drawing/2014/main" id="{6B08DBE0-F19D-2965-20F7-1973878201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65053"/>
            <a:ext cx="543725" cy="54372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19D1B3E-48CB-05BF-BEE1-EDCF3E478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1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Dieta w profilaktyce chorób nowotworowych </a:t>
            </a:r>
            <a:br>
              <a:rPr lang="pl-PL" b="1"/>
            </a:br>
            <a:endParaRPr lang="pl-PL" b="1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E0AE356-9F0D-D946-49DC-EAEBFF973C9E}"/>
              </a:ext>
            </a:extLst>
          </p:cNvPr>
          <p:cNvSpPr/>
          <p:nvPr/>
        </p:nvSpPr>
        <p:spPr>
          <a:xfrm>
            <a:off x="838200" y="2048240"/>
            <a:ext cx="350520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EFD499-D3C7-E1E2-FC01-69E1C33BD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67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>
                <a:solidFill>
                  <a:schemeClr val="bg1"/>
                </a:solidFill>
              </a:rPr>
              <a:t>Czego należy unikać?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ziemniaków, batatów, dyni,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tłuszczów zwierzęcych,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długiego gotowania warzyw,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czerwonego mięsa (500 g tygodniowo, przy czym tylko niewielką część z tej ilości mogą stanowić wędliny,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produktów wędzonych i grillowanych,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Alkoholu.</a:t>
            </a:r>
            <a:endParaRPr lang="pl-PL" strike="sngStrik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1231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2F76579-191B-055F-DE5C-9136DF65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7C0726DE-9979-9287-5D9D-A8F890B20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nowotwory">
            <a:extLst>
              <a:ext uri="{FF2B5EF4-FFF2-40B4-BE49-F238E27FC236}">
                <a16:creationId xmlns:a16="http://schemas.microsoft.com/office/drawing/2014/main" id="{BC72C0B4-FA92-7ABD-EC9A-1D71206817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65053"/>
            <a:ext cx="543725" cy="54372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9BAFB3A-61BF-58A6-6D9E-594DEA4E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25"/>
            <a:ext cx="10515600" cy="1325563"/>
          </a:xfrm>
        </p:spPr>
        <p:txBody>
          <a:bodyPr/>
          <a:lstStyle/>
          <a:p>
            <a:r>
              <a:rPr lang="pl-PL" b="1"/>
              <a:t>Co powinny jeść osoby, </a:t>
            </a:r>
            <a:br>
              <a:rPr lang="pl-PL" b="1"/>
            </a:br>
            <a:r>
              <a:rPr lang="pl-PL" b="1"/>
              <a:t>które żyją z nowotworem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93BB48-6C0F-F510-D318-A5326CF90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5049"/>
            <a:ext cx="10515600" cy="4164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/>
              <a:t>Dieta osób chorych na choroby nowotworowe stanowi część terapii.</a:t>
            </a:r>
          </a:p>
          <a:p>
            <a:pPr marL="0" indent="0">
              <a:buNone/>
            </a:pPr>
            <a:r>
              <a:rPr lang="pl-PL" sz="2400"/>
              <a:t>Może ograniczać wystąpienie powikłań leczenia operacyjnego, minimalizować skutki uboczne radioterapii, czy chemioterapii oraz stymulować układ immunologiczny. </a:t>
            </a:r>
          </a:p>
          <a:p>
            <a:pPr marL="0" indent="0">
              <a:buNone/>
            </a:pPr>
            <a:r>
              <a:rPr lang="pl-PL" sz="2400"/>
              <a:t>Dieta w chorobie ma za zadanie utrzymać masę ciała i dostarczyć potrzebnej energii i składników odżywczych. </a:t>
            </a:r>
          </a:p>
          <a:p>
            <a:pPr marL="0" indent="0">
              <a:buNone/>
            </a:pPr>
            <a:r>
              <a:rPr lang="pl-PL" sz="2400"/>
              <a:t>W toku leczenia konieczne jest ustalenie z lekarzem co chory może jeść </a:t>
            </a:r>
          </a:p>
          <a:p>
            <a:pPr marL="0" indent="0">
              <a:buNone/>
            </a:pPr>
            <a:r>
              <a:rPr lang="pl-PL" sz="2400"/>
              <a:t>w trakcie terapii, bowiem możliwe są czasowe obostrzenia diety </a:t>
            </a:r>
            <a:br>
              <a:rPr lang="pl-PL" sz="2400"/>
            </a:br>
            <a:r>
              <a:rPr lang="pl-PL" sz="2400"/>
              <a:t>– np. pacjenci w trakcie radioterapii okolic brzucha nie mogą jeść </a:t>
            </a:r>
            <a:br>
              <a:rPr lang="pl-PL" sz="2400"/>
            </a:br>
            <a:r>
              <a:rPr lang="pl-PL" sz="2400"/>
              <a:t>produktów mlecznych. </a:t>
            </a:r>
          </a:p>
        </p:txBody>
      </p:sp>
    </p:spTree>
    <p:extLst>
      <p:ext uri="{BB962C8B-B14F-4D97-AF65-F5344CB8AC3E}">
        <p14:creationId xmlns:p14="http://schemas.microsoft.com/office/powerpoint/2010/main" val="2108826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1849893-35A8-0505-47BA-D784375E4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AF837A74-56FC-19D4-DD3F-EF54F62BD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i jak informacje">
            <a:extLst>
              <a:ext uri="{FF2B5EF4-FFF2-40B4-BE49-F238E27FC236}">
                <a16:creationId xmlns:a16="http://schemas.microsoft.com/office/drawing/2014/main" id="{BF86688A-36B2-F154-CB62-F24D029F98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2" y="465589"/>
            <a:ext cx="549479" cy="54947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2CE414B-940E-3CBA-09BA-2C79D8F69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453"/>
            <a:ext cx="10515600" cy="1325563"/>
          </a:xfrm>
        </p:spPr>
        <p:txBody>
          <a:bodyPr/>
          <a:lstStyle/>
          <a:p>
            <a:r>
              <a:rPr lang="pl-PL" b="1"/>
              <a:t>Aktywność fizyczna i jej znaczenie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5BC835-785A-B17A-A25B-D1B3DDD0E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952"/>
            <a:ext cx="10515600" cy="4570815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Tylko 18,3% seniorów uczestniczy w zajęciach ruchowych.</a:t>
            </a:r>
            <a:r>
              <a:rPr lang="pl-PL" baseline="30000"/>
              <a:t>3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Ruch zmniejsza ryzyko: chorób krążenia, cukrzycy, depresji, otyłości.</a:t>
            </a:r>
            <a:r>
              <a:rPr lang="pl-PL" baseline="30000"/>
              <a:t>4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Aktywność fizyczna – poprawa jakości życia.</a:t>
            </a:r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r>
              <a:rPr lang="pl-PL" sz="1100"/>
              <a:t>3. Główny Urząd Statystyczny. (2023). </a:t>
            </a:r>
            <a:r>
              <a:rPr lang="pl-PL" sz="1100" i="1"/>
              <a:t>Sytuacja osób starszych w Polsce w 2022 roku.</a:t>
            </a:r>
            <a:r>
              <a:rPr lang="pl-PL" sz="1100"/>
              <a:t> Warszawa, Białystok: GUS.</a:t>
            </a:r>
            <a:br>
              <a:rPr lang="pl-PL" sz="1100"/>
            </a:br>
            <a:r>
              <a:rPr lang="pl-PL" sz="1100"/>
              <a:t>4. Narodowe Centrum Edukacji Żywieniowej. (2021). </a:t>
            </a:r>
            <a:r>
              <a:rPr lang="pl-PL" sz="1100" i="1"/>
              <a:t>Aktywność fizyczna w profilaktyce chorób wieku starszego.</a:t>
            </a:r>
            <a:r>
              <a:rPr lang="pl-PL" sz="1100"/>
              <a:t> Warszawa: NIZP PZH – PIB</a:t>
            </a:r>
          </a:p>
        </p:txBody>
      </p:sp>
    </p:spTree>
    <p:extLst>
      <p:ext uri="{BB962C8B-B14F-4D97-AF65-F5344CB8AC3E}">
        <p14:creationId xmlns:p14="http://schemas.microsoft.com/office/powerpoint/2010/main" val="34114255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819189B-0C3C-C974-E948-8EEFC6CD4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8E845F83-A5D0-A1F8-24E7-A6A8DEB18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nowotwory">
            <a:extLst>
              <a:ext uri="{FF2B5EF4-FFF2-40B4-BE49-F238E27FC236}">
                <a16:creationId xmlns:a16="http://schemas.microsoft.com/office/drawing/2014/main" id="{EDDFA49A-1654-1A92-728A-606253A8F6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65053"/>
            <a:ext cx="543725" cy="54372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FF75235-D484-3DF2-23ED-B102BA8DB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25"/>
            <a:ext cx="10515600" cy="1325563"/>
          </a:xfrm>
        </p:spPr>
        <p:txBody>
          <a:bodyPr/>
          <a:lstStyle/>
          <a:p>
            <a:r>
              <a:rPr lang="pl-PL" b="1"/>
              <a:t>Co powinny jeść osoby, </a:t>
            </a:r>
            <a:br>
              <a:rPr lang="pl-PL" b="1"/>
            </a:br>
            <a:r>
              <a:rPr lang="pl-PL" b="1"/>
              <a:t>które żyją z nowotworem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DEF63EA-1AD0-F361-B564-F700F82667BC}"/>
              </a:ext>
            </a:extLst>
          </p:cNvPr>
          <p:cNvSpPr/>
          <p:nvPr/>
        </p:nvSpPr>
        <p:spPr>
          <a:xfrm>
            <a:off x="838200" y="2048240"/>
            <a:ext cx="431800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DA7B7A-04AE-485A-7A93-45065210D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77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>
                <a:solidFill>
                  <a:schemeClr val="bg1"/>
                </a:solidFill>
              </a:rPr>
              <a:t>Kilka istotnych zasad ogólnych: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dieta powinna być lekkostrawna (bez potraw smażonych, wędzonych, ostrych przypraw),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należy wypijać minimum 2 l płynów każdego dnia.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niekiedy następuje znaczny wzrost zapotrzebowania na kalorie – dieta powinna to uwzględniać.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 w toku leczenia pojawia się podwyższone zapotrzebowanie na białko - zwierzęcej i roślinne w stosunku 1:1,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posiłki powinny oszczędzać chory narząd – szczególnie, gdy mamy do czynienia z nowotworami układu pokarmowego.</a:t>
            </a:r>
          </a:p>
        </p:txBody>
      </p:sp>
    </p:spTree>
    <p:extLst>
      <p:ext uri="{BB962C8B-B14F-4D97-AF65-F5344CB8AC3E}">
        <p14:creationId xmlns:p14="http://schemas.microsoft.com/office/powerpoint/2010/main" val="27374842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0203B95-3F5D-1F28-4891-CF2F20656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63293D1D-1839-13DA-2018-7F58C9862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nowotwory">
            <a:extLst>
              <a:ext uri="{FF2B5EF4-FFF2-40B4-BE49-F238E27FC236}">
                <a16:creationId xmlns:a16="http://schemas.microsoft.com/office/drawing/2014/main" id="{80C6B9F9-EF46-92C1-6E60-0F6588A210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9" y="465053"/>
            <a:ext cx="543725" cy="54372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F8ACFD7-3CD0-C9BD-1731-2850E5EB6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25"/>
            <a:ext cx="10515600" cy="1325563"/>
          </a:xfrm>
        </p:spPr>
        <p:txBody>
          <a:bodyPr/>
          <a:lstStyle/>
          <a:p>
            <a:r>
              <a:rPr lang="pl-PL" b="1"/>
              <a:t>Co powinny jeść osoby, </a:t>
            </a:r>
            <a:br>
              <a:rPr lang="pl-PL" b="1"/>
            </a:br>
            <a:r>
              <a:rPr lang="pl-PL" b="1"/>
              <a:t>które żyją z nowotworem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A39316-95C3-C08D-D5D2-C8BC57814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7725"/>
            <a:ext cx="10242550" cy="4351338"/>
          </a:xfrm>
        </p:spPr>
        <p:txBody>
          <a:bodyPr>
            <a:normAutofit/>
          </a:bodyPr>
          <a:lstStyle/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dieta powinna być zgodna z preferencjami smakowymi osoby chorej,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należy zwiększyć spożycie produktów zawierających kwasy omega-3,</a:t>
            </a:r>
          </a:p>
          <a:p>
            <a:pPr lvl="0"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należy bardzo ograniczyć spożycie węglowodanów prostych (max 10% zapotrzebowania na węglowodany) – są „paliwem” dla nowotworu, a także nasilają skutki uboczne onkoterapii,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należy zadbać o odpowiednią ilość naturalnie dostarczanych antyoksydantów: witaminy C, E, β--karotenu, cynku, selenu, miedzi, magnezu, manganu oraz innych substancji bioaktywnych – koenzymu Q10, </a:t>
            </a:r>
            <a:r>
              <a:rPr lang="pl-PL" sz="2400" err="1"/>
              <a:t>polifenoli</a:t>
            </a:r>
            <a:r>
              <a:rPr lang="pl-PL" sz="2400"/>
              <a:t> oraz fitosteroli. Mają one zdolność blokowania wolnych rodników i neutralizowania ich negatywnego działania – uszkadzania błon komórkowych</a:t>
            </a:r>
          </a:p>
        </p:txBody>
      </p:sp>
    </p:spTree>
    <p:extLst>
      <p:ext uri="{BB962C8B-B14F-4D97-AF65-F5344CB8AC3E}">
        <p14:creationId xmlns:p14="http://schemas.microsoft.com/office/powerpoint/2010/main" val="33501587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woce, jedzenie, półmisek, posiłek&#10;&#10;Zawartość wygenerowana przez AI może być niepoprawna.">
            <a:extLst>
              <a:ext uri="{FF2B5EF4-FFF2-40B4-BE49-F238E27FC236}">
                <a16:creationId xmlns:a16="http://schemas.microsoft.com/office/drawing/2014/main" id="{58F92629-7C13-79C2-1FFF-24FB9EC4F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DE8CF0B0-C9DA-2223-29F7-C441DE38428D}"/>
              </a:ext>
            </a:extLst>
          </p:cNvPr>
          <p:cNvSpPr txBox="1">
            <a:spLocks/>
          </p:cNvSpPr>
          <p:nvPr/>
        </p:nvSpPr>
        <p:spPr>
          <a:xfrm>
            <a:off x="5189292" y="1369202"/>
            <a:ext cx="632722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SKŁADNIKI MEGA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CA569255-53E2-B408-3063-A526275B387C}"/>
              </a:ext>
            </a:extLst>
          </p:cNvPr>
          <p:cNvCxnSpPr>
            <a:cxnSpLocks/>
          </p:cNvCxnSpPr>
          <p:nvPr/>
        </p:nvCxnSpPr>
        <p:spPr>
          <a:xfrm>
            <a:off x="5302543" y="3968624"/>
            <a:ext cx="3868753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rafika 15" descr="ikonka - składniki mega">
            <a:extLst>
              <a:ext uri="{FF2B5EF4-FFF2-40B4-BE49-F238E27FC236}">
                <a16:creationId xmlns:a16="http://schemas.microsoft.com/office/drawing/2014/main" id="{23DA5DBB-A637-DCC0-EC86-FE2E21D3A8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3233" y="2831983"/>
            <a:ext cx="1030730" cy="1030730"/>
          </a:xfrm>
          <a:prstGeom prst="rect">
            <a:avLst/>
          </a:prstGeom>
        </p:spPr>
      </p:pic>
      <p:pic>
        <p:nvPicPr>
          <p:cNvPr id="14" name="Obraz 13" descr="Logotyp programu Senior w roli głównej">
            <a:extLst>
              <a:ext uri="{FF2B5EF4-FFF2-40B4-BE49-F238E27FC236}">
                <a16:creationId xmlns:a16="http://schemas.microsoft.com/office/drawing/2014/main" id="{805F996D-7EA3-A453-82A9-B5B2221DC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D8035DFC-7A67-A62A-4CB6-1DEFDE44E968}"/>
              </a:ext>
            </a:extLst>
          </p:cNvPr>
          <p:cNvGrpSpPr/>
          <p:nvPr/>
        </p:nvGrpSpPr>
        <p:grpSpPr>
          <a:xfrm>
            <a:off x="5449385" y="5806555"/>
            <a:ext cx="6358474" cy="905444"/>
            <a:chOff x="339968" y="5555136"/>
            <a:chExt cx="8420244" cy="1199038"/>
          </a:xfrm>
        </p:grpSpPr>
        <p:pic>
          <p:nvPicPr>
            <p:cNvPr id="10" name="Obraz 9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A50F493A-0912-6CCA-9B0D-169AEC9F3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1" name="Obraz 10" descr="Logotyp Ministerstwa Zdrowia">
              <a:extLst>
                <a:ext uri="{FF2B5EF4-FFF2-40B4-BE49-F238E27FC236}">
                  <a16:creationId xmlns:a16="http://schemas.microsoft.com/office/drawing/2014/main" id="{9901E25F-EF66-3D6E-ABAB-B7FF1C77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2" name="Obraz 11" descr="Logotyp NASK">
              <a:extLst>
                <a:ext uri="{FF2B5EF4-FFF2-40B4-BE49-F238E27FC236}">
                  <a16:creationId xmlns:a16="http://schemas.microsoft.com/office/drawing/2014/main" id="{01B11392-2096-54DD-7A00-067A89A3D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1007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6F0DCF26-3A9D-74B2-7090-EE7594641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B903C9A8-9532-AA50-91EA-32D4229FA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7" name="Grafika 6" descr="ikonka - składniki mega">
            <a:extLst>
              <a:ext uri="{FF2B5EF4-FFF2-40B4-BE49-F238E27FC236}">
                <a16:creationId xmlns:a16="http://schemas.microsoft.com/office/drawing/2014/main" id="{4002E074-43D2-4116-DC8D-D704D88DFD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8" y="465053"/>
            <a:ext cx="543725" cy="54372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0F5F87F-7608-0E5B-08F7-A5C533099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346"/>
            <a:ext cx="10515600" cy="1325563"/>
          </a:xfrm>
        </p:spPr>
        <p:txBody>
          <a:bodyPr/>
          <a:lstStyle/>
          <a:p>
            <a:r>
              <a:rPr lang="pl-PL" b="1"/>
              <a:t>Składniki MEGA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16174014-5F37-DDAA-3D15-B3E5DE53A1D4}"/>
              </a:ext>
            </a:extLst>
          </p:cNvPr>
          <p:cNvSpPr/>
          <p:nvPr/>
        </p:nvSpPr>
        <p:spPr>
          <a:xfrm>
            <a:off x="838200" y="1540240"/>
            <a:ext cx="259715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70A402-F840-941A-586D-017EDDB6A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849"/>
            <a:ext cx="10515600" cy="4799097"/>
          </a:xfrm>
        </p:spPr>
        <p:txBody>
          <a:bodyPr>
            <a:normAutofit/>
          </a:bodyPr>
          <a:lstStyle/>
          <a:p>
            <a:pPr marL="0" indent="0">
              <a:buClr>
                <a:srgbClr val="0971B7"/>
              </a:buClr>
              <a:buNone/>
            </a:pPr>
            <a:r>
              <a:rPr lang="pl-PL" b="1">
                <a:solidFill>
                  <a:schemeClr val="bg1"/>
                </a:solidFill>
              </a:rPr>
              <a:t>Antyoksydanty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to związki o silnym działaniu przeciwutleniającym, które chronią organizm przed uszkodzeniami DNA przez tlen i wolne rodniki,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pełnią istotną rolę w zapobieganiu nowotworom,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największą rolę odgrywają: witaminy: C, E, karotenoidy i selen,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spożywanie warzyw i owoców bogatych w witaminę C obniża ryzyko zachorowania na raka: jamy ustnej, gardła, przełyku żołądka, płuc, jelita grubego, trzustki, pęcherza moczowego i piersi.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spożywanie witamina E zawartej w olejach roślinnych, ziarnach zbóż, nasionach słonecznika i zielonych warzywach liściastych obniża ryzyko zachorowania na raka żołądka i gruczołu krokowego.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11979369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57C38E5-B422-4243-3A5D-87A156D10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997F1E62-76DD-F77C-7376-DBF84037F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8" name="Grafika 7" descr="ikonka - składniki mega">
            <a:extLst>
              <a:ext uri="{FF2B5EF4-FFF2-40B4-BE49-F238E27FC236}">
                <a16:creationId xmlns:a16="http://schemas.microsoft.com/office/drawing/2014/main" id="{51195AA3-A59C-4986-79D8-3CA121DE77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8" y="465053"/>
            <a:ext cx="543725" cy="543725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038E4EDF-B202-7051-2CE2-BEBCB47D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346"/>
            <a:ext cx="10515600" cy="1325563"/>
          </a:xfrm>
        </p:spPr>
        <p:txBody>
          <a:bodyPr/>
          <a:lstStyle/>
          <a:p>
            <a:r>
              <a:rPr lang="pl-PL" b="1"/>
              <a:t>Składniki MEGA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57A164C-90EA-2587-8EE2-F63191CF6CB5}"/>
              </a:ext>
            </a:extLst>
          </p:cNvPr>
          <p:cNvSpPr/>
          <p:nvPr/>
        </p:nvSpPr>
        <p:spPr>
          <a:xfrm>
            <a:off x="838200" y="1540240"/>
            <a:ext cx="259715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DAF107-4243-0EB2-DC03-F9BE407C6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674"/>
            <a:ext cx="10515600" cy="474662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3000" b="1">
                <a:solidFill>
                  <a:schemeClr val="bg1"/>
                </a:solidFill>
              </a:rPr>
              <a:t>Antyoksydanty</a:t>
            </a:r>
            <a:endParaRPr lang="pl-PL" sz="3000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600"/>
              <a:t>Karotenoidy działają pozytywnie na układ immunologiczny i hamują namnażanie komórek nowotworowych,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600"/>
              <a:t>chronią również przed szkodliwym działaniem promieni UV, obniżają ryzyko zachorowania na raka: jamy ustnej, krtani, przełyku, prostaty i pęcherza moczowego. </a:t>
            </a:r>
          </a:p>
          <a:p>
            <a:pPr marL="0" indent="0">
              <a:buNone/>
            </a:pPr>
            <a:r>
              <a:rPr lang="pl-PL" sz="2600"/>
              <a:t>Należy jeść różnokolorowe warzywa i owoce,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600"/>
              <a:t>selen wzmacnia reakcję układu immunologicznego, usuwa wolne rodniki, </a:t>
            </a:r>
            <a:br>
              <a:rPr lang="pl-PL" sz="2600"/>
            </a:br>
            <a:r>
              <a:rPr lang="pl-PL" sz="2600"/>
              <a:t>a także hamuje rozwój komórek nowotworowych. Obniża ryzyko zachorowania na raka: płuc, żołądka, wątroby, tarczycy i gruczołu krokowego. Znajdziemy go w nasionach roślin strączkowych, czosnku, gryce, ryżu, kukurydzy, kakao.</a:t>
            </a:r>
          </a:p>
        </p:txBody>
      </p:sp>
    </p:spTree>
    <p:extLst>
      <p:ext uri="{BB962C8B-B14F-4D97-AF65-F5344CB8AC3E}">
        <p14:creationId xmlns:p14="http://schemas.microsoft.com/office/powerpoint/2010/main" val="10565332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FACA9A9-02BB-7296-BE2C-BD6D36AD6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53FE7368-DB1D-FE73-FC5A-405FF8E3B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8" name="Grafika 7" descr="ikonka - składniki mega">
            <a:extLst>
              <a:ext uri="{FF2B5EF4-FFF2-40B4-BE49-F238E27FC236}">
                <a16:creationId xmlns:a16="http://schemas.microsoft.com/office/drawing/2014/main" id="{890117F5-C052-3BDD-A4F4-B8E63A42D4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8" y="465053"/>
            <a:ext cx="543725" cy="543725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47216544-5822-38A8-CDDC-95BAA39E6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346"/>
            <a:ext cx="10515600" cy="1325563"/>
          </a:xfrm>
        </p:spPr>
        <p:txBody>
          <a:bodyPr/>
          <a:lstStyle/>
          <a:p>
            <a:r>
              <a:rPr lang="pl-PL" b="1"/>
              <a:t>Składniki MEGA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1B27377D-F71E-E2BE-1C96-961154CE1595}"/>
              </a:ext>
            </a:extLst>
          </p:cNvPr>
          <p:cNvSpPr/>
          <p:nvPr/>
        </p:nvSpPr>
        <p:spPr>
          <a:xfrm>
            <a:off x="838200" y="1540240"/>
            <a:ext cx="187325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C53243-1D3A-EAA6-79A2-4A371853A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912"/>
            <a:ext cx="10347398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err="1">
                <a:solidFill>
                  <a:schemeClr val="bg1"/>
                </a:solidFill>
              </a:rPr>
              <a:t>Polifenole</a:t>
            </a:r>
            <a:endParaRPr lang="pl-PL" b="1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naturalne związki przeciwutleniające, występujące w roślinach. Poza działaniem na wolne rodniki usuwają z organizmu metale ciężkie, stymulują układ immunologiczny, hamują namnażanie się komórek nowotworowych,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obniżają ryzyko zachorowania na raka jelita grubego, prostaty, piersi, przełyku i żołądka,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zawarte w orzechach, zielonej herbacie, kakao, winogronach, borówkach, mandarynkach, truskawkach, pomarańczach, żurawinie, jeżynach, grejpfrutach i warzywach kapustnych.</a:t>
            </a:r>
          </a:p>
        </p:txBody>
      </p:sp>
    </p:spTree>
    <p:extLst>
      <p:ext uri="{BB962C8B-B14F-4D97-AF65-F5344CB8AC3E}">
        <p14:creationId xmlns:p14="http://schemas.microsoft.com/office/powerpoint/2010/main" val="41607665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560DA09-BE9C-32E7-61D9-CD046CE74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62114C1B-AC1B-329F-6195-6163E324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8" name="Grafika 7" descr="ikonka - składniki mega">
            <a:extLst>
              <a:ext uri="{FF2B5EF4-FFF2-40B4-BE49-F238E27FC236}">
                <a16:creationId xmlns:a16="http://schemas.microsoft.com/office/drawing/2014/main" id="{AD04FEFC-077C-4502-7E7E-E8DAC35A22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8" y="465053"/>
            <a:ext cx="543725" cy="543725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EB0574EE-C7BA-A9E6-823D-E0CA768E0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346"/>
            <a:ext cx="10515600" cy="1325563"/>
          </a:xfrm>
        </p:spPr>
        <p:txBody>
          <a:bodyPr/>
          <a:lstStyle/>
          <a:p>
            <a:r>
              <a:rPr lang="pl-PL" b="1"/>
              <a:t>Składniki MEGA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E7378DF-48C9-5602-C1BE-7DCE7A9BFFB0}"/>
              </a:ext>
            </a:extLst>
          </p:cNvPr>
          <p:cNvSpPr/>
          <p:nvPr/>
        </p:nvSpPr>
        <p:spPr>
          <a:xfrm>
            <a:off x="838200" y="1540240"/>
            <a:ext cx="198120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636BB5-0E86-F167-1F2E-FD068F433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6075"/>
            <a:ext cx="1022985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Fitosterole</a:t>
            </a:r>
          </a:p>
          <a:p>
            <a:pPr marL="0" indent="0">
              <a:buNone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związki chemiczne obecne w niektórych nasionach,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obniżają stężenie cholesterolu we krwi,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wykazują pewne działanie hamujące namnażanie i rozsiew komórek nowotworowych, działają pozytywnie na układ immunologiczny,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prawdopodobnie obniżają ryzyko zachorowania na raka jelita grubego, piersi i prostaty. Znajdziemy je w nasionach roślin strączkowych, rzepaku, nasionach sezamu, słonecznika, dyni.</a:t>
            </a:r>
          </a:p>
        </p:txBody>
      </p:sp>
    </p:spTree>
    <p:extLst>
      <p:ext uri="{BB962C8B-B14F-4D97-AF65-F5344CB8AC3E}">
        <p14:creationId xmlns:p14="http://schemas.microsoft.com/office/powerpoint/2010/main" val="19303568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B0D707B8-C799-FAE9-00D0-84D748E95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3EADB717-614D-64F3-5758-A66DED733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składniki mega">
            <a:extLst>
              <a:ext uri="{FF2B5EF4-FFF2-40B4-BE49-F238E27FC236}">
                <a16:creationId xmlns:a16="http://schemas.microsoft.com/office/drawing/2014/main" id="{8B35AAFC-0686-D6DF-0727-13DCA5B966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8" y="465053"/>
            <a:ext cx="543725" cy="543725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55DB4F0D-93C1-3F59-ECD7-A3962F86DE4F}"/>
              </a:ext>
            </a:extLst>
          </p:cNvPr>
          <p:cNvSpPr txBox="1">
            <a:spLocks/>
          </p:cNvSpPr>
          <p:nvPr/>
        </p:nvSpPr>
        <p:spPr>
          <a:xfrm>
            <a:off x="838200" y="3523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Składniki MEGA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C6DA555-B130-3F12-40FE-0AAC279507DD}"/>
              </a:ext>
            </a:extLst>
          </p:cNvPr>
          <p:cNvSpPr/>
          <p:nvPr/>
        </p:nvSpPr>
        <p:spPr>
          <a:xfrm>
            <a:off x="838200" y="1540240"/>
            <a:ext cx="259715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DE7066-6A56-5B8A-F1F0-198243958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67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err="1">
                <a:solidFill>
                  <a:schemeClr val="bg1"/>
                </a:solidFill>
              </a:rPr>
              <a:t>Izotiocyjaniny</a:t>
            </a:r>
            <a:endParaRPr lang="pl-PL" b="1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b="1">
              <a:solidFill>
                <a:schemeClr val="bg1"/>
              </a:solidFill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związki chemiczne obecne w niektórych warzywach, które wykazują właściwości przeciwnowotworowe,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obniżają ryzyko zachorowania na raka jelita grubego, płuca, piersi, jajnika, pęcherza moczowego i czerniaka,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zawarte w czosnku, cebuli, szczypiorku, porze.</a:t>
            </a:r>
          </a:p>
        </p:txBody>
      </p:sp>
    </p:spTree>
    <p:extLst>
      <p:ext uri="{BB962C8B-B14F-4D97-AF65-F5344CB8AC3E}">
        <p14:creationId xmlns:p14="http://schemas.microsoft.com/office/powerpoint/2010/main" val="2617689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7D60CD0-32EE-5E6E-E4CF-B5D3E8C0E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3F120E02-BC03-8FD1-9AEC-95967E81F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składniki mega">
            <a:extLst>
              <a:ext uri="{FF2B5EF4-FFF2-40B4-BE49-F238E27FC236}">
                <a16:creationId xmlns:a16="http://schemas.microsoft.com/office/drawing/2014/main" id="{63DC3D45-E7C8-E70A-934E-E4944407BE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8" y="465053"/>
            <a:ext cx="543725" cy="54372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27BA53B5-5E49-1565-60F0-D013390FC528}"/>
              </a:ext>
            </a:extLst>
          </p:cNvPr>
          <p:cNvSpPr/>
          <p:nvPr/>
        </p:nvSpPr>
        <p:spPr>
          <a:xfrm>
            <a:off x="838200" y="1540240"/>
            <a:ext cx="344170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0626C8-8BAD-38CD-A924-4CE2059F9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0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Błonnik pokarmowy</a:t>
            </a:r>
          </a:p>
          <a:p>
            <a:pPr marL="0" indent="0">
              <a:buNone/>
            </a:pPr>
            <a:endParaRPr lang="pl-PL" b="1">
              <a:solidFill>
                <a:schemeClr val="bg1"/>
              </a:solidFill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włókna roślinne nieulegające strawieniu w ludzkim przewodzie pokarmowym, niezwykle istotne w procesie trawienia,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opóźnia opróżnianie żołądka, opóźnia czas wchłaniania glukozy, sprzyja rozwojowi właściwej flory bakteryjnej w jelitach i wspomaga ich perystaltykę,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niektóre frakcje włókien mają umiejętność wiązania rakotwórczych metabolitów,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sz="2400"/>
              <a:t>obecność w posiłkach obniżaj ryzyko zachorowania na raka jelita grubego.</a:t>
            </a:r>
          </a:p>
          <a:p>
            <a:endParaRPr lang="pl-PL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51BC306C-A1EE-A079-8DEA-F409B000C824}"/>
              </a:ext>
            </a:extLst>
          </p:cNvPr>
          <p:cNvSpPr txBox="1">
            <a:spLocks/>
          </p:cNvSpPr>
          <p:nvPr/>
        </p:nvSpPr>
        <p:spPr>
          <a:xfrm>
            <a:off x="838200" y="3523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Składniki MEGA</a:t>
            </a:r>
          </a:p>
        </p:txBody>
      </p:sp>
    </p:spTree>
    <p:extLst>
      <p:ext uri="{BB962C8B-B14F-4D97-AF65-F5344CB8AC3E}">
        <p14:creationId xmlns:p14="http://schemas.microsoft.com/office/powerpoint/2010/main" val="10749683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02F2D-276E-5C6F-ED91-1BE966197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44DD0C77-5595-BF16-51F2-C10865744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E746658-1DB0-9E74-67C0-223B8F2AB1D5}"/>
              </a:ext>
            </a:extLst>
          </p:cNvPr>
          <p:cNvSpPr txBox="1">
            <a:spLocks/>
          </p:cNvSpPr>
          <p:nvPr/>
        </p:nvSpPr>
        <p:spPr>
          <a:xfrm>
            <a:off x="4969408" y="1047992"/>
            <a:ext cx="3923339" cy="9056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DIETA SENIORA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DE36B39A-15DD-2AF4-0E4A-C4AADD3F7181}"/>
              </a:ext>
            </a:extLst>
          </p:cNvPr>
          <p:cNvCxnSpPr>
            <a:cxnSpLocks/>
          </p:cNvCxnSpPr>
          <p:nvPr/>
        </p:nvCxnSpPr>
        <p:spPr>
          <a:xfrm>
            <a:off x="4253860" y="2011812"/>
            <a:ext cx="3456683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33437891-9032-08CF-85EF-1AFD6AA56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pic>
        <p:nvPicPr>
          <p:cNvPr id="17" name="Grafika 16" descr="Ikonka dieta - rysunek brokuła">
            <a:extLst>
              <a:ext uri="{FF2B5EF4-FFF2-40B4-BE49-F238E27FC236}">
                <a16:creationId xmlns:a16="http://schemas.microsoft.com/office/drawing/2014/main" id="{51978619-C910-441F-8FB4-2FF582D561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2404" y="2764172"/>
            <a:ext cx="1030730" cy="1030730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D27EA232-231B-8138-0FBD-E786787AB51E}"/>
              </a:ext>
            </a:extLst>
          </p:cNvPr>
          <p:cNvSpPr txBox="1">
            <a:spLocks/>
          </p:cNvSpPr>
          <p:nvPr/>
        </p:nvSpPr>
        <p:spPr>
          <a:xfrm>
            <a:off x="4293207" y="1743877"/>
            <a:ext cx="4041407" cy="905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cap="all">
                <a:solidFill>
                  <a:schemeClr val="bg2">
                    <a:lumMod val="10000"/>
                  </a:schemeClr>
                </a:solidFill>
              </a:rPr>
              <a:t>Ankieta po zajęciach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49C8AB6-C2C1-3298-D2EA-62915B579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321" y="2917475"/>
            <a:ext cx="1617759" cy="1659750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9514F309-AC3C-E7CE-FFEE-C929FC8645BC}"/>
              </a:ext>
            </a:extLst>
          </p:cNvPr>
          <p:cNvGrpSpPr/>
          <p:nvPr/>
        </p:nvGrpSpPr>
        <p:grpSpPr>
          <a:xfrm>
            <a:off x="5614119" y="5482529"/>
            <a:ext cx="6358474" cy="905444"/>
            <a:chOff x="339968" y="5555136"/>
            <a:chExt cx="8420244" cy="1199038"/>
          </a:xfrm>
        </p:grpSpPr>
        <p:pic>
          <p:nvPicPr>
            <p:cNvPr id="12" name="Obraz 11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8D0813B9-8D08-C1D7-9E56-37A96E0CB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4" name="Obraz 13" descr="Logotyp Ministerstwa Zdrowia">
              <a:extLst>
                <a:ext uri="{FF2B5EF4-FFF2-40B4-BE49-F238E27FC236}">
                  <a16:creationId xmlns:a16="http://schemas.microsoft.com/office/drawing/2014/main" id="{F44DEF5D-A248-E946-D8A9-D212E1ADA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5" name="Obraz 14" descr="Logotyp NASK">
              <a:extLst>
                <a:ext uri="{FF2B5EF4-FFF2-40B4-BE49-F238E27FC236}">
                  <a16:creationId xmlns:a16="http://schemas.microsoft.com/office/drawing/2014/main" id="{0074F7B1-F186-425E-F7B7-6C4633B04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534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8E92806-2750-AC9D-5D81-B548144FE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4FEB1D6-E6B9-62AA-B2AE-CB9F0CAE8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9712"/>
            <a:ext cx="10515600" cy="1325563"/>
          </a:xfrm>
        </p:spPr>
        <p:txBody>
          <a:bodyPr/>
          <a:lstStyle/>
          <a:p>
            <a:r>
              <a:rPr lang="pl-PL" b="1"/>
              <a:t>Zdrowie psychiczne i samotność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EB3CCE-C146-F1F4-AF29-C85481AA8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0211"/>
            <a:ext cx="9928123" cy="4420641"/>
          </a:xfrm>
        </p:spPr>
        <p:txBody>
          <a:bodyPr>
            <a:normAutofit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U 20% seniorów stwierdzono objawy depresji </a:t>
            </a:r>
            <a:br>
              <a:rPr lang="pl-PL"/>
            </a:br>
            <a:r>
              <a:rPr lang="pl-PL"/>
              <a:t>(badanie </a:t>
            </a:r>
            <a:r>
              <a:rPr lang="pl-PL" err="1"/>
              <a:t>PolSenior</a:t>
            </a:r>
            <a:r>
              <a:rPr lang="pl-PL"/>
              <a:t> 2).</a:t>
            </a:r>
            <a:r>
              <a:rPr lang="pl-PL" baseline="30000"/>
              <a:t>5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Samotność zwiększa ryzyko zgonu nawet o 30%.</a:t>
            </a:r>
            <a:r>
              <a:rPr lang="pl-PL" baseline="30000"/>
              <a:t>6</a:t>
            </a: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Działania przeciw depresji i wykluczeniu społecznemu.</a:t>
            </a:r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r>
              <a:rPr lang="pl-PL" sz="1100"/>
              <a:t>5. Błędowski, P., Mossakowska, M., Chudek, J. (red.). (2021). </a:t>
            </a:r>
            <a:r>
              <a:rPr lang="pl-PL" sz="1100" i="1"/>
              <a:t>PolSenior2: Badanie poszczególnych obszarów stanu zdrowia osób starszych, w tym jakości życia związanej ze zdrowiem.</a:t>
            </a:r>
            <a:r>
              <a:rPr lang="pl-PL" sz="1100"/>
              <a:t> Gdańsk: Gdański Uniwersytet Medyczny. </a:t>
            </a:r>
            <a:br>
              <a:rPr lang="pl-PL" sz="1100"/>
            </a:br>
            <a:r>
              <a:rPr lang="pl-PL" sz="1100"/>
              <a:t>6. </a:t>
            </a:r>
            <a:r>
              <a:rPr lang="en-US" sz="1100"/>
              <a:t>Holt-</a:t>
            </a:r>
            <a:r>
              <a:rPr lang="en-US" sz="1100" err="1"/>
              <a:t>Lunstad</a:t>
            </a:r>
            <a:r>
              <a:rPr lang="en-US" sz="1100"/>
              <a:t>, J., Smith, T. B., Baker, M., Harris, T., &amp; Stephenson, D. (2015). </a:t>
            </a:r>
            <a:r>
              <a:rPr lang="en-US" sz="1100" i="1"/>
              <a:t>Loneliness and Social Isolation as Risk Factors for Mortality: A Meta-Analytic Review.</a:t>
            </a:r>
            <a:r>
              <a:rPr lang="en-US" sz="1100"/>
              <a:t> Perspectives on Psychological Science, 10(2), 227–237.</a:t>
            </a:r>
            <a:endParaRPr lang="pl-PL" sz="1100"/>
          </a:p>
        </p:txBody>
      </p:sp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4426B3FE-09D9-2048-F6BB-9E9109CFA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i jak informacje">
            <a:extLst>
              <a:ext uri="{FF2B5EF4-FFF2-40B4-BE49-F238E27FC236}">
                <a16:creationId xmlns:a16="http://schemas.microsoft.com/office/drawing/2014/main" id="{281D75A5-DB11-0FA8-1B39-A1BDA4601C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2" y="465589"/>
            <a:ext cx="549479" cy="54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507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na wolnym powietrzu, osoba, obuwie&#10;&#10;Zawartość wygenerowana przez AI może być niepoprawna.">
            <a:extLst>
              <a:ext uri="{FF2B5EF4-FFF2-40B4-BE49-F238E27FC236}">
                <a16:creationId xmlns:a16="http://schemas.microsoft.com/office/drawing/2014/main" id="{87A5A343-DD88-5E1F-8EF7-226E4011A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DEC2566E-2D60-BDE8-17B6-4D12F127B22C}"/>
              </a:ext>
            </a:extLst>
          </p:cNvPr>
          <p:cNvSpPr txBox="1">
            <a:spLocks/>
          </p:cNvSpPr>
          <p:nvPr/>
        </p:nvSpPr>
        <p:spPr>
          <a:xfrm>
            <a:off x="5189292" y="1883552"/>
            <a:ext cx="632722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Aktywność </a:t>
            </a:r>
          </a:p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fizyczna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48823548-0BBE-D7C3-08E8-6B38EC09C130}"/>
              </a:ext>
            </a:extLst>
          </p:cNvPr>
          <p:cNvCxnSpPr>
            <a:cxnSpLocks/>
          </p:cNvCxnSpPr>
          <p:nvPr/>
        </p:nvCxnSpPr>
        <p:spPr>
          <a:xfrm>
            <a:off x="5302543" y="4482974"/>
            <a:ext cx="295880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rafika 15" descr="ikonka - aktywność fizyczna">
            <a:extLst>
              <a:ext uri="{FF2B5EF4-FFF2-40B4-BE49-F238E27FC236}">
                <a16:creationId xmlns:a16="http://schemas.microsoft.com/office/drawing/2014/main" id="{82EC2023-753F-48F7-BC3D-05386F2A67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3231" y="3351873"/>
            <a:ext cx="1030731" cy="1030731"/>
          </a:xfrm>
          <a:prstGeom prst="rect">
            <a:avLst/>
          </a:prstGeom>
        </p:spPr>
      </p:pic>
      <p:pic>
        <p:nvPicPr>
          <p:cNvPr id="10" name="Obraz 9" descr="Logotyp programu Senior w roli głównej">
            <a:extLst>
              <a:ext uri="{FF2B5EF4-FFF2-40B4-BE49-F238E27FC236}">
                <a16:creationId xmlns:a16="http://schemas.microsoft.com/office/drawing/2014/main" id="{07496651-81D2-2426-C612-07DA7494E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10093233" y="146001"/>
            <a:ext cx="1613832" cy="1354822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4DFFB2E5-D4FD-EC34-D1C7-E0658AE5C77C}"/>
              </a:ext>
            </a:extLst>
          </p:cNvPr>
          <p:cNvGrpSpPr/>
          <p:nvPr/>
        </p:nvGrpSpPr>
        <p:grpSpPr>
          <a:xfrm>
            <a:off x="625594" y="5494357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3ACD0516-7654-702B-78FF-09931C550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AB88A4F8-4922-1963-A189-DF46640F9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3" name="Obraz 12" descr="Logotyp NASK">
              <a:extLst>
                <a:ext uri="{FF2B5EF4-FFF2-40B4-BE49-F238E27FC236}">
                  <a16:creationId xmlns:a16="http://schemas.microsoft.com/office/drawing/2014/main" id="{B3071F0B-0BEA-155E-FFFC-DCBB61F24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1057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935A1-F082-2429-90D1-3A2FBB53B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buwie, osoba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48F3B97F-3BE9-1686-2E0E-04BD43CB3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" y="0"/>
            <a:ext cx="12191999" cy="6858000"/>
          </a:xfrm>
          <a:prstGeom prst="rect">
            <a:avLst/>
          </a:prstGeo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0AF41487-6D00-C3DA-2B3D-5F9787D8D4BF}"/>
              </a:ext>
            </a:extLst>
          </p:cNvPr>
          <p:cNvCxnSpPr>
            <a:cxnSpLocks/>
          </p:cNvCxnSpPr>
          <p:nvPr/>
        </p:nvCxnSpPr>
        <p:spPr>
          <a:xfrm>
            <a:off x="4414432" y="2074319"/>
            <a:ext cx="296288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1C0BA6CC-9C6C-049A-9AE7-58EE0C561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pic>
        <p:nvPicPr>
          <p:cNvPr id="13" name="Grafika 12" descr="ikonka - aktywność fizyczna jak i po co">
            <a:extLst>
              <a:ext uri="{FF2B5EF4-FFF2-40B4-BE49-F238E27FC236}">
                <a16:creationId xmlns:a16="http://schemas.microsoft.com/office/drawing/2014/main" id="{1A72FC03-CE6F-BD3A-4DFA-F9CF3F395C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2632" y="2722209"/>
            <a:ext cx="1030730" cy="1030730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57577BFE-B941-2EE8-A4D0-7A9F5371838F}"/>
              </a:ext>
            </a:extLst>
          </p:cNvPr>
          <p:cNvSpPr txBox="1">
            <a:spLocks/>
          </p:cNvSpPr>
          <p:nvPr/>
        </p:nvSpPr>
        <p:spPr>
          <a:xfrm>
            <a:off x="4075296" y="1743658"/>
            <a:ext cx="4041407" cy="905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cap="all">
                <a:solidFill>
                  <a:schemeClr val="bg2">
                    <a:lumMod val="10000"/>
                  </a:schemeClr>
                </a:solidFill>
              </a:rPr>
              <a:t>Ankieta przed zajęciami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B2186EB0-78C2-C60E-1A5C-ADD24931ACA3}"/>
              </a:ext>
            </a:extLst>
          </p:cNvPr>
          <p:cNvSpPr txBox="1">
            <a:spLocks/>
          </p:cNvSpPr>
          <p:nvPr/>
        </p:nvSpPr>
        <p:spPr>
          <a:xfrm>
            <a:off x="4414432" y="823412"/>
            <a:ext cx="5656977" cy="12208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b="1" cap="all">
                <a:solidFill>
                  <a:schemeClr val="bg2">
                    <a:lumMod val="10000"/>
                  </a:schemeClr>
                </a:solidFill>
              </a:rPr>
              <a:t>Aktywność fizyczna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0CE4773E-8CBD-49E8-8FFB-52C3ED305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745" y="2945989"/>
            <a:ext cx="1722259" cy="1777371"/>
          </a:xfrm>
          <a:prstGeom prst="rect">
            <a:avLst/>
          </a:prstGeom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494CF9BC-3E5B-E798-4144-1A3998B04EBC}"/>
              </a:ext>
            </a:extLst>
          </p:cNvPr>
          <p:cNvGrpSpPr/>
          <p:nvPr/>
        </p:nvGrpSpPr>
        <p:grpSpPr>
          <a:xfrm>
            <a:off x="486447" y="5648168"/>
            <a:ext cx="6358474" cy="905444"/>
            <a:chOff x="339968" y="5555136"/>
            <a:chExt cx="8420244" cy="1199038"/>
          </a:xfrm>
        </p:grpSpPr>
        <p:pic>
          <p:nvPicPr>
            <p:cNvPr id="12" name="Obraz 11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1BB9C2CA-F5F6-BEBD-E62F-C0EFEC860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5" name="Obraz 14" descr="Logotyp Ministerstwa Zdrowia">
              <a:extLst>
                <a:ext uri="{FF2B5EF4-FFF2-40B4-BE49-F238E27FC236}">
                  <a16:creationId xmlns:a16="http://schemas.microsoft.com/office/drawing/2014/main" id="{8DDDC853-47AC-62A0-6524-FD60A5309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6" name="Obraz 15" descr="Logotyp NASK">
              <a:extLst>
                <a:ext uri="{FF2B5EF4-FFF2-40B4-BE49-F238E27FC236}">
                  <a16:creationId xmlns:a16="http://schemas.microsoft.com/office/drawing/2014/main" id="{EF1D640D-C945-E2F4-1EAB-E635CA45E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6267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8428186-18C3-193D-1BA5-FF7B1C367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6E9BF78D-5D35-4F51-AD50-0731CDC40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7" name="Grafika 6" descr="ikonka - aktywność fizyczna">
            <a:extLst>
              <a:ext uri="{FF2B5EF4-FFF2-40B4-BE49-F238E27FC236}">
                <a16:creationId xmlns:a16="http://schemas.microsoft.com/office/drawing/2014/main" id="{232512EA-106A-B1F9-4D6B-43CD2D7C47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8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0AF34EE-9015-A589-2A8A-D2A9BBD23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Aktywność fizyczna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BA19F-44EC-053A-56F2-F9FD35060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854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tylko ¼ seniorów podejmuje aktywność fizyczną,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regularny wysiłek fizyczny zwiększa stężenie ważnych neuroprzekaźników, jak dopamina, serotonina, noradrenalina,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aktywność fizyczna, szczególnie w połączeniu z aktywnością umysłową i intensywną aktywnością społeczną, korzystnie wpływa na zapobieganiu występowaniu zaburzeń poznawczych u osób w podeszłym wieku</a:t>
            </a:r>
          </a:p>
        </p:txBody>
      </p:sp>
    </p:spTree>
    <p:extLst>
      <p:ext uri="{BB962C8B-B14F-4D97-AF65-F5344CB8AC3E}">
        <p14:creationId xmlns:p14="http://schemas.microsoft.com/office/powerpoint/2010/main" val="12573907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E210C89-6958-B178-12B4-51703DA1D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AAE1F065-1ACA-E659-00F7-E674DB615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6DDE4801-590F-3DF4-EC54-38BD08FA0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5239"/>
            <a:ext cx="10515600" cy="1325563"/>
          </a:xfrm>
        </p:spPr>
        <p:txBody>
          <a:bodyPr>
            <a:normAutofit/>
          </a:bodyPr>
          <a:lstStyle/>
          <a:p>
            <a:r>
              <a:rPr lang="pl-PL" b="1"/>
              <a:t>Dlaczego warto </a:t>
            </a:r>
            <a:br>
              <a:rPr lang="pl-PL" b="1"/>
            </a:br>
            <a:r>
              <a:rPr lang="pl-PL" b="1"/>
              <a:t>rozmawiać o aktywności?</a:t>
            </a:r>
          </a:p>
        </p:txBody>
      </p:sp>
      <p:pic>
        <p:nvPicPr>
          <p:cNvPr id="7" name="Grafika 6" descr="ikonka - aktywność fizyczna">
            <a:extLst>
              <a:ext uri="{FF2B5EF4-FFF2-40B4-BE49-F238E27FC236}">
                <a16:creationId xmlns:a16="http://schemas.microsoft.com/office/drawing/2014/main" id="{8FC83102-A401-0531-BA6F-01C8E29DAD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8" y="466497"/>
            <a:ext cx="542281" cy="54228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5E116589-B88E-CFFF-84BA-7518984998D4}"/>
              </a:ext>
            </a:extLst>
          </p:cNvPr>
          <p:cNvSpPr/>
          <p:nvPr/>
        </p:nvSpPr>
        <p:spPr>
          <a:xfrm>
            <a:off x="838200" y="3686540"/>
            <a:ext cx="532765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762275-97B5-3113-773C-15331711F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Zdrowie, samodzielność i dobre samopoczucie to rzeczy bezcenne w każdym wieku.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Aktywność fizyczna to klucz do: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niezależności w codziennym życiu;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zachowania sprawności;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poprawy nastroju i samopoczucia.</a:t>
            </a:r>
          </a:p>
          <a:p>
            <a:pPr marL="0" indent="0">
              <a:buNone/>
            </a:pPr>
            <a:endParaRPr lang="pl-PL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11591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98E61357-8B1F-3FDA-3476-FDDF5224E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AA5EFC8D-FD13-9738-A24B-69BB71212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5180C5F-E3C7-2EE7-7937-10D8655B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12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/>
              <a:t>Jak wygląda sprawność fizyczna seniorów </a:t>
            </a:r>
            <a:br>
              <a:rPr lang="pl-PL" b="1"/>
            </a:br>
            <a:r>
              <a:rPr lang="pl-PL" b="1"/>
              <a:t>w Polsce</a:t>
            </a:r>
            <a:br>
              <a:rPr lang="pl-PL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A4D649-7AFF-EBFF-5D72-24024BC42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53800"/>
          </a:xfrm>
        </p:spPr>
        <p:txBody>
          <a:bodyPr>
            <a:normAutofit fontScale="92500" lnSpcReduction="10000"/>
          </a:bodyPr>
          <a:lstStyle/>
          <a:p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tylko 28,8% osób 60+ uważa swoją sprawność za dobrą </a:t>
            </a:r>
            <a:br>
              <a:rPr lang="pl-PL"/>
            </a:br>
            <a:r>
              <a:rPr lang="pl-PL"/>
              <a:t>lub bardzo dobrą;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18% ocenia ją jako złą;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3% jako bardzo złą. </a:t>
            </a:r>
            <a:r>
              <a:rPr lang="pl-PL" baseline="30000"/>
              <a:t>11</a:t>
            </a:r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endParaRPr lang="pl-PL"/>
          </a:p>
          <a:p>
            <a:pPr marL="0" indent="0">
              <a:buNone/>
            </a:pPr>
            <a:r>
              <a:rPr lang="pl-PL"/>
              <a:t>To pokazuje, jak ważne są działania wspierające aktywność.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r>
              <a:rPr lang="pl-PL" sz="1100"/>
              <a:t>11. Główny Urząd Statystyczny (2022). </a:t>
            </a:r>
            <a:r>
              <a:rPr lang="pl-PL" sz="1100" i="1"/>
              <a:t>Uczestnictwo w sporcie i rekreacji ruchowej w 2021 r.</a:t>
            </a:r>
            <a:r>
              <a:rPr lang="pl-PL" sz="1100"/>
              <a:t> Warszawa: GUS. </a:t>
            </a:r>
          </a:p>
        </p:txBody>
      </p:sp>
      <p:pic>
        <p:nvPicPr>
          <p:cNvPr id="6" name="Grafika 5" descr="ikonka - aktywność fizyczna">
            <a:extLst>
              <a:ext uri="{FF2B5EF4-FFF2-40B4-BE49-F238E27FC236}">
                <a16:creationId xmlns:a16="http://schemas.microsoft.com/office/drawing/2014/main" id="{E83FD408-A78A-3565-D85E-C9ACBFF526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8" y="466497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681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7101863-15B8-8EF1-B07A-626D7AAA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4217C206-560F-6F1F-FC9E-EC4AC7BFC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C164B72-B5C7-549C-0D09-2CB8D0E83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Jak wielu seniorów ćwiczy?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B845BF-6B2E-E260-FCCD-04DC26C2B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37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/>
              <a:t>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tylko 18,3% osób 60+ bierze udział w zajęciach rekreacyjnych,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potrzebne są działania motywujące i wspierające seniorów.</a:t>
            </a:r>
            <a:r>
              <a:rPr lang="pl-PL" baseline="30000"/>
              <a:t>11</a:t>
            </a: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Potrzebujemy ambasadorów zdrowego ruchu!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r>
              <a:rPr lang="pl-PL" sz="1100"/>
              <a:t>11. Główny Urząd Statystyczny (2022). </a:t>
            </a:r>
            <a:r>
              <a:rPr lang="pl-PL" sz="1100" i="1"/>
              <a:t>Uczestnictwo w sporcie i rekreacji ruchowej w 2021 r.</a:t>
            </a:r>
            <a:r>
              <a:rPr lang="pl-PL" sz="1100"/>
              <a:t> Warszawa: GUS. </a:t>
            </a:r>
          </a:p>
        </p:txBody>
      </p:sp>
      <p:pic>
        <p:nvPicPr>
          <p:cNvPr id="6" name="Grafika 5" descr="ikonka - aktywność fizyczna">
            <a:extLst>
              <a:ext uri="{FF2B5EF4-FFF2-40B4-BE49-F238E27FC236}">
                <a16:creationId xmlns:a16="http://schemas.microsoft.com/office/drawing/2014/main" id="{7B40FAF6-78C2-AAF4-5871-F7442FD7C3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8" y="466497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88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buwie, osoba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E263A56F-A019-80E5-23DE-F71F6DDE8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040634E6-91EF-C177-BD49-5B33BD97DD40}"/>
              </a:ext>
            </a:extLst>
          </p:cNvPr>
          <p:cNvSpPr txBox="1">
            <a:spLocks/>
          </p:cNvSpPr>
          <p:nvPr/>
        </p:nvSpPr>
        <p:spPr>
          <a:xfrm>
            <a:off x="3267511" y="1767523"/>
            <a:ext cx="565697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Aktywność </a:t>
            </a:r>
            <a:br>
              <a:rPr lang="pl-PL" sz="4000" b="1" cap="all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fizyczna – </a:t>
            </a:r>
          </a:p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jak i po co?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3EEF4CCA-9C96-49FE-1EEB-36D8428EE7A9}"/>
              </a:ext>
            </a:extLst>
          </p:cNvPr>
          <p:cNvCxnSpPr>
            <a:cxnSpLocks/>
          </p:cNvCxnSpPr>
          <p:nvPr/>
        </p:nvCxnSpPr>
        <p:spPr>
          <a:xfrm>
            <a:off x="3380763" y="4366945"/>
            <a:ext cx="296288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088FD912-C3D0-1EE5-2051-E0BD7DD34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pic>
        <p:nvPicPr>
          <p:cNvPr id="13" name="Grafika 12" descr="ikonka - aktywność fizyczna jak i po co">
            <a:extLst>
              <a:ext uri="{FF2B5EF4-FFF2-40B4-BE49-F238E27FC236}">
                <a16:creationId xmlns:a16="http://schemas.microsoft.com/office/drawing/2014/main" id="{7168ECBB-EFD4-1FD5-74B8-6B08FC9065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2632" y="2722209"/>
            <a:ext cx="1030730" cy="1030730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B602DDD5-F9C3-CED8-AF8B-FF8A218B8893}"/>
              </a:ext>
            </a:extLst>
          </p:cNvPr>
          <p:cNvGrpSpPr/>
          <p:nvPr/>
        </p:nvGrpSpPr>
        <p:grpSpPr>
          <a:xfrm>
            <a:off x="373802" y="5713018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CBC312E4-E744-3467-7A69-2E925F776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CC5B7092-B781-839E-2785-8A967577D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4" name="Obraz 13" descr="Logotyp NASK">
              <a:extLst>
                <a:ext uri="{FF2B5EF4-FFF2-40B4-BE49-F238E27FC236}">
                  <a16:creationId xmlns:a16="http://schemas.microsoft.com/office/drawing/2014/main" id="{B1327169-BA85-4778-B9D7-86C6A13B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5802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73E4DF0-8293-D326-8BCC-47FF04982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E335212A-69D5-6DAB-85EB-E76989526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7" name="Grafika 6" descr="ikonka - aktywność fizyczna jak i po co">
            <a:extLst>
              <a:ext uri="{FF2B5EF4-FFF2-40B4-BE49-F238E27FC236}">
                <a16:creationId xmlns:a16="http://schemas.microsoft.com/office/drawing/2014/main" id="{36A8210D-C20E-FFDF-9DB2-7254E89B9E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7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45C3E59-5D5E-FAE8-E85D-09785F0A6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Co daje aktywność fizyczna?</a:t>
            </a:r>
            <a:r>
              <a:rPr lang="pl-PL"/>
              <a:t>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59A47E3-9B59-1349-1F7C-A2BAE691DFAA}"/>
              </a:ext>
            </a:extLst>
          </p:cNvPr>
          <p:cNvSpPr/>
          <p:nvPr/>
        </p:nvSpPr>
        <p:spPr>
          <a:xfrm>
            <a:off x="838200" y="1766276"/>
            <a:ext cx="278130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64F980-761E-ECF5-EE96-32452409C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Regularny ruch: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zmniejsza ryzyko chorób serca i układu oddechowego;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wzmacnia kości i mięśnie;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obniża ryzyko cukrzycy typu 2;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pomaga kontrolować wagę;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zapobiega depresji.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62946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6148CA2-1D1D-A0A8-F5AE-CC219304F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9C45309B-EFE2-034D-075A-3F4B7265A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65AE1DE-96C7-C635-716F-2F79C752C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Endorfiny i dobre samopoczucie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3B04A4-FC66-06BA-E6D4-75C502423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aktywność fizyczna = naturalna recepta na lepszy humor;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wydzielają się endorfiny – hormony szczęścia;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spada poziom hormonów stresu (np. kortyzolu).</a:t>
            </a:r>
          </a:p>
          <a:p>
            <a:endParaRPr lang="pl-PL"/>
          </a:p>
        </p:txBody>
      </p:sp>
      <p:pic>
        <p:nvPicPr>
          <p:cNvPr id="6" name="Grafika 5" descr="ikonka - aktywność fizyczna jak i po co">
            <a:extLst>
              <a:ext uri="{FF2B5EF4-FFF2-40B4-BE49-F238E27FC236}">
                <a16:creationId xmlns:a16="http://schemas.microsoft.com/office/drawing/2014/main" id="{80075428-E2F6-DD70-6E0D-ED2B01A0C4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7" y="466497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205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78911E07-8EF8-CB13-1A51-39626072F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EE52C124-8BFE-89D9-2952-71EBCB803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0AE4827-9225-A42D-A963-3E128CB7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Zdrowie to nie tylko ciało!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E6CB75-E11D-EDD4-63BD-7C5AF910E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ciało i psychika to jedność;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aktywność wpływa pozytywnie na zdrowie psychiczne;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poprawia jakość snu, zmniejsza lęk i depresję;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pomaga budować relacje społeczne.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  <p:pic>
        <p:nvPicPr>
          <p:cNvPr id="6" name="Grafika 5" descr="ikonka - aktywność fizyczna jak i po co">
            <a:extLst>
              <a:ext uri="{FF2B5EF4-FFF2-40B4-BE49-F238E27FC236}">
                <a16:creationId xmlns:a16="http://schemas.microsoft.com/office/drawing/2014/main" id="{34F9A7CF-37E5-9447-029F-71EA21105A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7" y="466497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09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9AACEF6-B2C9-692F-A2E9-7A9809FDD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FDD69532-E412-C598-BE3D-D973DCCF0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i jak informacje">
            <a:extLst>
              <a:ext uri="{FF2B5EF4-FFF2-40B4-BE49-F238E27FC236}">
                <a16:creationId xmlns:a16="http://schemas.microsoft.com/office/drawing/2014/main" id="{DFAE78C2-B5E6-BC79-377E-020446EEC9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602" y="465589"/>
            <a:ext cx="549479" cy="54947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907D544-793F-D1B8-9F93-FEA5D9CC5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5517"/>
            <a:ext cx="10515600" cy="1325563"/>
          </a:xfrm>
        </p:spPr>
        <p:txBody>
          <a:bodyPr/>
          <a:lstStyle/>
          <a:p>
            <a:r>
              <a:rPr lang="pl-PL" b="1"/>
              <a:t>Emocje, stres i ich wpływ</a:t>
            </a:r>
            <a:br>
              <a:rPr lang="pl-PL" b="1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B2F49F-8CD6-9B8D-D2F8-193ECACD3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017"/>
            <a:ext cx="10515600" cy="4351338"/>
          </a:xfrm>
        </p:spPr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Stres = fizjologiczna reakcja na bodźce; długotrwale szkodzi.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Emocje wpływają na zdrowie fizyczne i psychiczne.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Są sposoby radzenia sobie z emocjami i stresującymi zmianami.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57383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1B1BE01-F3CD-6D3E-B5D2-76F9AA063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CF84267C-9F04-D803-CB16-BD224A763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27A66E7-CA69-9E9D-1E9F-949C6C42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Związek z długością życia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22F64A-C8B8-E6D1-BB13-BC2B75E74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162"/>
            <a:ext cx="9878961" cy="49324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Aktywność fizyczna wpływa na długość życia w 37%!</a:t>
            </a:r>
            <a:r>
              <a:rPr lang="pl-PL" baseline="30000"/>
              <a:t>9</a:t>
            </a: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To bardzo dużo – warto zacząć nawet od małych „kroków”.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r>
              <a:rPr lang="pl-PL" sz="1100"/>
              <a:t>9. World </a:t>
            </a:r>
            <a:r>
              <a:rPr lang="pl-PL" sz="1100" err="1"/>
              <a:t>Cancer</a:t>
            </a:r>
            <a:r>
              <a:rPr lang="pl-PL" sz="1100"/>
              <a:t> </a:t>
            </a:r>
            <a:r>
              <a:rPr lang="pl-PL" sz="1100" err="1"/>
              <a:t>Research</a:t>
            </a:r>
            <a:r>
              <a:rPr lang="pl-PL" sz="1100"/>
              <a:t> Fund International, American </a:t>
            </a:r>
            <a:r>
              <a:rPr lang="pl-PL" sz="1100" err="1"/>
              <a:t>Institute</a:t>
            </a:r>
            <a:r>
              <a:rPr lang="pl-PL" sz="1100"/>
              <a:t> for </a:t>
            </a:r>
            <a:r>
              <a:rPr lang="pl-PL" sz="1100" err="1"/>
              <a:t>Cancer</a:t>
            </a:r>
            <a:r>
              <a:rPr lang="pl-PL" sz="1100"/>
              <a:t> </a:t>
            </a:r>
            <a:r>
              <a:rPr lang="pl-PL" sz="1100" err="1"/>
              <a:t>Research</a:t>
            </a:r>
            <a:r>
              <a:rPr lang="pl-PL" sz="1100"/>
              <a:t>. </a:t>
            </a:r>
            <a:r>
              <a:rPr lang="pl-PL" sz="1100" i="1"/>
              <a:t>Diet, </a:t>
            </a:r>
            <a:r>
              <a:rPr lang="pl-PL" sz="1100" i="1" err="1"/>
              <a:t>Nutrition</a:t>
            </a:r>
            <a:r>
              <a:rPr lang="pl-PL" sz="1100" i="1"/>
              <a:t>, </a:t>
            </a:r>
            <a:r>
              <a:rPr lang="pl-PL" sz="1100" i="1" err="1"/>
              <a:t>Physical</a:t>
            </a:r>
            <a:r>
              <a:rPr lang="pl-PL" sz="1100" i="1"/>
              <a:t> Activity and </a:t>
            </a:r>
            <a:r>
              <a:rPr lang="pl-PL" sz="1100" i="1" err="1"/>
              <a:t>Cancer</a:t>
            </a:r>
            <a:r>
              <a:rPr lang="pl-PL" sz="1100" i="1"/>
              <a:t>: a Global </a:t>
            </a:r>
            <a:r>
              <a:rPr lang="pl-PL" sz="1100" i="1" err="1"/>
              <a:t>Perspective</a:t>
            </a:r>
            <a:r>
              <a:rPr lang="pl-PL" sz="1100" i="1"/>
              <a:t>.</a:t>
            </a:r>
            <a:r>
              <a:rPr lang="pl-PL" sz="1100"/>
              <a:t> London, 2018.</a:t>
            </a:r>
          </a:p>
        </p:txBody>
      </p:sp>
      <p:pic>
        <p:nvPicPr>
          <p:cNvPr id="6" name="Grafika 5" descr="ikonka - aktywność fizyczna jak i po co">
            <a:extLst>
              <a:ext uri="{FF2B5EF4-FFF2-40B4-BE49-F238E27FC236}">
                <a16:creationId xmlns:a16="http://schemas.microsoft.com/office/drawing/2014/main" id="{BDA7C1B6-9D4B-635B-C8E3-15BE43234C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7" y="466497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203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394820A-54CF-ED48-2234-0D50C8425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9FA51AC7-3D8F-7A7B-8DBB-703FBDA3D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aktywność fizyczna jak i po co">
            <a:extLst>
              <a:ext uri="{FF2B5EF4-FFF2-40B4-BE49-F238E27FC236}">
                <a16:creationId xmlns:a16="http://schemas.microsoft.com/office/drawing/2014/main" id="{0AB244E9-928B-9FB0-9643-16002FB613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7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3E828A7-4F96-48DF-BDD8-B2703A39B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Codzienna aktywność - co to znaczy?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53C0E4-9CD7-DF21-CABF-35505AB45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nie trzeba od razu chodzić na siłownię;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spacer po osiedlu;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prace w ogrodzie;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taniec;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ćwiczenia przy muzyce w domu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24045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6E28C83-89C4-19C7-1A6D-0B57B029D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64FB6686-380E-759F-D84E-7FDCA2EEC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aktywność fizyczna jak i po co">
            <a:extLst>
              <a:ext uri="{FF2B5EF4-FFF2-40B4-BE49-F238E27FC236}">
                <a16:creationId xmlns:a16="http://schemas.microsoft.com/office/drawing/2014/main" id="{4AFAD067-F88B-1202-31EC-4C28C5F400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7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7B3F21E-5191-4BF8-D3C7-39A6A227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5637"/>
            <a:ext cx="10515600" cy="1325563"/>
          </a:xfrm>
        </p:spPr>
        <p:txBody>
          <a:bodyPr/>
          <a:lstStyle/>
          <a:p>
            <a:r>
              <a:rPr lang="pl-PL" b="1"/>
              <a:t>Dostosuj aktywność </a:t>
            </a:r>
            <a:br>
              <a:rPr lang="pl-PL" b="1"/>
            </a:br>
            <a:r>
              <a:rPr lang="pl-PL" b="1"/>
              <a:t>do swoich możliwości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256E44-CD25-C3E7-A8EB-0748E231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255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Każdy z nas ma inne ciało i inne potrzeby.</a:t>
            </a:r>
          </a:p>
          <a:p>
            <a:pPr marL="0" indent="0">
              <a:buNone/>
            </a:pPr>
            <a:r>
              <a:rPr lang="pl-PL"/>
              <a:t>Skonsultuj się z lekarzem lub fizjoterapeutą.</a:t>
            </a:r>
          </a:p>
          <a:p>
            <a:pPr marL="0" indent="0">
              <a:buNone/>
            </a:pPr>
            <a:r>
              <a:rPr lang="pl-PL"/>
              <a:t>Zacznij powoli.</a:t>
            </a:r>
          </a:p>
          <a:p>
            <a:pPr marL="0" indent="0">
              <a:buNone/>
            </a:pPr>
            <a:r>
              <a:rPr lang="pl-PL"/>
              <a:t>Wsłuchuj się w swoje ciało.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37134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C14BF05B-04F8-3B3E-0366-921EE8F1E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F5A77082-8391-8CF7-7D73-EAD71B516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aktywność fizyczna jak i po co">
            <a:extLst>
              <a:ext uri="{FF2B5EF4-FFF2-40B4-BE49-F238E27FC236}">
                <a16:creationId xmlns:a16="http://schemas.microsoft.com/office/drawing/2014/main" id="{E5E2D9ED-B4EA-5EB2-DCD7-7A7C1CE368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7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BDF9EB8-7034-73D8-5971-148F0CB65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Jakie formy ruchu są dobre dla seniora?</a:t>
            </a:r>
            <a:r>
              <a:rPr lang="pl-PL"/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5EA4C96-5018-E864-7F73-338F96039528}"/>
              </a:ext>
            </a:extLst>
          </p:cNvPr>
          <p:cNvSpPr/>
          <p:nvPr/>
        </p:nvSpPr>
        <p:spPr>
          <a:xfrm>
            <a:off x="838200" y="1766276"/>
            <a:ext cx="754380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162AC5-98CC-4892-702C-4F95C1260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Adekwatne do stanu zdrowia i samopoczucia</a:t>
            </a:r>
          </a:p>
          <a:p>
            <a:pPr marL="0" indent="0">
              <a:buNone/>
            </a:pPr>
            <a:r>
              <a:rPr lang="pl-PL"/>
              <a:t>Jeśli masz wątpliwości, porozmawiaj z lekarzem, albo fizjoterapeutą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 err="1"/>
              <a:t>nordic</a:t>
            </a:r>
            <a:r>
              <a:rPr lang="pl-PL"/>
              <a:t> </a:t>
            </a:r>
            <a:r>
              <a:rPr lang="pl-PL" err="1"/>
              <a:t>walking</a:t>
            </a:r>
            <a:r>
              <a:rPr lang="pl-PL"/>
              <a:t>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spacery;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gimnastyka poranna;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ćwiczenia z krzesłem;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pływanie;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taniec towarzyski.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357531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F486730-FBB4-677F-D14D-54483AFDD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BADC6974-FF3B-C8A1-CA2D-30D1F5D42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6" name="Grafika 5" descr="ikonka - aktywność fizyczna jak i po co">
            <a:extLst>
              <a:ext uri="{FF2B5EF4-FFF2-40B4-BE49-F238E27FC236}">
                <a16:creationId xmlns:a16="http://schemas.microsoft.com/office/drawing/2014/main" id="{A0AE6DE5-1C57-BC1C-536F-170FF8AD90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7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44FBDF9-7AD0-1798-C2A4-7B78AB4E4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Tygodniowa dawka aktywności</a:t>
            </a:r>
            <a:r>
              <a:rPr lang="pl-PL"/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C2FCECF-DCB6-D0C4-11FC-2EF897FA21CF}"/>
              </a:ext>
            </a:extLst>
          </p:cNvPr>
          <p:cNvSpPr/>
          <p:nvPr/>
        </p:nvSpPr>
        <p:spPr>
          <a:xfrm>
            <a:off x="838200" y="1766276"/>
            <a:ext cx="286385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1CD96F-3277-F0EA-0F8C-E6DC0657A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9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Zalecenia WHO:</a:t>
            </a:r>
          </a:p>
          <a:p>
            <a:pPr marL="0" indent="0">
              <a:buNone/>
            </a:pPr>
            <a:endParaRPr lang="pl-PL" b="1">
              <a:solidFill>
                <a:schemeClr val="bg1"/>
              </a:solidFill>
            </a:endParaRP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150 minut umiarkowanego wysiłku tygodniowo </a:t>
            </a:r>
            <a:br>
              <a:rPr lang="pl-PL"/>
            </a:br>
            <a:r>
              <a:rPr lang="pl-PL"/>
              <a:t>(np. 5x30 minut)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albo 75 minut intensywnego,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plus ćwiczenia wzmacniające mięśnie 2x w tygodniu.</a:t>
            </a:r>
            <a:r>
              <a:rPr lang="pl-PL" baseline="30000"/>
              <a:t>12</a:t>
            </a: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r>
              <a:rPr lang="pl-PL" sz="1100"/>
              <a:t>12. </a:t>
            </a:r>
            <a:r>
              <a:rPr lang="en-US" sz="1100"/>
              <a:t>World Health Organization. </a:t>
            </a:r>
            <a:r>
              <a:rPr lang="en-US" sz="1100" i="1"/>
              <a:t>WHO Guidelines on Physical Activity and Sedentary </a:t>
            </a:r>
            <a:r>
              <a:rPr lang="en-US" sz="1100" i="1" err="1"/>
              <a:t>Behaviour</a:t>
            </a:r>
            <a:r>
              <a:rPr lang="en-US" sz="1100" i="1"/>
              <a:t>.</a:t>
            </a:r>
            <a:r>
              <a:rPr lang="en-US" sz="1100"/>
              <a:t> Geneva: World Health Organization, 2020.</a:t>
            </a:r>
            <a:endParaRPr lang="pl-PL" sz="1100"/>
          </a:p>
          <a:p>
            <a:pPr marL="0" indent="0"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61846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soba, obuwie, siedzenie&#10;&#10;Zawartość wygenerowana przez AI może być niepoprawna.">
            <a:extLst>
              <a:ext uri="{FF2B5EF4-FFF2-40B4-BE49-F238E27FC236}">
                <a16:creationId xmlns:a16="http://schemas.microsoft.com/office/drawing/2014/main" id="{4909FB4B-360C-272C-A112-AECC0B817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4E4ACB63-D65D-496B-4831-D7888A0A7DE6}"/>
              </a:ext>
            </a:extLst>
          </p:cNvPr>
          <p:cNvSpPr txBox="1">
            <a:spLocks/>
          </p:cNvSpPr>
          <p:nvPr/>
        </p:nvSpPr>
        <p:spPr>
          <a:xfrm>
            <a:off x="3267511" y="2222500"/>
            <a:ext cx="565697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Aktywność </a:t>
            </a:r>
          </a:p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fizyczna – </a:t>
            </a:r>
          </a:p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zdrowie </a:t>
            </a:r>
          </a:p>
          <a:p>
            <a:pPr algn="l"/>
            <a:r>
              <a:rPr lang="pl-PL" sz="4000" b="1" cap="all">
                <a:solidFill>
                  <a:schemeClr val="bg2">
                    <a:lumMod val="10000"/>
                  </a:schemeClr>
                </a:solidFill>
              </a:rPr>
              <a:t>psychiczne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157EDFEA-52BA-D7E0-6BCE-D25AF82B58D8}"/>
              </a:ext>
            </a:extLst>
          </p:cNvPr>
          <p:cNvCxnSpPr>
            <a:cxnSpLocks/>
          </p:cNvCxnSpPr>
          <p:nvPr/>
        </p:nvCxnSpPr>
        <p:spPr>
          <a:xfrm>
            <a:off x="3380763" y="4821922"/>
            <a:ext cx="2956537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Logotyp programu Senior w roli głównej">
            <a:extLst>
              <a:ext uri="{FF2B5EF4-FFF2-40B4-BE49-F238E27FC236}">
                <a16:creationId xmlns:a16="http://schemas.microsoft.com/office/drawing/2014/main" id="{F2666937-4390-8EA7-A245-0B63EC0F5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9396"/>
          <a:stretch>
            <a:fillRect/>
          </a:stretch>
        </p:blipFill>
        <p:spPr>
          <a:xfrm>
            <a:off x="323271" y="146001"/>
            <a:ext cx="1613832" cy="1354822"/>
          </a:xfrm>
          <a:prstGeom prst="rect">
            <a:avLst/>
          </a:prstGeom>
        </p:spPr>
      </p:pic>
      <p:pic>
        <p:nvPicPr>
          <p:cNvPr id="13" name="Grafika 12" descr="ikonka - zdrowie psychiczne">
            <a:extLst>
              <a:ext uri="{FF2B5EF4-FFF2-40B4-BE49-F238E27FC236}">
                <a16:creationId xmlns:a16="http://schemas.microsoft.com/office/drawing/2014/main" id="{35D8893E-8318-5D36-F361-C0F1256BD7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2632" y="2913635"/>
            <a:ext cx="1030730" cy="1030730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49E81D6A-E551-2623-0A10-60828710F6A5}"/>
              </a:ext>
            </a:extLst>
          </p:cNvPr>
          <p:cNvGrpSpPr/>
          <p:nvPr/>
        </p:nvGrpSpPr>
        <p:grpSpPr>
          <a:xfrm>
            <a:off x="446690" y="5693140"/>
            <a:ext cx="6358474" cy="905444"/>
            <a:chOff x="339968" y="5555136"/>
            <a:chExt cx="8420244" cy="1199038"/>
          </a:xfrm>
        </p:grpSpPr>
        <p:pic>
          <p:nvPicPr>
            <p:cNvPr id="11" name="Obraz 10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A692B1E1-7F2F-F0E8-724E-E1087EE2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3" y="5555136"/>
              <a:ext cx="3885773" cy="1199038"/>
            </a:xfrm>
            <a:prstGeom prst="rect">
              <a:avLst/>
            </a:prstGeom>
          </p:spPr>
        </p:pic>
        <p:pic>
          <p:nvPicPr>
            <p:cNvPr id="12" name="Obraz 11" descr="Logotyp Ministerstwa Zdrowia">
              <a:extLst>
                <a:ext uri="{FF2B5EF4-FFF2-40B4-BE49-F238E27FC236}">
                  <a16:creationId xmlns:a16="http://schemas.microsoft.com/office/drawing/2014/main" id="{F7718E01-B0D6-9FDC-8669-AAA22979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7"/>
            <a:stretch>
              <a:fillRect/>
            </a:stretch>
          </p:blipFill>
          <p:spPr>
            <a:xfrm>
              <a:off x="339968" y="5664734"/>
              <a:ext cx="1448660" cy="1012463"/>
            </a:xfrm>
            <a:prstGeom prst="rect">
              <a:avLst/>
            </a:prstGeom>
          </p:spPr>
        </p:pic>
        <p:pic>
          <p:nvPicPr>
            <p:cNvPr id="14" name="Obraz 13" descr="Logotyp NASK">
              <a:extLst>
                <a:ext uri="{FF2B5EF4-FFF2-40B4-BE49-F238E27FC236}">
                  <a16:creationId xmlns:a16="http://schemas.microsoft.com/office/drawing/2014/main" id="{31745640-9AE1-63F3-1CDF-3152EA3F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01" y="5727563"/>
              <a:ext cx="2280711" cy="84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725191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184E235-05FE-2061-805E-5302AB6EF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programu Senior w roli głównej">
            <a:extLst>
              <a:ext uri="{FF2B5EF4-FFF2-40B4-BE49-F238E27FC236}">
                <a16:creationId xmlns:a16="http://schemas.microsoft.com/office/drawing/2014/main" id="{E613D02B-4086-C083-2164-4D60DC1F1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pic>
        <p:nvPicPr>
          <p:cNvPr id="8" name="Grafika 7" descr="ikonka - zdrowie psychiczne">
            <a:extLst>
              <a:ext uri="{FF2B5EF4-FFF2-40B4-BE49-F238E27FC236}">
                <a16:creationId xmlns:a16="http://schemas.microsoft.com/office/drawing/2014/main" id="{BA781BBE-005D-F72A-588D-3A028FBAA3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6" y="466497"/>
            <a:ext cx="542281" cy="5422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071684E-2CBE-E5C0-50FF-E9A129FAE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8775"/>
            <a:ext cx="10515600" cy="1325563"/>
          </a:xfrm>
        </p:spPr>
        <p:txBody>
          <a:bodyPr/>
          <a:lstStyle/>
          <a:p>
            <a:r>
              <a:rPr lang="pl-PL" b="1"/>
              <a:t>Aktywność a zdrowie psychiczne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0951B0-C4C1-1C19-B7E8-96D39931A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endParaRPr lang="pl-PL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7AB2F42-4D2D-F410-7E0A-CC2A4DB856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905658"/>
              </p:ext>
            </p:extLst>
          </p:nvPr>
        </p:nvGraphicFramePr>
        <p:xfrm>
          <a:off x="735062" y="765146"/>
          <a:ext cx="10721873" cy="5626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769855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697BA32-D773-05DA-4AD6-2D916D840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16BAF8CE-8B47-6A55-D4B0-4DCC4685C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9934B9C-6725-8F01-6260-B59E47905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Depresja u seniorów – nie ignorujmy</a:t>
            </a:r>
            <a:r>
              <a:rPr lang="pl-PL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DE9429-BE4F-CE99-9153-5DB6B26A7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164097" cy="4679951"/>
          </a:xfrm>
        </p:spPr>
        <p:txBody>
          <a:bodyPr>
            <a:normAutofit lnSpcReduction="10000"/>
          </a:bodyPr>
          <a:lstStyle/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nawet 20% osób 60+ doświadcza objawów depresyjnych;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najczęściej: osoby samotne, owdowiałe; 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objawy: smutek, brak energii, senność, wycofanie.</a:t>
            </a:r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endParaRPr lang="pl-PL"/>
          </a:p>
          <a:p>
            <a:pPr marL="0" indent="0">
              <a:buClr>
                <a:srgbClr val="0971B7"/>
              </a:buClr>
              <a:buNone/>
            </a:pPr>
            <a:r>
              <a:rPr lang="pl-PL" sz="1100"/>
              <a:t>5. Błędowski, P., Mossakowska, M., Chudek, J. (red.). (2021). </a:t>
            </a:r>
            <a:r>
              <a:rPr lang="pl-PL" sz="1100" i="1"/>
              <a:t>PolSenior2: Badanie poszczególnych obszarów stanu zdrowia osób starszych, w tym jakości życia związanej ze zdrowiem.</a:t>
            </a:r>
            <a:r>
              <a:rPr lang="pl-PL" sz="1100"/>
              <a:t> Gdańsk: Gdański Uniwersytet Medyczny. </a:t>
            </a:r>
          </a:p>
          <a:p>
            <a:pPr marL="0" indent="0">
              <a:buClr>
                <a:srgbClr val="0971B7"/>
              </a:buClr>
              <a:buNone/>
            </a:pPr>
            <a:endParaRPr lang="pl-PL"/>
          </a:p>
        </p:txBody>
      </p:sp>
      <p:pic>
        <p:nvPicPr>
          <p:cNvPr id="6" name="Grafika 5" descr="ikonka - zdrowie psychiczne">
            <a:extLst>
              <a:ext uri="{FF2B5EF4-FFF2-40B4-BE49-F238E27FC236}">
                <a16:creationId xmlns:a16="http://schemas.microsoft.com/office/drawing/2014/main" id="{B01AAC6E-1EBA-E021-3826-348D7B1D8E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6" y="466497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967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biały, czarne i białe, czarne&#10;&#10;Zawartość wygenerowana przez AI może być niepoprawna.">
            <a:extLst>
              <a:ext uri="{FF2B5EF4-FFF2-40B4-BE49-F238E27FC236}">
                <a16:creationId xmlns:a16="http://schemas.microsoft.com/office/drawing/2014/main" id="{0828D265-2062-9945-A065-663B0F64F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B7B1AF89-B0BE-3A7C-689E-99A9CFCE4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326FA9D-DF44-028A-001F-CEF72EFA9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Samotność = zagrożenie dla zdrowia</a:t>
            </a:r>
            <a:r>
              <a:rPr lang="pl-PL"/>
              <a:t>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CB8BB3E-BC35-A3D1-21F9-11F8A9D452B9}"/>
              </a:ext>
            </a:extLst>
          </p:cNvPr>
          <p:cNvSpPr/>
          <p:nvPr/>
        </p:nvSpPr>
        <p:spPr>
          <a:xfrm>
            <a:off x="838200" y="4318976"/>
            <a:ext cx="482600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C87099-FA22-8FDE-93D8-C3FA08816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/>
              <a:t>Zwiększa ryzyko: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chorób serca o 29%;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udarów o 32%;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demencji o 64%.</a:t>
            </a:r>
            <a:r>
              <a:rPr lang="pl-PL" baseline="30000"/>
              <a:t>13</a:t>
            </a: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 b="1">
                <a:solidFill>
                  <a:schemeClr val="bg1"/>
                </a:solidFill>
              </a:rPr>
              <a:t>Może skrócić życie o 14–30%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 sz="1100"/>
              <a:t>13. </a:t>
            </a:r>
            <a:r>
              <a:rPr lang="en-US" sz="1100"/>
              <a:t>World Health Organization. (2023, 15 </a:t>
            </a:r>
            <a:r>
              <a:rPr lang="en-US" sz="1100" err="1"/>
              <a:t>listopada</a:t>
            </a:r>
            <a:r>
              <a:rPr lang="en-US" sz="1100"/>
              <a:t>). </a:t>
            </a:r>
            <a:r>
              <a:rPr lang="en-US" sz="1100" i="1"/>
              <a:t>WHO launches commission to foster social connection</a:t>
            </a:r>
            <a:r>
              <a:rPr lang="en-US" sz="1100"/>
              <a:t>.</a:t>
            </a:r>
            <a:endParaRPr lang="pl-PL" sz="1100"/>
          </a:p>
        </p:txBody>
      </p:sp>
      <p:pic>
        <p:nvPicPr>
          <p:cNvPr id="7" name="Grafika 6" descr="ikonka - zdrowie psychiczne">
            <a:extLst>
              <a:ext uri="{FF2B5EF4-FFF2-40B4-BE49-F238E27FC236}">
                <a16:creationId xmlns:a16="http://schemas.microsoft.com/office/drawing/2014/main" id="{9A541AF2-CA00-AF77-8245-C559191641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6" y="466497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514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748A6C5-1AE8-F451-2C47-EAF89327F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Logotyp programu Senior w roli głównej">
            <a:extLst>
              <a:ext uri="{FF2B5EF4-FFF2-40B4-BE49-F238E27FC236}">
                <a16:creationId xmlns:a16="http://schemas.microsoft.com/office/drawing/2014/main" id="{00F80D7D-F7B2-5841-CD3A-B03515F28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3576"/>
          <a:stretch>
            <a:fillRect/>
          </a:stretch>
        </p:blipFill>
        <p:spPr>
          <a:xfrm>
            <a:off x="10403626" y="5570646"/>
            <a:ext cx="1613832" cy="12873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277F44C-76C9-AD6E-BFD9-0A5E678A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r>
              <a:rPr lang="pl-PL" b="1"/>
              <a:t>Samotność boli – dosłownie</a:t>
            </a:r>
            <a:r>
              <a:rPr lang="pl-PL"/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D8F680C-5D2C-CBFE-3DCE-F294A0B24E0A}"/>
              </a:ext>
            </a:extLst>
          </p:cNvPr>
          <p:cNvSpPr/>
          <p:nvPr/>
        </p:nvSpPr>
        <p:spPr>
          <a:xfrm>
            <a:off x="838200" y="1787525"/>
            <a:ext cx="4438650" cy="553673"/>
          </a:xfrm>
          <a:prstGeom prst="rect">
            <a:avLst/>
          </a:prstGeom>
          <a:solidFill>
            <a:srgbClr val="09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9729C0-6E45-2C14-493C-4A7EF70C4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>
                <a:solidFill>
                  <a:schemeClr val="bg1"/>
                </a:solidFill>
              </a:rPr>
              <a:t>Naukowcy porównują ją do:</a:t>
            </a:r>
          </a:p>
          <a:p>
            <a:pPr marL="0" indent="0">
              <a:buNone/>
            </a:pPr>
            <a:endParaRPr lang="pl-PL"/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głodu;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braku aktywności;</a:t>
            </a:r>
          </a:p>
          <a:p>
            <a:pPr>
              <a:buClr>
                <a:srgbClr val="0971B7"/>
              </a:buClr>
              <a:buFont typeface="Wingdings" panose="05000000000000000000" pitchFamily="2" charset="2"/>
              <a:buChar char="§"/>
            </a:pPr>
            <a:r>
              <a:rPr lang="pl-PL"/>
              <a:t>a nawet do otyłości.</a:t>
            </a:r>
          </a:p>
          <a:p>
            <a:endParaRPr lang="pl-PL"/>
          </a:p>
        </p:txBody>
      </p:sp>
      <p:pic>
        <p:nvPicPr>
          <p:cNvPr id="6" name="Grafika 5" descr="ikonka - zdrowie psychiczne">
            <a:extLst>
              <a:ext uri="{FF2B5EF4-FFF2-40B4-BE49-F238E27FC236}">
                <a16:creationId xmlns:a16="http://schemas.microsoft.com/office/drawing/2014/main" id="{A26B5DCE-2322-9415-23E4-2CB0261ECF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5596" y="466497"/>
            <a:ext cx="542281" cy="5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9598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295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295</vt:i4>
      </vt:variant>
    </vt:vector>
  </HeadingPairs>
  <TitlesOfParts>
    <vt:vector size="296" baseType="lpstr">
      <vt:lpstr>Motyw pakietu Office</vt:lpstr>
      <vt:lpstr>Senior  w roli głównej</vt:lpstr>
      <vt:lpstr>PowerPoint Presentation</vt:lpstr>
      <vt:lpstr>Starzenie się społeczeństwa w Polsce </vt:lpstr>
      <vt:lpstr>Wyzania okresu senioralnego </vt:lpstr>
      <vt:lpstr>Starzenie się a styl życia </vt:lpstr>
      <vt:lpstr>Problemy żywieniowe seniorów </vt:lpstr>
      <vt:lpstr>Aktywność fizyczna i jej znaczenie </vt:lpstr>
      <vt:lpstr>Zdrowie psychiczne i samotność </vt:lpstr>
      <vt:lpstr>Emocje, stres i ich wpływ </vt:lpstr>
      <vt:lpstr>Choroby zakaźne i niezakaźne </vt:lpstr>
      <vt:lpstr>Zdrowie fizyczne seniorów </vt:lpstr>
      <vt:lpstr>Projekt „Senior w roli głównej”  – kompleksowa odpowiedź </vt:lpstr>
      <vt:lpstr>PowerPoint Presentation</vt:lpstr>
      <vt:lpstr>PowerPoint Presentation</vt:lpstr>
      <vt:lpstr>Potrzeby żywieniowe zmienią się  z wiekiem</vt:lpstr>
      <vt:lpstr>Potrzeby żywieniowe zmienią się  z wiekiem</vt:lpstr>
      <vt:lpstr>Dieta seniora powinna </vt:lpstr>
      <vt:lpstr>Zasady ogólne</vt:lpstr>
      <vt:lpstr>Zasady ogólne</vt:lpstr>
      <vt:lpstr>Zasady ogólne </vt:lpstr>
      <vt:lpstr>Jak najprościej pomóc sobie  w ułożeniu diety?</vt:lpstr>
      <vt:lpstr>PowerPoint Presentation</vt:lpstr>
      <vt:lpstr>Właściwe łączenia przyjmowania  leków i jedzenia</vt:lpstr>
      <vt:lpstr>Właściwe łączenia przyjmowania  leków i jedzenia</vt:lpstr>
      <vt:lpstr>Suplementy diety</vt:lpstr>
      <vt:lpstr>Suplementy diety</vt:lpstr>
      <vt:lpstr>Przed zakupem suplementu diety  należy zwrócić uwagę na:</vt:lpstr>
      <vt:lpstr>Bądź ostrożnym konsumentem</vt:lpstr>
      <vt:lpstr>Stan zdrowia determinuje stosowaną dietę Dieta wpływa na stan zdrowia</vt:lpstr>
      <vt:lpstr>Seniorzy – strażnicy (i współtwórcy) domowych nawyków</vt:lpstr>
      <vt:lpstr>Gorzka prawda o słodkiej trosce</vt:lpstr>
      <vt:lpstr>Jedzenie jako nagroda – emocjonalna pułapka</vt:lpstr>
      <vt:lpstr>Tradycja kontra współczesność</vt:lpstr>
      <vt:lpstr>Seniorzy mają autorytet i realny wpływ  na dzieci</vt:lpstr>
      <vt:lpstr>Mechanizmy wpływu dziadków</vt:lpstr>
      <vt:lpstr>Stan zdrowia determinuje stosowaną  dietę</vt:lpstr>
      <vt:lpstr>PowerPoint Presentation</vt:lpstr>
      <vt:lpstr>Dieta przy chorobach układu krążenia </vt:lpstr>
      <vt:lpstr>Dieta przy chorobach układu krążenia </vt:lpstr>
      <vt:lpstr>Dieta przy chorobach układu krążenia </vt:lpstr>
      <vt:lpstr>Dieta przy chorobach układu krążenia </vt:lpstr>
      <vt:lpstr>Dieta przy chorobach układu krążenia </vt:lpstr>
      <vt:lpstr>Dieta przy chorobach układu krążenia </vt:lpstr>
      <vt:lpstr>Dieta przy chorobach układu krążenia - dieta śródziemnomorska</vt:lpstr>
      <vt:lpstr>Dieta przy chorobach układu krążenia - dieta śródziemnomorska</vt:lpstr>
      <vt:lpstr>Dieta przy chorobach układu krążenia - dieta śródziemnomorska</vt:lpstr>
      <vt:lpstr>PowerPoint Presentation</vt:lpstr>
      <vt:lpstr>Dieta w nietolerancji glukozy i cukrzycy typu 2 Prewencja i wspieranie utrzymania właściwego poziomu cukru </vt:lpstr>
      <vt:lpstr>Dieta w nietolerancji glukozy  i cukrzycy typu 2</vt:lpstr>
      <vt:lpstr>Dieta w nietolerancji glukozy  i cukrzycy typu 2</vt:lpstr>
      <vt:lpstr>Dieta w nietolerancji glukozy  i cukrzycy typu 2</vt:lpstr>
      <vt:lpstr>Dieta w nietolerancji glukozy  i cukrzycy typu 2</vt:lpstr>
      <vt:lpstr>Dieta w nietolerancji glukozy  i cukrzycy typu 2</vt:lpstr>
      <vt:lpstr>Dieta w nietolerancji glukozy  i cukrzycy typu 2</vt:lpstr>
      <vt:lpstr>Dieta w nietolerancji glukozy  i cukrzycy typu 2</vt:lpstr>
      <vt:lpstr>Dieta w nietolerancji glukozy  i cukrzycy typu 2</vt:lpstr>
      <vt:lpstr>Dieta w nietolerancji glukozy  i cukrzycy typu 2</vt:lpstr>
      <vt:lpstr>PowerPoint Presentation</vt:lpstr>
      <vt:lpstr>Dieta w profilaktyce i chorobie nowotworowej Prewencja i wspieranie powrotu do zdrowia </vt:lpstr>
      <vt:lpstr>Dieta w profilaktyce i chorobie nowotworowej</vt:lpstr>
      <vt:lpstr>Dieta w profilaktyce i chorobie  nowotworowej </vt:lpstr>
      <vt:lpstr>Dieta w profilaktyce chorób nowotworowych  </vt:lpstr>
      <vt:lpstr>Dieta w profilaktyce chorób nowotworowych  </vt:lpstr>
      <vt:lpstr>Dieta w profilaktyce chorób nowotworowych  </vt:lpstr>
      <vt:lpstr>Dieta w profilaktyce chorób nowotworowych  </vt:lpstr>
      <vt:lpstr>Dieta w profilaktyce chorób nowotworowych  </vt:lpstr>
      <vt:lpstr>Dieta w profilaktyce chorób nowotworowych  </vt:lpstr>
      <vt:lpstr>Dieta w profilaktyce chorób nowotworowych  </vt:lpstr>
      <vt:lpstr>Co powinny jeść osoby,  które żyją z nowotworem</vt:lpstr>
      <vt:lpstr>Co powinny jeść osoby,  które żyją z nowotworem</vt:lpstr>
      <vt:lpstr>Co powinny jeść osoby,  które żyją z nowotworem</vt:lpstr>
      <vt:lpstr>PowerPoint Presentation</vt:lpstr>
      <vt:lpstr>Składniki MEGA</vt:lpstr>
      <vt:lpstr>Składniki MEGA</vt:lpstr>
      <vt:lpstr>Składniki MEGA</vt:lpstr>
      <vt:lpstr>Składniki MEGA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Aktywność fizyczna</vt:lpstr>
      <vt:lpstr>Dlaczego warto  rozmawiać o aktywności?</vt:lpstr>
      <vt:lpstr>Jak wygląda sprawność fizyczna seniorów  w Polsce </vt:lpstr>
      <vt:lpstr>Jak wielu seniorów ćwiczy? </vt:lpstr>
      <vt:lpstr>PowerPoint Presentation</vt:lpstr>
      <vt:lpstr>Co daje aktywność fizyczna? </vt:lpstr>
      <vt:lpstr>Endorfiny i dobre samopoczucie </vt:lpstr>
      <vt:lpstr>Zdrowie to nie tylko ciało! </vt:lpstr>
      <vt:lpstr>Związek z długością życia </vt:lpstr>
      <vt:lpstr>Codzienna aktywność - co to znaczy? </vt:lpstr>
      <vt:lpstr>Dostosuj aktywność  do swoich możliwości</vt:lpstr>
      <vt:lpstr>Jakie formy ruchu są dobre dla seniora? </vt:lpstr>
      <vt:lpstr>Tygodniowa dawka aktywności </vt:lpstr>
      <vt:lpstr>PowerPoint Presentation</vt:lpstr>
      <vt:lpstr>Aktywność a zdrowie psychiczne </vt:lpstr>
      <vt:lpstr>Depresja u seniorów – nie ignorujmy </vt:lpstr>
      <vt:lpstr>Samotność = zagrożenie dla zdrowia </vt:lpstr>
      <vt:lpstr>Samotność boli – dosłownie </vt:lpstr>
      <vt:lpstr>Emocje i stres u osób starszych </vt:lpstr>
      <vt:lpstr>Czym jest stres? </vt:lpstr>
      <vt:lpstr>Optymizm i cel w życiu </vt:lpstr>
      <vt:lpstr>Aktywność to kontakt z ludźmi </vt:lpstr>
      <vt:lpstr>Bariery w aktywności? </vt:lpstr>
      <vt:lpstr>Jak je pokonać? </vt:lpstr>
      <vt:lpstr>Przykład tygodnia aktywności </vt:lpstr>
      <vt:lpstr>Ćwiczenia w domu</vt:lpstr>
      <vt:lpstr>Bezpieczeństwo przede wszystkim </vt:lpstr>
      <vt:lpstr>Zasada małych kroków –  „nie wszystko naraz” </vt:lpstr>
      <vt:lpstr>PowerPoint Presentation</vt:lpstr>
      <vt:lpstr>Co można robić codziennie? </vt:lpstr>
      <vt:lpstr>Praca w ogrodzie – ruch i radość </vt:lpstr>
      <vt:lpstr>Korzyści z aktywności </vt:lpstr>
      <vt:lpstr>Masz obawy? </vt:lpstr>
      <vt:lpstr>Wspólne działania = większa skuteczność </vt:lpstr>
      <vt:lpstr>Ćwicz dla siebie – nie dla innych</vt:lpstr>
      <vt:lpstr>PowerPoint Presentation</vt:lpstr>
      <vt:lpstr>PowerPoint Presentation</vt:lpstr>
      <vt:lpstr>PowerPoint Presentation</vt:lpstr>
      <vt:lpstr>Czym jest zdrowie psychiczne? </vt:lpstr>
      <vt:lpstr>Zdrowie psychiczne w starszym wieku </vt:lpstr>
      <vt:lpstr>Najczęstsze problemy psychiczne u seniorów </vt:lpstr>
      <vt:lpstr>Co może wpływać na zdrowie psychiczne? </vt:lpstr>
      <vt:lpstr>Człowiek jest całością</vt:lpstr>
      <vt:lpstr>Znaczenie rodziny i przyjaciół </vt:lpstr>
      <vt:lpstr>Aktywność fizyczna i umysłowa </vt:lpstr>
      <vt:lpstr>Aktywność społeczna </vt:lpstr>
      <vt:lpstr>Jak radzić sobie ze stresem? </vt:lpstr>
      <vt:lpstr>PowerPoint Presentation</vt:lpstr>
      <vt:lpstr>Kiedy warto szukać pomocy? </vt:lpstr>
      <vt:lpstr>Gdzie szukać pomocy? </vt:lpstr>
      <vt:lpstr>Wsparcie psychiczne online </vt:lpstr>
      <vt:lpstr>Pomoc</vt:lpstr>
      <vt:lpstr>Pomoc</vt:lpstr>
      <vt:lpstr>Pomoc</vt:lpstr>
      <vt:lpstr>Pomoc</vt:lpstr>
      <vt:lpstr>Znaczenie profilaktyki </vt:lpstr>
      <vt:lpstr>PowerPoint Presentation</vt:lpstr>
      <vt:lpstr>Rola poczucia humoru i pozytywnego myślenia </vt:lpstr>
      <vt:lpstr>Wpływ muzyki i sztuki na samopoczucie </vt:lpstr>
      <vt:lpstr>Znaczenie natury i czasu spędzanego  na świeżym powietrzu </vt:lpstr>
      <vt:lpstr>Jak rozmawiać o swoich emocjach z bliskimi? </vt:lpstr>
      <vt:lpstr>Jak rozpoznać i reagować na depresję  u siebie i innych? </vt:lpstr>
      <vt:lpstr>PowerPoint Presentation</vt:lpstr>
      <vt:lpstr>Jak wspierać innych seniorów? </vt:lpstr>
      <vt:lpstr>Zdrowie psychiczne a samodzielność </vt:lpstr>
      <vt:lpstr>Wzmacnianie poczucia bezpieczeństwa </vt:lpstr>
      <vt:lpstr>Internet i zdrowie psychiczne seniorów </vt:lpstr>
      <vt:lpstr>Przykłady codziennych rytuałów poprawiających nastrój </vt:lpstr>
      <vt:lpstr>Znaczenie snu i diety </vt:lpstr>
      <vt:lpstr>Proste techniki relaksacyjne </vt:lpstr>
      <vt:lpstr>PowerPoint Presentation</vt:lpstr>
      <vt:lpstr> </vt:lpstr>
      <vt:lpstr> </vt:lpstr>
      <vt:lpstr>Szczepienia ochronne Seniorów</vt:lpstr>
      <vt:lpstr>Szczepienia ochronne</vt:lpstr>
      <vt:lpstr>Szczepienia ochronne</vt:lpstr>
      <vt:lpstr>Szczepienia ochronne</vt:lpstr>
      <vt:lpstr>Szczepienia ochronne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Utrzymywanie kontaktów społecznych</vt:lpstr>
      <vt:lpstr>Internet – plusy dla zdrowia seniorów</vt:lpstr>
      <vt:lpstr>Internet – zagrożenia i ryzyka dla seniorów</vt:lpstr>
      <vt:lpstr>Internet i zdrowie psychiczne seniorów </vt:lpstr>
      <vt:lpstr>Jak korzystać z Internetu bezpiecznie? </vt:lpstr>
      <vt:lpstr>Przykładowe pułapki Internetu </vt:lpstr>
      <vt:lpstr>PowerPoint Presentation</vt:lpstr>
      <vt:lpstr>Wprowadzenie do dezinformacji </vt:lpstr>
      <vt:lpstr>Jak dezinformacja wpływa na seniorów? </vt:lpstr>
      <vt:lpstr>Jak rozpoznać dezinformację? </vt:lpstr>
      <vt:lpstr>Krytyczne myślenie jako ochrona </vt:lpstr>
      <vt:lpstr>Podejrzany sms?</vt:lpstr>
      <vt:lpstr>Jak przeciwdziałać dezinformacji? </vt:lpstr>
      <vt:lpstr>Fałszywe informacje o zdrowiu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Ćwiczenie</vt:lpstr>
      <vt:lpstr>Analiza przykładowej wiadomości </vt:lpstr>
      <vt:lpstr> Rozpoznawanie rzetelnych źródeł </vt:lpstr>
      <vt:lpstr> </vt:lpstr>
      <vt:lpstr>PowerPoint Presentation</vt:lpstr>
      <vt:lpstr>PowerPoint Presentation</vt:lpstr>
      <vt:lpstr>PowerPoint Presentation</vt:lpstr>
      <vt:lpstr>Program „Moje Zdrowie” – bilans zdrowia dorosłych </vt:lpstr>
      <vt:lpstr>Profilaktyka raka szyjki macicy (25–64 lata) </vt:lpstr>
      <vt:lpstr>Profilaktyka raka piersi (45–74 lata) </vt:lpstr>
      <vt:lpstr>Profilaktyka raka jelita grubego </vt:lpstr>
      <vt:lpstr>Profilaktyka chorób układu krążenia (CHUK)</vt:lpstr>
      <vt:lpstr>Profilaktyka chorób odtytoniowych  (w tym POChP) </vt:lpstr>
      <vt:lpstr>Program Profilaktyki Raka Płuca </vt:lpstr>
      <vt:lpstr>Program Profilaktyki Gruźlicy </vt:lpstr>
      <vt:lpstr>Profilaktyka osteoporozy (dla osób 50+) </vt:lpstr>
      <vt:lpstr>PowerPoint Presentation</vt:lpstr>
      <vt:lpstr>Bezpłatne wsparcie dla seniorów  –  Leki 65+</vt:lpstr>
      <vt:lpstr>Żywność specjalnego przeznaczenia medycznego i wyroby medyczne 65+</vt:lpstr>
      <vt:lpstr>Co warto wiedzieć? – praktyczne wskazówki</vt:lpstr>
      <vt:lpstr>Żywność specjalnego przeznaczenia medycznego (ŻSPM) </vt:lpstr>
      <vt:lpstr>PowerPoint Presentation</vt:lpstr>
      <vt:lpstr>Choroby otępienne – profilaktyka,  wczesne rozpoznawanie i wsparcie</vt:lpstr>
      <vt:lpstr>Choroby otępienne</vt:lpstr>
      <vt:lpstr>Choroby otępienne</vt:lpstr>
      <vt:lpstr>Choroby otępienne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Katarzyna Skarżycka</dc:creator>
  <cp:revision>2</cp:revision>
  <dcterms:created xsi:type="dcterms:W3CDTF">2025-06-25T06:11:12Z</dcterms:created>
  <dcterms:modified xsi:type="dcterms:W3CDTF">2026-04-24T10:51:22Z</dcterms:modified>
</cp:coreProperties>
</file>