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1" r:id="rId9"/>
    <p:sldId id="264" r:id="rId10"/>
    <p:sldId id="276" r:id="rId11"/>
    <p:sldId id="269" r:id="rId12"/>
    <p:sldId id="271" r:id="rId13"/>
    <p:sldId id="272" r:id="rId14"/>
    <p:sldId id="268" r:id="rId15"/>
    <p:sldId id="273" r:id="rId16"/>
    <p:sldId id="274" r:id="rId17"/>
    <p:sldId id="275" r:id="rId18"/>
    <p:sldId id="267" r:id="rId19"/>
    <p:sldId id="258" r:id="rId2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ł Raczyński" initials="RR" lastIdx="5" clrIdx="0">
    <p:extLst>
      <p:ext uri="{19B8F6BF-5375-455C-9EA6-DF929625EA0E}">
        <p15:presenceInfo xmlns:p15="http://schemas.microsoft.com/office/powerpoint/2012/main" xmlns="" userId="S::rafal.raczynski@uwr.edu.pl::46e4807c-fe7b-4c35-8db8-0c33ae22288f" providerId="AD"/>
      </p:ext>
    </p:extLst>
  </p:cmAuthor>
  <p:cmAuthor id="2" name="Barbara Kilijańska" initials="BK" lastIdx="9" clrIdx="1">
    <p:extLst>
      <p:ext uri="{19B8F6BF-5375-455C-9EA6-DF929625EA0E}">
        <p15:presenceInfo xmlns:p15="http://schemas.microsoft.com/office/powerpoint/2012/main" xmlns="" userId="S::barbara.kilijanska@uwr.edu.pl::ec0d4d1f-43c3-43db-af37-51b62a64bc93" providerId="AD"/>
      </p:ext>
    </p:extLst>
  </p:cmAuthor>
  <p:cmAuthor id="3" name="Tomasz Kalota" initials="TK" lastIdx="2" clrIdx="2">
    <p:extLst>
      <p:ext uri="{19B8F6BF-5375-455C-9EA6-DF929625EA0E}">
        <p15:presenceInfo xmlns:p15="http://schemas.microsoft.com/office/powerpoint/2012/main" xmlns="" userId="S::tomasz.kalota@uwr.edu.pl::b5e1184f-c6f6-4622-8e4f-80410c7268c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423BA-AC85-64A0-3691-7C0DB40131BC}" v="3" dt="2021-06-23T14:23:51.411"/>
    <p1510:client id="{5E5FD6A0-171A-2CB9-F757-C4CCB027408E}" v="1" dt="2021-06-28T05:57:00.808"/>
    <p1510:client id="{6B08BBCB-1A1C-4510-8D79-321D8C40247B}" v="149" dt="2021-06-23T14:08:19.524"/>
    <p1510:client id="{7CF7B988-3774-2159-4517-AD3385048D51}" v="206" dt="2021-07-02T10:25:02.010"/>
    <p1510:client id="{86C41565-FE8C-779E-20EA-912A13C5E1D4}" v="61" dt="2021-07-01T10:57:44.132"/>
    <p1510:client id="{A99CF407-2A25-BDA6-638B-E027E563133B}" v="118" dt="2021-06-24T06:40:20.009"/>
    <p1510:client id="{E1459226-18A2-4168-A2F1-7952F0C1AF7C}" v="9" dt="2021-06-23T14:17:38.326"/>
    <p1510:client id="{FEFBAD65-52F3-B4BE-D9BB-B5853511D1EA}" v="1" dt="2021-06-27T17:56:19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pPr/>
              <a:t>2021-11-02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872607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4800" b="1" err="1">
                <a:solidFill>
                  <a:schemeClr val="bg1"/>
                </a:solidFill>
              </a:rPr>
              <a:t>Leopoldina</a:t>
            </a:r>
            <a:r>
              <a:rPr lang="pl-PL" sz="4800" b="1">
                <a:solidFill>
                  <a:schemeClr val="bg1"/>
                </a:solidFill>
              </a:rPr>
              <a:t> on-line - platforma integracji i udostępniania elektronicznych zasobów Uniwersytetu Wrocławskiego dla nauki, edukacji i popularyzacji wiedzy</a:t>
            </a:r>
          </a:p>
          <a:p>
            <a:endParaRPr lang="pl-PL" sz="4800" b="1">
              <a:solidFill>
                <a:schemeClr val="bg1"/>
              </a:solidFill>
            </a:endParaRPr>
          </a:p>
          <a:p>
            <a:endParaRPr lang="pl-PL" sz="4800" b="1">
              <a:solidFill>
                <a:schemeClr val="bg1"/>
              </a:solidFill>
            </a:endParaRPr>
          </a:p>
          <a:p>
            <a:endParaRPr lang="pl-PL" sz="48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7409" y="108221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5132837"/>
              </p:ext>
            </p:extLst>
          </p:nvPr>
        </p:nvGraphicFramePr>
        <p:xfrm>
          <a:off x="407853" y="1671822"/>
          <a:ext cx="11532823" cy="4755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6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959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01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Prezentacja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zdigitalizowanych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danych cyfrowych przy wykorzystaniu nowoczesnych technologii przekazu.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300" b="0" i="0" u="none" strike="noStrike" noProof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300" b="0" i="1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baseline="0" noProof="0">
                          <a:solidFill>
                            <a:schemeClr val="tx1"/>
                          </a:solidFill>
                          <a:effectLst/>
                        </a:rPr>
                        <a:t>Możliwość udostępnienia i szerokiej prezentacji posiadanych przez </a:t>
                      </a:r>
                      <a:r>
                        <a:rPr lang="pl-PL" sz="1300" b="0" i="0" u="none" strike="noStrike" baseline="0" noProof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  <a:r>
                        <a:rPr lang="pl-PL" sz="1300" b="0" i="0" u="none" strike="noStrike" baseline="0" noProof="0">
                          <a:solidFill>
                            <a:schemeClr val="tx1"/>
                          </a:solidFill>
                          <a:effectLst/>
                        </a:rPr>
                        <a:t> bogatych i cennych cyfrowych zasobów na wysokim, światowym poziomie. Obecny rozwój technologii wymusza konieczność stymulacji nawyków uczestnictwa w życiu naukowym poprzez korzystanie z cyfrowych zasobów nauki.</a:t>
                      </a:r>
                      <a:r>
                        <a:rPr lang="pl-PL" sz="1300" b="0" i="0" u="none" strike="noStrike" baseline="0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44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300" i="1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Zapewnienie kompatybilności katalogu zbiorów online z programem bazodanowym oraz stroną www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Zapewnienie zgodności, interoperacyjności danych oraz możliwości bezawaryjnego współdziałania udostępnionych w ramach projektu zasobów naukowych z Platformą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Leopoldina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online. </a:t>
                      </a:r>
                      <a:endParaRPr lang="pl-PL" sz="13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075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Zwiększenie liczby odbiorców/zasięgu oddziaływania udostępnianych przez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UWr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zasobów naukowych. 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300" b="0" i="0" u="none" strike="noStrike" noProof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300" i="1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Rozwój sektora nauki, szerszy dostęp do zasobów naukowych, współpracy środowisk naukowych, wymiana i rozwój myśli naukowej oraz szeroko pojęta edukacja społeczeństwa.</a:t>
                      </a:r>
                      <a:endParaRPr lang="pl-PL" sz="13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Korzyści długofalowe: rozwój sektora nauki, szerszy dostęp do zasobów naukowych, współpraca środowisk naukowych, wymiana i rozwój myśli naukowej, szeroko pojęta edukacja społeczeństwa, budowa społeczeństwa opartego na wiedzy, większa wymiana wiedzy i komercjalizacja wyników badań w biznesie, rozwój innowacyjności, rozwój najnowszych technologii, zwiększenie konkurencyjności przedsiębiorstw.</a:t>
                      </a:r>
                      <a:endParaRPr lang="pl-PL" sz="130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effectLst/>
                        </a:rPr>
                        <a:t>Realizacja projektu przyczyni się do dostarczenia naukowcom narzędzi informatycznych umożliwiających informowanie o podejmowanych działaniach badawczych i sprzyjających przedsięwzięciom typu </a:t>
                      </a:r>
                      <a:r>
                        <a:rPr lang="pl-PL" sz="1300" b="0" i="0" u="none" strike="noStrike" noProof="0" err="1">
                          <a:effectLst/>
                        </a:rPr>
                        <a:t>spin</a:t>
                      </a:r>
                      <a:r>
                        <a:rPr lang="pl-PL" sz="1300" b="0" i="0" u="none" strike="noStrike" noProof="0">
                          <a:effectLst/>
                        </a:rPr>
                        <a:t> off oraz komercjalizacji wiedzy, a także upowszechnianiu wypracowanych i zastosowanych metodologii poza Uniwersytetem m.in. poprzez wsparcie dydaktyki na wszystkich jej szczeblach. </a:t>
                      </a:r>
                      <a:endParaRPr lang="pl-PL" sz="1300"/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5961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5736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7409" y="118286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4283072"/>
              </p:ext>
            </p:extLst>
          </p:nvPr>
        </p:nvGraphicFramePr>
        <p:xfrm>
          <a:off x="359433" y="1840301"/>
          <a:ext cx="11501879" cy="4586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1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920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1" i="0" u="none" strike="noStrike" noProof="0">
                          <a:latin typeface="Calibri"/>
                        </a:rPr>
                        <a:t>Zabezpieczenia systemowe</a:t>
                      </a:r>
                      <a:endParaRPr lang="pl-PL" b="1" u="none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Dostęp do danych na poziomie sieci jest limitowany za pomocą urządzeń takich jak: firewall sprzętowy na styku sieci lokalnej z siecią uczelnianą, VPN, przełączniki </a:t>
                      </a:r>
                      <a:r>
                        <a:rPr lang="pl-PL" sz="1800" b="0" i="0" u="none" strike="noStrike" noProof="0" err="1">
                          <a:latin typeface="Calibri"/>
                        </a:rPr>
                        <a:t>zarządzalne</a:t>
                      </a:r>
                      <a:r>
                        <a:rPr lang="pl-PL" sz="1800" b="0" i="0" u="none" strike="noStrike" noProof="0">
                          <a:latin typeface="Calibri"/>
                        </a:rPr>
                        <a:t> pozwalające na tworzenie </a:t>
                      </a:r>
                      <a:r>
                        <a:rPr lang="pl-PL" sz="1800" b="0" i="0" u="none" strike="noStrike" noProof="0" err="1">
                          <a:latin typeface="Calibri"/>
                        </a:rPr>
                        <a:t>VLANów</a:t>
                      </a:r>
                      <a:r>
                        <a:rPr lang="pl-PL" sz="1800" b="0" i="0" u="none" strike="noStrike" noProof="0">
                          <a:latin typeface="Calibri"/>
                        </a:rPr>
                        <a:t> czyli sieci komputerowych wydzielonych logicznie w ramach głównej sieci fizycznej z rdzeniem światłowodowym. </a:t>
                      </a:r>
                      <a:endParaRPr lang="pl-PL"/>
                    </a:p>
                    <a:p>
                      <a:pPr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Architektura systemu pozwoliła rozdzielić System prezentacji danych od Systemu przechowywania danych oraz zabezpieczenie kopii danych offline. Co więcej, możliwe jest rozdzielenie dostępu typu blokowego i dostępu typu plikowego na poziomie macierzy dzięki zastosowania architektury SAN (ang. Storage </a:t>
                      </a:r>
                      <a:r>
                        <a:rPr lang="pl-PL" sz="1800" b="0" i="0" u="none" strike="noStrike" noProof="0" err="1">
                          <a:latin typeface="Calibri"/>
                        </a:rPr>
                        <a:t>Area</a:t>
                      </a:r>
                      <a:r>
                        <a:rPr lang="pl-PL" sz="1800" b="0" i="0" u="none" strike="noStrike" noProof="0">
                          <a:latin typeface="Calibri"/>
                        </a:rPr>
                        <a:t> Network) sieci pamięci masowej. </a:t>
                      </a:r>
                      <a:endParaRPr lang="pl-PL"/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Dzięki scentralizowanemu zarządzaniu stacjami roboczymi, odseparowaniu stacji roboczych od terminali na poziomie sieci, uaktualnianym systemom </a:t>
                      </a:r>
                      <a:r>
                        <a:rPr lang="pl-PL" sz="1800" b="0" i="0" u="none" strike="noStrike" noProof="0" err="1">
                          <a:latin typeface="Calibri"/>
                        </a:rPr>
                        <a:t>atywirusowym</a:t>
                      </a:r>
                      <a:r>
                        <a:rPr lang="pl-PL" sz="1800" b="0" i="0" u="none" strike="noStrike" noProof="0">
                          <a:latin typeface="Calibri"/>
                        </a:rPr>
                        <a:t> na poziomie stacji roboczych i serwerów uzyskano odpowiedni poziom bezpieczeństwa. Środowisko wirtualne zostanie dodatkowo zabezpieczone za pomocą systemu wykrywania i zapobiegania włamaniom IPS działającego w czasie rzeczywistym i będącym uzupełnieniem do zabezpieczenia sprzętowego firewall. </a:t>
                      </a:r>
                      <a:endParaRPr lang="pl-PL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0280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767" y="96720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3796875"/>
              </p:ext>
            </p:extLst>
          </p:nvPr>
        </p:nvGraphicFramePr>
        <p:xfrm>
          <a:off x="0" y="1523999"/>
          <a:ext cx="12195833" cy="552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375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0706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4387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1" i="0" u="none" strike="noStrike" noProof="0"/>
                        <a:t>Bezpieczeństwo danych</a:t>
                      </a:r>
                      <a:r>
                        <a:rPr lang="pl-PL" sz="1800" b="0" i="0" u="none" strike="noStrike" noProof="0"/>
                        <a:t> </a:t>
                      </a:r>
                      <a:endParaRPr lang="pl-PL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/>
                        <a:t>Architektura systemu składa się z 2dwóch elementów: Systemu przechowywania danych opartego na macierzy wraz z serwerem backupowym i biblioteką taśmową oraz Systemu prezentacji danych opartego na serwerach blade ze środowiskiem do wirtualizacji z macierzą. Urządzenia korzystają z zabezpieczonej firewallem sieci LAN i SAN opartej o połączenia światłowodowe oraz są połączone z główną serwerownią i jej zasobami. Dane pozyskane w procesie digitalizacji są przechowywane na macierzy Systemu przechowywania danych, system taśmowy wykorzystywany jest jako system kopii bezpieczeństwa, a dane prezentowane są dzięki macierzy Systemu prezentacji danych. Dane na obu systemach są oddzielone od siebie, a wirtualizacja środowiska serwerowego zapewni wysoki stopień dostępności </a:t>
                      </a:r>
                      <a:r>
                        <a:rPr lang="pl-PL" sz="1600" b="0" i="0" u="none" strike="noStrike" noProof="0" dirty="0" err="1"/>
                        <a:t>iskalowalności</a:t>
                      </a:r>
                      <a:r>
                        <a:rPr lang="pl-PL" sz="1600" b="0" i="0" u="none" strike="noStrike" noProof="0" dirty="0"/>
                        <a:t> rozwiązania oraz tworzenie środowisk testowych.  Przewidziano dodatkowe zabezpieczenie środowiska wirtualnego za pomocą systemu wykrywania i zapobiegania włamaniom IPS działającego w czasie rzeczywistym i będącym uzupełnieniem do posiadanego zabezpieczenia firewall. Dostęp do danych udostępnianych w ramach projektu nie wymaga kont w systemie. Dostęp do funkcjonalności edytorskich i administracyjnych systemu do zarządzania cyfrowymi zasobami wymaga uwierzytelnienia na podstawie pary login / hasło. Opracowano role użytkowników zgodnie z zasadą minimalnych przywilejów, które są wykorzystywane przy przydzielaniu uprawnień dla poszczególnych osób oraz aplikacji.  Wszelkie dane autoryzacyjne (hasła) są przechowywane w bazach danych w postaci skrótów kryptograficznych, tworzonych przy wykorzystaniu algorytmów uznanych za bezpieczne.  W przypadku konieczności pracy zdalnej możliwe jest udostępnienie połączenia VPN i stworzenie tym samym bezpiecznego tunelu, przez który płynie ruch w ramach sieci prywatnej pomiędzy klientami końcowymi za pośrednictwem publicznej sieci takiej jak Internet. 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38645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767" y="124037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2448297"/>
              </p:ext>
            </p:extLst>
          </p:nvPr>
        </p:nvGraphicFramePr>
        <p:xfrm>
          <a:off x="675735" y="1897811"/>
          <a:ext cx="10801194" cy="451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7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4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3852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1064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1" i="0" u="none" strike="noStrike" noProof="0"/>
                        <a:t>Bezpieczeństwo aplikacji</a:t>
                      </a:r>
                      <a:endParaRPr lang="pl-PL" sz="1800" b="0" i="0" u="none" strike="noStrike" noProof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Bezpieczeństwo jest wbudowane w cykl życia usługi. Na wczesnym etapie zostały wykonane odpowiednie działania mające na celu utwardzenie konfiguracji stosowanych technologii w kontekście wykorzystywanej infrastruktury, a aplikacje wdrażane w ramach projektu oraz cała infrastruktura poddawane są testom bezpieczeństwa. </a:t>
                      </a:r>
                      <a:endParaRPr lang="pl-PL" sz="1800"/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Wrażliwe informacje, np. poświadczenia uwierzytelniające są zawsze przesyłane kanałami zabezpieczonymi kryptograficznie. Wszystkie aplikacje wewnętrzne, narzędziowe dostępne są jedynie z wybranych stanowisk. </a:t>
                      </a:r>
                      <a:endParaRPr lang="pl-PL" sz="1800"/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System prezentacji udostępniający dane ma do nich uprawnienia wyłącznie do odczytu. </a:t>
                      </a:r>
                      <a:endParaRPr lang="pl-PL" sz="1800"/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Dostęp do systemu archiwizującego w trybie zapisu przyznano tylko dla odrębnej aplikacji archiwizatora, działającej niezależnie od wewnętrznego systemu zarządzania procesem digitalizacji (IZZ). </a:t>
                      </a:r>
                      <a:endParaRPr lang="pl-PL" sz="1800"/>
                    </a:p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>
                          <a:latin typeface="Calibri"/>
                        </a:rPr>
                        <a:t>Jest prowadzony bieżący monitoring aktualnego stanu wiedzy z zakresu bezpieczeństwa. W efekcie wprowadzane będą zmiany technologicznie i konfiguracyjne, minimalizujące ryzyko istnienia w rozwiązaniach technologicznych luk bezpieczeństwa. </a:t>
                      </a:r>
                      <a:endParaRPr lang="pl-PL" sz="180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547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767" y="142727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3098345"/>
              </p:ext>
            </p:extLst>
          </p:nvPr>
        </p:nvGraphicFramePr>
        <p:xfrm>
          <a:off x="862641" y="2271622"/>
          <a:ext cx="10513645" cy="299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308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3155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030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pl-PL" sz="1800" b="1" i="0" u="none" strike="noStrike" noProof="0">
                          <a:latin typeface="Calibri"/>
                        </a:rPr>
                        <a:t>Testy bezpieczeństwa systemu</a:t>
                      </a:r>
                      <a:endParaRPr lang="pl-PL" sz="1800" b="1" u="none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noProof="0"/>
                        <a:t>W ramach zadania przeprowadzenie audytu bezpieczeństwa wykonane zostaną testy działającej infrastruktury informatycznej. kontrola będzie miała miejsce na koniec trzyletniego okresu trwania projektu. Kontrole przeprowadź zewnętrzna firma wyłoniona w przetargu na początku trwania projektu. W skład audytu wejdą testy penetracyjne, kontrola polityki bezpieczeństwa, regulaminów i instrukcji od strony merytorycznej jak i wiedzy o nich pośród użytkowników i administratorów, kwestie bezpiecznej konfiguracji środowiska sieciowego, kwestie kopii bezpieczeństwa oraz procedur na wypadek awarii, jak i kwestie organizacyjne.</a:t>
                      </a:r>
                      <a:endParaRPr lang="pl-PL" sz="180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52729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1285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Źródło finansowania utrzymania produktów projektu: ś</a:t>
            </a:r>
            <a:r>
              <a:rPr lang="pl-PL">
                <a:solidFill>
                  <a:srgbClr val="000000"/>
                </a:solidFill>
              </a:rPr>
              <a:t>rodki</a:t>
            </a:r>
            <a:r>
              <a:rPr lang="pl-PL"/>
              <a:t> własne Beneficjenta</a:t>
            </a:r>
            <a:endParaRPr lang="pl-PL"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Najważniejsze ryzyka:</a:t>
            </a:r>
            <a:endParaRPr lang="pl-PL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1814754"/>
              </p:ext>
            </p:extLst>
          </p:nvPr>
        </p:nvGraphicFramePr>
        <p:xfrm>
          <a:off x="790754" y="3450566"/>
          <a:ext cx="1072917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97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39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09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344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Brak zabezpieczenia przez uczelnię środków finansowych na utrzymanie systemu po jego wdrożeniu </a:t>
                      </a:r>
                      <a:endParaRPr lang="pl-PL" sz="1400" i="1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znikome </a:t>
                      </a:r>
                      <a:endParaRPr lang="pl-PL" sz="1400" i="1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1">
                          <a:solidFill>
                            <a:schemeClr val="tx1"/>
                          </a:solidFill>
                        </a:rPr>
                        <a:t>Zmniejszenie zagrożenia</a:t>
                      </a:r>
                      <a:endParaRPr lang="pl-PL" sz="1400" i="1">
                        <a:solidFill>
                          <a:srgbClr val="0070C0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pl-PL" sz="1400" i="1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Zespół zarządzający w trakcie realizacji projektu stworzył ramy dalszego funkcjonowania systemu w oparciu o akty wewnętrzne uczelni, które gwarantować będą wieloletni plan rozwoju i finansowania systemu </a:t>
                      </a:r>
                      <a:endParaRPr lang="pl-PL" sz="140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07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Ryzyko wystąpienia awarii składników infrastruktury teleinformatycznej np. serwerów, macierzy dyskowej, urządzeń do archiwizacji. </a:t>
                      </a:r>
                      <a:endParaRPr lang="pl-PL" sz="140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400" b="0" i="1" u="none" strike="noStrike" noProof="0"/>
                        <a:t>Zmniejszenie zagrożenia</a:t>
                      </a:r>
                    </a:p>
                    <a:p>
                      <a:pPr lvl="0">
                        <a:buNone/>
                      </a:pPr>
                      <a:endParaRPr lang="pl-PL" sz="1400" b="0" i="0" u="none" strike="noStrike" noProof="0"/>
                    </a:p>
                    <a:p>
                      <a:pPr lvl="0">
                        <a:buNone/>
                      </a:pPr>
                      <a:r>
                        <a:rPr lang="pl-PL" sz="1400" b="0" i="0" u="none" strike="noStrike" noProof="0">
                          <a:latin typeface="Calibri"/>
                        </a:rPr>
                        <a:t>Zespół projektowy zapewnił ramy funkcjonowania powstałych efektów projektu, w tym również dodatkowe finansowanie na utrzymanie jego trwałości  </a:t>
                      </a:r>
                      <a:endParaRPr lang="pl-PL" sz="140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37632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14267" y="1197516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1800" b="1" err="1">
                <a:solidFill>
                  <a:srgbClr val="FF0000"/>
                </a:solidFill>
              </a:rPr>
              <a:t>Leopoldina</a:t>
            </a:r>
            <a:r>
              <a:rPr lang="pl-PL" sz="1800" b="1">
                <a:solidFill>
                  <a:srgbClr val="FF0000"/>
                </a:solidFill>
              </a:rPr>
              <a:t> on-line-platforma integracji i udostępniania elektronicznych zasobów Uniwersytetu Wrocławskiego dla nauki, edukacji i popularyzacji wiedzy</a:t>
            </a:r>
          </a:p>
          <a:p>
            <a:pPr>
              <a:spcAft>
                <a:spcPts val="1200"/>
              </a:spcAft>
            </a:pPr>
            <a:endParaRPr lang="pl-PL" sz="4000"/>
          </a:p>
        </p:txBody>
      </p:sp>
      <p:sp>
        <p:nvSpPr>
          <p:cNvPr id="5" name="pole tekstowe 4"/>
          <p:cNvSpPr txBox="1"/>
          <p:nvPr/>
        </p:nvSpPr>
        <p:spPr>
          <a:xfrm>
            <a:off x="376172" y="1804730"/>
            <a:ext cx="11734614" cy="36215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>
                <a:solidFill>
                  <a:srgbClr val="FF0000"/>
                </a:solidFill>
              </a:rPr>
              <a:t>Wnioskodawca</a:t>
            </a:r>
            <a:r>
              <a:rPr lang="pl-PL" sz="1600"/>
              <a:t>: Uniwersytet Wrocławski</a:t>
            </a: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>
                <a:solidFill>
                  <a:srgbClr val="FF0000"/>
                </a:solidFill>
              </a:rPr>
              <a:t>Beneficjent</a:t>
            </a:r>
            <a:r>
              <a:rPr lang="pl-PL" sz="1600"/>
              <a:t>: Uniwersytet Wrocławski</a:t>
            </a: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>
                <a:solidFill>
                  <a:srgbClr val="FF0000"/>
                </a:solidFill>
              </a:rPr>
              <a:t>Partnerzy</a:t>
            </a:r>
            <a:r>
              <a:rPr lang="pl-PL" sz="1600"/>
              <a:t>: brak</a:t>
            </a: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>
                <a:solidFill>
                  <a:srgbClr val="FF0000"/>
                </a:solidFill>
              </a:rPr>
              <a:t>Źródło finansowania</a:t>
            </a:r>
            <a:r>
              <a:rPr lang="pl-PL" sz="1600"/>
              <a:t>: </a:t>
            </a: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</a:pPr>
            <a:r>
              <a:rPr lang="pl-PL" sz="1600"/>
              <a:t>- Europejski Fundusz Rozwoju Regionalnego - 84,63 %,</a:t>
            </a:r>
            <a:r>
              <a:rPr lang="pl-PL" sz="1600">
                <a:ea typeface="+mn-lt"/>
                <a:cs typeface="+mn-lt"/>
              </a:rPr>
              <a:t> Program Operacyjny Polska Cyfrowa na lata 2014-2020, Oś priorytetowa nr II" E-administracja i otwarty rząd", Działanie 2.3 "Cyfrowa dostępność i użyteczność informacji sektora publicznego", Poddziałanie nr 2.3.1 "Cyfrowe udostępnienie informacji sektora publicznego ze źródeł administracji i zasobów nauki" </a:t>
            </a: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</a:pPr>
            <a:r>
              <a:rPr lang="pl-PL" sz="1600"/>
              <a:t>- Budżet Państwa – 15,37 %, część budżetowa 27 „Informatyzacja”</a:t>
            </a:r>
            <a:endParaRPr lang="pl-PL" sz="1600">
              <a:ea typeface="+mn-lt"/>
              <a:cs typeface="+mn-lt"/>
            </a:endParaRPr>
          </a:p>
          <a:p>
            <a:pPr marL="269875" indent="-269875">
              <a:spcBef>
                <a:spcPts val="800"/>
              </a:spcBef>
            </a:pPr>
            <a:endParaRPr lang="pl-PL" sz="1600">
              <a:cs typeface="Calibri"/>
            </a:endParaRPr>
          </a:p>
          <a:p>
            <a:pPr>
              <a:spcBef>
                <a:spcPts val="800"/>
              </a:spcBef>
            </a:pPr>
            <a:endParaRPr lang="pl-PL" sz="1600">
              <a:cs typeface="Calibri"/>
            </a:endParaRPr>
          </a:p>
          <a:p>
            <a:pPr marL="269875" indent="-269875">
              <a:spcBef>
                <a:spcPts val="800"/>
              </a:spcBef>
            </a:pPr>
            <a:endParaRPr lang="pl-PL" sz="1600">
              <a:cs typeface="Calibri"/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36157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endParaRPr lang="pl-PL" sz="4000" b="1">
              <a:solidFill>
                <a:srgbClr val="002060"/>
              </a:solidFill>
              <a:cs typeface="Times New Roman" pitchFamily="18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576775" y="5082106"/>
            <a:ext cx="11084794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l-PL" sz="1600"/>
              <a:t>Celem projektu jest digitalizacja i upowszechnienie online cennych zasobów naukowych Uniwersytetu Wrocławskiego oraz uruchomienie usług cyfrowych, umożliwiających zwiększenie intensywności oraz efektywności eksploatacji dorobku naukowego </a:t>
            </a:r>
            <a:r>
              <a:rPr lang="pl-PL" sz="1600" err="1"/>
              <a:t>UWr</a:t>
            </a:r>
            <a:r>
              <a:rPr lang="pl-PL" sz="1600"/>
              <a:t>. W ramach projektu powstał portal, umożliwiający dostęp do prac naukowych, badawczych, oraz pozostałych zbiorów naukowych Uniwersytetu Wrocławskiego. Przewidziano digitalizację, opracowanie merytoryczne i udostępnienie online 23 805 obiektów.</a:t>
            </a:r>
            <a:endParaRPr lang="pl-P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200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9514903"/>
              </p:ext>
            </p:extLst>
          </p:nvPr>
        </p:nvGraphicFramePr>
        <p:xfrm>
          <a:off x="635726" y="2132856"/>
          <a:ext cx="10482731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015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689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b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01.11.2017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31.10.2020 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b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01.11.2017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b="1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31.03.2021</a:t>
                      </a:r>
                      <a:endParaRPr lang="pl-PL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1800" b="1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1800"/>
          </a:p>
        </p:txBody>
      </p:sp>
      <p:pic>
        <p:nvPicPr>
          <p:cNvPr id="3" name="Obraz 3">
            <a:extLst>
              <a:ext uri="{FF2B5EF4-FFF2-40B4-BE49-F238E27FC236}">
                <a16:creationId xmlns:a16="http://schemas.microsoft.com/office/drawing/2014/main" xmlns="" id="{3016F0B9-D0F8-479B-BC0C-DCFD6C3327A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30582" y="3872477"/>
            <a:ext cx="7401788" cy="294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226163"/>
            <a:ext cx="10379676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l-PL" b="1">
                <a:ea typeface="+mn-lt"/>
                <a:cs typeface="+mn-lt"/>
              </a:rPr>
              <a:t>Zad.1 Budowa zaplecza informatyczno-technicznego dla przechowywania, przetwarzania i udostępniania danych cyfrowych</a:t>
            </a:r>
            <a:endParaRPr lang="pl-PL">
              <a:ea typeface="+mn-lt"/>
              <a:cs typeface="+mn-lt"/>
            </a:endParaRPr>
          </a:p>
          <a:p>
            <a:pPr algn="just"/>
            <a:r>
              <a:rPr lang="pl-PL" b="1">
                <a:ea typeface="+mn-lt"/>
                <a:cs typeface="+mn-lt"/>
              </a:rPr>
              <a:t>Zad.2 Digitalizacja zasobów </a:t>
            </a:r>
            <a:r>
              <a:rPr lang="pl-PL" b="1" err="1">
                <a:ea typeface="+mn-lt"/>
                <a:cs typeface="+mn-lt"/>
              </a:rPr>
              <a:t>UWr</a:t>
            </a:r>
            <a:r>
              <a:rPr lang="pl-PL" b="1">
                <a:ea typeface="+mn-lt"/>
                <a:cs typeface="+mn-lt"/>
              </a:rPr>
              <a:t> wraz z opracowaniem merytorycznym obiektów przeznaczonych do digitalizacji/udostępnienia z uwzględnieniem opisów </a:t>
            </a:r>
            <a:r>
              <a:rPr lang="pl-PL" b="1" err="1">
                <a:ea typeface="+mn-lt"/>
                <a:cs typeface="+mn-lt"/>
              </a:rPr>
              <a:t>metadanowych</a:t>
            </a:r>
            <a:r>
              <a:rPr lang="pl-PL" b="1">
                <a:ea typeface="+mn-lt"/>
                <a:cs typeface="+mn-lt"/>
              </a:rPr>
              <a:t> i kontekstowych, a także dostawa sprzętu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Zad.3 Audyt bezpieczeństwa oraz oprogramowania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Zad.4 Stworzenie platformy cyfrowej www służącej integracji narzędzi wyszukiwawczych dla udostępnianych elektronicznych zasobów Uniwersytetu Wrocławskiego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Zad.5 Rozwój zaplecza bazodanowego wraz ze stworzeniem dodatkowych funkcjonalności, spełniających kryteria interoperacyjności z innymi platformami cyfrowymi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Zad.6: Adaptacja pomieszczeń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Zad.7 Realizacja działań informacyjnych i promocyjnych dobranych pod katem zidentyfikowanych grup docelowych</a:t>
            </a:r>
          </a:p>
          <a:p>
            <a:pPr algn="just"/>
            <a:r>
              <a:rPr lang="pl-PL" b="1">
                <a:ea typeface="+mn-lt"/>
                <a:cs typeface="+mn-lt"/>
              </a:rPr>
              <a:t>Zad.8 Zakup usług związanych z opracowaniem Studium Wykonalności</a:t>
            </a:r>
            <a:endParaRPr lang="pl-P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02994" y="122599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0230529"/>
              </p:ext>
            </p:extLst>
          </p:nvPr>
        </p:nvGraphicFramePr>
        <p:xfrm>
          <a:off x="479741" y="1844350"/>
          <a:ext cx="11239018" cy="4528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9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0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92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Portal Leopoldina on-line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  <a:latin typeface="Calibri"/>
                        </a:rPr>
                        <a:t>5-2020 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chemeClr val="tx1"/>
                          </a:solidFill>
                          <a:effectLst/>
                        </a:rPr>
                        <a:t>8-2020</a:t>
                      </a:r>
                      <a:endParaRPr lang="pl-PL" sz="16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ICA ATOM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8-2019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8-2019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System Informacji Naukowej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5-2020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1-2020</a:t>
                      </a:r>
                      <a:endParaRPr lang="pl-PL" sz="1600" dirty="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Wirtualne Laboratorium Translacji</a:t>
                      </a:r>
                      <a:endParaRPr lang="pl-PL" sz="16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5-2020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7-2020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7249689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Udostępnione informacje sektora publicznego i </a:t>
                      </a:r>
                      <a:r>
                        <a:rPr lang="pl-PL" sz="1600" b="0" i="0" u="none" strike="noStrike" noProof="0" dirty="0" err="1">
                          <a:solidFill>
                            <a:schemeClr val="tx1"/>
                          </a:solidFill>
                          <a:effectLst/>
                        </a:rPr>
                        <a:t>zdigitalizowane</a:t>
                      </a: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 23862 zasoby jednostek należących do </a:t>
                      </a:r>
                      <a:r>
                        <a:rPr lang="pl-PL" sz="1600" b="0" i="0" u="none" strike="noStrike" noProof="0" dirty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8-2020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8-2020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688472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Midas </a:t>
                      </a:r>
                      <a:r>
                        <a:rPr lang="pl-PL" sz="1600" b="0" i="0" u="none" strike="noStrike" noProof="0" dirty="0" err="1">
                          <a:solidFill>
                            <a:schemeClr val="tx1"/>
                          </a:solidFill>
                          <a:effectLst/>
                        </a:rPr>
                        <a:t>Browser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9-2019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9-2019</a:t>
                      </a:r>
                    </a:p>
                  </a:txBody>
                  <a:tcPr marL="45720" marR="45720" anchor="ctr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4341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sp>
        <p:nvSpPr>
          <p:cNvPr id="43" name="Prostokąt 42"/>
          <p:cNvSpPr/>
          <p:nvPr/>
        </p:nvSpPr>
        <p:spPr>
          <a:xfrm>
            <a:off x="4929472" y="578206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  <a:cs typeface="Calibri"/>
              </a:rPr>
              <a:t>Georeferencyjna</a:t>
            </a:r>
            <a:r>
              <a:rPr lang="pl-PL" sz="1000" i="1" dirty="0">
                <a:solidFill>
                  <a:schemeClr val="bg1"/>
                </a:solidFill>
                <a:cs typeface="Calibri"/>
              </a:rPr>
              <a:t> Aplikacja Inwentarzowo-Katalogowa </a:t>
            </a:r>
            <a:r>
              <a:rPr lang="pl-PL" sz="1000" i="1" dirty="0" err="1">
                <a:solidFill>
                  <a:schemeClr val="bg1"/>
                </a:solidFill>
                <a:cs typeface="Calibri"/>
              </a:rPr>
              <a:t>Kartografików</a:t>
            </a:r>
            <a:r>
              <a:rPr lang="pl-PL" sz="1000" i="1" dirty="0">
                <a:solidFill>
                  <a:schemeClr val="bg1"/>
                </a:solidFill>
                <a:cs typeface="Calibri"/>
              </a:rPr>
              <a:t> (GAIKK)</a:t>
            </a:r>
          </a:p>
        </p:txBody>
      </p:sp>
      <p:sp>
        <p:nvSpPr>
          <p:cNvPr id="44" name="Prostokąt 43"/>
          <p:cNvSpPr/>
          <p:nvPr/>
        </p:nvSpPr>
        <p:spPr>
          <a:xfrm>
            <a:off x="4922840" y="2594360"/>
            <a:ext cx="1473194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Biblioteka Cyfrowa </a:t>
            </a:r>
            <a:r>
              <a:rPr lang="pl-PL" sz="1000" i="1" err="1">
                <a:solidFill>
                  <a:schemeClr val="bg1"/>
                </a:solidFill>
              </a:rPr>
              <a:t>UWr</a:t>
            </a:r>
            <a:endParaRPr lang="pl-PL" sz="1000" i="1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10062697" y="2223729"/>
            <a:ext cx="1777437" cy="14418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 </a:t>
            </a:r>
            <a:endParaRPr lang="pl-PL" sz="1200">
              <a:solidFill>
                <a:schemeClr val="tx2"/>
              </a:solidFill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  <a:endParaRPr lang="pl-PL" sz="1200" dirty="0">
              <a:solidFill>
                <a:schemeClr val="tx2"/>
              </a:solidFill>
              <a:cs typeface="Calibri"/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        uruchomiony</a:t>
            </a:r>
            <a:endParaRPr lang="pl-PL" sz="1200" dirty="0">
              <a:solidFill>
                <a:schemeClr val="tx2"/>
              </a:solidFill>
              <a:cs typeface="Calibri"/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        modyfikowany</a:t>
            </a:r>
            <a:endParaRPr lang="pl-PL" sz="1200" dirty="0">
              <a:solidFill>
                <a:schemeClr val="tx2"/>
              </a:solidFill>
              <a:cs typeface="Calibri"/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        istniejący</a:t>
            </a:r>
            <a:endParaRPr lang="pl-PL" sz="1200" dirty="0">
              <a:solidFill>
                <a:schemeClr val="tx2"/>
              </a:solidFill>
              <a:cs typeface="Calibri"/>
            </a:endParaRP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65804" y="2689087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65804" y="2878143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65804" y="3065343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xmlns="" id="{3F4782C5-3040-4BD6-951C-5A7BD03F6FCB}"/>
              </a:ext>
            </a:extLst>
          </p:cNvPr>
          <p:cNvSpPr/>
          <p:nvPr/>
        </p:nvSpPr>
        <p:spPr>
          <a:xfrm>
            <a:off x="4687388" y="3766917"/>
            <a:ext cx="2046297" cy="157617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2800" b="1" i="1" dirty="0">
                <a:solidFill>
                  <a:schemeClr val="bg1"/>
                </a:solidFill>
              </a:rPr>
              <a:t>Portal</a:t>
            </a:r>
            <a:endParaRPr lang="pl-PL" sz="2800" b="1" i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2800" b="1" i="1">
                <a:solidFill>
                  <a:schemeClr val="bg1"/>
                </a:solidFill>
              </a:rPr>
              <a:t>Leopoldina</a:t>
            </a:r>
            <a:endParaRPr lang="pl-PL" sz="2800" i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2800" b="1" i="1">
                <a:solidFill>
                  <a:schemeClr val="bg1"/>
                </a:solidFill>
              </a:rPr>
              <a:t>Online</a:t>
            </a:r>
            <a:endParaRPr lang="pl-PL" sz="2800" i="1">
              <a:solidFill>
                <a:schemeClr val="bg1"/>
              </a:solidFill>
              <a:cs typeface="Calibri"/>
            </a:endParaRP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xmlns="" id="{CFA3D29D-A849-48B4-BF79-0E1AD8DB5A7F}"/>
              </a:ext>
            </a:extLst>
          </p:cNvPr>
          <p:cNvSpPr/>
          <p:nvPr/>
        </p:nvSpPr>
        <p:spPr>
          <a:xfrm>
            <a:off x="2803679" y="4158923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>
                <a:solidFill>
                  <a:srgbClr val="FFFFFF"/>
                </a:solidFill>
                <a:ea typeface="+mn-lt"/>
                <a:cs typeface="+mn-lt"/>
              </a:rPr>
              <a:t>ICA AtoM</a:t>
            </a:r>
            <a:endParaRPr lang="pl-PL">
              <a:solidFill>
                <a:srgbClr val="FFFFFF"/>
              </a:solidFill>
            </a:endParaRP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xmlns="" id="{1989D6C7-3219-4576-9D40-225D7DCED180}"/>
              </a:ext>
            </a:extLst>
          </p:cNvPr>
          <p:cNvSpPr/>
          <p:nvPr/>
        </p:nvSpPr>
        <p:spPr>
          <a:xfrm>
            <a:off x="2803683" y="5782065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>
                <a:solidFill>
                  <a:schemeClr val="bg1"/>
                </a:solidFill>
                <a:ea typeface="+mn-lt"/>
                <a:cs typeface="+mn-lt"/>
              </a:rPr>
              <a:t>System</a:t>
            </a:r>
            <a:r>
              <a:rPr lang="pl-PL" sz="1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1000">
                <a:solidFill>
                  <a:schemeClr val="bg1"/>
                </a:solidFill>
                <a:ea typeface="+mn-lt"/>
                <a:cs typeface="+mn-lt"/>
              </a:rPr>
              <a:t>Informacji</a:t>
            </a:r>
            <a:r>
              <a:rPr lang="pl-PL" sz="1000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l-PL" sz="1000">
                <a:solidFill>
                  <a:schemeClr val="bg1"/>
                </a:solidFill>
                <a:ea typeface="+mn-lt"/>
                <a:cs typeface="+mn-lt"/>
              </a:rPr>
              <a:t>Naukowej</a:t>
            </a:r>
            <a:endParaRPr lang="pl-PL">
              <a:solidFill>
                <a:schemeClr val="bg1"/>
              </a:solidFill>
            </a:endParaRPr>
          </a:p>
        </p:txBody>
      </p:sp>
      <p:sp>
        <p:nvSpPr>
          <p:cNvPr id="38" name="Prostokąt 37">
            <a:extLst>
              <a:ext uri="{FF2B5EF4-FFF2-40B4-BE49-F238E27FC236}">
                <a16:creationId xmlns:a16="http://schemas.microsoft.com/office/drawing/2014/main" xmlns="" id="{C8B09491-DCA8-4D41-942D-6C5A40903808}"/>
              </a:ext>
            </a:extLst>
          </p:cNvPr>
          <p:cNvSpPr/>
          <p:nvPr/>
        </p:nvSpPr>
        <p:spPr>
          <a:xfrm>
            <a:off x="7181625" y="2585288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Muzeum Cyfrowe </a:t>
            </a:r>
            <a:r>
              <a:rPr lang="pl-PL" sz="1000" i="1" dirty="0" err="1">
                <a:solidFill>
                  <a:schemeClr val="bg1"/>
                </a:solidFill>
              </a:rPr>
              <a:t>UWr</a:t>
            </a:r>
            <a:endParaRPr lang="pl-PL" sz="1000" i="1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39" name="Prostokąt 38">
            <a:extLst>
              <a:ext uri="{FF2B5EF4-FFF2-40B4-BE49-F238E27FC236}">
                <a16:creationId xmlns:a16="http://schemas.microsoft.com/office/drawing/2014/main" xmlns="" id="{630AB9FF-960A-42C2-8619-036A185C64BA}"/>
              </a:ext>
            </a:extLst>
          </p:cNvPr>
          <p:cNvSpPr/>
          <p:nvPr/>
        </p:nvSpPr>
        <p:spPr>
          <a:xfrm>
            <a:off x="7181625" y="4136502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Repozytorium </a:t>
            </a:r>
            <a:r>
              <a:rPr lang="pl-PL" sz="1000" i="1" err="1">
                <a:solidFill>
                  <a:schemeClr val="bg1"/>
                </a:solidFill>
              </a:rPr>
              <a:t>UWr</a:t>
            </a:r>
            <a:endParaRPr lang="pl-PL" sz="1000" i="1" err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xmlns="" id="{BCCA140A-D5C7-4F30-8B88-7665BD86B048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3550741" y="3377377"/>
            <a:ext cx="1378731" cy="781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xmlns="" id="{8A1A330E-954F-45A3-B453-ADDDADAEEBBC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5665429" y="5370662"/>
            <a:ext cx="44173" cy="3782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rostokąt 45"/>
          <p:cNvSpPr/>
          <p:nvPr/>
        </p:nvSpPr>
        <p:spPr>
          <a:xfrm>
            <a:off x="2803683" y="2594360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Wirtualne Laboratorium Transkrypcji</a:t>
            </a:r>
            <a:endParaRPr lang="pl-PL" sz="1000" i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xmlns="" id="{9C2E110E-441B-45F8-987C-20066928E5C7}"/>
              </a:ext>
            </a:extLst>
          </p:cNvPr>
          <p:cNvCxnSpPr>
            <a:cxnSpLocks/>
            <a:stCxn id="44" idx="2"/>
            <a:endCxn id="30" idx="0"/>
          </p:cNvCxnSpPr>
          <p:nvPr/>
        </p:nvCxnSpPr>
        <p:spPr>
          <a:xfrm>
            <a:off x="5659437" y="3386448"/>
            <a:ext cx="51100" cy="380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xmlns="" id="{F22C3D08-D9FF-4392-910A-922E60121BEF}"/>
              </a:ext>
            </a:extLst>
          </p:cNvPr>
          <p:cNvCxnSpPr>
            <a:cxnSpLocks/>
            <a:stCxn id="39" idx="1"/>
            <a:endCxn id="30" idx="3"/>
          </p:cNvCxnSpPr>
          <p:nvPr/>
        </p:nvCxnSpPr>
        <p:spPr>
          <a:xfrm flipH="1">
            <a:off x="6733685" y="4532546"/>
            <a:ext cx="447940" cy="22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xmlns="" id="{7F9142A4-2ABA-477B-92FA-F9215B94FAA8}"/>
              </a:ext>
            </a:extLst>
          </p:cNvPr>
          <p:cNvCxnSpPr>
            <a:cxnSpLocks/>
            <a:stCxn id="38" idx="2"/>
          </p:cNvCxnSpPr>
          <p:nvPr/>
        </p:nvCxnSpPr>
        <p:spPr>
          <a:xfrm flipH="1">
            <a:off x="6749425" y="3377376"/>
            <a:ext cx="1168157" cy="395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ze strzałką 47">
            <a:extLst>
              <a:ext uri="{FF2B5EF4-FFF2-40B4-BE49-F238E27FC236}">
                <a16:creationId xmlns:a16="http://schemas.microsoft.com/office/drawing/2014/main" xmlns="" id="{BDFA9F08-54B4-4EA0-B6B5-0E2A7C5DCC13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3539702" y="5331714"/>
            <a:ext cx="1140182" cy="439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ze strzałką 48">
            <a:extLst>
              <a:ext uri="{FF2B5EF4-FFF2-40B4-BE49-F238E27FC236}">
                <a16:creationId xmlns:a16="http://schemas.microsoft.com/office/drawing/2014/main" xmlns="" id="{DFB24A57-F8EB-40A5-BA80-17F03DA2F3DE}"/>
              </a:ext>
            </a:extLst>
          </p:cNvPr>
          <p:cNvCxnSpPr>
            <a:cxnSpLocks/>
          </p:cNvCxnSpPr>
          <p:nvPr/>
        </p:nvCxnSpPr>
        <p:spPr>
          <a:xfrm flipH="1">
            <a:off x="4296140" y="2823096"/>
            <a:ext cx="6267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>
            <a:extLst>
              <a:ext uri="{FF2B5EF4-FFF2-40B4-BE49-F238E27FC236}">
                <a16:creationId xmlns:a16="http://schemas.microsoft.com/office/drawing/2014/main" xmlns="" id="{56778A1C-442D-4EE1-8FB2-92999E7B556F}"/>
              </a:ext>
            </a:extLst>
          </p:cNvPr>
          <p:cNvCxnSpPr>
            <a:cxnSpLocks/>
          </p:cNvCxnSpPr>
          <p:nvPr/>
        </p:nvCxnSpPr>
        <p:spPr>
          <a:xfrm flipV="1">
            <a:off x="4297807" y="3199355"/>
            <a:ext cx="626700" cy="12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>
            <a:extLst>
              <a:ext uri="{FF2B5EF4-FFF2-40B4-BE49-F238E27FC236}">
                <a16:creationId xmlns:a16="http://schemas.microsoft.com/office/drawing/2014/main" xmlns="" id="{2C613F6E-FADD-46E0-AEB7-8FFA9981DC32}"/>
              </a:ext>
            </a:extLst>
          </p:cNvPr>
          <p:cNvSpPr/>
          <p:nvPr/>
        </p:nvSpPr>
        <p:spPr>
          <a:xfrm>
            <a:off x="7176048" y="5770548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  <a:cs typeface="Calibri"/>
              </a:rPr>
              <a:t>Midas </a:t>
            </a:r>
            <a:r>
              <a:rPr lang="pl-PL" sz="1000" i="1" dirty="0" err="1">
                <a:solidFill>
                  <a:schemeClr val="bg1"/>
                </a:solidFill>
                <a:cs typeface="Calibri"/>
              </a:rPr>
              <a:t>Browser</a:t>
            </a:r>
            <a:endParaRPr lang="pl-PL" sz="1000" i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56" name="Łącznik prosty ze strzałką 55">
            <a:extLst>
              <a:ext uri="{FF2B5EF4-FFF2-40B4-BE49-F238E27FC236}">
                <a16:creationId xmlns:a16="http://schemas.microsoft.com/office/drawing/2014/main" xmlns="" id="{39CBC8C8-41A0-4946-9387-26483F261A8D}"/>
              </a:ext>
            </a:extLst>
          </p:cNvPr>
          <p:cNvCxnSpPr>
            <a:cxnSpLocks/>
            <a:stCxn id="55" idx="0"/>
          </p:cNvCxnSpPr>
          <p:nvPr/>
        </p:nvCxnSpPr>
        <p:spPr>
          <a:xfrm flipH="1" flipV="1">
            <a:off x="6678471" y="5331714"/>
            <a:ext cx="1244577" cy="438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Łącznik prosty ze strzałką 1">
            <a:extLst>
              <a:ext uri="{FF2B5EF4-FFF2-40B4-BE49-F238E27FC236}">
                <a16:creationId xmlns:a16="http://schemas.microsoft.com/office/drawing/2014/main" xmlns="" id="{FD1D0301-085E-4420-BE23-7129EF596290}"/>
              </a:ext>
            </a:extLst>
          </p:cNvPr>
          <p:cNvCxnSpPr/>
          <p:nvPr/>
        </p:nvCxnSpPr>
        <p:spPr>
          <a:xfrm>
            <a:off x="6356626" y="2993885"/>
            <a:ext cx="3123095" cy="142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xmlns="" id="{FA6F1C2D-F037-4773-AFD0-6E0723090644}"/>
              </a:ext>
            </a:extLst>
          </p:cNvPr>
          <p:cNvCxnSpPr/>
          <p:nvPr/>
        </p:nvCxnSpPr>
        <p:spPr>
          <a:xfrm>
            <a:off x="8708197" y="2971109"/>
            <a:ext cx="748748" cy="1289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>
            <a:extLst>
              <a:ext uri="{FF2B5EF4-FFF2-40B4-BE49-F238E27FC236}">
                <a16:creationId xmlns:a16="http://schemas.microsoft.com/office/drawing/2014/main" xmlns="" id="{641CB8C1-CFB8-4DC4-8A4B-8967204C9ABD}"/>
              </a:ext>
            </a:extLst>
          </p:cNvPr>
          <p:cNvCxnSpPr/>
          <p:nvPr/>
        </p:nvCxnSpPr>
        <p:spPr>
          <a:xfrm>
            <a:off x="8685420" y="4527549"/>
            <a:ext cx="803964" cy="30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rostokąt 28">
            <a:extLst>
              <a:ext uri="{FF2B5EF4-FFF2-40B4-BE49-F238E27FC236}">
                <a16:creationId xmlns:a16="http://schemas.microsoft.com/office/drawing/2014/main" xmlns="" id="{6182977F-E168-4140-86EC-B935F0FA8A81}"/>
              </a:ext>
            </a:extLst>
          </p:cNvPr>
          <p:cNvSpPr/>
          <p:nvPr/>
        </p:nvSpPr>
        <p:spPr>
          <a:xfrm>
            <a:off x="9495178" y="4136113"/>
            <a:ext cx="1825304" cy="493914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  <a:cs typeface="Calibri"/>
              </a:rPr>
              <a:t>Federacja Bibliotek Cyfrowych</a:t>
            </a:r>
            <a:endParaRPr lang="pl-PL" dirty="0"/>
          </a:p>
        </p:txBody>
      </p:sp>
      <p:sp>
        <p:nvSpPr>
          <p:cNvPr id="35" name="Prostokąt 34">
            <a:extLst>
              <a:ext uri="{FF2B5EF4-FFF2-40B4-BE49-F238E27FC236}">
                <a16:creationId xmlns:a16="http://schemas.microsoft.com/office/drawing/2014/main" xmlns="" id="{79B7864E-EBA0-4145-BFD2-54C9B40CAF48}"/>
              </a:ext>
            </a:extLst>
          </p:cNvPr>
          <p:cNvSpPr/>
          <p:nvPr/>
        </p:nvSpPr>
        <p:spPr>
          <a:xfrm>
            <a:off x="9495178" y="5207329"/>
            <a:ext cx="1825304" cy="493914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b="1" i="1" dirty="0" err="1">
                <a:solidFill>
                  <a:schemeClr val="bg1"/>
                </a:solidFill>
                <a:cs typeface="Calibri"/>
              </a:rPr>
              <a:t>Europeana</a:t>
            </a:r>
            <a:endParaRPr lang="pl-PL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7" name="Strzałka: w dół 6">
            <a:extLst>
              <a:ext uri="{FF2B5EF4-FFF2-40B4-BE49-F238E27FC236}">
                <a16:creationId xmlns:a16="http://schemas.microsoft.com/office/drawing/2014/main" xmlns="" id="{33C8BD5C-E13E-43DC-AA70-C04FD1E0B98F}"/>
              </a:ext>
            </a:extLst>
          </p:cNvPr>
          <p:cNvSpPr/>
          <p:nvPr/>
        </p:nvSpPr>
        <p:spPr>
          <a:xfrm>
            <a:off x="10169612" y="4627377"/>
            <a:ext cx="474870" cy="585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xmlns="" id="{7B3940EC-B7DC-4167-BA40-F4491CFBD955}"/>
              </a:ext>
            </a:extLst>
          </p:cNvPr>
          <p:cNvCxnSpPr/>
          <p:nvPr/>
        </p:nvCxnSpPr>
        <p:spPr>
          <a:xfrm flipH="1" flipV="1">
            <a:off x="6771307" y="5098220"/>
            <a:ext cx="2674733" cy="344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1145" y="106784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11025210"/>
              </p:ext>
            </p:extLst>
          </p:nvPr>
        </p:nvGraphicFramePr>
        <p:xfrm>
          <a:off x="14377" y="1567132"/>
          <a:ext cx="12172441" cy="52348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59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55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65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54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1962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1.Liczba podmiotów, które udostępniły  on-line informacje sektora publicznego (wskaźnik produktu)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2. Liczba </a:t>
                      </a:r>
                      <a:r>
                        <a:rPr lang="pl-PL" sz="16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zdigitalizowanych</a:t>
                      </a: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 dokumentów zawierających informacje sektora publicznego (wskaźnik produktu)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23805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23862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0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3. Liczba udostępnionych on-line dokumentów zawierających informacje sektora publicznego (wskaźnik produktu)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23805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23862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0075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4. Liczba utworzonych API (wskaźnik produktu)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0190462"/>
                  </a:ext>
                </a:extLst>
              </a:tr>
              <a:tr h="503207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5. Liczba baz danych udostępnionych on-line poprzez API (wskaźnik produktu)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14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14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010994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6. Rozmiar </a:t>
                      </a:r>
                      <a:r>
                        <a:rPr lang="pl-PL" sz="16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zdigitalizowanej</a:t>
                      </a: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 informacji sektora publicznego (wskaźnik produktu specyficzny dla projektu)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TB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52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22,4 </a:t>
                      </a:r>
                      <a:r>
                        <a:rPr lang="pl-PL" sz="14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(lepsza kompresja i zróżnicowanie rozdzielczości)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0604789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7. Rozmiar udostępnionych on-line informacji sektora publicznego (wskaźnik produktu specyficzny dla projektu)</a:t>
                      </a:r>
                      <a:endParaRPr lang="pl-PL" sz="16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TB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5,4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5,1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57091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81726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1145" y="1067841"/>
            <a:ext cx="8509677" cy="75059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/>
              </a:rPr>
              <a:t>WSKAŹNIKI EFEKTYWNOŚCI PROJEKTU</a:t>
            </a:r>
          </a:p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/>
              </a:rPr>
              <a:t>wskaźniki rezultatu</a:t>
            </a:r>
            <a:endParaRPr lang="pl-PL" sz="4000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62765787"/>
              </p:ext>
            </p:extLst>
          </p:nvPr>
        </p:nvGraphicFramePr>
        <p:xfrm>
          <a:off x="28755" y="3019245"/>
          <a:ext cx="12172441" cy="21202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59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55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65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54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8. </a:t>
                      </a: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Liczba pobrań/</a:t>
                      </a:r>
                      <a:r>
                        <a:rPr lang="pl-PL" sz="16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odtworzeń</a:t>
                      </a: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dokumentów zawierających informacje sektora publicznego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effectLst/>
                        </a:rPr>
                        <a:t>500 000,0</a:t>
                      </a:r>
                      <a:endParaRPr lang="pl-PL" dirty="0"/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2 200 000,00</a:t>
                      </a: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1" u="none" strike="noStrike" noProof="0" dirty="0">
                          <a:effectLst/>
                        </a:rPr>
                        <a:t>(01.01.2021 - 30.06.2021)</a:t>
                      </a:r>
                      <a:endParaRPr lang="pl-PL" sz="1600" i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1416272"/>
                  </a:ext>
                </a:extLst>
              </a:tr>
              <a:tr h="54633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9. </a:t>
                      </a:r>
                      <a:r>
                        <a:rPr lang="pl-PL" sz="16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Liczba wygenerowanych kluczy API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600" b="0" i="0" u="none" strike="noStrike" noProof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Szt.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i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17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0" i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93992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7409" y="108221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4737736"/>
              </p:ext>
            </p:extLst>
          </p:nvPr>
        </p:nvGraphicFramePr>
        <p:xfrm>
          <a:off x="330679" y="1567132"/>
          <a:ext cx="11358111" cy="5220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9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790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64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Rozwój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 jako nowoczesnej jednostki naukowej, wykorzystującej najnowsze trendy technologiczne na rzecz udostępnienia cyfrowego zbiorów (w sposób dostosowany do oczekiwań współczesnych odbiorców).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300" b="0" i="1">
                        <a:solidFill>
                          <a:srgbClr val="0070C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baseline="0" noProof="0">
                          <a:effectLst/>
                          <a:latin typeface="Calibri"/>
                        </a:rPr>
                        <a:t>Szeroko rozumiany rozwój potencjału Uniwersytetu Wrocławskiego (podmiot wykonujący zadania publiczne w zakresie szkolnictwa wyższego) w zakresie technicznych możliwości prezentacji dorobku naukowego. </a:t>
                      </a:r>
                      <a:endParaRPr lang="pl-PL" sz="130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652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300" i="1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Rozbudowa za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plecza informatyczno-technicznego uczelni w celu zwiększenia technicznych możliwości digitalizacji zasobów. </a:t>
                      </a:r>
                      <a:endParaRPr lang="pl-PL" sz="130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l-PL" sz="1300" b="0" i="0" u="none" strike="noStrike" noProof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300" i="1">
                        <a:solidFill>
                          <a:schemeClr val="tx1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300" i="1">
                        <a:solidFill>
                          <a:srgbClr val="00206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effectLst/>
                        </a:rPr>
                        <a:t>Zwiększenie możliwości technicznych przeprowadzania procesów digitalizacji (przetworzenia z postaci analogowej do postaci cyfrowej) zasobów Uczelni, a tym samym stworzenie zaplecza sprzętowego i aplikacyjnego dla badań naukowych i prezentacji ich wyników. </a:t>
                      </a:r>
                      <a:endParaRPr lang="pl-PL" sz="130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Zwiększenie technicznych możliwości dla prezentacji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zdigitalizowanych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 zasobów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pl-PL" sz="1300" i="1">
                        <a:solidFill>
                          <a:srgbClr val="002060"/>
                        </a:solidFill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effectLst/>
                        </a:rPr>
                        <a:t>Możliwość udostępnienia przez </a:t>
                      </a:r>
                      <a:r>
                        <a:rPr lang="pl-PL" sz="1300" b="0" i="0" u="none" strike="noStrike" noProof="0" err="1">
                          <a:effectLst/>
                        </a:rPr>
                        <a:t>UWr</a:t>
                      </a:r>
                      <a:r>
                        <a:rPr lang="pl-PL" sz="1300" b="0" i="0" u="none" strike="noStrike" noProof="0">
                          <a:effectLst/>
                        </a:rPr>
                        <a:t> większej ilości </a:t>
                      </a:r>
                      <a:r>
                        <a:rPr lang="pl-PL" sz="1300" b="0" i="0" u="none" strike="noStrike" noProof="0" err="1">
                          <a:effectLst/>
                        </a:rPr>
                        <a:t>zdigitalizowanych</a:t>
                      </a:r>
                      <a:r>
                        <a:rPr lang="pl-PL" sz="1300" b="0" i="0" u="none" strike="noStrike" noProof="0">
                          <a:effectLst/>
                        </a:rPr>
                        <a:t> zasobów, również tych o bardzo dużej pojemności i wymagających wysokiej rozdzielczości. Podstawowe wymogi funkcjonalności narzędzi bazodanowych, w rezultacie dynamicznego rozwoju technologii internetowych oraz w kontekście różnorodności posiadanych danych cyfrowych, oraz zróżnicowanych potrzeb poszczególnych jednostek naukowych Uniwersytetu Wrocławskiego wymagają rozbudowy. </a:t>
                      </a:r>
                      <a:endParaRPr lang="pl-PL" sz="1300"/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Zwiększenie liczby cyfrowych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odwzorowań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 zasobów naukowych </a:t>
                      </a:r>
                      <a:r>
                        <a:rPr lang="pl-PL" sz="1300" b="0" i="0" u="none" strike="noStrike" noProof="0" err="1">
                          <a:solidFill>
                            <a:schemeClr val="tx1"/>
                          </a:solidFill>
                          <a:effectLst/>
                        </a:rPr>
                        <a:t>UWr</a:t>
                      </a:r>
                      <a:r>
                        <a:rPr lang="pl-PL" sz="1300" b="0" i="0" u="none" strike="noStrike" noProof="0">
                          <a:solidFill>
                            <a:schemeClr val="tx1"/>
                          </a:solidFill>
                          <a:effectLst/>
                        </a:rPr>
                        <a:t>. </a:t>
                      </a:r>
                      <a:endParaRPr lang="pl-PL" sz="130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300" b="0" i="0" u="none" strike="noStrike" noProof="0">
                          <a:effectLst/>
                          <a:latin typeface="Calibri"/>
                        </a:rPr>
                        <a:t>Możliwość tworzenia, w tym także przekształcanie materiału analogowego na cyfrowy oraz gromadzenia i przetwarzania przez </a:t>
                      </a:r>
                      <a:r>
                        <a:rPr lang="pl-PL" sz="1300" b="0" i="0" u="none" strike="noStrike" noProof="0" err="1">
                          <a:effectLst/>
                          <a:latin typeface="Calibri"/>
                        </a:rPr>
                        <a:t>UWr</a:t>
                      </a:r>
                      <a:r>
                        <a:rPr lang="pl-PL" sz="1300" b="0" i="0" u="none" strike="noStrike" noProof="0">
                          <a:effectLst/>
                          <a:latin typeface="Calibri"/>
                        </a:rPr>
                        <a:t> większej liczby cyfrowych zasobów naukowych.  </a:t>
                      </a:r>
                      <a:endParaRPr lang="pl-PL" sz="1300"/>
                    </a:p>
                  </a:txBody>
                  <a:tcPr marL="45720" marR="45720">
                    <a:lnL w="12700">
                      <a:solidFill>
                        <a:srgbClr val="002060"/>
                      </a:solidFill>
                    </a:lnL>
                    <a:lnR w="12700">
                      <a:solidFill>
                        <a:srgbClr val="002060"/>
                      </a:solidFill>
                    </a:lnR>
                    <a:lnT w="12700">
                      <a:solidFill>
                        <a:srgbClr val="002060"/>
                      </a:solidFill>
                    </a:lnT>
                    <a:lnB w="12700">
                      <a:solidFill>
                        <a:srgbClr val="00206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5961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37380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9affde3b-50dd-4e74-9e2c-6b9654ae514a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1161</Words>
  <Application>Microsoft Office PowerPoint</Application>
  <PresentationFormat>Niestandardowy</PresentationFormat>
  <Paragraphs>193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</vt:vector>
  </TitlesOfParts>
  <Company>Ministerstwo Cyfryzacji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Barbara Kilijańska</cp:lastModifiedBy>
  <cp:revision>171</cp:revision>
  <dcterms:created xsi:type="dcterms:W3CDTF">2017-01-27T12:50:17Z</dcterms:created>
  <dcterms:modified xsi:type="dcterms:W3CDTF">2021-11-02T09:21:34Z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