
<file path=[Content_Types].xml><?xml version="1.0" encoding="utf-8"?>
<Types xmlns="http://schemas.openxmlformats.org/package/2006/content-types"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0" r:id="rId3"/>
    <p:sldId id="266" r:id="rId4"/>
    <p:sldId id="271" r:id="rId5"/>
    <p:sldId id="272" r:id="rId6"/>
    <p:sldId id="273" r:id="rId7"/>
    <p:sldId id="274" r:id="rId8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08" autoAdjust="0"/>
    <p:restoredTop sz="88317" autoAdjust="0"/>
  </p:normalViewPr>
  <p:slideViewPr>
    <p:cSldViewPr snapToGrid="0">
      <p:cViewPr varScale="1">
        <p:scale>
          <a:sx n="72" d="100"/>
          <a:sy n="72" d="100"/>
        </p:scale>
        <p:origin x="74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AD80E-34F5-4903-8477-1CC387F5E077}" type="datetimeFigureOut">
              <a:rPr lang="pl-PL" smtClean="0"/>
              <a:t>27.07.2021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7107E-8129-45F1-BE69-17EBB30BB6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6475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7107E-8129-45F1-BE69-17EBB30BB626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5831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7107E-8129-45F1-BE69-17EBB30BB626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4645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F56C2B-212A-4B69-9585-4CF0EE8E54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51A28F9-4F6E-4953-A7B4-1595D5702F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897651F-3E0B-49F3-B46D-4DB601915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17FB-43F0-4B20-B8A1-495943D9054F}" type="datetime1">
              <a:rPr lang="pl-PL" smtClean="0"/>
              <a:t>27.07.2021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C0CCFCB-43B2-4EA7-89C3-DE4AACCFD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Pajęczno, 5 czerwca 2020 r.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D2B1FE0-6B01-4AFB-A03A-421227811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7918-C76A-48B4-BA32-BEE48636CC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12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FDF058-17DE-4EC7-9322-9B6E68110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06FB177-4DDF-47C4-8EC0-9B20277695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E9D99D4-8355-4F6E-B2ED-6419EB041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3629-78C0-49E9-B225-BEDC254C6964}" type="datetime1">
              <a:rPr lang="pl-PL" smtClean="0"/>
              <a:t>27.07.2021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E452418-632C-4448-A078-1FC6FB01E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Pajęczno, 5 czerwca 2020 r.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9AD8938-212F-41C2-8905-583C0CF30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7918-C76A-48B4-BA32-BEE48636CC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8553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13468377-EED9-49EF-99B4-07F86F4B30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6B56A27-82C7-4B41-AA85-B5275B5C5B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D027D38-EDD8-417B-B37F-EFAD24532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B931-FD61-4FD4-8329-B5F3BE7E2895}" type="datetime1">
              <a:rPr lang="pl-PL" smtClean="0"/>
              <a:t>27.07.2021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BF21A1A-C443-4413-9DB1-3BBF954DB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Pajęczno, 5 czerwca 2020 r.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A173657-E65D-4633-8A63-28C4CF439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7918-C76A-48B4-BA32-BEE48636CC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5059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A3E184-1EB4-4C23-9B80-EBCF8D8DD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933B06-E088-498E-B1BF-123F8F062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A68BA6C-6D0D-4758-8DDE-06741B55F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F859E-4434-43F1-A16B-77F69A650AB2}" type="datetime1">
              <a:rPr lang="pl-PL" smtClean="0"/>
              <a:t>27.07.2021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0453A5C-9926-49D8-BDC6-D15174E53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Pajęczno, 5 czerwca 2020 r.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473F9D0-CFA2-4F10-B69A-40B17C46D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7918-C76A-48B4-BA32-BEE48636CC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1704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5BFF18-B615-4CD6-8005-D739C8CDD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E414D9F-5916-43BC-AA67-E08070D5B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09F3475-5F25-49E9-BF21-05C5CDD7B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527E6-6BD4-405C-B2DA-2F38A124239D}" type="datetime1">
              <a:rPr lang="pl-PL" smtClean="0"/>
              <a:t>27.07.2021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C3F6BB6-E152-4868-B001-D820CAC1F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Pajęczno, 5 czerwca 2020 r.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AC78285-181D-46E1-93FF-91AE1729E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7918-C76A-48B4-BA32-BEE48636CC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7141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7F0B80-440C-4885-9BAA-8FE92795D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F04D79F-57B0-4937-A634-FD1BA1359E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E598F9D-7C9E-4C58-A868-360619A2B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9CF3D24-6860-4433-A4B4-2F8F76348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790F1-35B6-45A6-8474-3FDBA5FDCFEB}" type="datetime1">
              <a:rPr lang="pl-PL" smtClean="0"/>
              <a:t>27.07.2021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3675562-8D4D-4122-9DB4-F7AD8916F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Pajęczno, 5 czerwca 2020 r.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A738165-08E6-4503-8E8F-C8B03E87B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7918-C76A-48B4-BA32-BEE48636CC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7765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A7F9DB-57AE-42E9-985C-121EEF8DF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8CC43EC-0F62-4790-8DE6-658F78AF4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BD77F81-F01B-4A66-9396-B3D716AE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974EA6F-7F19-4212-A766-6953B123AD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8CE32CE-8847-4883-B1BF-5AFFB8B1FF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B794EE15-EB59-4A37-9A22-80713808B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8217-9D95-40EE-AB9E-93EB3E349AAE}" type="datetime1">
              <a:rPr lang="pl-PL" smtClean="0"/>
              <a:t>27.07.2021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42220E33-27D7-4AA4-8FAA-D63ABD205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Pajęczno, 5 czerwca 2020 r.</a:t>
            </a: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551AFA46-CEB1-4468-8BEE-31EF7500C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7918-C76A-48B4-BA32-BEE48636CC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610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17C342-5694-4574-B2CA-7C0764CE6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044F11D-DA83-45F0-B9AD-ACC6E3197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081FE-121F-4A17-8960-341624D6A20B}" type="datetime1">
              <a:rPr lang="pl-PL" smtClean="0"/>
              <a:t>27.07.2021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E065F7B-B4DE-49D3-9191-993697460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Pajęczno, 5 czerwca 2020 r.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1149947-86AA-4CF8-9023-10AC39B62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7918-C76A-48B4-BA32-BEE48636CC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564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77D3381-A9F4-49C2-BE0E-CE5EE63A1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9FBF1-CB96-4033-8623-D289D359BA2E}" type="datetime1">
              <a:rPr lang="pl-PL" smtClean="0"/>
              <a:t>27.07.2021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1EEAB67-268F-467E-832C-D3B545142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Pajęczno, 5 czerwca 2020 r.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39893B0-9836-482B-BE56-75894BD28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7918-C76A-48B4-BA32-BEE48636CC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0426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B84D69-4A8C-452D-B3F6-22AD5E146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8C1E0E0-2244-45D8-9565-93731E8A5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EBD0C9A-73C8-4795-8C4E-17A0A72A6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549C14E-4677-4F46-AA8E-D128BBF8F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905DC-DB03-40CD-A88C-5630550B1DC4}" type="datetime1">
              <a:rPr lang="pl-PL" smtClean="0"/>
              <a:t>27.07.2021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A5784FC-AB6D-43A7-93C9-B18CB9067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Pajęczno, 5 czerwca 2020 r.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A784382-C359-465B-856B-DB119AB95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7918-C76A-48B4-BA32-BEE48636CC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6969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AFFFA9-38C6-4DB2-8C71-4E3818187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B78306E9-B032-47F5-8C21-23BF409A11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4EB8014-3E92-4278-8738-E8A395546F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3219245-C165-4E69-A75E-61992F0E0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D510-0EF6-4E5A-8807-13AE4A1F7993}" type="datetime1">
              <a:rPr lang="pl-PL" smtClean="0"/>
              <a:t>27.07.2021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1D1EEB5-0EDC-493F-9CFB-176881CDF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Pajęczno, 5 czerwca 2020 r.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BEB53B0-1C67-4714-A4B4-E246D9E38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7918-C76A-48B4-BA32-BEE48636CC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601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97139DA-2361-4FAD-A720-80A677A21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B178693-7DA4-4D4D-B1C1-E5B5C7BCB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DD3D5BD-E276-41DB-9EE2-9CE0A4D5DB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5E47D-EA21-4AB8-AF7A-9776C097BEDA}" type="datetime1">
              <a:rPr lang="pl-PL" smtClean="0"/>
              <a:t>27.07.2021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EFD3FA4-5DC3-462D-A1F0-740E9F9773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Pajęczno, 5 czerwca 2020 r.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1785DAB-E2AD-4694-9181-AB17C281B7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E7918-C76A-48B4-BA32-BEE48636CC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6153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fif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BA8A01BF-5E47-42AB-B283-C2BE0F0ECD7E}"/>
              </a:ext>
            </a:extLst>
          </p:cNvPr>
          <p:cNvSpPr/>
          <p:nvPr/>
        </p:nvSpPr>
        <p:spPr>
          <a:xfrm>
            <a:off x="1271751" y="426724"/>
            <a:ext cx="10920249" cy="9879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1987A47-18AF-41B5-96E6-C391FCA264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145267" y="138747"/>
            <a:ext cx="1652002" cy="156392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pole tekstowe 22">
            <a:extLst>
              <a:ext uri="{FF2B5EF4-FFF2-40B4-BE49-F238E27FC236}">
                <a16:creationId xmlns:a16="http://schemas.microsoft.com/office/drawing/2014/main" id="{B5999B25-82CA-4CCF-A88B-83F58C6EDEA5}"/>
              </a:ext>
            </a:extLst>
          </p:cNvPr>
          <p:cNvSpPr txBox="1"/>
          <p:nvPr/>
        </p:nvSpPr>
        <p:spPr>
          <a:xfrm>
            <a:off x="303571" y="1915540"/>
            <a:ext cx="118675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>
                <a:cs typeface="Times New Roman" panose="02020603050405020304" pitchFamily="18" charset="0"/>
              </a:rPr>
              <a:t>Realizacja Narodowego </a:t>
            </a:r>
          </a:p>
          <a:p>
            <a:pPr algn="ctr"/>
            <a:r>
              <a:rPr lang="pl-PL" sz="4400" b="1" dirty="0">
                <a:cs typeface="Times New Roman" panose="02020603050405020304" pitchFamily="18" charset="0"/>
              </a:rPr>
              <a:t>Programu Szczepień przeciw Covid-19 </a:t>
            </a:r>
          </a:p>
          <a:p>
            <a:pPr algn="ctr"/>
            <a:r>
              <a:rPr lang="pl-PL" sz="4400" b="1" dirty="0">
                <a:cs typeface="Times New Roman" panose="02020603050405020304" pitchFamily="18" charset="0"/>
              </a:rPr>
              <a:t>w województwie łódzkim</a:t>
            </a:r>
          </a:p>
        </p:txBody>
      </p:sp>
      <p:sp>
        <p:nvSpPr>
          <p:cNvPr id="9" name="Symbol zastępczy stopki 5">
            <a:extLst>
              <a:ext uri="{FF2B5EF4-FFF2-40B4-BE49-F238E27FC236}">
                <a16:creationId xmlns:a16="http://schemas.microsoft.com/office/drawing/2014/main" id="{C837F3A0-A40C-43ED-B691-F345CACAD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9942" y="6248713"/>
            <a:ext cx="4554794" cy="365125"/>
          </a:xfrm>
        </p:spPr>
        <p:txBody>
          <a:bodyPr/>
          <a:lstStyle/>
          <a:p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Łódź, 28 lipca 2021 r.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BFF99C7-0140-4425-90DE-6499B504B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925" y="5051624"/>
            <a:ext cx="6315075" cy="752475"/>
          </a:xfrm>
          <a:prstGeom prst="rect">
            <a:avLst/>
          </a:prstGeom>
        </p:spPr>
      </p:pic>
      <p:pic>
        <p:nvPicPr>
          <p:cNvPr id="5" name="Obraz 4" descr="Obraz zawierający tekst, clipart&#10;&#10;Opis wygenerowany automatycznie">
            <a:extLst>
              <a:ext uri="{FF2B5EF4-FFF2-40B4-BE49-F238E27FC236}">
                <a16:creationId xmlns:a16="http://schemas.microsoft.com/office/drawing/2014/main" id="{9D74A333-444B-4633-BDF8-54049E5365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94" y="4483812"/>
            <a:ext cx="3911816" cy="176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993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>
            <a:extLst>
              <a:ext uri="{FF2B5EF4-FFF2-40B4-BE49-F238E27FC236}">
                <a16:creationId xmlns:a16="http://schemas.microsoft.com/office/drawing/2014/main" id="{0714F465-2D48-4F71-95C8-7EE025D6619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251" y="1286233"/>
            <a:ext cx="4125606" cy="4125606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BA8A01BF-5E47-42AB-B283-C2BE0F0ECD7E}"/>
              </a:ext>
            </a:extLst>
          </p:cNvPr>
          <p:cNvSpPr/>
          <p:nvPr/>
        </p:nvSpPr>
        <p:spPr>
          <a:xfrm>
            <a:off x="1271751" y="426724"/>
            <a:ext cx="10920249" cy="9879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1987A47-18AF-41B5-96E6-C391FCA264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45267" y="138747"/>
            <a:ext cx="1652002" cy="156392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pole tekstowe 22">
            <a:extLst>
              <a:ext uri="{FF2B5EF4-FFF2-40B4-BE49-F238E27FC236}">
                <a16:creationId xmlns:a16="http://schemas.microsoft.com/office/drawing/2014/main" id="{B5999B25-82CA-4CCF-A88B-83F58C6EDEA5}"/>
              </a:ext>
            </a:extLst>
          </p:cNvPr>
          <p:cNvSpPr txBox="1"/>
          <p:nvPr/>
        </p:nvSpPr>
        <p:spPr>
          <a:xfrm>
            <a:off x="1797269" y="589190"/>
            <a:ext cx="9278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Gdzie szczepimy?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C1C298BE-0C90-4C13-ADE1-B695E80372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925" y="5283374"/>
            <a:ext cx="6315075" cy="752475"/>
          </a:xfrm>
          <a:prstGeom prst="rect">
            <a:avLst/>
          </a:prstGeom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077AC5E8-A769-4565-B91C-63C168F8E88A}"/>
              </a:ext>
            </a:extLst>
          </p:cNvPr>
          <p:cNvSpPr txBox="1"/>
          <p:nvPr/>
        </p:nvSpPr>
        <p:spPr>
          <a:xfrm>
            <a:off x="528176" y="1776299"/>
            <a:ext cx="6315075" cy="3538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lnSpc>
                <a:spcPct val="107000"/>
              </a:lnSpc>
            </a:pPr>
            <a:r>
              <a:rPr lang="pl-PL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pl-PL" sz="32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unkty populacyjne: 426</a:t>
            </a:r>
          </a:p>
          <a:p>
            <a:pPr lvl="0" algn="r">
              <a:lnSpc>
                <a:spcPct val="107000"/>
              </a:lnSpc>
            </a:pPr>
            <a:r>
              <a:rPr lang="pl-PL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pl-PL" sz="32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unkty powszechne: 50</a:t>
            </a:r>
          </a:p>
          <a:p>
            <a:pPr lvl="0" algn="r">
              <a:lnSpc>
                <a:spcPct val="107000"/>
              </a:lnSpc>
              <a:spcAft>
                <a:spcPts val="800"/>
              </a:spcAft>
            </a:pPr>
            <a:r>
              <a:rPr lang="pl-PL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pl-PL" sz="32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pteki: 44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pl-PL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także…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pl-PL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imprezy masowe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pl-PL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wydarzenia kulturalno-artystyczne</a:t>
            </a:r>
          </a:p>
        </p:txBody>
      </p:sp>
      <p:sp>
        <p:nvSpPr>
          <p:cNvPr id="9" name="Symbol zastępczy stopki 5">
            <a:extLst>
              <a:ext uri="{FF2B5EF4-FFF2-40B4-BE49-F238E27FC236}">
                <a16:creationId xmlns:a16="http://schemas.microsoft.com/office/drawing/2014/main" id="{867F8518-1351-4225-9D1E-35DB2B69F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9942" y="6248713"/>
            <a:ext cx="4554794" cy="365125"/>
          </a:xfrm>
        </p:spPr>
        <p:txBody>
          <a:bodyPr/>
          <a:lstStyle/>
          <a:p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Łódź, 28 lipca 2021 r.</a:t>
            </a:r>
          </a:p>
        </p:txBody>
      </p:sp>
    </p:spTree>
    <p:extLst>
      <p:ext uri="{BB962C8B-B14F-4D97-AF65-F5344CB8AC3E}">
        <p14:creationId xmlns:p14="http://schemas.microsoft.com/office/powerpoint/2010/main" val="2057514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BA8A01BF-5E47-42AB-B283-C2BE0F0ECD7E}"/>
              </a:ext>
            </a:extLst>
          </p:cNvPr>
          <p:cNvSpPr/>
          <p:nvPr/>
        </p:nvSpPr>
        <p:spPr>
          <a:xfrm>
            <a:off x="1271751" y="426724"/>
            <a:ext cx="10920249" cy="9879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1987A47-18AF-41B5-96E6-C391FCA264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45267" y="138747"/>
            <a:ext cx="1652002" cy="1563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FFD0F86-00AB-4236-BED8-1A801B107F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925" y="5283374"/>
            <a:ext cx="6315075" cy="752475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9B54A085-E4A5-45BD-8330-44BBD4804A11}"/>
              </a:ext>
            </a:extLst>
          </p:cNvPr>
          <p:cNvSpPr txBox="1"/>
          <p:nvPr/>
        </p:nvSpPr>
        <p:spPr>
          <a:xfrm>
            <a:off x="0" y="2278522"/>
            <a:ext cx="79166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4000" b="1" dirty="0">
                <a:solidFill>
                  <a:schemeClr val="accent1">
                    <a:lumMod val="75000"/>
                  </a:schemeClr>
                </a:solidFill>
              </a:rPr>
              <a:t>Populacja województwa łódzkiego: </a:t>
            </a:r>
          </a:p>
          <a:p>
            <a:pPr algn="r"/>
            <a:r>
              <a:rPr lang="pl-PL" sz="4000" b="1" dirty="0">
                <a:solidFill>
                  <a:schemeClr val="accent1">
                    <a:lumMod val="75000"/>
                  </a:schemeClr>
                </a:solidFill>
              </a:rPr>
              <a:t>Uprawnieni do szczepień (12+):</a:t>
            </a:r>
          </a:p>
          <a:p>
            <a:pPr algn="r"/>
            <a:r>
              <a:rPr lang="pl-PL" sz="4000" b="1" dirty="0">
                <a:solidFill>
                  <a:schemeClr val="accent1">
                    <a:lumMod val="75000"/>
                  </a:schemeClr>
                </a:solidFill>
              </a:rPr>
              <a:t>W pełni zaszczepieni:   </a:t>
            </a:r>
            <a:endParaRPr lang="pl-PL" sz="2800" b="1" dirty="0"/>
          </a:p>
          <a:p>
            <a:pPr algn="ctr"/>
            <a:endParaRPr lang="pl-PL" sz="4800" b="1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0D8D0132-1373-4CB0-895D-1FE97609C854}"/>
              </a:ext>
            </a:extLst>
          </p:cNvPr>
          <p:cNvSpPr txBox="1"/>
          <p:nvPr/>
        </p:nvSpPr>
        <p:spPr>
          <a:xfrm>
            <a:off x="1885759" y="558122"/>
            <a:ext cx="9278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Szczepienia w województwie łódzkim</a:t>
            </a:r>
          </a:p>
        </p:txBody>
      </p:sp>
      <p:sp>
        <p:nvSpPr>
          <p:cNvPr id="11" name="Symbol zastępczy stopki 5">
            <a:extLst>
              <a:ext uri="{FF2B5EF4-FFF2-40B4-BE49-F238E27FC236}">
                <a16:creationId xmlns:a16="http://schemas.microsoft.com/office/drawing/2014/main" id="{A062AA76-4857-4F73-B33C-88FD249D5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9942" y="6248713"/>
            <a:ext cx="4554794" cy="365125"/>
          </a:xfrm>
        </p:spPr>
        <p:txBody>
          <a:bodyPr/>
          <a:lstStyle/>
          <a:p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Łódź, 28 lipca 2021 r.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5C7D4E41-BF20-464D-82C0-184BBB635D8F}"/>
              </a:ext>
            </a:extLst>
          </p:cNvPr>
          <p:cNvSpPr txBox="1"/>
          <p:nvPr/>
        </p:nvSpPr>
        <p:spPr>
          <a:xfrm>
            <a:off x="7916607" y="2305457"/>
            <a:ext cx="29791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latin typeface="+mj-lt"/>
              </a:rPr>
              <a:t>2 437 970</a:t>
            </a:r>
          </a:p>
          <a:p>
            <a:r>
              <a:rPr lang="pl-PL" sz="4000" b="1" dirty="0">
                <a:latin typeface="+mj-lt"/>
              </a:rPr>
              <a:t>2 212 031</a:t>
            </a:r>
          </a:p>
          <a:p>
            <a:r>
              <a:rPr lang="pl-PL" sz="4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1 038 797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D58D646-650A-4D4C-A3D2-FDAF49D4DF5C}"/>
              </a:ext>
            </a:extLst>
          </p:cNvPr>
          <p:cNvSpPr txBox="1"/>
          <p:nvPr/>
        </p:nvSpPr>
        <p:spPr>
          <a:xfrm>
            <a:off x="0" y="4627949"/>
            <a:ext cx="5967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chemeClr val="accent6">
                    <a:lumMod val="75000"/>
                  </a:schemeClr>
                </a:solidFill>
              </a:rPr>
              <a:t>47% </a:t>
            </a:r>
            <a:r>
              <a:rPr lang="pl-PL" sz="3200" b="1" dirty="0"/>
              <a:t>w pełni zaszczepionych uprawnionych mieszkańców województwa łódzkiego</a:t>
            </a:r>
          </a:p>
        </p:txBody>
      </p:sp>
    </p:spTree>
    <p:extLst>
      <p:ext uri="{BB962C8B-B14F-4D97-AF65-F5344CB8AC3E}">
        <p14:creationId xmlns:p14="http://schemas.microsoft.com/office/powerpoint/2010/main" val="1200409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BA8A01BF-5E47-42AB-B283-C2BE0F0ECD7E}"/>
              </a:ext>
            </a:extLst>
          </p:cNvPr>
          <p:cNvSpPr/>
          <p:nvPr/>
        </p:nvSpPr>
        <p:spPr>
          <a:xfrm>
            <a:off x="1271751" y="426724"/>
            <a:ext cx="10920249" cy="9879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1987A47-18AF-41B5-96E6-C391FCA264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145267" y="138747"/>
            <a:ext cx="1652002" cy="156392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pole tekstowe 22">
            <a:extLst>
              <a:ext uri="{FF2B5EF4-FFF2-40B4-BE49-F238E27FC236}">
                <a16:creationId xmlns:a16="http://schemas.microsoft.com/office/drawing/2014/main" id="{B5999B25-82CA-4CCF-A88B-83F58C6EDEA5}"/>
              </a:ext>
            </a:extLst>
          </p:cNvPr>
          <p:cNvSpPr txBox="1"/>
          <p:nvPr/>
        </p:nvSpPr>
        <p:spPr>
          <a:xfrm>
            <a:off x="1797269" y="589190"/>
            <a:ext cx="9278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Zaszczepieni w kategoriach wiekowych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C1C298BE-0C90-4C13-ADE1-B695E8037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925" y="5283374"/>
            <a:ext cx="6315075" cy="752475"/>
          </a:xfrm>
          <a:prstGeom prst="rect">
            <a:avLst/>
          </a:prstGeom>
        </p:spPr>
      </p:pic>
      <p:sp>
        <p:nvSpPr>
          <p:cNvPr id="9" name="Symbol zastępczy stopki 5">
            <a:extLst>
              <a:ext uri="{FF2B5EF4-FFF2-40B4-BE49-F238E27FC236}">
                <a16:creationId xmlns:a16="http://schemas.microsoft.com/office/drawing/2014/main" id="{867F8518-1351-4225-9D1E-35DB2B69F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9942" y="6248713"/>
            <a:ext cx="4554794" cy="365125"/>
          </a:xfrm>
        </p:spPr>
        <p:txBody>
          <a:bodyPr/>
          <a:lstStyle/>
          <a:p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Łódź, 28 lipca 2021 r.</a:t>
            </a:r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E6D96FA9-06DF-4DC7-B772-A9DB7AF4CB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041990"/>
              </p:ext>
            </p:extLst>
          </p:nvPr>
        </p:nvGraphicFramePr>
        <p:xfrm>
          <a:off x="1658375" y="1661160"/>
          <a:ext cx="8921136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3712">
                  <a:extLst>
                    <a:ext uri="{9D8B030D-6E8A-4147-A177-3AD203B41FA5}">
                      <a16:colId xmlns:a16="http://schemas.microsoft.com/office/drawing/2014/main" val="224213992"/>
                    </a:ext>
                  </a:extLst>
                </a:gridCol>
                <a:gridCol w="2973712">
                  <a:extLst>
                    <a:ext uri="{9D8B030D-6E8A-4147-A177-3AD203B41FA5}">
                      <a16:colId xmlns:a16="http://schemas.microsoft.com/office/drawing/2014/main" val="4104431247"/>
                    </a:ext>
                  </a:extLst>
                </a:gridCol>
                <a:gridCol w="2973712">
                  <a:extLst>
                    <a:ext uri="{9D8B030D-6E8A-4147-A177-3AD203B41FA5}">
                      <a16:colId xmlns:a16="http://schemas.microsoft.com/office/drawing/2014/main" val="1251664630"/>
                    </a:ext>
                  </a:extLst>
                </a:gridCol>
              </a:tblGrid>
              <a:tr h="775874"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Przedział </a:t>
                      </a:r>
                    </a:p>
                    <a:p>
                      <a:pPr algn="ctr"/>
                      <a:r>
                        <a:rPr lang="pl-PL" sz="2800" b="1" dirty="0"/>
                        <a:t>wiekowy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Liczba zaszczepionych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Odsetek zaszczepionych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628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12-19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49 300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21,9 %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792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20-39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257 845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40,79 %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373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40-59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376 872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56,89 %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5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60-69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246 095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69,43 %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223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70+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260 001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78,97 %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525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1416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BA8A01BF-5E47-42AB-B283-C2BE0F0ECD7E}"/>
              </a:ext>
            </a:extLst>
          </p:cNvPr>
          <p:cNvSpPr/>
          <p:nvPr/>
        </p:nvSpPr>
        <p:spPr>
          <a:xfrm>
            <a:off x="1271751" y="426724"/>
            <a:ext cx="10920249" cy="9879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1987A47-18AF-41B5-96E6-C391FCA264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145267" y="138747"/>
            <a:ext cx="1652002" cy="156392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pole tekstowe 22">
            <a:extLst>
              <a:ext uri="{FF2B5EF4-FFF2-40B4-BE49-F238E27FC236}">
                <a16:creationId xmlns:a16="http://schemas.microsoft.com/office/drawing/2014/main" id="{B5999B25-82CA-4CCF-A88B-83F58C6EDEA5}"/>
              </a:ext>
            </a:extLst>
          </p:cNvPr>
          <p:cNvSpPr txBox="1"/>
          <p:nvPr/>
        </p:nvSpPr>
        <p:spPr>
          <a:xfrm>
            <a:off x="1797269" y="589190"/>
            <a:ext cx="9278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Ranking gmin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C1C298BE-0C90-4C13-ADE1-B695E8037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925" y="5283374"/>
            <a:ext cx="6315075" cy="752475"/>
          </a:xfrm>
          <a:prstGeom prst="rect">
            <a:avLst/>
          </a:prstGeom>
        </p:spPr>
      </p:pic>
      <p:sp>
        <p:nvSpPr>
          <p:cNvPr id="9" name="Symbol zastępczy stopki 5">
            <a:extLst>
              <a:ext uri="{FF2B5EF4-FFF2-40B4-BE49-F238E27FC236}">
                <a16:creationId xmlns:a16="http://schemas.microsoft.com/office/drawing/2014/main" id="{867F8518-1351-4225-9D1E-35DB2B69F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9942" y="6248713"/>
            <a:ext cx="4554794" cy="365125"/>
          </a:xfrm>
        </p:spPr>
        <p:txBody>
          <a:bodyPr/>
          <a:lstStyle/>
          <a:p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Łódź, 28 lipca 2021 r.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78D1B421-1D65-4450-8F32-5B420EC89721}"/>
              </a:ext>
            </a:extLst>
          </p:cNvPr>
          <p:cNvSpPr txBox="1"/>
          <p:nvPr/>
        </p:nvSpPr>
        <p:spPr>
          <a:xfrm>
            <a:off x="2067697" y="1750032"/>
            <a:ext cx="9328356" cy="4461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GMINY Z NAJWYŻSZĄ LICZBĄ W PEŁNI ZASZCZEPIONYCH MIESZKAŃCÓW </a:t>
            </a:r>
            <a:endParaRPr lang="pl-PL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Łódź (m.)  53.5%</a:t>
            </a:r>
            <a:endParaRPr lang="pl-PL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Kutno (m.) 52.4%</a:t>
            </a:r>
            <a:endParaRPr lang="pl-PL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Skierniewice (m.) 51.6%</a:t>
            </a:r>
            <a:endParaRPr lang="pl-PL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Łowicz (m.) 51.5%</a:t>
            </a:r>
            <a:endParaRPr lang="pl-PL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Zgierz (m.) 51%</a:t>
            </a:r>
            <a:endParaRPr lang="pl-PL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GMINY Z NAJMNIEJSZĄ LICZBĄ W PEŁNI ZASZCZEPIONYCH MIESZKAŃCOW</a:t>
            </a:r>
            <a:endParaRPr lang="pl-PL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CZERNIEWICE 24%</a:t>
            </a:r>
            <a:endParaRPr lang="pl-PL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GOSZCZANÓW 26.6%</a:t>
            </a:r>
            <a:endParaRPr lang="pl-PL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BUDZISZEWICE 27.4%</a:t>
            </a:r>
            <a:endParaRPr lang="pl-PL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ŻYTNO 27.5%</a:t>
            </a:r>
            <a:endParaRPr lang="pl-PL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BRĄSZEWICE 28.9%</a:t>
            </a:r>
            <a:endParaRPr lang="pl-PL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229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BA8A01BF-5E47-42AB-B283-C2BE0F0ECD7E}"/>
              </a:ext>
            </a:extLst>
          </p:cNvPr>
          <p:cNvSpPr/>
          <p:nvPr/>
        </p:nvSpPr>
        <p:spPr>
          <a:xfrm>
            <a:off x="1271751" y="426724"/>
            <a:ext cx="10920249" cy="9879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1987A47-18AF-41B5-96E6-C391FCA264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45267" y="138747"/>
            <a:ext cx="1652002" cy="156392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pole tekstowe 22">
            <a:extLst>
              <a:ext uri="{FF2B5EF4-FFF2-40B4-BE49-F238E27FC236}">
                <a16:creationId xmlns:a16="http://schemas.microsoft.com/office/drawing/2014/main" id="{B5999B25-82CA-4CCF-A88B-83F58C6EDEA5}"/>
              </a:ext>
            </a:extLst>
          </p:cNvPr>
          <p:cNvSpPr txBox="1"/>
          <p:nvPr/>
        </p:nvSpPr>
        <p:spPr>
          <a:xfrm>
            <a:off x="1797269" y="589190"/>
            <a:ext cx="9278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Promocja szczepień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C1C298BE-0C90-4C13-ADE1-B695E80372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925" y="5283374"/>
            <a:ext cx="6315075" cy="752475"/>
          </a:xfrm>
          <a:prstGeom prst="rect">
            <a:avLst/>
          </a:prstGeom>
        </p:spPr>
      </p:pic>
      <p:sp>
        <p:nvSpPr>
          <p:cNvPr id="9" name="Symbol zastępczy stopki 5">
            <a:extLst>
              <a:ext uri="{FF2B5EF4-FFF2-40B4-BE49-F238E27FC236}">
                <a16:creationId xmlns:a16="http://schemas.microsoft.com/office/drawing/2014/main" id="{867F8518-1351-4225-9D1E-35DB2B69F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9942" y="6248713"/>
            <a:ext cx="4554794" cy="365125"/>
          </a:xfrm>
        </p:spPr>
        <p:txBody>
          <a:bodyPr/>
          <a:lstStyle/>
          <a:p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Łódź, 28 lipca 2021 r.</a:t>
            </a:r>
          </a:p>
        </p:txBody>
      </p:sp>
      <p:pic>
        <p:nvPicPr>
          <p:cNvPr id="3" name="Obraz 2" descr="Obraz zawierający tekst, gazeta&#10;&#10;Opis wygenerowany automatycznie">
            <a:extLst>
              <a:ext uri="{FF2B5EF4-FFF2-40B4-BE49-F238E27FC236}">
                <a16:creationId xmlns:a16="http://schemas.microsoft.com/office/drawing/2014/main" id="{59466088-A88C-4EF4-9B75-4D184A08C2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284" y="2317359"/>
            <a:ext cx="5031157" cy="2484028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AC542D85-C88B-4E7D-8757-5869087B0F44}"/>
              </a:ext>
            </a:extLst>
          </p:cNvPr>
          <p:cNvSpPr txBox="1"/>
          <p:nvPr/>
        </p:nvSpPr>
        <p:spPr>
          <a:xfrm>
            <a:off x="651695" y="2112642"/>
            <a:ext cx="7076460" cy="3456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sz="2400" b="1" i="0" dirty="0">
                <a:solidFill>
                  <a:srgbClr val="1B1B1B"/>
                </a:solidFill>
                <a:effectLst/>
              </a:rPr>
              <a:t>Gmina na Medal #SzczepimySię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sz="2400" b="1" i="0" dirty="0">
                <a:solidFill>
                  <a:srgbClr val="1B1B1B"/>
                </a:solidFill>
                <a:effectLst/>
              </a:rPr>
              <a:t>Najbardziej Odporna Gmina</a:t>
            </a:r>
            <a:endParaRPr lang="pl-PL" sz="2400" b="1" dirty="0">
              <a:solidFill>
                <a:srgbClr val="1B1B1B"/>
              </a:solidFill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sz="2400" b="1" i="0" dirty="0">
                <a:solidFill>
                  <a:srgbClr val="1B1B1B"/>
                </a:solidFill>
                <a:effectLst/>
              </a:rPr>
              <a:t>Konkursy dla zaszczepionych</a:t>
            </a:r>
            <a:endParaRPr lang="pl-PL" sz="2400" b="1" dirty="0">
              <a:solidFill>
                <a:srgbClr val="1B1B1B"/>
              </a:solidFill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sz="2400" b="1" i="0" dirty="0">
                <a:solidFill>
                  <a:srgbClr val="1B1B1B"/>
                </a:solidFill>
                <a:effectLst/>
              </a:rPr>
              <a:t>Wsparcie przez lekarzy rodzinnych</a:t>
            </a:r>
            <a:endParaRPr lang="pl-PL" sz="2400" b="1" dirty="0">
              <a:solidFill>
                <a:srgbClr val="1B1B1B"/>
              </a:solidFill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sz="2400" b="1" i="0" dirty="0">
                <a:solidFill>
                  <a:srgbClr val="1B1B1B"/>
                </a:solidFill>
                <a:effectLst/>
              </a:rPr>
              <a:t>Pikniki rodzinne w województwie łódzkim</a:t>
            </a:r>
            <a:endParaRPr lang="pl-PL" sz="2400" b="1" dirty="0">
              <a:solidFill>
                <a:srgbClr val="1B1B1B"/>
              </a:solidFill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sz="2400" b="1" i="0" dirty="0">
                <a:solidFill>
                  <a:srgbClr val="1B1B1B"/>
                </a:solidFill>
                <a:effectLst/>
              </a:rPr>
              <a:t>Wsparcie przez Koła Gospodyń Wiejskich</a:t>
            </a:r>
            <a:endParaRPr lang="pl-PL" sz="2400" b="1" dirty="0">
              <a:solidFill>
                <a:srgbClr val="1B1B1B"/>
              </a:solidFill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sz="2400" b="1" i="0" u="sng" dirty="0">
                <a:solidFill>
                  <a:srgbClr val="1B1B1B"/>
                </a:solidFill>
                <a:effectLst/>
              </a:rPr>
              <a:t>Wsparcie przez OSP</a:t>
            </a:r>
            <a:endParaRPr lang="pl-PL" sz="1600" b="1" i="0" u="sng" dirty="0">
              <a:solidFill>
                <a:srgbClr val="1B1B1B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939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BA8A01BF-5E47-42AB-B283-C2BE0F0ECD7E}"/>
              </a:ext>
            </a:extLst>
          </p:cNvPr>
          <p:cNvSpPr/>
          <p:nvPr/>
        </p:nvSpPr>
        <p:spPr>
          <a:xfrm>
            <a:off x="1271751" y="399948"/>
            <a:ext cx="10920249" cy="9879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1987A47-18AF-41B5-96E6-C391FCA264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145267" y="138747"/>
            <a:ext cx="1652002" cy="1563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C1C298BE-0C90-4C13-ADE1-B695E8037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925" y="5283374"/>
            <a:ext cx="6315075" cy="752475"/>
          </a:xfrm>
          <a:prstGeom prst="rect">
            <a:avLst/>
          </a:prstGeom>
        </p:spPr>
      </p:pic>
      <p:sp>
        <p:nvSpPr>
          <p:cNvPr id="9" name="Symbol zastępczy stopki 5">
            <a:extLst>
              <a:ext uri="{FF2B5EF4-FFF2-40B4-BE49-F238E27FC236}">
                <a16:creationId xmlns:a16="http://schemas.microsoft.com/office/drawing/2014/main" id="{867F8518-1351-4225-9D1E-35DB2B69F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9942" y="6248713"/>
            <a:ext cx="4554794" cy="365125"/>
          </a:xfrm>
        </p:spPr>
        <p:txBody>
          <a:bodyPr/>
          <a:lstStyle/>
          <a:p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Łódź, 28 lipca 2021 r.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F5FECEA2-636C-48FA-B23D-000C78254235}"/>
              </a:ext>
            </a:extLst>
          </p:cNvPr>
          <p:cNvSpPr txBox="1"/>
          <p:nvPr/>
        </p:nvSpPr>
        <p:spPr>
          <a:xfrm>
            <a:off x="1797269" y="589190"/>
            <a:ext cx="9278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#SzczepimySię z OSP</a:t>
            </a:r>
          </a:p>
        </p:txBody>
      </p:sp>
      <p:pic>
        <p:nvPicPr>
          <p:cNvPr id="8" name="Obraz 7" descr="Obraz zawierający zewnętrzne, ciężarówka, budynek, droga&#10;&#10;Opis wygenerowany automatycznie">
            <a:extLst>
              <a:ext uri="{FF2B5EF4-FFF2-40B4-BE49-F238E27FC236}">
                <a16:creationId xmlns:a16="http://schemas.microsoft.com/office/drawing/2014/main" id="{4A73568F-9313-44DD-BE1B-1D98EE1782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330" y="1621147"/>
            <a:ext cx="5107350" cy="3429000"/>
          </a:xfrm>
          <a:prstGeom prst="rect">
            <a:avLst/>
          </a:prstGeom>
        </p:spPr>
      </p:pic>
      <p:sp>
        <p:nvSpPr>
          <p:cNvPr id="18" name="pole tekstowe 17">
            <a:extLst>
              <a:ext uri="{FF2B5EF4-FFF2-40B4-BE49-F238E27FC236}">
                <a16:creationId xmlns:a16="http://schemas.microsoft.com/office/drawing/2014/main" id="{3313FE93-B2FC-4C3B-91C4-D35FD25AE607}"/>
              </a:ext>
            </a:extLst>
          </p:cNvPr>
          <p:cNvSpPr txBox="1"/>
          <p:nvPr/>
        </p:nvSpPr>
        <p:spPr>
          <a:xfrm>
            <a:off x="372641" y="1963877"/>
            <a:ext cx="572335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pl-PL" sz="2800" b="1" i="0" dirty="0">
                <a:solidFill>
                  <a:srgbClr val="1B1B1B"/>
                </a:solidFill>
                <a:effectLst/>
                <a:latin typeface="+mj-lt"/>
              </a:rPr>
              <a:t>OSP angażuje się w:</a:t>
            </a:r>
            <a:br>
              <a:rPr lang="pl-PL" sz="2800" b="1" i="0" dirty="0">
                <a:solidFill>
                  <a:srgbClr val="1B1B1B"/>
                </a:solidFill>
                <a:effectLst/>
                <a:latin typeface="+mj-lt"/>
              </a:rPr>
            </a:br>
            <a:endParaRPr lang="pl-PL" sz="2800" b="1" i="0" dirty="0">
              <a:solidFill>
                <a:srgbClr val="1B1B1B"/>
              </a:solidFill>
              <a:effectLst/>
              <a:latin typeface="+mj-lt"/>
            </a:endParaRPr>
          </a:p>
          <a:p>
            <a:pPr marL="285750" indent="-285750" algn="l" fontAlgn="base">
              <a:buFont typeface="Wingdings" panose="05000000000000000000" pitchFamily="2" charset="2"/>
              <a:buChar char="ü"/>
            </a:pPr>
            <a:r>
              <a:rPr lang="pl-PL" sz="2800" b="1" i="0" dirty="0">
                <a:solidFill>
                  <a:srgbClr val="1B1B1B"/>
                </a:solidFill>
                <a:effectLst/>
                <a:latin typeface="+mj-lt"/>
              </a:rPr>
              <a:t>dowóz pacjentów do punktów szczepień,</a:t>
            </a:r>
          </a:p>
          <a:p>
            <a:pPr marL="285750" indent="-285750" algn="l" fontAlgn="base">
              <a:buFont typeface="Wingdings" panose="05000000000000000000" pitchFamily="2" charset="2"/>
              <a:buChar char="ü"/>
            </a:pPr>
            <a:r>
              <a:rPr lang="pl-PL" sz="2800" b="1" i="0" dirty="0">
                <a:solidFill>
                  <a:srgbClr val="1B1B1B"/>
                </a:solidFill>
                <a:effectLst/>
                <a:latin typeface="+mj-lt"/>
              </a:rPr>
              <a:t>organizację szczepień w domu pacjenta,</a:t>
            </a:r>
          </a:p>
          <a:p>
            <a:pPr marL="285750" indent="-285750" algn="l" fontAlgn="base">
              <a:buFont typeface="Wingdings" panose="05000000000000000000" pitchFamily="2" charset="2"/>
              <a:buChar char="ü"/>
            </a:pPr>
            <a:r>
              <a:rPr lang="pl-PL" sz="2800" b="1" i="0" dirty="0">
                <a:solidFill>
                  <a:srgbClr val="1B1B1B"/>
                </a:solidFill>
                <a:effectLst/>
                <a:latin typeface="+mj-lt"/>
              </a:rPr>
              <a:t>przygotowanie własnych punktów szczepień COVID-19.</a:t>
            </a:r>
          </a:p>
        </p:txBody>
      </p:sp>
    </p:spTree>
    <p:extLst>
      <p:ext uri="{BB962C8B-B14F-4D97-AF65-F5344CB8AC3E}">
        <p14:creationId xmlns:p14="http://schemas.microsoft.com/office/powerpoint/2010/main" val="231693375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1717</TotalTime>
  <Words>275</Words>
  <Application>Microsoft Office PowerPoint</Application>
  <PresentationFormat>Panoramiczny</PresentationFormat>
  <Paragraphs>74</Paragraphs>
  <Slides>7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Open Sans</vt:lpstr>
      <vt:lpstr>Times New Roman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jges</dc:creator>
  <cp:lastModifiedBy>Dyżurny COVID</cp:lastModifiedBy>
  <cp:revision>86</cp:revision>
  <cp:lastPrinted>2021-07-27T08:16:15Z</cp:lastPrinted>
  <dcterms:created xsi:type="dcterms:W3CDTF">2020-06-04T18:46:52Z</dcterms:created>
  <dcterms:modified xsi:type="dcterms:W3CDTF">2021-07-27T09:10:53Z</dcterms:modified>
</cp:coreProperties>
</file>