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755" r:id="rId2"/>
    <p:sldId id="510" r:id="rId3"/>
    <p:sldId id="475" r:id="rId4"/>
    <p:sldId id="371" r:id="rId5"/>
    <p:sldId id="543" r:id="rId6"/>
    <p:sldId id="544" r:id="rId7"/>
    <p:sldId id="561" r:id="rId8"/>
    <p:sldId id="834" r:id="rId9"/>
    <p:sldId id="381" r:id="rId10"/>
    <p:sldId id="427" r:id="rId11"/>
    <p:sldId id="379" r:id="rId12"/>
    <p:sldId id="563" r:id="rId13"/>
    <p:sldId id="768" r:id="rId14"/>
    <p:sldId id="760" r:id="rId15"/>
    <p:sldId id="647" r:id="rId16"/>
    <p:sldId id="839" r:id="rId17"/>
    <p:sldId id="824" r:id="rId18"/>
    <p:sldId id="833" r:id="rId19"/>
    <p:sldId id="832" r:id="rId20"/>
    <p:sldId id="464" r:id="rId21"/>
    <p:sldId id="513" r:id="rId22"/>
    <p:sldId id="468" r:id="rId23"/>
    <p:sldId id="441" r:id="rId24"/>
    <p:sldId id="836" r:id="rId25"/>
    <p:sldId id="535" r:id="rId26"/>
    <p:sldId id="479" r:id="rId27"/>
    <p:sldId id="798" r:id="rId28"/>
    <p:sldId id="536" r:id="rId29"/>
    <p:sldId id="835" r:id="rId30"/>
    <p:sldId id="823" r:id="rId31"/>
    <p:sldId id="315" r:id="rId32"/>
    <p:sldId id="368" r:id="rId33"/>
    <p:sldId id="841" r:id="rId34"/>
    <p:sldId id="838" r:id="rId35"/>
    <p:sldId id="840" r:id="rId36"/>
    <p:sldId id="493" r:id="rId37"/>
  </p:sldIdLst>
  <p:sldSz cx="14400213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74FC11-1DFF-9F5F-B1B3-FF5EA6CACFBA}" name="Jabłońska Barbara" initials="JB" userId="S-1-5-21-1237292848-2198487458-111486096-5242" providerId="AD"/>
  <p188:author id="{45BDAC92-8211-F147-AEC3-2CD94A8446B4}" name="Michalik Anna" initials="AM" userId="S::anna.michalik@mrit.gov.pl::4acb4014-00a8-4b23-8e9a-5a70130bcb97" providerId="AD"/>
  <p188:author id="{8465BEC6-7F08-4039-7942-D36F4C7F31DA}" name="Danielik Klaudia" initials="KD" userId="S::klaudia.danielik@mrit.gov.pl::2cccb61f-4128-46fa-8a93-131847b8ad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779"/>
    <a:srgbClr val="C01422"/>
    <a:srgbClr val="4F81BD"/>
    <a:srgbClr val="156082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77124" autoAdjust="0"/>
  </p:normalViewPr>
  <p:slideViewPr>
    <p:cSldViewPr snapToGrid="0">
      <p:cViewPr varScale="1">
        <p:scale>
          <a:sx n="48" d="100"/>
          <a:sy n="48" d="100"/>
        </p:scale>
        <p:origin x="167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1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7D39B-717D-4343-BFA1-708D477F30CF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54D752AE-993F-4533-81AA-B7370D6AC41F}">
      <dgm:prSet phldrT="[Tekst]"/>
      <dgm:spPr/>
      <dgm:t>
        <a:bodyPr/>
        <a:lstStyle/>
        <a:p>
          <a:r>
            <a:rPr lang="pl-PL" dirty="0"/>
            <a:t>plik w niemal dowolnym formacie w formie tekstu swobodnego oraz rysunek</a:t>
          </a:r>
        </a:p>
      </dgm:t>
    </dgm:pt>
    <dgm:pt modelId="{A6017D7E-A271-46C9-BE7A-65A06AF6C18C}" type="parTrans" cxnId="{EBCA4362-8037-4F17-9562-D95E70C69BE9}">
      <dgm:prSet/>
      <dgm:spPr/>
      <dgm:t>
        <a:bodyPr/>
        <a:lstStyle/>
        <a:p>
          <a:endParaRPr lang="pl-PL"/>
        </a:p>
      </dgm:t>
    </dgm:pt>
    <dgm:pt modelId="{0ABA9209-977F-483A-B124-98FAC8389A78}" type="sibTrans" cxnId="{EBCA4362-8037-4F17-9562-D95E70C69BE9}">
      <dgm:prSet/>
      <dgm:spPr/>
      <dgm:t>
        <a:bodyPr/>
        <a:lstStyle/>
        <a:p>
          <a:endParaRPr lang="pl-PL"/>
        </a:p>
      </dgm:t>
    </dgm:pt>
    <dgm:pt modelId="{541C7C00-5508-4B78-B89E-05CA3E2FC5E7}">
      <dgm:prSet phldrT="[Tekst]"/>
      <dgm:spPr/>
      <dgm:t>
        <a:bodyPr/>
        <a:lstStyle/>
        <a:p>
          <a:r>
            <a:rPr lang="pl-PL" dirty="0"/>
            <a:t>ustandaryzowane pojęcia, zakres i format</a:t>
          </a:r>
        </a:p>
      </dgm:t>
    </dgm:pt>
    <dgm:pt modelId="{9DA25B80-C321-4E19-916B-16FD2CD543E9}" type="parTrans" cxnId="{928893F1-21BD-44D1-8401-8824D16C5E50}">
      <dgm:prSet/>
      <dgm:spPr/>
      <dgm:t>
        <a:bodyPr/>
        <a:lstStyle/>
        <a:p>
          <a:endParaRPr lang="pl-PL"/>
        </a:p>
      </dgm:t>
    </dgm:pt>
    <dgm:pt modelId="{7F9679C3-6A6B-4538-97A3-A26E2D4D10D7}" type="sibTrans" cxnId="{928893F1-21BD-44D1-8401-8824D16C5E50}">
      <dgm:prSet/>
      <dgm:spPr/>
      <dgm:t>
        <a:bodyPr/>
        <a:lstStyle/>
        <a:p>
          <a:endParaRPr lang="pl-PL"/>
        </a:p>
      </dgm:t>
    </dgm:pt>
    <dgm:pt modelId="{A3CB00C3-C37B-4116-8E66-278954DB44F1}">
      <dgm:prSet phldrT="[Tekst]"/>
      <dgm:spPr/>
      <dgm:t>
        <a:bodyPr/>
        <a:lstStyle/>
        <a:p>
          <a:r>
            <a:rPr lang="pl-PL" dirty="0"/>
            <a:t>odniesienie konkretnych ustaleń do precyzyjnej lokalizacji</a:t>
          </a:r>
        </a:p>
      </dgm:t>
    </dgm:pt>
    <dgm:pt modelId="{DAE9A947-D4FE-4009-9A61-77A09A8095F4}" type="parTrans" cxnId="{35584D71-A5ED-4A9D-ADE9-94FE7B0DD6DB}">
      <dgm:prSet/>
      <dgm:spPr/>
      <dgm:t>
        <a:bodyPr/>
        <a:lstStyle/>
        <a:p>
          <a:endParaRPr lang="pl-PL"/>
        </a:p>
      </dgm:t>
    </dgm:pt>
    <dgm:pt modelId="{9A57476D-8732-421D-B5A6-DB6B055BE2A3}" type="sibTrans" cxnId="{35584D71-A5ED-4A9D-ADE9-94FE7B0DD6DB}">
      <dgm:prSet/>
      <dgm:spPr/>
      <dgm:t>
        <a:bodyPr/>
        <a:lstStyle/>
        <a:p>
          <a:endParaRPr lang="pl-PL"/>
        </a:p>
      </dgm:t>
    </dgm:pt>
    <dgm:pt modelId="{567F5D27-3D80-4DA4-9DDA-4C90BA276AA8}" type="pres">
      <dgm:prSet presAssocID="{CD97D39B-717D-4343-BFA1-708D477F30CF}" presName="linearFlow" presStyleCnt="0">
        <dgm:presLayoutVars>
          <dgm:resizeHandles val="exact"/>
        </dgm:presLayoutVars>
      </dgm:prSet>
      <dgm:spPr/>
    </dgm:pt>
    <dgm:pt modelId="{3BC7F819-FA4A-41A8-9437-6FFA9C64EEF8}" type="pres">
      <dgm:prSet presAssocID="{54D752AE-993F-4533-81AA-B7370D6AC41F}" presName="node" presStyleLbl="node1" presStyleIdx="0" presStyleCnt="3">
        <dgm:presLayoutVars>
          <dgm:bulletEnabled val="1"/>
        </dgm:presLayoutVars>
      </dgm:prSet>
      <dgm:spPr/>
    </dgm:pt>
    <dgm:pt modelId="{53A72C30-80FC-4BFC-8142-ECD41D6BF18C}" type="pres">
      <dgm:prSet presAssocID="{0ABA9209-977F-483A-B124-98FAC8389A78}" presName="sibTrans" presStyleLbl="sibTrans2D1" presStyleIdx="0" presStyleCnt="2"/>
      <dgm:spPr/>
    </dgm:pt>
    <dgm:pt modelId="{BCD49659-43E4-4948-A781-60DC9EF60B10}" type="pres">
      <dgm:prSet presAssocID="{0ABA9209-977F-483A-B124-98FAC8389A78}" presName="connectorText" presStyleLbl="sibTrans2D1" presStyleIdx="0" presStyleCnt="2"/>
      <dgm:spPr/>
    </dgm:pt>
    <dgm:pt modelId="{51449EBB-450C-4D0B-B2F3-0D60105F91F8}" type="pres">
      <dgm:prSet presAssocID="{541C7C00-5508-4B78-B89E-05CA3E2FC5E7}" presName="node" presStyleLbl="node1" presStyleIdx="1" presStyleCnt="3">
        <dgm:presLayoutVars>
          <dgm:bulletEnabled val="1"/>
        </dgm:presLayoutVars>
      </dgm:prSet>
      <dgm:spPr/>
    </dgm:pt>
    <dgm:pt modelId="{0E7EC2FD-1C23-4B76-A798-A78FD5013102}" type="pres">
      <dgm:prSet presAssocID="{7F9679C3-6A6B-4538-97A3-A26E2D4D10D7}" presName="sibTrans" presStyleLbl="sibTrans2D1" presStyleIdx="1" presStyleCnt="2"/>
      <dgm:spPr/>
    </dgm:pt>
    <dgm:pt modelId="{7F8C8220-640E-4056-A917-86D73F511AD6}" type="pres">
      <dgm:prSet presAssocID="{7F9679C3-6A6B-4538-97A3-A26E2D4D10D7}" presName="connectorText" presStyleLbl="sibTrans2D1" presStyleIdx="1" presStyleCnt="2"/>
      <dgm:spPr/>
    </dgm:pt>
    <dgm:pt modelId="{51DDBD06-6E6C-48FB-BCAA-109D1C2410AC}" type="pres">
      <dgm:prSet presAssocID="{A3CB00C3-C37B-4116-8E66-278954DB44F1}" presName="node" presStyleLbl="node1" presStyleIdx="2" presStyleCnt="3">
        <dgm:presLayoutVars>
          <dgm:bulletEnabled val="1"/>
        </dgm:presLayoutVars>
      </dgm:prSet>
      <dgm:spPr/>
    </dgm:pt>
  </dgm:ptLst>
  <dgm:cxnLst>
    <dgm:cxn modelId="{97F3041F-2F46-4E8E-A4CA-9D5C57B91FD4}" type="presOf" srcId="{54D752AE-993F-4533-81AA-B7370D6AC41F}" destId="{3BC7F819-FA4A-41A8-9437-6FFA9C64EEF8}" srcOrd="0" destOrd="0" presId="urn:microsoft.com/office/officeart/2005/8/layout/process2"/>
    <dgm:cxn modelId="{6A661B36-7E61-4ECD-859A-A9A489D9B5B2}" type="presOf" srcId="{7F9679C3-6A6B-4538-97A3-A26E2D4D10D7}" destId="{7F8C8220-640E-4056-A917-86D73F511AD6}" srcOrd="1" destOrd="0" presId="urn:microsoft.com/office/officeart/2005/8/layout/process2"/>
    <dgm:cxn modelId="{9F122460-8896-4EA6-908A-380520094B69}" type="presOf" srcId="{541C7C00-5508-4B78-B89E-05CA3E2FC5E7}" destId="{51449EBB-450C-4D0B-B2F3-0D60105F91F8}" srcOrd="0" destOrd="0" presId="urn:microsoft.com/office/officeart/2005/8/layout/process2"/>
    <dgm:cxn modelId="{86B73662-1636-46EA-9EF1-764AEB077F27}" type="presOf" srcId="{0ABA9209-977F-483A-B124-98FAC8389A78}" destId="{BCD49659-43E4-4948-A781-60DC9EF60B10}" srcOrd="1" destOrd="0" presId="urn:microsoft.com/office/officeart/2005/8/layout/process2"/>
    <dgm:cxn modelId="{EBCA4362-8037-4F17-9562-D95E70C69BE9}" srcId="{CD97D39B-717D-4343-BFA1-708D477F30CF}" destId="{54D752AE-993F-4533-81AA-B7370D6AC41F}" srcOrd="0" destOrd="0" parTransId="{A6017D7E-A271-46C9-BE7A-65A06AF6C18C}" sibTransId="{0ABA9209-977F-483A-B124-98FAC8389A78}"/>
    <dgm:cxn modelId="{35584D71-A5ED-4A9D-ADE9-94FE7B0DD6DB}" srcId="{CD97D39B-717D-4343-BFA1-708D477F30CF}" destId="{A3CB00C3-C37B-4116-8E66-278954DB44F1}" srcOrd="2" destOrd="0" parTransId="{DAE9A947-D4FE-4009-9A61-77A09A8095F4}" sibTransId="{9A57476D-8732-421D-B5A6-DB6B055BE2A3}"/>
    <dgm:cxn modelId="{5084EB7F-DC42-4D60-A4B0-44BCD43D1D0D}" type="presOf" srcId="{A3CB00C3-C37B-4116-8E66-278954DB44F1}" destId="{51DDBD06-6E6C-48FB-BCAA-109D1C2410AC}" srcOrd="0" destOrd="0" presId="urn:microsoft.com/office/officeart/2005/8/layout/process2"/>
    <dgm:cxn modelId="{82AC358B-6C46-460D-8846-17DE68492352}" type="presOf" srcId="{7F9679C3-6A6B-4538-97A3-A26E2D4D10D7}" destId="{0E7EC2FD-1C23-4B76-A798-A78FD5013102}" srcOrd="0" destOrd="0" presId="urn:microsoft.com/office/officeart/2005/8/layout/process2"/>
    <dgm:cxn modelId="{1DDE6CBF-10AF-4EA6-A52D-864E04BEFA8C}" type="presOf" srcId="{CD97D39B-717D-4343-BFA1-708D477F30CF}" destId="{567F5D27-3D80-4DA4-9DDA-4C90BA276AA8}" srcOrd="0" destOrd="0" presId="urn:microsoft.com/office/officeart/2005/8/layout/process2"/>
    <dgm:cxn modelId="{B3E736C1-4A09-4665-9EEF-BB42BF16C2A9}" type="presOf" srcId="{0ABA9209-977F-483A-B124-98FAC8389A78}" destId="{53A72C30-80FC-4BFC-8142-ECD41D6BF18C}" srcOrd="0" destOrd="0" presId="urn:microsoft.com/office/officeart/2005/8/layout/process2"/>
    <dgm:cxn modelId="{928893F1-21BD-44D1-8401-8824D16C5E50}" srcId="{CD97D39B-717D-4343-BFA1-708D477F30CF}" destId="{541C7C00-5508-4B78-B89E-05CA3E2FC5E7}" srcOrd="1" destOrd="0" parTransId="{9DA25B80-C321-4E19-916B-16FD2CD543E9}" sibTransId="{7F9679C3-6A6B-4538-97A3-A26E2D4D10D7}"/>
    <dgm:cxn modelId="{4C403CDE-AF33-4D64-A441-F14C84D192FE}" type="presParOf" srcId="{567F5D27-3D80-4DA4-9DDA-4C90BA276AA8}" destId="{3BC7F819-FA4A-41A8-9437-6FFA9C64EEF8}" srcOrd="0" destOrd="0" presId="urn:microsoft.com/office/officeart/2005/8/layout/process2"/>
    <dgm:cxn modelId="{E0E8EF65-702C-48E2-821C-8EE0DB655356}" type="presParOf" srcId="{567F5D27-3D80-4DA4-9DDA-4C90BA276AA8}" destId="{53A72C30-80FC-4BFC-8142-ECD41D6BF18C}" srcOrd="1" destOrd="0" presId="urn:microsoft.com/office/officeart/2005/8/layout/process2"/>
    <dgm:cxn modelId="{674E60EB-391E-4846-8662-135996EDCA47}" type="presParOf" srcId="{53A72C30-80FC-4BFC-8142-ECD41D6BF18C}" destId="{BCD49659-43E4-4948-A781-60DC9EF60B10}" srcOrd="0" destOrd="0" presId="urn:microsoft.com/office/officeart/2005/8/layout/process2"/>
    <dgm:cxn modelId="{52E69B99-02A9-4C47-89E3-7297221AD3AD}" type="presParOf" srcId="{567F5D27-3D80-4DA4-9DDA-4C90BA276AA8}" destId="{51449EBB-450C-4D0B-B2F3-0D60105F91F8}" srcOrd="2" destOrd="0" presId="urn:microsoft.com/office/officeart/2005/8/layout/process2"/>
    <dgm:cxn modelId="{D4E3D700-4CFC-48C3-845E-04797CD6FABF}" type="presParOf" srcId="{567F5D27-3D80-4DA4-9DDA-4C90BA276AA8}" destId="{0E7EC2FD-1C23-4B76-A798-A78FD5013102}" srcOrd="3" destOrd="0" presId="urn:microsoft.com/office/officeart/2005/8/layout/process2"/>
    <dgm:cxn modelId="{5E7AE8C0-B655-4E6A-A36D-2CC87645DDCE}" type="presParOf" srcId="{0E7EC2FD-1C23-4B76-A798-A78FD5013102}" destId="{7F8C8220-640E-4056-A917-86D73F511AD6}" srcOrd="0" destOrd="0" presId="urn:microsoft.com/office/officeart/2005/8/layout/process2"/>
    <dgm:cxn modelId="{0DE5C730-37B0-49EC-8F91-2BE106F4F2EF}" type="presParOf" srcId="{567F5D27-3D80-4DA4-9DDA-4C90BA276AA8}" destId="{51DDBD06-6E6C-48FB-BCAA-109D1C2410A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78AEBD-4EEE-447D-AEDA-77B3AF6C4482}" type="doc">
      <dgm:prSet loTypeId="urn:microsoft.com/office/officeart/2005/8/layout/venn2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0D6351FF-5A3C-486A-B4F1-C78A9D434AEA}">
      <dgm:prSet phldrT="[Tekst]"/>
      <dgm:spPr/>
      <dgm:t>
        <a:bodyPr/>
        <a:lstStyle/>
        <a:p>
          <a:r>
            <a:rPr lang="pl-PL" dirty="0">
              <a:solidFill>
                <a:srgbClr val="C01422"/>
              </a:solidFill>
            </a:rPr>
            <a:t>gdzie?</a:t>
          </a:r>
        </a:p>
      </dgm:t>
    </dgm:pt>
    <dgm:pt modelId="{10F1F323-2188-465B-91BB-C593DE3A92C9}" type="parTrans" cxnId="{09A1C6A4-6E13-4AE9-A6B2-961F316D2ECB}">
      <dgm:prSet/>
      <dgm:spPr/>
      <dgm:t>
        <a:bodyPr/>
        <a:lstStyle/>
        <a:p>
          <a:endParaRPr lang="pl-PL"/>
        </a:p>
      </dgm:t>
    </dgm:pt>
    <dgm:pt modelId="{92E1E1AF-9FE2-42E4-AD27-F99960E8F05B}" type="sibTrans" cxnId="{09A1C6A4-6E13-4AE9-A6B2-961F316D2ECB}">
      <dgm:prSet/>
      <dgm:spPr/>
      <dgm:t>
        <a:bodyPr/>
        <a:lstStyle/>
        <a:p>
          <a:endParaRPr lang="pl-PL"/>
        </a:p>
      </dgm:t>
    </dgm:pt>
    <dgm:pt modelId="{A728620B-E8C2-4829-8C3B-E52AAD564DDF}">
      <dgm:prSet phldrT="[Tekst]"/>
      <dgm:spPr/>
      <dgm:t>
        <a:bodyPr/>
        <a:lstStyle/>
        <a:p>
          <a:r>
            <a:rPr lang="pl-PL" dirty="0"/>
            <a:t>kiedy?</a:t>
          </a:r>
        </a:p>
      </dgm:t>
    </dgm:pt>
    <dgm:pt modelId="{8FC06FE6-64B9-40CD-8DC1-844243822446}" type="parTrans" cxnId="{D283A9D8-AF31-45CD-8900-E03AD9C18003}">
      <dgm:prSet/>
      <dgm:spPr/>
      <dgm:t>
        <a:bodyPr/>
        <a:lstStyle/>
        <a:p>
          <a:endParaRPr lang="pl-PL"/>
        </a:p>
      </dgm:t>
    </dgm:pt>
    <dgm:pt modelId="{7D05A955-33A9-4427-9F49-1CE95349C915}" type="sibTrans" cxnId="{D283A9D8-AF31-45CD-8900-E03AD9C18003}">
      <dgm:prSet/>
      <dgm:spPr/>
      <dgm:t>
        <a:bodyPr/>
        <a:lstStyle/>
        <a:p>
          <a:endParaRPr lang="pl-PL"/>
        </a:p>
      </dgm:t>
    </dgm:pt>
    <dgm:pt modelId="{B0CD8308-9AF9-422D-94D4-41BD729A4131}">
      <dgm:prSet phldrT="[Tekst]"/>
      <dgm:spPr/>
      <dgm:t>
        <a:bodyPr/>
        <a:lstStyle/>
        <a:p>
          <a:r>
            <a:rPr lang="pl-PL" dirty="0"/>
            <a:t>co?</a:t>
          </a:r>
        </a:p>
      </dgm:t>
    </dgm:pt>
    <dgm:pt modelId="{726DD77E-6BBB-40EA-A106-C85C2073F121}" type="parTrans" cxnId="{A100CDF1-0827-476B-BC40-A806B7A0C2D1}">
      <dgm:prSet/>
      <dgm:spPr/>
      <dgm:t>
        <a:bodyPr/>
        <a:lstStyle/>
        <a:p>
          <a:endParaRPr lang="pl-PL"/>
        </a:p>
      </dgm:t>
    </dgm:pt>
    <dgm:pt modelId="{DC12243A-A2D7-45BC-97EB-F40D2D60BD00}" type="sibTrans" cxnId="{A100CDF1-0827-476B-BC40-A806B7A0C2D1}">
      <dgm:prSet/>
      <dgm:spPr/>
      <dgm:t>
        <a:bodyPr/>
        <a:lstStyle/>
        <a:p>
          <a:endParaRPr lang="pl-PL"/>
        </a:p>
      </dgm:t>
    </dgm:pt>
    <dgm:pt modelId="{3D44D2D8-CFFE-4270-B785-B323D4613E78}" type="pres">
      <dgm:prSet presAssocID="{E378AEBD-4EEE-447D-AEDA-77B3AF6C4482}" presName="Name0" presStyleCnt="0">
        <dgm:presLayoutVars>
          <dgm:chMax val="7"/>
          <dgm:resizeHandles val="exact"/>
        </dgm:presLayoutVars>
      </dgm:prSet>
      <dgm:spPr/>
    </dgm:pt>
    <dgm:pt modelId="{BCFED360-B67C-4C65-A6DE-AD5C4265ABAA}" type="pres">
      <dgm:prSet presAssocID="{E378AEBD-4EEE-447D-AEDA-77B3AF6C4482}" presName="comp1" presStyleCnt="0"/>
      <dgm:spPr/>
    </dgm:pt>
    <dgm:pt modelId="{C87A347F-0B98-40DC-A761-128B598CFAE6}" type="pres">
      <dgm:prSet presAssocID="{E378AEBD-4EEE-447D-AEDA-77B3AF6C4482}" presName="circle1" presStyleLbl="node1" presStyleIdx="0" presStyleCnt="3"/>
      <dgm:spPr/>
    </dgm:pt>
    <dgm:pt modelId="{8D1C80BC-32DA-428B-956F-3FFF1541D05A}" type="pres">
      <dgm:prSet presAssocID="{E378AEBD-4EEE-447D-AEDA-77B3AF6C4482}" presName="c1text" presStyleLbl="node1" presStyleIdx="0" presStyleCnt="3">
        <dgm:presLayoutVars>
          <dgm:bulletEnabled val="1"/>
        </dgm:presLayoutVars>
      </dgm:prSet>
      <dgm:spPr/>
    </dgm:pt>
    <dgm:pt modelId="{7728F4A9-D64E-44EE-B878-ECF19F73645E}" type="pres">
      <dgm:prSet presAssocID="{E378AEBD-4EEE-447D-AEDA-77B3AF6C4482}" presName="comp2" presStyleCnt="0"/>
      <dgm:spPr/>
    </dgm:pt>
    <dgm:pt modelId="{6A834346-607A-4313-8975-2955709432E7}" type="pres">
      <dgm:prSet presAssocID="{E378AEBD-4EEE-447D-AEDA-77B3AF6C4482}" presName="circle2" presStyleLbl="node1" presStyleIdx="1" presStyleCnt="3"/>
      <dgm:spPr/>
    </dgm:pt>
    <dgm:pt modelId="{2E5922DF-C221-4173-8C48-1314B1CDCF7D}" type="pres">
      <dgm:prSet presAssocID="{E378AEBD-4EEE-447D-AEDA-77B3AF6C4482}" presName="c2text" presStyleLbl="node1" presStyleIdx="1" presStyleCnt="3">
        <dgm:presLayoutVars>
          <dgm:bulletEnabled val="1"/>
        </dgm:presLayoutVars>
      </dgm:prSet>
      <dgm:spPr/>
    </dgm:pt>
    <dgm:pt modelId="{54D2808F-5490-419C-AE0E-7B510EA9AD59}" type="pres">
      <dgm:prSet presAssocID="{E378AEBD-4EEE-447D-AEDA-77B3AF6C4482}" presName="comp3" presStyleCnt="0"/>
      <dgm:spPr/>
    </dgm:pt>
    <dgm:pt modelId="{1A1490D8-8881-4417-AC4C-A1CBBBE3502C}" type="pres">
      <dgm:prSet presAssocID="{E378AEBD-4EEE-447D-AEDA-77B3AF6C4482}" presName="circle3" presStyleLbl="node1" presStyleIdx="2" presStyleCnt="3"/>
      <dgm:spPr/>
    </dgm:pt>
    <dgm:pt modelId="{C5FFF91E-EB41-4650-9CB6-56BA8C5F93CC}" type="pres">
      <dgm:prSet presAssocID="{E378AEBD-4EEE-447D-AEDA-77B3AF6C4482}" presName="c3text" presStyleLbl="node1" presStyleIdx="2" presStyleCnt="3">
        <dgm:presLayoutVars>
          <dgm:bulletEnabled val="1"/>
        </dgm:presLayoutVars>
      </dgm:prSet>
      <dgm:spPr/>
    </dgm:pt>
  </dgm:ptLst>
  <dgm:cxnLst>
    <dgm:cxn modelId="{2F921B34-87A1-4EEA-8E29-2E91CB4D9AD9}" type="presOf" srcId="{0D6351FF-5A3C-486A-B4F1-C78A9D434AEA}" destId="{C87A347F-0B98-40DC-A761-128B598CFAE6}" srcOrd="0" destOrd="0" presId="urn:microsoft.com/office/officeart/2005/8/layout/venn2"/>
    <dgm:cxn modelId="{A44DE15B-6AE6-47E1-A5D4-5CE0981C970A}" type="presOf" srcId="{B0CD8308-9AF9-422D-94D4-41BD729A4131}" destId="{C5FFF91E-EB41-4650-9CB6-56BA8C5F93CC}" srcOrd="1" destOrd="0" presId="urn:microsoft.com/office/officeart/2005/8/layout/venn2"/>
    <dgm:cxn modelId="{585C515F-BA97-4C5D-9995-4EF401E2C476}" type="presOf" srcId="{B0CD8308-9AF9-422D-94D4-41BD729A4131}" destId="{1A1490D8-8881-4417-AC4C-A1CBBBE3502C}" srcOrd="0" destOrd="0" presId="urn:microsoft.com/office/officeart/2005/8/layout/venn2"/>
    <dgm:cxn modelId="{8E8BB46D-AE77-4257-B272-A0FA4B6916AC}" type="presOf" srcId="{A728620B-E8C2-4829-8C3B-E52AAD564DDF}" destId="{6A834346-607A-4313-8975-2955709432E7}" srcOrd="0" destOrd="0" presId="urn:microsoft.com/office/officeart/2005/8/layout/venn2"/>
    <dgm:cxn modelId="{40594684-90C7-494D-BFB6-24BEABF91304}" type="presOf" srcId="{E378AEBD-4EEE-447D-AEDA-77B3AF6C4482}" destId="{3D44D2D8-CFFE-4270-B785-B323D4613E78}" srcOrd="0" destOrd="0" presId="urn:microsoft.com/office/officeart/2005/8/layout/venn2"/>
    <dgm:cxn modelId="{09A1C6A4-6E13-4AE9-A6B2-961F316D2ECB}" srcId="{E378AEBD-4EEE-447D-AEDA-77B3AF6C4482}" destId="{0D6351FF-5A3C-486A-B4F1-C78A9D434AEA}" srcOrd="0" destOrd="0" parTransId="{10F1F323-2188-465B-91BB-C593DE3A92C9}" sibTransId="{92E1E1AF-9FE2-42E4-AD27-F99960E8F05B}"/>
    <dgm:cxn modelId="{E73974BD-7060-49AA-B8AD-332FFF80A09E}" type="presOf" srcId="{A728620B-E8C2-4829-8C3B-E52AAD564DDF}" destId="{2E5922DF-C221-4173-8C48-1314B1CDCF7D}" srcOrd="1" destOrd="0" presId="urn:microsoft.com/office/officeart/2005/8/layout/venn2"/>
    <dgm:cxn modelId="{D283A9D8-AF31-45CD-8900-E03AD9C18003}" srcId="{E378AEBD-4EEE-447D-AEDA-77B3AF6C4482}" destId="{A728620B-E8C2-4829-8C3B-E52AAD564DDF}" srcOrd="1" destOrd="0" parTransId="{8FC06FE6-64B9-40CD-8DC1-844243822446}" sibTransId="{7D05A955-33A9-4427-9F49-1CE95349C915}"/>
    <dgm:cxn modelId="{A100CDF1-0827-476B-BC40-A806B7A0C2D1}" srcId="{E378AEBD-4EEE-447D-AEDA-77B3AF6C4482}" destId="{B0CD8308-9AF9-422D-94D4-41BD729A4131}" srcOrd="2" destOrd="0" parTransId="{726DD77E-6BBB-40EA-A106-C85C2073F121}" sibTransId="{DC12243A-A2D7-45BC-97EB-F40D2D60BD00}"/>
    <dgm:cxn modelId="{BFBF72F5-92FF-4C15-A2D3-834AF424D7B2}" type="presOf" srcId="{0D6351FF-5A3C-486A-B4F1-C78A9D434AEA}" destId="{8D1C80BC-32DA-428B-956F-3FFF1541D05A}" srcOrd="1" destOrd="0" presId="urn:microsoft.com/office/officeart/2005/8/layout/venn2"/>
    <dgm:cxn modelId="{1D47B7D0-49FD-41E2-89D0-4C4840687001}" type="presParOf" srcId="{3D44D2D8-CFFE-4270-B785-B323D4613E78}" destId="{BCFED360-B67C-4C65-A6DE-AD5C4265ABAA}" srcOrd="0" destOrd="0" presId="urn:microsoft.com/office/officeart/2005/8/layout/venn2"/>
    <dgm:cxn modelId="{56AA7B63-CC78-4820-A1EB-B1D54A15ACEF}" type="presParOf" srcId="{BCFED360-B67C-4C65-A6DE-AD5C4265ABAA}" destId="{C87A347F-0B98-40DC-A761-128B598CFAE6}" srcOrd="0" destOrd="0" presId="urn:microsoft.com/office/officeart/2005/8/layout/venn2"/>
    <dgm:cxn modelId="{10B63340-3105-4B4B-99BD-E1A8FF4DC495}" type="presParOf" srcId="{BCFED360-B67C-4C65-A6DE-AD5C4265ABAA}" destId="{8D1C80BC-32DA-428B-956F-3FFF1541D05A}" srcOrd="1" destOrd="0" presId="urn:microsoft.com/office/officeart/2005/8/layout/venn2"/>
    <dgm:cxn modelId="{A0F6EF4F-8E1F-4B5F-987A-F533F0E4F359}" type="presParOf" srcId="{3D44D2D8-CFFE-4270-B785-B323D4613E78}" destId="{7728F4A9-D64E-44EE-B878-ECF19F73645E}" srcOrd="1" destOrd="0" presId="urn:microsoft.com/office/officeart/2005/8/layout/venn2"/>
    <dgm:cxn modelId="{E322534D-FB6E-479D-AE54-5A1FB027B6F6}" type="presParOf" srcId="{7728F4A9-D64E-44EE-B878-ECF19F73645E}" destId="{6A834346-607A-4313-8975-2955709432E7}" srcOrd="0" destOrd="0" presId="urn:microsoft.com/office/officeart/2005/8/layout/venn2"/>
    <dgm:cxn modelId="{7467B7C6-AD2E-4929-8F51-57B216DFA5F1}" type="presParOf" srcId="{7728F4A9-D64E-44EE-B878-ECF19F73645E}" destId="{2E5922DF-C221-4173-8C48-1314B1CDCF7D}" srcOrd="1" destOrd="0" presId="urn:microsoft.com/office/officeart/2005/8/layout/venn2"/>
    <dgm:cxn modelId="{7815673D-CE6E-4A9F-9BCD-2E73893F0B20}" type="presParOf" srcId="{3D44D2D8-CFFE-4270-B785-B323D4613E78}" destId="{54D2808F-5490-419C-AE0E-7B510EA9AD59}" srcOrd="2" destOrd="0" presId="urn:microsoft.com/office/officeart/2005/8/layout/venn2"/>
    <dgm:cxn modelId="{16E05970-50DC-40BB-9ADC-F9D6719297EB}" type="presParOf" srcId="{54D2808F-5490-419C-AE0E-7B510EA9AD59}" destId="{1A1490D8-8881-4417-AC4C-A1CBBBE3502C}" srcOrd="0" destOrd="0" presId="urn:microsoft.com/office/officeart/2005/8/layout/venn2"/>
    <dgm:cxn modelId="{36584A2B-5309-4A8E-B624-FF42E98199C9}" type="presParOf" srcId="{54D2808F-5490-419C-AE0E-7B510EA9AD59}" destId="{C5FFF91E-EB41-4650-9CB6-56BA8C5F93C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7F819-FA4A-41A8-9437-6FFA9C64EEF8}">
      <dsp:nvSpPr>
        <dsp:cNvPr id="0" name=""/>
        <dsp:cNvSpPr/>
      </dsp:nvSpPr>
      <dsp:spPr>
        <a:xfrm>
          <a:off x="1452515" y="0"/>
          <a:ext cx="3103244" cy="17240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plik w niemal dowolnym formacie w formie tekstu swobodnego oraz rysunek</a:t>
          </a:r>
        </a:p>
      </dsp:txBody>
      <dsp:txXfrm>
        <a:off x="1503010" y="50495"/>
        <a:ext cx="3002254" cy="1623034"/>
      </dsp:txXfrm>
    </dsp:sp>
    <dsp:sp modelId="{53A72C30-80FC-4BFC-8142-ECD41D6BF18C}">
      <dsp:nvSpPr>
        <dsp:cNvPr id="0" name=""/>
        <dsp:cNvSpPr/>
      </dsp:nvSpPr>
      <dsp:spPr>
        <a:xfrm rot="5400000">
          <a:off x="2680882" y="1767125"/>
          <a:ext cx="646509" cy="77581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/>
        </a:p>
      </dsp:txBody>
      <dsp:txXfrm rot="-5400000">
        <a:off x="2771394" y="1831776"/>
        <a:ext cx="465487" cy="452556"/>
      </dsp:txXfrm>
    </dsp:sp>
    <dsp:sp modelId="{51449EBB-450C-4D0B-B2F3-0D60105F91F8}">
      <dsp:nvSpPr>
        <dsp:cNvPr id="0" name=""/>
        <dsp:cNvSpPr/>
      </dsp:nvSpPr>
      <dsp:spPr>
        <a:xfrm>
          <a:off x="1452515" y="2586037"/>
          <a:ext cx="3103244" cy="17240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ustandaryzowane pojęcia, zakres i format</a:t>
          </a:r>
        </a:p>
      </dsp:txBody>
      <dsp:txXfrm>
        <a:off x="1503010" y="2636532"/>
        <a:ext cx="3002254" cy="1623034"/>
      </dsp:txXfrm>
    </dsp:sp>
    <dsp:sp modelId="{0E7EC2FD-1C23-4B76-A798-A78FD5013102}">
      <dsp:nvSpPr>
        <dsp:cNvPr id="0" name=""/>
        <dsp:cNvSpPr/>
      </dsp:nvSpPr>
      <dsp:spPr>
        <a:xfrm rot="5400000">
          <a:off x="2680882" y="4353163"/>
          <a:ext cx="646509" cy="77581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/>
        </a:p>
      </dsp:txBody>
      <dsp:txXfrm rot="-5400000">
        <a:off x="2771394" y="4417814"/>
        <a:ext cx="465487" cy="452556"/>
      </dsp:txXfrm>
    </dsp:sp>
    <dsp:sp modelId="{51DDBD06-6E6C-48FB-BCAA-109D1C2410AC}">
      <dsp:nvSpPr>
        <dsp:cNvPr id="0" name=""/>
        <dsp:cNvSpPr/>
      </dsp:nvSpPr>
      <dsp:spPr>
        <a:xfrm>
          <a:off x="1452515" y="5172074"/>
          <a:ext cx="3103244" cy="17240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odniesienie konkretnych ustaleń do precyzyjnej lokalizacji</a:t>
          </a:r>
        </a:p>
      </dsp:txBody>
      <dsp:txXfrm>
        <a:off x="1503010" y="5222569"/>
        <a:ext cx="3002254" cy="1623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A347F-0B98-40DC-A761-128B598CFAE6}">
      <dsp:nvSpPr>
        <dsp:cNvPr id="0" name=""/>
        <dsp:cNvSpPr/>
      </dsp:nvSpPr>
      <dsp:spPr>
        <a:xfrm>
          <a:off x="1600023" y="0"/>
          <a:ext cx="6400095" cy="64000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>
              <a:solidFill>
                <a:srgbClr val="C01422"/>
              </a:solidFill>
            </a:rPr>
            <a:t>gdzie?</a:t>
          </a:r>
        </a:p>
      </dsp:txBody>
      <dsp:txXfrm>
        <a:off x="3681654" y="320004"/>
        <a:ext cx="2236833" cy="960014"/>
      </dsp:txXfrm>
    </dsp:sp>
    <dsp:sp modelId="{6A834346-607A-4313-8975-2955709432E7}">
      <dsp:nvSpPr>
        <dsp:cNvPr id="0" name=""/>
        <dsp:cNvSpPr/>
      </dsp:nvSpPr>
      <dsp:spPr>
        <a:xfrm>
          <a:off x="2400035" y="1600023"/>
          <a:ext cx="4800071" cy="48000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kiedy?</a:t>
          </a:r>
        </a:p>
      </dsp:txBody>
      <dsp:txXfrm>
        <a:off x="3681654" y="1900028"/>
        <a:ext cx="2236833" cy="900013"/>
      </dsp:txXfrm>
    </dsp:sp>
    <dsp:sp modelId="{1A1490D8-8881-4417-AC4C-A1CBBBE3502C}">
      <dsp:nvSpPr>
        <dsp:cNvPr id="0" name=""/>
        <dsp:cNvSpPr/>
      </dsp:nvSpPr>
      <dsp:spPr>
        <a:xfrm>
          <a:off x="3200047" y="3200047"/>
          <a:ext cx="3200047" cy="32000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co?</a:t>
          </a:r>
        </a:p>
      </dsp:txBody>
      <dsp:txXfrm>
        <a:off x="3668683" y="4000059"/>
        <a:ext cx="2262775" cy="1600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EBC88-9E43-4E05-AA82-F626E2D3558E}" type="datetimeFigureOut">
              <a:rPr lang="pl-PL" smtClean="0"/>
              <a:t>2025-06-24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C5D35-DE75-4C80-AD9D-C637BBB251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032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C5D35-DE75-4C80-AD9D-C637BBB25172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142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5FBE2-BCB1-7658-B4E5-9A23C6E62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7BDC260-9316-090E-F47A-FD28F46FC1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247172A-3048-CCEC-2A16-8651D77682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72FCD58-192B-84F2-F2AB-C95FF6AB11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C5D35-DE75-4C80-AD9D-C637BBB25172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8093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C5D35-DE75-4C80-AD9D-C637BBB25172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8292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C5D35-DE75-4C80-AD9D-C637BBB25172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7237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EB17237D-986D-66BB-0EA1-06C253804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" y="-1"/>
            <a:ext cx="14399738" cy="899983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54CEC15B-A629-66F5-A0B5-31963F47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1"/>
            <a:ext cx="4803840" cy="900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17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DDF6B7A-3D78-2A79-0B66-8D93BC46A8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4400213" cy="900013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774F2EA-206B-B8FD-245A-F48A91585690}"/>
              </a:ext>
            </a:extLst>
          </p:cNvPr>
          <p:cNvSpPr txBox="1"/>
          <p:nvPr userDrawn="1"/>
        </p:nvSpPr>
        <p:spPr>
          <a:xfrm>
            <a:off x="12960107" y="-1"/>
            <a:ext cx="961200" cy="900000"/>
          </a:xfrm>
          <a:prstGeom prst="rect">
            <a:avLst/>
          </a:prstGeom>
          <a:solidFill>
            <a:srgbClr val="C01422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DCC5C133-AF83-8B43-BE34-91E37BFCFF6D}" type="slidenum">
              <a:rPr lang="pl-PL" sz="24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‹#›</a:t>
            </a:fld>
            <a:endParaRPr lang="pl-PL" sz="2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15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22F76ED-AF42-3046-4306-99C7CC5806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97"/>
            <a:ext cx="14399740" cy="899983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4BA5659-580F-7F97-DA1C-2D2D104E6FDF}"/>
              </a:ext>
            </a:extLst>
          </p:cNvPr>
          <p:cNvSpPr txBox="1"/>
          <p:nvPr userDrawn="1"/>
        </p:nvSpPr>
        <p:spPr>
          <a:xfrm>
            <a:off x="482271" y="8099538"/>
            <a:ext cx="961200" cy="900000"/>
          </a:xfrm>
          <a:prstGeom prst="rect">
            <a:avLst/>
          </a:prstGeom>
          <a:solidFill>
            <a:srgbClr val="C01422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DCC5C133-AF83-8B43-BE34-91E37BFCFF6D}" type="slidenum">
              <a:rPr lang="pl-PL" sz="24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‹#›</a:t>
            </a:fld>
            <a:endParaRPr lang="pl-PL" sz="2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69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22F76ED-AF42-3046-4306-99C7CC5806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7" y="0"/>
            <a:ext cx="14399736" cy="899983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5ECF91A-C30D-F125-5934-D01F1C1C97FB}"/>
              </a:ext>
            </a:extLst>
          </p:cNvPr>
          <p:cNvSpPr txBox="1"/>
          <p:nvPr userDrawn="1"/>
        </p:nvSpPr>
        <p:spPr>
          <a:xfrm>
            <a:off x="12960107" y="-1"/>
            <a:ext cx="961200" cy="900000"/>
          </a:xfrm>
          <a:prstGeom prst="rect">
            <a:avLst/>
          </a:prstGeom>
          <a:solidFill>
            <a:srgbClr val="C01422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DCC5C133-AF83-8B43-BE34-91E37BFCFF6D}" type="slidenum">
              <a:rPr lang="pl-PL" sz="24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‹#›</a:t>
            </a:fld>
            <a:endParaRPr lang="pl-PL" sz="2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80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zrzut ekranu, budynek, niebieskie&#10;&#10;Opis wygenerowany automatycznie">
            <a:extLst>
              <a:ext uri="{FF2B5EF4-FFF2-40B4-BE49-F238E27FC236}">
                <a16:creationId xmlns:a16="http://schemas.microsoft.com/office/drawing/2014/main" id="{7114A005-19AA-19AD-6F01-2B87310299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400213" cy="899953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0517" y="1893743"/>
            <a:ext cx="10800160" cy="1992404"/>
          </a:xfrm>
        </p:spPr>
        <p:txBody>
          <a:bodyPr anchor="t">
            <a:normAutofit/>
          </a:bodyPr>
          <a:lstStyle>
            <a:lvl1pPr algn="l">
              <a:defRPr sz="5669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Tytuł rozdziału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0286" y="4117190"/>
            <a:ext cx="6330222" cy="199240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362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D1B8131-C7B3-1B4E-9CF5-D771263FD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850" r="3233"/>
          <a:stretch/>
        </p:blipFill>
        <p:spPr>
          <a:xfrm>
            <a:off x="0" y="6471481"/>
            <a:ext cx="14400213" cy="257511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7DBFC9F-E5D7-11CD-9E95-D97ACB37B1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20105" y="391268"/>
            <a:ext cx="1632152" cy="5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4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52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0.svg"/><Relationship Id="rId2" Type="http://schemas.openxmlformats.org/officeDocument/2006/relationships/hyperlink" Target="https://www.gov.pl/attachment/6c131bfe-4438-4829-8c69-3d4fb663eda4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hyperlink" Target="https://www.gov.pl/web/zagospodarowanieprzestrzenne/wtyczka-app" TargetMode="External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gov.pl/web/krmc/rejestr-urbanistyczny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svg"/><Relationship Id="rId2" Type="http://schemas.openxmlformats.org/officeDocument/2006/relationships/hyperlink" Target="https://www.gov.pl/web/rozwoj-technologia/planowanie-przestrzenn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zagospodarowanieprzestrzenne" TargetMode="External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svg"/><Relationship Id="rId5" Type="http://schemas.openxmlformats.org/officeDocument/2006/relationships/image" Target="../media/image19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plugins.qgis.org/plugins/wtyczka_qgis_app/#plugin-about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237A7-F2C4-920F-4DB0-923004CA7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520B88-32C3-CB1C-FA5F-97BA2D04D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09" y="2909399"/>
            <a:ext cx="9139728" cy="1214027"/>
          </a:xfrm>
        </p:spPr>
        <p:txBody>
          <a:bodyPr>
            <a:normAutofit/>
          </a:bodyPr>
          <a:lstStyle/>
          <a:p>
            <a:pPr>
              <a:lnSpc>
                <a:spcPts val="8000"/>
              </a:lnSpc>
            </a:pPr>
            <a:r>
              <a:rPr lang="pl-PL" sz="6000" spc="-177" dirty="0"/>
              <a:t>Wtyczka APP 2 - co dalej?</a:t>
            </a:r>
            <a:endParaRPr lang="pl-PL" sz="5800" spc="-177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1294514-38B0-94EE-E07A-CE64C8862002}"/>
              </a:ext>
            </a:extLst>
          </p:cNvPr>
          <p:cNvSpPr txBox="1"/>
          <p:nvPr/>
        </p:nvSpPr>
        <p:spPr>
          <a:xfrm>
            <a:off x="7031973" y="7125995"/>
            <a:ext cx="71990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2400" dirty="0">
                <a:solidFill>
                  <a:schemeClr val="bg1"/>
                </a:solidFill>
                <a:latin typeface="Lato Bold"/>
                <a:ea typeface="Lato Bold"/>
                <a:cs typeface="Lato Bold"/>
                <a:sym typeface="Lato Bold"/>
              </a:rPr>
              <a:t>Anna Michalik</a:t>
            </a:r>
          </a:p>
          <a:p>
            <a:pPr algn="r"/>
            <a:r>
              <a:rPr lang="pl-PL" sz="2400" dirty="0">
                <a:solidFill>
                  <a:schemeClr val="bg1"/>
                </a:solidFill>
                <a:latin typeface="Lato Bold"/>
                <a:ea typeface="Lato Bold"/>
                <a:cs typeface="Lato Bold"/>
                <a:sym typeface="Lato Bold"/>
              </a:rPr>
              <a:t>zastępca dyrektora departamentu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Departament Planowania Przestrzennego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Ministerstwo Rozwoju i Techologii</a:t>
            </a:r>
          </a:p>
          <a:p>
            <a:pPr algn="r"/>
            <a:endParaRPr lang="en-US" sz="2400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2177086-B07D-6973-8640-A51DA036925A}"/>
              </a:ext>
            </a:extLst>
          </p:cNvPr>
          <p:cNvSpPr txBox="1"/>
          <p:nvPr/>
        </p:nvSpPr>
        <p:spPr>
          <a:xfrm>
            <a:off x="186409" y="7831407"/>
            <a:ext cx="7199084" cy="97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03"/>
              </a:lnSpc>
            </a:pPr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old"/>
              </a:rPr>
              <a:t>IV spotkanie użytkowników QGIS</a:t>
            </a:r>
          </a:p>
          <a:p>
            <a:pPr>
              <a:lnSpc>
                <a:spcPts val="3603"/>
              </a:lnSpc>
            </a:pPr>
            <a:r>
              <a:rPr lang="pl-PL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old"/>
              </a:rPr>
              <a:t>Łódź, 24.05.2025 r.</a:t>
            </a:r>
            <a:endParaRPr lang="en-US" sz="2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1694154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hlinkClick r:id="rId2"/>
            <a:extLst>
              <a:ext uri="{FF2B5EF4-FFF2-40B4-BE49-F238E27FC236}">
                <a16:creationId xmlns:a16="http://schemas.microsoft.com/office/drawing/2014/main" id="{BC3A03F2-6768-9180-8E19-F33483EFC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208" y="1581817"/>
            <a:ext cx="5212005" cy="1278678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07082C9C-D874-E3A2-1F83-7BCBF62E5107}"/>
              </a:ext>
            </a:extLst>
          </p:cNvPr>
          <p:cNvSpPr txBox="1"/>
          <p:nvPr/>
        </p:nvSpPr>
        <p:spPr>
          <a:xfrm>
            <a:off x="449260" y="877583"/>
            <a:ext cx="13176790" cy="1343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8"/>
              </a:lnSpc>
            </a:pPr>
            <a:r>
              <a:rPr lang="pl-PL" sz="40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Wtyczka APP 2 – dedykowana podstrona i instrukcja użytkownika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3EABE89-D776-9BAB-BF94-7E27355EE1F6}"/>
              </a:ext>
            </a:extLst>
          </p:cNvPr>
          <p:cNvSpPr txBox="1"/>
          <p:nvPr/>
        </p:nvSpPr>
        <p:spPr>
          <a:xfrm>
            <a:off x="393254" y="2340770"/>
            <a:ext cx="84543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hlinkClick r:id="rId4"/>
              </a:rPr>
              <a:t>https://www.gov.pl/web/zagospodarowanieprzestrzenne/wtyczka-app</a:t>
            </a:r>
            <a:r>
              <a:rPr lang="pl-PL" sz="2000" dirty="0"/>
              <a:t>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9418421-E68A-9091-06B1-E2A906C51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82" y="3031577"/>
            <a:ext cx="6349807" cy="602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432910D1-92C4-B1B9-8904-4D5391EBFDD0}"/>
              </a:ext>
            </a:extLst>
          </p:cNvPr>
          <p:cNvSpPr/>
          <p:nvPr/>
        </p:nvSpPr>
        <p:spPr>
          <a:xfrm rot="19148467">
            <a:off x="11470103" y="2472219"/>
            <a:ext cx="214540" cy="277722"/>
          </a:xfrm>
          <a:custGeom>
            <a:avLst/>
            <a:gdLst/>
            <a:ahLst/>
            <a:cxnLst/>
            <a:rect l="l" t="t" r="r" b="b"/>
            <a:pathLst>
              <a:path w="214540" h="277722">
                <a:moveTo>
                  <a:pt x="0" y="0"/>
                </a:moveTo>
                <a:lnTo>
                  <a:pt x="214540" y="0"/>
                </a:lnTo>
                <a:lnTo>
                  <a:pt x="214540" y="277722"/>
                </a:lnTo>
                <a:lnTo>
                  <a:pt x="0" y="2777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69" b="-69"/>
            </a:stretch>
          </a:blipFill>
        </p:spPr>
        <p:txBody>
          <a:bodyPr/>
          <a:lstStyle/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F7B6E139-1CC3-ABBF-0F1E-63E5296A61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5204" y="3031577"/>
            <a:ext cx="4078366" cy="6004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21E152E4-9D89-C1BD-5B12-A9B9B2551D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4277" y="4078408"/>
            <a:ext cx="4078366" cy="5857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7BE31F40-C6D8-D236-0349-3BCDFD95204E}"/>
              </a:ext>
            </a:extLst>
          </p:cNvPr>
          <p:cNvSpPr/>
          <p:nvPr/>
        </p:nvSpPr>
        <p:spPr>
          <a:xfrm rot="19148467">
            <a:off x="8188242" y="2527237"/>
            <a:ext cx="214540" cy="277722"/>
          </a:xfrm>
          <a:custGeom>
            <a:avLst/>
            <a:gdLst/>
            <a:ahLst/>
            <a:cxnLst/>
            <a:rect l="l" t="t" r="r" b="b"/>
            <a:pathLst>
              <a:path w="214540" h="277722">
                <a:moveTo>
                  <a:pt x="0" y="0"/>
                </a:moveTo>
                <a:lnTo>
                  <a:pt x="214540" y="0"/>
                </a:lnTo>
                <a:lnTo>
                  <a:pt x="214540" y="277722"/>
                </a:lnTo>
                <a:lnTo>
                  <a:pt x="0" y="2777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69" b="-69"/>
            </a:stretch>
          </a:blipFill>
        </p:spPr>
        <p:txBody>
          <a:bodyPr/>
          <a:lstStyle/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638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8">
            <a:extLst>
              <a:ext uri="{FF2B5EF4-FFF2-40B4-BE49-F238E27FC236}">
                <a16:creationId xmlns:a16="http://schemas.microsoft.com/office/drawing/2014/main" id="{D549399E-D1F7-AAC7-FAA6-D06CFD9F6A20}"/>
              </a:ext>
            </a:extLst>
          </p:cNvPr>
          <p:cNvSpPr txBox="1"/>
          <p:nvPr/>
        </p:nvSpPr>
        <p:spPr>
          <a:xfrm>
            <a:off x="3895430" y="3951138"/>
            <a:ext cx="6532663" cy="542473"/>
          </a:xfrm>
          <a:prstGeom prst="rect">
            <a:avLst/>
          </a:prstGeom>
        </p:spPr>
        <p:txBody>
          <a:bodyPr lIns="36974" tIns="36974" rIns="36974" bIns="36974" rtlCol="0" anchor="ctr"/>
          <a:lstStyle/>
          <a:p>
            <a:pPr algn="ctr">
              <a:lnSpc>
                <a:spcPts val="2620"/>
              </a:lnSpc>
            </a:pPr>
            <a:endParaRPr/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31D21011-2D7D-9971-0AAA-E75046966583}"/>
              </a:ext>
            </a:extLst>
          </p:cNvPr>
          <p:cNvSpPr txBox="1"/>
          <p:nvPr/>
        </p:nvSpPr>
        <p:spPr>
          <a:xfrm>
            <a:off x="468724" y="857250"/>
            <a:ext cx="13684155" cy="638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48"/>
              </a:lnSpc>
            </a:pPr>
            <a:r>
              <a:rPr lang="pl-PL" sz="40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Wtyczka APP 2 – tworzenie ustaleń w strefie</a:t>
            </a:r>
            <a:endParaRPr lang="en-US" sz="4000" dirty="0">
              <a:solidFill>
                <a:srgbClr val="263779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Lato 1 Bold"/>
            </a:endParaRPr>
          </a:p>
        </p:txBody>
      </p:sp>
      <p:pic>
        <p:nvPicPr>
          <p:cNvPr id="8" name="Obraz 7" descr="Obraz zawierający tekst, zrzut ekranu, numer, oprogramowanie&#10;&#10;Opis wygenerowany automatycznie">
            <a:extLst>
              <a:ext uri="{FF2B5EF4-FFF2-40B4-BE49-F238E27FC236}">
                <a16:creationId xmlns:a16="http://schemas.microsoft.com/office/drawing/2014/main" id="{7522AAF5-1944-2EEB-1363-C7E549DF1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538" y="1495502"/>
            <a:ext cx="11810445" cy="658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61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CF4F7-EBB1-6F99-09F0-B241FEC3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38CAF33E-D52A-3FEB-0EE3-120F1DEF6DC0}"/>
              </a:ext>
            </a:extLst>
          </p:cNvPr>
          <p:cNvSpPr txBox="1"/>
          <p:nvPr/>
        </p:nvSpPr>
        <p:spPr>
          <a:xfrm>
            <a:off x="449259" y="877583"/>
            <a:ext cx="13783575" cy="638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48"/>
              </a:lnSpc>
            </a:pPr>
            <a:r>
              <a:rPr lang="pl-PL" sz="40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Generowanie GML dla kolejnych wersji POG</a:t>
            </a:r>
          </a:p>
        </p:txBody>
      </p:sp>
      <p:pic>
        <p:nvPicPr>
          <p:cNvPr id="4" name="Obraz 3" descr="Obraz zawierający tekst, zrzut ekranu, oprogramowanie, numer&#10;&#10;Opis wygenerowany automatycznie">
            <a:extLst>
              <a:ext uri="{FF2B5EF4-FFF2-40B4-BE49-F238E27FC236}">
                <a16:creationId xmlns:a16="http://schemas.microsoft.com/office/drawing/2014/main" id="{1BFA3AB3-1E79-3ECC-8153-CE69950EB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452" y="1975099"/>
            <a:ext cx="7099610" cy="649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F60C72FE-8DA2-BF4B-6E6C-6814580D7542}"/>
              </a:ext>
            </a:extLst>
          </p:cNvPr>
          <p:cNvSpPr txBox="1"/>
          <p:nvPr/>
        </p:nvSpPr>
        <p:spPr>
          <a:xfrm>
            <a:off x="717773" y="2315288"/>
            <a:ext cx="4108227" cy="938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07"/>
              </a:lnSpc>
            </a:pPr>
            <a:r>
              <a:rPr lang="pl-PL" sz="2312" dirty="0">
                <a:solidFill>
                  <a:srgbClr val="08256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"/>
              </a:rPr>
              <a:t>Łatwe porównanie dwóch kolejnych wersji POG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E88AF819-781C-A45D-5889-C68A2DE870BB}"/>
              </a:ext>
            </a:extLst>
          </p:cNvPr>
          <p:cNvSpPr txBox="1"/>
          <p:nvPr/>
        </p:nvSpPr>
        <p:spPr>
          <a:xfrm>
            <a:off x="717773" y="3657860"/>
            <a:ext cx="4108227" cy="1438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07"/>
              </a:lnSpc>
            </a:pPr>
            <a:r>
              <a:rPr lang="pl-PL" sz="2312" dirty="0">
                <a:solidFill>
                  <a:srgbClr val="08256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"/>
              </a:rPr>
              <a:t>Cel: ujednolicenie daty obowiązywania nowych lub zmienionych obiektów</a:t>
            </a:r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id="{3E1C80EC-6D2B-B737-5C9B-C36188290518}"/>
              </a:ext>
            </a:extLst>
          </p:cNvPr>
          <p:cNvGrpSpPr/>
          <p:nvPr/>
        </p:nvGrpSpPr>
        <p:grpSpPr>
          <a:xfrm>
            <a:off x="6288978" y="4194629"/>
            <a:ext cx="7228558" cy="1452689"/>
            <a:chOff x="0" y="0"/>
            <a:chExt cx="1422758" cy="162294"/>
          </a:xfrm>
        </p:grpSpPr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C9C3EFBB-DCBE-26A9-2190-762C81B1C34A}"/>
                </a:ext>
              </a:extLst>
            </p:cNvPr>
            <p:cNvSpPr/>
            <p:nvPr/>
          </p:nvSpPr>
          <p:spPr>
            <a:xfrm>
              <a:off x="0" y="0"/>
              <a:ext cx="1422758" cy="162294"/>
            </a:xfrm>
            <a:custGeom>
              <a:avLst/>
              <a:gdLst/>
              <a:ahLst/>
              <a:cxnLst/>
              <a:rect l="l" t="t" r="r" b="b"/>
              <a:pathLst>
                <a:path w="1422758" h="162294">
                  <a:moveTo>
                    <a:pt x="69429" y="0"/>
                  </a:moveTo>
                  <a:lnTo>
                    <a:pt x="1353330" y="0"/>
                  </a:lnTo>
                  <a:cubicBezTo>
                    <a:pt x="1391674" y="0"/>
                    <a:pt x="1422758" y="31084"/>
                    <a:pt x="1422758" y="69429"/>
                  </a:cubicBezTo>
                  <a:lnTo>
                    <a:pt x="1422758" y="92865"/>
                  </a:lnTo>
                  <a:cubicBezTo>
                    <a:pt x="1422758" y="131209"/>
                    <a:pt x="1391674" y="162294"/>
                    <a:pt x="1353330" y="162294"/>
                  </a:cubicBezTo>
                  <a:lnTo>
                    <a:pt x="69429" y="162294"/>
                  </a:lnTo>
                  <a:cubicBezTo>
                    <a:pt x="51015" y="162294"/>
                    <a:pt x="33356" y="154979"/>
                    <a:pt x="20335" y="141958"/>
                  </a:cubicBezTo>
                  <a:cubicBezTo>
                    <a:pt x="7315" y="128938"/>
                    <a:pt x="0" y="111279"/>
                    <a:pt x="0" y="92865"/>
                  </a:cubicBezTo>
                  <a:lnTo>
                    <a:pt x="0" y="69429"/>
                  </a:lnTo>
                  <a:cubicBezTo>
                    <a:pt x="0" y="31084"/>
                    <a:pt x="31084" y="0"/>
                    <a:pt x="694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30B17"/>
              </a:solidFill>
              <a:prstDash val="solid"/>
              <a:rou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73145CCE-22BF-AB2A-5B37-22417B944B31}"/>
                </a:ext>
              </a:extLst>
            </p:cNvPr>
            <p:cNvSpPr txBox="1"/>
            <p:nvPr/>
          </p:nvSpPr>
          <p:spPr>
            <a:xfrm>
              <a:off x="0" y="-95250"/>
              <a:ext cx="1422758" cy="257544"/>
            </a:xfrm>
            <a:prstGeom prst="rect">
              <a:avLst/>
            </a:prstGeom>
          </p:spPr>
          <p:txBody>
            <a:bodyPr lIns="36974" tIns="36974" rIns="36974" bIns="36974" rtlCol="0" anchor="ctr"/>
            <a:lstStyle/>
            <a:p>
              <a:pPr algn="ctr">
                <a:lnSpc>
                  <a:spcPts val="2620"/>
                </a:lnSpc>
              </a:pPr>
              <a:endParaRPr dirty="0"/>
            </a:p>
          </p:txBody>
        </p:sp>
      </p:grpSp>
      <p:grpSp>
        <p:nvGrpSpPr>
          <p:cNvPr id="13" name="Group 14">
            <a:extLst>
              <a:ext uri="{FF2B5EF4-FFF2-40B4-BE49-F238E27FC236}">
                <a16:creationId xmlns:a16="http://schemas.microsoft.com/office/drawing/2014/main" id="{63B1A8B9-F39D-01FD-EAE8-E457115639CD}"/>
              </a:ext>
            </a:extLst>
          </p:cNvPr>
          <p:cNvGrpSpPr/>
          <p:nvPr/>
        </p:nvGrpSpPr>
        <p:grpSpPr>
          <a:xfrm>
            <a:off x="6288978" y="6313714"/>
            <a:ext cx="7228558" cy="1731005"/>
            <a:chOff x="0" y="0"/>
            <a:chExt cx="1422758" cy="162294"/>
          </a:xfrm>
        </p:grpSpPr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3452F24D-D260-04B7-1428-DDAEDAC0C6F7}"/>
                </a:ext>
              </a:extLst>
            </p:cNvPr>
            <p:cNvSpPr/>
            <p:nvPr/>
          </p:nvSpPr>
          <p:spPr>
            <a:xfrm>
              <a:off x="0" y="0"/>
              <a:ext cx="1422758" cy="162294"/>
            </a:xfrm>
            <a:custGeom>
              <a:avLst/>
              <a:gdLst/>
              <a:ahLst/>
              <a:cxnLst/>
              <a:rect l="l" t="t" r="r" b="b"/>
              <a:pathLst>
                <a:path w="1422758" h="162294">
                  <a:moveTo>
                    <a:pt x="69429" y="0"/>
                  </a:moveTo>
                  <a:lnTo>
                    <a:pt x="1353330" y="0"/>
                  </a:lnTo>
                  <a:cubicBezTo>
                    <a:pt x="1391674" y="0"/>
                    <a:pt x="1422758" y="31084"/>
                    <a:pt x="1422758" y="69429"/>
                  </a:cubicBezTo>
                  <a:lnTo>
                    <a:pt x="1422758" y="92865"/>
                  </a:lnTo>
                  <a:cubicBezTo>
                    <a:pt x="1422758" y="131209"/>
                    <a:pt x="1391674" y="162294"/>
                    <a:pt x="1353330" y="162294"/>
                  </a:cubicBezTo>
                  <a:lnTo>
                    <a:pt x="69429" y="162294"/>
                  </a:lnTo>
                  <a:cubicBezTo>
                    <a:pt x="51015" y="162294"/>
                    <a:pt x="33356" y="154979"/>
                    <a:pt x="20335" y="141958"/>
                  </a:cubicBezTo>
                  <a:cubicBezTo>
                    <a:pt x="7315" y="128938"/>
                    <a:pt x="0" y="111279"/>
                    <a:pt x="0" y="92865"/>
                  </a:cubicBezTo>
                  <a:lnTo>
                    <a:pt x="0" y="69429"/>
                  </a:lnTo>
                  <a:cubicBezTo>
                    <a:pt x="0" y="31084"/>
                    <a:pt x="31084" y="0"/>
                    <a:pt x="694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30B17"/>
              </a:solidFill>
              <a:prstDash val="solid"/>
              <a:rou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0C9EBF8A-B754-6857-8D0C-B535666EEB68}"/>
                </a:ext>
              </a:extLst>
            </p:cNvPr>
            <p:cNvSpPr txBox="1"/>
            <p:nvPr/>
          </p:nvSpPr>
          <p:spPr>
            <a:xfrm>
              <a:off x="0" y="-95250"/>
              <a:ext cx="1422758" cy="257544"/>
            </a:xfrm>
            <a:prstGeom prst="rect">
              <a:avLst/>
            </a:prstGeom>
          </p:spPr>
          <p:txBody>
            <a:bodyPr lIns="36974" tIns="36974" rIns="36974" bIns="36974" rtlCol="0" anchor="ctr"/>
            <a:lstStyle/>
            <a:p>
              <a:pPr algn="ctr">
                <a:lnSpc>
                  <a:spcPts val="2620"/>
                </a:lnSpc>
              </a:pPr>
              <a:endParaRPr dirty="0"/>
            </a:p>
          </p:txBody>
        </p:sp>
      </p:grpSp>
      <p:pic>
        <p:nvPicPr>
          <p:cNvPr id="18" name="Obraz 17" descr="Obraz zawierający tekst, zrzut ekranu, Czcionka, oprogramowanie&#10;&#10;Opis wygenerowany automatycznie">
            <a:extLst>
              <a:ext uri="{FF2B5EF4-FFF2-40B4-BE49-F238E27FC236}">
                <a16:creationId xmlns:a16="http://schemas.microsoft.com/office/drawing/2014/main" id="{F3B69952-84A4-CB5B-5D08-71A37FA4C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03" y="6085327"/>
            <a:ext cx="5238095" cy="143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992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CCD5C-044E-A9E3-3E44-A3C8F2D7E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B926F39-A76E-74A3-5BF5-E549C4A00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540" y="2786985"/>
            <a:ext cx="11902673" cy="6218185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5064BFFD-8A1D-72FA-F88B-154E69FF68C1}"/>
              </a:ext>
            </a:extLst>
          </p:cNvPr>
          <p:cNvSpPr txBox="1"/>
          <p:nvPr/>
        </p:nvSpPr>
        <p:spPr>
          <a:xfrm>
            <a:off x="449259" y="877583"/>
            <a:ext cx="13783575" cy="638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48"/>
              </a:lnSpc>
            </a:pPr>
            <a:r>
              <a:rPr lang="pl-PL" sz="40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Wizualizacja ustaleń POG</a:t>
            </a:r>
          </a:p>
        </p:txBody>
      </p:sp>
      <p:grpSp>
        <p:nvGrpSpPr>
          <p:cNvPr id="12" name="Group 14">
            <a:extLst>
              <a:ext uri="{FF2B5EF4-FFF2-40B4-BE49-F238E27FC236}">
                <a16:creationId xmlns:a16="http://schemas.microsoft.com/office/drawing/2014/main" id="{DB3C114E-D711-9316-7161-C5C899217874}"/>
              </a:ext>
            </a:extLst>
          </p:cNvPr>
          <p:cNvGrpSpPr/>
          <p:nvPr/>
        </p:nvGrpSpPr>
        <p:grpSpPr>
          <a:xfrm>
            <a:off x="9750102" y="2882520"/>
            <a:ext cx="1072574" cy="816024"/>
            <a:chOff x="0" y="0"/>
            <a:chExt cx="1422758" cy="162294"/>
          </a:xfrm>
        </p:grpSpPr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EBDA50D7-B74B-09FB-179E-A56027F497BA}"/>
                </a:ext>
              </a:extLst>
            </p:cNvPr>
            <p:cNvSpPr/>
            <p:nvPr/>
          </p:nvSpPr>
          <p:spPr>
            <a:xfrm>
              <a:off x="0" y="0"/>
              <a:ext cx="1422758" cy="162294"/>
            </a:xfrm>
            <a:custGeom>
              <a:avLst/>
              <a:gdLst/>
              <a:ahLst/>
              <a:cxnLst/>
              <a:rect l="l" t="t" r="r" b="b"/>
              <a:pathLst>
                <a:path w="1422758" h="162294">
                  <a:moveTo>
                    <a:pt x="69429" y="0"/>
                  </a:moveTo>
                  <a:lnTo>
                    <a:pt x="1353330" y="0"/>
                  </a:lnTo>
                  <a:cubicBezTo>
                    <a:pt x="1391674" y="0"/>
                    <a:pt x="1422758" y="31084"/>
                    <a:pt x="1422758" y="69429"/>
                  </a:cubicBezTo>
                  <a:lnTo>
                    <a:pt x="1422758" y="92865"/>
                  </a:lnTo>
                  <a:cubicBezTo>
                    <a:pt x="1422758" y="131209"/>
                    <a:pt x="1391674" y="162294"/>
                    <a:pt x="1353330" y="162294"/>
                  </a:cubicBezTo>
                  <a:lnTo>
                    <a:pt x="69429" y="162294"/>
                  </a:lnTo>
                  <a:cubicBezTo>
                    <a:pt x="51015" y="162294"/>
                    <a:pt x="33356" y="154979"/>
                    <a:pt x="20335" y="141958"/>
                  </a:cubicBezTo>
                  <a:cubicBezTo>
                    <a:pt x="7315" y="128938"/>
                    <a:pt x="0" y="111279"/>
                    <a:pt x="0" y="92865"/>
                  </a:cubicBezTo>
                  <a:lnTo>
                    <a:pt x="0" y="69429"/>
                  </a:lnTo>
                  <a:cubicBezTo>
                    <a:pt x="0" y="31084"/>
                    <a:pt x="31084" y="0"/>
                    <a:pt x="694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30B17"/>
              </a:solidFill>
              <a:prstDash val="solid"/>
              <a:rou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19BD4D7D-1C6D-3B17-FA1D-B652510D2F45}"/>
                </a:ext>
              </a:extLst>
            </p:cNvPr>
            <p:cNvSpPr txBox="1"/>
            <p:nvPr/>
          </p:nvSpPr>
          <p:spPr>
            <a:xfrm>
              <a:off x="0" y="-95250"/>
              <a:ext cx="1422758" cy="257544"/>
            </a:xfrm>
            <a:prstGeom prst="rect">
              <a:avLst/>
            </a:prstGeom>
          </p:spPr>
          <p:txBody>
            <a:bodyPr lIns="36974" tIns="36974" rIns="36974" bIns="36974" rtlCol="0" anchor="ctr"/>
            <a:lstStyle/>
            <a:p>
              <a:pPr algn="ctr">
                <a:lnSpc>
                  <a:spcPts val="2620"/>
                </a:lnSpc>
              </a:pPr>
              <a:endParaRPr dirty="0"/>
            </a:p>
          </p:txBody>
        </p:sp>
      </p:grpSp>
      <p:pic>
        <p:nvPicPr>
          <p:cNvPr id="10" name="Obraz 9">
            <a:extLst>
              <a:ext uri="{FF2B5EF4-FFF2-40B4-BE49-F238E27FC236}">
                <a16:creationId xmlns:a16="http://schemas.microsoft.com/office/drawing/2014/main" id="{6372A384-65D6-FD89-CC81-082570545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824" y="1823254"/>
            <a:ext cx="4494273" cy="849826"/>
          </a:xfrm>
          <a:prstGeom prst="rect">
            <a:avLst/>
          </a:prstGeom>
        </p:spPr>
      </p:pic>
      <p:pic>
        <p:nvPicPr>
          <p:cNvPr id="4" name="Obraz 3" descr="Obraz zawierający tekst, zrzut ekranu, wyświetlacz, oprogramowanie&#10;&#10;Opis wygenerowany automatycznie">
            <a:extLst>
              <a:ext uri="{FF2B5EF4-FFF2-40B4-BE49-F238E27FC236}">
                <a16:creationId xmlns:a16="http://schemas.microsoft.com/office/drawing/2014/main" id="{321BBE08-37BB-91A2-11C4-63669CF64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16" y="2403597"/>
            <a:ext cx="4494273" cy="2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2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307FC-DD22-6B37-754C-1A391F71C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977400DD-6ECF-1A88-2146-21B28706F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950" y="2726246"/>
            <a:ext cx="11957263" cy="6293625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37D147CF-F947-7BE8-E486-D873E62C92E0}"/>
              </a:ext>
            </a:extLst>
          </p:cNvPr>
          <p:cNvSpPr txBox="1"/>
          <p:nvPr/>
        </p:nvSpPr>
        <p:spPr>
          <a:xfrm>
            <a:off x="449259" y="877583"/>
            <a:ext cx="13783575" cy="638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48"/>
              </a:lnSpc>
            </a:pPr>
            <a:r>
              <a:rPr lang="pl-PL" sz="40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Wizualizacja ustaleń POG</a:t>
            </a:r>
          </a:p>
        </p:txBody>
      </p:sp>
      <p:grpSp>
        <p:nvGrpSpPr>
          <p:cNvPr id="12" name="Group 14">
            <a:extLst>
              <a:ext uri="{FF2B5EF4-FFF2-40B4-BE49-F238E27FC236}">
                <a16:creationId xmlns:a16="http://schemas.microsoft.com/office/drawing/2014/main" id="{0284E539-22C8-1416-2541-09853FF68E05}"/>
              </a:ext>
            </a:extLst>
          </p:cNvPr>
          <p:cNvGrpSpPr/>
          <p:nvPr/>
        </p:nvGrpSpPr>
        <p:grpSpPr>
          <a:xfrm>
            <a:off x="9831990" y="6144334"/>
            <a:ext cx="1686722" cy="543069"/>
            <a:chOff x="0" y="0"/>
            <a:chExt cx="1422758" cy="162294"/>
          </a:xfrm>
        </p:grpSpPr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95721917-71F1-18D7-D3FC-80E4B2D1C771}"/>
                </a:ext>
              </a:extLst>
            </p:cNvPr>
            <p:cNvSpPr/>
            <p:nvPr/>
          </p:nvSpPr>
          <p:spPr>
            <a:xfrm>
              <a:off x="0" y="0"/>
              <a:ext cx="1422758" cy="162294"/>
            </a:xfrm>
            <a:custGeom>
              <a:avLst/>
              <a:gdLst/>
              <a:ahLst/>
              <a:cxnLst/>
              <a:rect l="l" t="t" r="r" b="b"/>
              <a:pathLst>
                <a:path w="1422758" h="162294">
                  <a:moveTo>
                    <a:pt x="69429" y="0"/>
                  </a:moveTo>
                  <a:lnTo>
                    <a:pt x="1353330" y="0"/>
                  </a:lnTo>
                  <a:cubicBezTo>
                    <a:pt x="1391674" y="0"/>
                    <a:pt x="1422758" y="31084"/>
                    <a:pt x="1422758" y="69429"/>
                  </a:cubicBezTo>
                  <a:lnTo>
                    <a:pt x="1422758" y="92865"/>
                  </a:lnTo>
                  <a:cubicBezTo>
                    <a:pt x="1422758" y="131209"/>
                    <a:pt x="1391674" y="162294"/>
                    <a:pt x="1353330" y="162294"/>
                  </a:cubicBezTo>
                  <a:lnTo>
                    <a:pt x="69429" y="162294"/>
                  </a:lnTo>
                  <a:cubicBezTo>
                    <a:pt x="51015" y="162294"/>
                    <a:pt x="33356" y="154979"/>
                    <a:pt x="20335" y="141958"/>
                  </a:cubicBezTo>
                  <a:cubicBezTo>
                    <a:pt x="7315" y="128938"/>
                    <a:pt x="0" y="111279"/>
                    <a:pt x="0" y="92865"/>
                  </a:cubicBezTo>
                  <a:lnTo>
                    <a:pt x="0" y="69429"/>
                  </a:lnTo>
                  <a:cubicBezTo>
                    <a:pt x="0" y="31084"/>
                    <a:pt x="31084" y="0"/>
                    <a:pt x="694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30B17"/>
              </a:solidFill>
              <a:prstDash val="solid"/>
              <a:rou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3130687D-D7E3-1BA2-B6A3-D9633F0B66B4}"/>
                </a:ext>
              </a:extLst>
            </p:cNvPr>
            <p:cNvSpPr txBox="1"/>
            <p:nvPr/>
          </p:nvSpPr>
          <p:spPr>
            <a:xfrm>
              <a:off x="0" y="-95250"/>
              <a:ext cx="1422758" cy="257544"/>
            </a:xfrm>
            <a:prstGeom prst="rect">
              <a:avLst/>
            </a:prstGeom>
          </p:spPr>
          <p:txBody>
            <a:bodyPr lIns="36974" tIns="36974" rIns="36974" bIns="36974" rtlCol="0" anchor="ctr"/>
            <a:lstStyle/>
            <a:p>
              <a:pPr algn="ctr">
                <a:lnSpc>
                  <a:spcPts val="2620"/>
                </a:lnSpc>
              </a:pPr>
              <a:endParaRPr dirty="0"/>
            </a:p>
          </p:txBody>
        </p:sp>
      </p:grpSp>
      <p:pic>
        <p:nvPicPr>
          <p:cNvPr id="10" name="Obraz 9">
            <a:extLst>
              <a:ext uri="{FF2B5EF4-FFF2-40B4-BE49-F238E27FC236}">
                <a16:creationId xmlns:a16="http://schemas.microsoft.com/office/drawing/2014/main" id="{C86D0E9B-AF7C-3F70-F16F-6C69BB5CC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824" y="1823254"/>
            <a:ext cx="4494273" cy="84982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FA03AD0-2A53-2ABD-6746-3856F0C22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527" y="6144334"/>
            <a:ext cx="3971925" cy="237172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7539897-F34D-9BA1-9B64-5861F8DA50C9}"/>
              </a:ext>
            </a:extLst>
          </p:cNvPr>
          <p:cNvGrpSpPr/>
          <p:nvPr/>
        </p:nvGrpSpPr>
        <p:grpSpPr>
          <a:xfrm>
            <a:off x="4798389" y="6041581"/>
            <a:ext cx="4263724" cy="2570156"/>
            <a:chOff x="0" y="0"/>
            <a:chExt cx="1422758" cy="162294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B688767-741F-A99C-1EDF-1C3B9EFACB81}"/>
                </a:ext>
              </a:extLst>
            </p:cNvPr>
            <p:cNvSpPr/>
            <p:nvPr/>
          </p:nvSpPr>
          <p:spPr>
            <a:xfrm>
              <a:off x="0" y="0"/>
              <a:ext cx="1422758" cy="162294"/>
            </a:xfrm>
            <a:custGeom>
              <a:avLst/>
              <a:gdLst/>
              <a:ahLst/>
              <a:cxnLst/>
              <a:rect l="l" t="t" r="r" b="b"/>
              <a:pathLst>
                <a:path w="1422758" h="162294">
                  <a:moveTo>
                    <a:pt x="69429" y="0"/>
                  </a:moveTo>
                  <a:lnTo>
                    <a:pt x="1353330" y="0"/>
                  </a:lnTo>
                  <a:cubicBezTo>
                    <a:pt x="1391674" y="0"/>
                    <a:pt x="1422758" y="31084"/>
                    <a:pt x="1422758" y="69429"/>
                  </a:cubicBezTo>
                  <a:lnTo>
                    <a:pt x="1422758" y="92865"/>
                  </a:lnTo>
                  <a:cubicBezTo>
                    <a:pt x="1422758" y="131209"/>
                    <a:pt x="1391674" y="162294"/>
                    <a:pt x="1353330" y="162294"/>
                  </a:cubicBezTo>
                  <a:lnTo>
                    <a:pt x="69429" y="162294"/>
                  </a:lnTo>
                  <a:cubicBezTo>
                    <a:pt x="51015" y="162294"/>
                    <a:pt x="33356" y="154979"/>
                    <a:pt x="20335" y="141958"/>
                  </a:cubicBezTo>
                  <a:cubicBezTo>
                    <a:pt x="7315" y="128938"/>
                    <a:pt x="0" y="111279"/>
                    <a:pt x="0" y="92865"/>
                  </a:cubicBezTo>
                  <a:lnTo>
                    <a:pt x="0" y="69429"/>
                  </a:lnTo>
                  <a:cubicBezTo>
                    <a:pt x="0" y="31084"/>
                    <a:pt x="31084" y="0"/>
                    <a:pt x="694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30B17"/>
              </a:solidFill>
              <a:prstDash val="solid"/>
              <a:rou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53DD6B5-A49C-CA8D-C6C5-F8A3FDEA71E0}"/>
                </a:ext>
              </a:extLst>
            </p:cNvPr>
            <p:cNvSpPr txBox="1"/>
            <p:nvPr/>
          </p:nvSpPr>
          <p:spPr>
            <a:xfrm>
              <a:off x="0" y="-95250"/>
              <a:ext cx="1422758" cy="257544"/>
            </a:xfrm>
            <a:prstGeom prst="rect">
              <a:avLst/>
            </a:prstGeom>
          </p:spPr>
          <p:txBody>
            <a:bodyPr lIns="36974" tIns="36974" rIns="36974" bIns="36974" rtlCol="0" anchor="ctr"/>
            <a:lstStyle/>
            <a:p>
              <a:pPr algn="ctr">
                <a:lnSpc>
                  <a:spcPts val="2620"/>
                </a:lnSpc>
              </a:pPr>
              <a:endParaRPr dirty="0"/>
            </a:p>
          </p:txBody>
        </p:sp>
      </p:grpSp>
      <p:sp>
        <p:nvSpPr>
          <p:cNvPr id="19" name="Freeform 10">
            <a:extLst>
              <a:ext uri="{FF2B5EF4-FFF2-40B4-BE49-F238E27FC236}">
                <a16:creationId xmlns:a16="http://schemas.microsoft.com/office/drawing/2014/main" id="{38D8D1EA-404C-C296-9476-025A150BC9F8}"/>
              </a:ext>
            </a:extLst>
          </p:cNvPr>
          <p:cNvSpPr/>
          <p:nvPr/>
        </p:nvSpPr>
        <p:spPr>
          <a:xfrm rot="20545058" flipH="1">
            <a:off x="9088385" y="6891978"/>
            <a:ext cx="1026877" cy="294418"/>
          </a:xfrm>
          <a:custGeom>
            <a:avLst/>
            <a:gdLst/>
            <a:ahLst/>
            <a:cxnLst/>
            <a:rect l="l" t="t" r="r" b="b"/>
            <a:pathLst>
              <a:path w="1791015" h="505962">
                <a:moveTo>
                  <a:pt x="1791015" y="505962"/>
                </a:moveTo>
                <a:lnTo>
                  <a:pt x="0" y="505962"/>
                </a:lnTo>
                <a:lnTo>
                  <a:pt x="0" y="0"/>
                </a:lnTo>
                <a:lnTo>
                  <a:pt x="1791015" y="0"/>
                </a:lnTo>
                <a:lnTo>
                  <a:pt x="1791015" y="50596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8" name="Group 14">
            <a:extLst>
              <a:ext uri="{FF2B5EF4-FFF2-40B4-BE49-F238E27FC236}">
                <a16:creationId xmlns:a16="http://schemas.microsoft.com/office/drawing/2014/main" id="{A236C021-2EAC-4B71-70AA-AB5F92DDD913}"/>
              </a:ext>
            </a:extLst>
          </p:cNvPr>
          <p:cNvGrpSpPr/>
          <p:nvPr/>
        </p:nvGrpSpPr>
        <p:grpSpPr>
          <a:xfrm>
            <a:off x="2745444" y="5410062"/>
            <a:ext cx="2566135" cy="331440"/>
            <a:chOff x="0" y="0"/>
            <a:chExt cx="1422758" cy="162294"/>
          </a:xfrm>
        </p:grpSpPr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87101CFB-1FB2-6E39-91DC-F65764C51344}"/>
                </a:ext>
              </a:extLst>
            </p:cNvPr>
            <p:cNvSpPr/>
            <p:nvPr/>
          </p:nvSpPr>
          <p:spPr>
            <a:xfrm>
              <a:off x="0" y="0"/>
              <a:ext cx="1422758" cy="162294"/>
            </a:xfrm>
            <a:custGeom>
              <a:avLst/>
              <a:gdLst/>
              <a:ahLst/>
              <a:cxnLst/>
              <a:rect l="l" t="t" r="r" b="b"/>
              <a:pathLst>
                <a:path w="1422758" h="162294">
                  <a:moveTo>
                    <a:pt x="69429" y="0"/>
                  </a:moveTo>
                  <a:lnTo>
                    <a:pt x="1353330" y="0"/>
                  </a:lnTo>
                  <a:cubicBezTo>
                    <a:pt x="1391674" y="0"/>
                    <a:pt x="1422758" y="31084"/>
                    <a:pt x="1422758" y="69429"/>
                  </a:cubicBezTo>
                  <a:lnTo>
                    <a:pt x="1422758" y="92865"/>
                  </a:lnTo>
                  <a:cubicBezTo>
                    <a:pt x="1422758" y="131209"/>
                    <a:pt x="1391674" y="162294"/>
                    <a:pt x="1353330" y="162294"/>
                  </a:cubicBezTo>
                  <a:lnTo>
                    <a:pt x="69429" y="162294"/>
                  </a:lnTo>
                  <a:cubicBezTo>
                    <a:pt x="51015" y="162294"/>
                    <a:pt x="33356" y="154979"/>
                    <a:pt x="20335" y="141958"/>
                  </a:cubicBezTo>
                  <a:cubicBezTo>
                    <a:pt x="7315" y="128938"/>
                    <a:pt x="0" y="111279"/>
                    <a:pt x="0" y="92865"/>
                  </a:cubicBezTo>
                  <a:lnTo>
                    <a:pt x="0" y="69429"/>
                  </a:lnTo>
                  <a:cubicBezTo>
                    <a:pt x="0" y="31084"/>
                    <a:pt x="31084" y="0"/>
                    <a:pt x="694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30B17"/>
              </a:solidFill>
              <a:prstDash val="solid"/>
              <a:rou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A4D56097-CA61-F5A1-3A17-1D2A060D4567}"/>
                </a:ext>
              </a:extLst>
            </p:cNvPr>
            <p:cNvSpPr txBox="1"/>
            <p:nvPr/>
          </p:nvSpPr>
          <p:spPr>
            <a:xfrm>
              <a:off x="0" y="-95250"/>
              <a:ext cx="1422758" cy="257544"/>
            </a:xfrm>
            <a:prstGeom prst="rect">
              <a:avLst/>
            </a:prstGeom>
          </p:spPr>
          <p:txBody>
            <a:bodyPr lIns="36974" tIns="36974" rIns="36974" bIns="36974" rtlCol="0" anchor="ctr"/>
            <a:lstStyle/>
            <a:p>
              <a:pPr algn="ctr">
                <a:lnSpc>
                  <a:spcPts val="2620"/>
                </a:lnSpc>
              </a:pPr>
              <a:endParaRPr dirty="0"/>
            </a:p>
          </p:txBody>
        </p:sp>
      </p:grpSp>
      <p:pic>
        <p:nvPicPr>
          <p:cNvPr id="20" name="Obraz 19" descr="Obraz zawierający tekst, zrzut ekranu, wyświetlacz, oprogramowanie&#10;&#10;Opis wygenerowany automatycznie">
            <a:extLst>
              <a:ext uri="{FF2B5EF4-FFF2-40B4-BE49-F238E27FC236}">
                <a16:creationId xmlns:a16="http://schemas.microsoft.com/office/drawing/2014/main" id="{DBDE2BEF-BBE3-9CB8-CC91-4ACB98973C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144" y="2468518"/>
            <a:ext cx="4494273" cy="2285714"/>
          </a:xfrm>
          <a:prstGeom prst="rect">
            <a:avLst/>
          </a:prstGeom>
        </p:spPr>
      </p:pic>
      <p:grpSp>
        <p:nvGrpSpPr>
          <p:cNvPr id="21" name="Group 14">
            <a:extLst>
              <a:ext uri="{FF2B5EF4-FFF2-40B4-BE49-F238E27FC236}">
                <a16:creationId xmlns:a16="http://schemas.microsoft.com/office/drawing/2014/main" id="{FA5839DA-E99C-30E7-C626-812263097E44}"/>
              </a:ext>
            </a:extLst>
          </p:cNvPr>
          <p:cNvGrpSpPr/>
          <p:nvPr/>
        </p:nvGrpSpPr>
        <p:grpSpPr>
          <a:xfrm>
            <a:off x="333145" y="3846286"/>
            <a:ext cx="3299505" cy="362856"/>
            <a:chOff x="0" y="0"/>
            <a:chExt cx="1422758" cy="162294"/>
          </a:xfrm>
        </p:grpSpPr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832F6BF-569B-046C-3A82-A98785C9C77F}"/>
                </a:ext>
              </a:extLst>
            </p:cNvPr>
            <p:cNvSpPr/>
            <p:nvPr/>
          </p:nvSpPr>
          <p:spPr>
            <a:xfrm>
              <a:off x="0" y="0"/>
              <a:ext cx="1422758" cy="162294"/>
            </a:xfrm>
            <a:custGeom>
              <a:avLst/>
              <a:gdLst/>
              <a:ahLst/>
              <a:cxnLst/>
              <a:rect l="l" t="t" r="r" b="b"/>
              <a:pathLst>
                <a:path w="1422758" h="162294">
                  <a:moveTo>
                    <a:pt x="69429" y="0"/>
                  </a:moveTo>
                  <a:lnTo>
                    <a:pt x="1353330" y="0"/>
                  </a:lnTo>
                  <a:cubicBezTo>
                    <a:pt x="1391674" y="0"/>
                    <a:pt x="1422758" y="31084"/>
                    <a:pt x="1422758" y="69429"/>
                  </a:cubicBezTo>
                  <a:lnTo>
                    <a:pt x="1422758" y="92865"/>
                  </a:lnTo>
                  <a:cubicBezTo>
                    <a:pt x="1422758" y="131209"/>
                    <a:pt x="1391674" y="162294"/>
                    <a:pt x="1353330" y="162294"/>
                  </a:cubicBezTo>
                  <a:lnTo>
                    <a:pt x="69429" y="162294"/>
                  </a:lnTo>
                  <a:cubicBezTo>
                    <a:pt x="51015" y="162294"/>
                    <a:pt x="33356" y="154979"/>
                    <a:pt x="20335" y="141958"/>
                  </a:cubicBezTo>
                  <a:cubicBezTo>
                    <a:pt x="7315" y="128938"/>
                    <a:pt x="0" y="111279"/>
                    <a:pt x="0" y="92865"/>
                  </a:cubicBezTo>
                  <a:lnTo>
                    <a:pt x="0" y="69429"/>
                  </a:lnTo>
                  <a:cubicBezTo>
                    <a:pt x="0" y="31084"/>
                    <a:pt x="31084" y="0"/>
                    <a:pt x="694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30B17"/>
              </a:solidFill>
              <a:prstDash val="solid"/>
              <a:rou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16">
              <a:extLst>
                <a:ext uri="{FF2B5EF4-FFF2-40B4-BE49-F238E27FC236}">
                  <a16:creationId xmlns:a16="http://schemas.microsoft.com/office/drawing/2014/main" id="{6E072A23-386F-19E6-5443-A8544EB4A0BF}"/>
                </a:ext>
              </a:extLst>
            </p:cNvPr>
            <p:cNvSpPr txBox="1"/>
            <p:nvPr/>
          </p:nvSpPr>
          <p:spPr>
            <a:xfrm>
              <a:off x="0" y="-95250"/>
              <a:ext cx="1422758" cy="257544"/>
            </a:xfrm>
            <a:prstGeom prst="rect">
              <a:avLst/>
            </a:prstGeom>
          </p:spPr>
          <p:txBody>
            <a:bodyPr lIns="36974" tIns="36974" rIns="36974" bIns="36974" rtlCol="0" anchor="ctr"/>
            <a:lstStyle/>
            <a:p>
              <a:pPr algn="ctr">
                <a:lnSpc>
                  <a:spcPts val="2620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14189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DE701-CFA9-137D-0558-E3CB59780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zrzut ekranu, mapa, oprogramowanie&#10;&#10;Opis wygenerowany automatycznie">
            <a:extLst>
              <a:ext uri="{FF2B5EF4-FFF2-40B4-BE49-F238E27FC236}">
                <a16:creationId xmlns:a16="http://schemas.microsoft.com/office/drawing/2014/main" id="{BB1261BF-E530-7B2D-428B-AE64E8259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746" y="2751652"/>
            <a:ext cx="11310739" cy="6073632"/>
          </a:xfrm>
          <a:prstGeom prst="rect">
            <a:avLst/>
          </a:prstGeom>
        </p:spPr>
      </p:pic>
      <p:pic>
        <p:nvPicPr>
          <p:cNvPr id="4" name="Obraz 3" descr="Obraz zawierający tekst, zrzut ekranu, wyświetlacz, oprogramowanie&#10;&#10;Opis wygenerowany automatycznie">
            <a:extLst>
              <a:ext uri="{FF2B5EF4-FFF2-40B4-BE49-F238E27FC236}">
                <a16:creationId xmlns:a16="http://schemas.microsoft.com/office/drawing/2014/main" id="{3A0E9ECB-738E-23EE-33AC-7190E9FD0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44" y="2468518"/>
            <a:ext cx="4494273" cy="2285714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EB9BAFE2-9658-F419-F410-09952D16DD82}"/>
              </a:ext>
            </a:extLst>
          </p:cNvPr>
          <p:cNvSpPr txBox="1"/>
          <p:nvPr/>
        </p:nvSpPr>
        <p:spPr>
          <a:xfrm>
            <a:off x="449259" y="877583"/>
            <a:ext cx="13783575" cy="638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48"/>
              </a:lnSpc>
            </a:pPr>
            <a:r>
              <a:rPr lang="pl-PL" sz="40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Wizualizacja ustaleń POG</a:t>
            </a:r>
          </a:p>
        </p:txBody>
      </p:sp>
      <p:grpSp>
        <p:nvGrpSpPr>
          <p:cNvPr id="12" name="Group 14">
            <a:extLst>
              <a:ext uri="{FF2B5EF4-FFF2-40B4-BE49-F238E27FC236}">
                <a16:creationId xmlns:a16="http://schemas.microsoft.com/office/drawing/2014/main" id="{DC71B255-AF4D-453A-1684-47AE9BA4B1F7}"/>
              </a:ext>
            </a:extLst>
          </p:cNvPr>
          <p:cNvGrpSpPr/>
          <p:nvPr/>
        </p:nvGrpSpPr>
        <p:grpSpPr>
          <a:xfrm>
            <a:off x="333145" y="3846286"/>
            <a:ext cx="3299505" cy="362856"/>
            <a:chOff x="0" y="0"/>
            <a:chExt cx="1422758" cy="162294"/>
          </a:xfrm>
        </p:grpSpPr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B8A263A4-9B98-A496-BC46-A7BCC4EE4DC8}"/>
                </a:ext>
              </a:extLst>
            </p:cNvPr>
            <p:cNvSpPr/>
            <p:nvPr/>
          </p:nvSpPr>
          <p:spPr>
            <a:xfrm>
              <a:off x="0" y="0"/>
              <a:ext cx="1422758" cy="162294"/>
            </a:xfrm>
            <a:custGeom>
              <a:avLst/>
              <a:gdLst/>
              <a:ahLst/>
              <a:cxnLst/>
              <a:rect l="l" t="t" r="r" b="b"/>
              <a:pathLst>
                <a:path w="1422758" h="162294">
                  <a:moveTo>
                    <a:pt x="69429" y="0"/>
                  </a:moveTo>
                  <a:lnTo>
                    <a:pt x="1353330" y="0"/>
                  </a:lnTo>
                  <a:cubicBezTo>
                    <a:pt x="1391674" y="0"/>
                    <a:pt x="1422758" y="31084"/>
                    <a:pt x="1422758" y="69429"/>
                  </a:cubicBezTo>
                  <a:lnTo>
                    <a:pt x="1422758" y="92865"/>
                  </a:lnTo>
                  <a:cubicBezTo>
                    <a:pt x="1422758" y="131209"/>
                    <a:pt x="1391674" y="162294"/>
                    <a:pt x="1353330" y="162294"/>
                  </a:cubicBezTo>
                  <a:lnTo>
                    <a:pt x="69429" y="162294"/>
                  </a:lnTo>
                  <a:cubicBezTo>
                    <a:pt x="51015" y="162294"/>
                    <a:pt x="33356" y="154979"/>
                    <a:pt x="20335" y="141958"/>
                  </a:cubicBezTo>
                  <a:cubicBezTo>
                    <a:pt x="7315" y="128938"/>
                    <a:pt x="0" y="111279"/>
                    <a:pt x="0" y="92865"/>
                  </a:cubicBezTo>
                  <a:lnTo>
                    <a:pt x="0" y="69429"/>
                  </a:lnTo>
                  <a:cubicBezTo>
                    <a:pt x="0" y="31084"/>
                    <a:pt x="31084" y="0"/>
                    <a:pt x="694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30B17"/>
              </a:solidFill>
              <a:prstDash val="solid"/>
              <a:rou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28ACF1D5-26D8-D27C-78E4-1EF0AE8025F2}"/>
                </a:ext>
              </a:extLst>
            </p:cNvPr>
            <p:cNvSpPr txBox="1"/>
            <p:nvPr/>
          </p:nvSpPr>
          <p:spPr>
            <a:xfrm>
              <a:off x="0" y="-95250"/>
              <a:ext cx="1422758" cy="257544"/>
            </a:xfrm>
            <a:prstGeom prst="rect">
              <a:avLst/>
            </a:prstGeom>
          </p:spPr>
          <p:txBody>
            <a:bodyPr lIns="36974" tIns="36974" rIns="36974" bIns="36974" rtlCol="0" anchor="ctr"/>
            <a:lstStyle/>
            <a:p>
              <a:pPr algn="ctr">
                <a:lnSpc>
                  <a:spcPts val="2620"/>
                </a:lnSpc>
              </a:pPr>
              <a:endParaRPr dirty="0"/>
            </a:p>
          </p:txBody>
        </p:sp>
      </p:grpSp>
      <p:pic>
        <p:nvPicPr>
          <p:cNvPr id="6" name="Obraz 5">
            <a:extLst>
              <a:ext uri="{FF2B5EF4-FFF2-40B4-BE49-F238E27FC236}">
                <a16:creationId xmlns:a16="http://schemas.microsoft.com/office/drawing/2014/main" id="{17353487-2A95-8AF9-1B83-E9B6500FC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824" y="1823254"/>
            <a:ext cx="4494273" cy="849826"/>
          </a:xfrm>
          <a:prstGeom prst="rect">
            <a:avLst/>
          </a:prstGeom>
        </p:spPr>
      </p:pic>
      <p:grpSp>
        <p:nvGrpSpPr>
          <p:cNvPr id="3" name="Group 14">
            <a:extLst>
              <a:ext uri="{FF2B5EF4-FFF2-40B4-BE49-F238E27FC236}">
                <a16:creationId xmlns:a16="http://schemas.microsoft.com/office/drawing/2014/main" id="{5EACF600-963C-C16A-CAED-FE2EF625709A}"/>
              </a:ext>
            </a:extLst>
          </p:cNvPr>
          <p:cNvGrpSpPr/>
          <p:nvPr/>
        </p:nvGrpSpPr>
        <p:grpSpPr>
          <a:xfrm>
            <a:off x="2865674" y="5014762"/>
            <a:ext cx="2835879" cy="1681873"/>
            <a:chOff x="0" y="0"/>
            <a:chExt cx="1422758" cy="162294"/>
          </a:xfrm>
        </p:grpSpPr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D7F75AFA-87BB-53C1-91C7-19A1B5551F38}"/>
                </a:ext>
              </a:extLst>
            </p:cNvPr>
            <p:cNvSpPr/>
            <p:nvPr/>
          </p:nvSpPr>
          <p:spPr>
            <a:xfrm>
              <a:off x="0" y="0"/>
              <a:ext cx="1422758" cy="162294"/>
            </a:xfrm>
            <a:custGeom>
              <a:avLst/>
              <a:gdLst/>
              <a:ahLst/>
              <a:cxnLst/>
              <a:rect l="l" t="t" r="r" b="b"/>
              <a:pathLst>
                <a:path w="1422758" h="162294">
                  <a:moveTo>
                    <a:pt x="69429" y="0"/>
                  </a:moveTo>
                  <a:lnTo>
                    <a:pt x="1353330" y="0"/>
                  </a:lnTo>
                  <a:cubicBezTo>
                    <a:pt x="1391674" y="0"/>
                    <a:pt x="1422758" y="31084"/>
                    <a:pt x="1422758" y="69429"/>
                  </a:cubicBezTo>
                  <a:lnTo>
                    <a:pt x="1422758" y="92865"/>
                  </a:lnTo>
                  <a:cubicBezTo>
                    <a:pt x="1422758" y="131209"/>
                    <a:pt x="1391674" y="162294"/>
                    <a:pt x="1353330" y="162294"/>
                  </a:cubicBezTo>
                  <a:lnTo>
                    <a:pt x="69429" y="162294"/>
                  </a:lnTo>
                  <a:cubicBezTo>
                    <a:pt x="51015" y="162294"/>
                    <a:pt x="33356" y="154979"/>
                    <a:pt x="20335" y="141958"/>
                  </a:cubicBezTo>
                  <a:cubicBezTo>
                    <a:pt x="7315" y="128938"/>
                    <a:pt x="0" y="111279"/>
                    <a:pt x="0" y="92865"/>
                  </a:cubicBezTo>
                  <a:lnTo>
                    <a:pt x="0" y="69429"/>
                  </a:lnTo>
                  <a:cubicBezTo>
                    <a:pt x="0" y="31084"/>
                    <a:pt x="31084" y="0"/>
                    <a:pt x="694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30B17"/>
              </a:solidFill>
              <a:prstDash val="solid"/>
              <a:rou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552F8EE9-3FA6-FB68-9A18-4FD0F25C1F8F}"/>
                </a:ext>
              </a:extLst>
            </p:cNvPr>
            <p:cNvSpPr txBox="1"/>
            <p:nvPr/>
          </p:nvSpPr>
          <p:spPr>
            <a:xfrm>
              <a:off x="0" y="-95250"/>
              <a:ext cx="1422758" cy="257544"/>
            </a:xfrm>
            <a:prstGeom prst="rect">
              <a:avLst/>
            </a:prstGeom>
          </p:spPr>
          <p:txBody>
            <a:bodyPr lIns="36974" tIns="36974" rIns="36974" bIns="36974" rtlCol="0" anchor="ctr"/>
            <a:lstStyle/>
            <a:p>
              <a:pPr algn="ctr">
                <a:lnSpc>
                  <a:spcPts val="2620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257309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23294-8A2E-B8CC-5E25-7E100DCA1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2AAE098E-5943-67D4-A5F1-890561FB2867}"/>
              </a:ext>
            </a:extLst>
          </p:cNvPr>
          <p:cNvSpPr txBox="1"/>
          <p:nvPr/>
        </p:nvSpPr>
        <p:spPr>
          <a:xfrm>
            <a:off x="449259" y="877583"/>
            <a:ext cx="13783575" cy="638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48"/>
              </a:lnSpc>
            </a:pPr>
            <a:r>
              <a:rPr lang="pl-PL" sz="40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Kolejne funkcjonalności Wtyczki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C325808-F7F5-E066-120B-8022C0A5A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526" y="771796"/>
            <a:ext cx="4494273" cy="849826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8D747B76-DDEF-CEB3-4E3F-6E7DA62F0A07}"/>
              </a:ext>
            </a:extLst>
          </p:cNvPr>
          <p:cNvSpPr txBox="1"/>
          <p:nvPr/>
        </p:nvSpPr>
        <p:spPr>
          <a:xfrm>
            <a:off x="449259" y="2125507"/>
            <a:ext cx="5527752" cy="5442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3907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8256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"/>
              </a:rPr>
              <a:t>automatyczne pobieranie identyfikatora zbioru danych </a:t>
            </a:r>
            <a:r>
              <a:rPr lang="pl-PL" sz="2400" dirty="0">
                <a:solidFill>
                  <a:srgbClr val="08256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"/>
              </a:rPr>
              <a:t>z Ewidencji zbiorów i usług danych przestrzennych na podstawie wprowadzonego kodu JPT;</a:t>
            </a:r>
          </a:p>
          <a:p>
            <a:pPr marL="342900" indent="-342900" algn="l">
              <a:lnSpc>
                <a:spcPts val="3907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8256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"/>
              </a:rPr>
              <a:t>zapamiętywanie ustawień dla danej jednostki;</a:t>
            </a:r>
          </a:p>
          <a:p>
            <a:pPr marL="342900" indent="-342900" algn="l">
              <a:lnSpc>
                <a:spcPts val="3907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8256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"/>
              </a:rPr>
              <a:t>hurtowe wyłączenie kontroli </a:t>
            </a:r>
            <a:r>
              <a:rPr lang="pl-PL" sz="2400" dirty="0">
                <a:solidFill>
                  <a:srgbClr val="08256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"/>
              </a:rPr>
              <a:t>wypełniania możliwych do wyłączenia z kontroli atrybutów na potrzeby zapisu roboczego.</a:t>
            </a:r>
          </a:p>
        </p:txBody>
      </p:sp>
      <p:pic>
        <p:nvPicPr>
          <p:cNvPr id="16" name="Obraz 15" descr="Obraz zawierający tekst, zrzut ekranu, numer, Czcionka&#10;&#10;Zawartość wygenerowana przez AI może być niepoprawna.">
            <a:extLst>
              <a:ext uri="{FF2B5EF4-FFF2-40B4-BE49-F238E27FC236}">
                <a16:creationId xmlns:a16="http://schemas.microsoft.com/office/drawing/2014/main" id="{C4E30E39-7A1D-5AC0-8D7F-B370AA5D9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270" y="2787927"/>
            <a:ext cx="7862291" cy="4117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 14">
            <a:extLst>
              <a:ext uri="{FF2B5EF4-FFF2-40B4-BE49-F238E27FC236}">
                <a16:creationId xmlns:a16="http://schemas.microsoft.com/office/drawing/2014/main" id="{5E3BACCC-BB15-C55C-204E-26576C503B8A}"/>
              </a:ext>
            </a:extLst>
          </p:cNvPr>
          <p:cNvGrpSpPr/>
          <p:nvPr/>
        </p:nvGrpSpPr>
        <p:grpSpPr>
          <a:xfrm>
            <a:off x="8145040" y="4710022"/>
            <a:ext cx="5001617" cy="414069"/>
            <a:chOff x="0" y="0"/>
            <a:chExt cx="1422758" cy="162294"/>
          </a:xfrm>
        </p:grpSpPr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11EAF315-6551-1E95-A188-D31546893391}"/>
                </a:ext>
              </a:extLst>
            </p:cNvPr>
            <p:cNvSpPr/>
            <p:nvPr/>
          </p:nvSpPr>
          <p:spPr>
            <a:xfrm>
              <a:off x="0" y="0"/>
              <a:ext cx="1422758" cy="162294"/>
            </a:xfrm>
            <a:custGeom>
              <a:avLst/>
              <a:gdLst/>
              <a:ahLst/>
              <a:cxnLst/>
              <a:rect l="l" t="t" r="r" b="b"/>
              <a:pathLst>
                <a:path w="1422758" h="162294">
                  <a:moveTo>
                    <a:pt x="69429" y="0"/>
                  </a:moveTo>
                  <a:lnTo>
                    <a:pt x="1353330" y="0"/>
                  </a:lnTo>
                  <a:cubicBezTo>
                    <a:pt x="1391674" y="0"/>
                    <a:pt x="1422758" y="31084"/>
                    <a:pt x="1422758" y="69429"/>
                  </a:cubicBezTo>
                  <a:lnTo>
                    <a:pt x="1422758" y="92865"/>
                  </a:lnTo>
                  <a:cubicBezTo>
                    <a:pt x="1422758" y="131209"/>
                    <a:pt x="1391674" y="162294"/>
                    <a:pt x="1353330" y="162294"/>
                  </a:cubicBezTo>
                  <a:lnTo>
                    <a:pt x="69429" y="162294"/>
                  </a:lnTo>
                  <a:cubicBezTo>
                    <a:pt x="51015" y="162294"/>
                    <a:pt x="33356" y="154979"/>
                    <a:pt x="20335" y="141958"/>
                  </a:cubicBezTo>
                  <a:cubicBezTo>
                    <a:pt x="7315" y="128938"/>
                    <a:pt x="0" y="111279"/>
                    <a:pt x="0" y="92865"/>
                  </a:cubicBezTo>
                  <a:lnTo>
                    <a:pt x="0" y="69429"/>
                  </a:lnTo>
                  <a:cubicBezTo>
                    <a:pt x="0" y="31084"/>
                    <a:pt x="31084" y="0"/>
                    <a:pt x="694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30B17"/>
              </a:solidFill>
              <a:prstDash val="solid"/>
              <a:rou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C1A090BC-14EA-69A0-B074-789C4C1014EF}"/>
                </a:ext>
              </a:extLst>
            </p:cNvPr>
            <p:cNvSpPr txBox="1"/>
            <p:nvPr/>
          </p:nvSpPr>
          <p:spPr>
            <a:xfrm>
              <a:off x="0" y="-95250"/>
              <a:ext cx="1422758" cy="257544"/>
            </a:xfrm>
            <a:prstGeom prst="rect">
              <a:avLst/>
            </a:prstGeom>
          </p:spPr>
          <p:txBody>
            <a:bodyPr lIns="36974" tIns="36974" rIns="36974" bIns="36974" rtlCol="0" anchor="ctr"/>
            <a:lstStyle/>
            <a:p>
              <a:pPr algn="ctr">
                <a:lnSpc>
                  <a:spcPts val="2620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778686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176F8-16CA-5394-E7A6-93038AF11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Obraz zawierający tekst, zrzut ekranu, Czcionka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12753699-4A8C-7F0D-50E5-6E2B4D637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73" y="2325617"/>
            <a:ext cx="6901922" cy="3880976"/>
          </a:xfrm>
          <a:prstGeom prst="rect">
            <a:avLst/>
          </a:prstGeom>
          <a:effectLst>
            <a:outerShdw blurRad="50800" dist="50800" dir="12360000" algn="ctr" rotWithShape="0">
              <a:srgbClr val="000000">
                <a:alpha val="74000"/>
              </a:srgbClr>
            </a:out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C86C7C0D-0951-66D0-511C-1DDFE19E2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579" y="3705638"/>
            <a:ext cx="6923432" cy="3888252"/>
          </a:xfrm>
          <a:prstGeom prst="rect">
            <a:avLst/>
          </a:prstGeom>
          <a:effectLst>
            <a:outerShdw blurRad="50800" dist="50800" dir="12540000" algn="ctr" rotWithShape="0">
              <a:srgbClr val="000000">
                <a:alpha val="72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3BB4B0-8137-C94A-32DB-3B0C943824BC}"/>
              </a:ext>
            </a:extLst>
          </p:cNvPr>
          <p:cNvSpPr txBox="1"/>
          <p:nvPr/>
        </p:nvSpPr>
        <p:spPr>
          <a:xfrm>
            <a:off x="394579" y="733861"/>
            <a:ext cx="15121467" cy="13435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48"/>
              </a:lnSpc>
            </a:pPr>
            <a:r>
              <a:rPr lang="pl-PL" sz="40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Materiały instruktażowe – w realizacji </a:t>
            </a:r>
          </a:p>
          <a:p>
            <a:pPr algn="l">
              <a:lnSpc>
                <a:spcPts val="5548"/>
              </a:lnSpc>
            </a:pPr>
            <a:r>
              <a:rPr lang="pl-PL" sz="4000" dirty="0" err="1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playlista</a:t>
            </a:r>
            <a:r>
              <a:rPr lang="pl-PL" sz="40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 #WtyczkaAPP2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35982A3-B890-76CD-1B18-1241CA85C792}"/>
              </a:ext>
            </a:extLst>
          </p:cNvPr>
          <p:cNvSpPr/>
          <p:nvPr/>
        </p:nvSpPr>
        <p:spPr>
          <a:xfrm>
            <a:off x="9217152" y="2206752"/>
            <a:ext cx="1572768" cy="658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Obraz zawierający tekst, zrzut ekranu, Czcionka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17787F9B-6D34-3771-31F9-1FCABEC6CE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106" y="4956116"/>
            <a:ext cx="6901922" cy="3888252"/>
          </a:xfrm>
          <a:prstGeom prst="rect">
            <a:avLst/>
          </a:prstGeom>
          <a:effectLst>
            <a:outerShdw blurRad="50800" dist="50800" dir="12360000" algn="ctr" rotWithShape="0">
              <a:srgbClr val="000000">
                <a:alpha val="7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439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56429-776C-5C61-0F1F-AC54CF543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2095E6-8D3E-510C-62E4-DC52A8E506F2}"/>
              </a:ext>
            </a:extLst>
          </p:cNvPr>
          <p:cNvSpPr txBox="1"/>
          <p:nvPr/>
        </p:nvSpPr>
        <p:spPr>
          <a:xfrm>
            <a:off x="486247" y="3695721"/>
            <a:ext cx="13754188" cy="638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48"/>
              </a:lnSpc>
            </a:pPr>
            <a:r>
              <a:rPr lang="pl-PL" sz="40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Rejestr Urbanistyczny</a:t>
            </a:r>
            <a:endParaRPr lang="en-US" sz="4000" dirty="0">
              <a:solidFill>
                <a:srgbClr val="263779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Lato 1 Bold"/>
            </a:endParaRPr>
          </a:p>
        </p:txBody>
      </p:sp>
    </p:spTree>
    <p:extLst>
      <p:ext uri="{BB962C8B-B14F-4D97-AF65-F5344CB8AC3E}">
        <p14:creationId xmlns:p14="http://schemas.microsoft.com/office/powerpoint/2010/main" val="3733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A9617-68D9-280A-E066-EAEAD734A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>
            <a:extLst>
              <a:ext uri="{FF2B5EF4-FFF2-40B4-BE49-F238E27FC236}">
                <a16:creationId xmlns:a16="http://schemas.microsoft.com/office/drawing/2014/main" id="{D7CD502D-9507-B46B-90CE-0E1C046B60E1}"/>
              </a:ext>
            </a:extLst>
          </p:cNvPr>
          <p:cNvSpPr txBox="1">
            <a:spLocks/>
          </p:cNvSpPr>
          <p:nvPr/>
        </p:nvSpPr>
        <p:spPr>
          <a:xfrm>
            <a:off x="1322442" y="1334300"/>
            <a:ext cx="11326758" cy="2206326"/>
          </a:xfrm>
          <a:prstGeom prst="rect">
            <a:avLst/>
          </a:prstGeom>
        </p:spPr>
        <p:txBody>
          <a:bodyPr/>
          <a:lstStyle>
            <a:lvl1pPr algn="l" defTabSz="10799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9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2303B35-ABB3-4327-DD29-40EEC9C9AC1D}"/>
              </a:ext>
            </a:extLst>
          </p:cNvPr>
          <p:cNvSpPr txBox="1"/>
          <p:nvPr/>
        </p:nvSpPr>
        <p:spPr>
          <a:xfrm>
            <a:off x="483911" y="798623"/>
            <a:ext cx="9884205" cy="6972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000"/>
              </a:lnSpc>
            </a:pPr>
            <a:r>
              <a:rPr lang="pl-PL" sz="44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Pilotaż Rejestru Urbanistycznego</a:t>
            </a:r>
            <a:endParaRPr lang="en-US" sz="4400" dirty="0">
              <a:solidFill>
                <a:srgbClr val="263779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Lato 1 Bold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C5AC2CAA-C90B-A9D4-8A91-BE073ECFBEFC}"/>
              </a:ext>
            </a:extLst>
          </p:cNvPr>
          <p:cNvSpPr txBox="1"/>
          <p:nvPr/>
        </p:nvSpPr>
        <p:spPr>
          <a:xfrm>
            <a:off x="810012" y="2149333"/>
            <a:ext cx="12552395" cy="3792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2249" lvl="1">
              <a:lnSpc>
                <a:spcPct val="150000"/>
              </a:lnSpc>
            </a:pPr>
            <a:endParaRPr lang="pl-PL" sz="2800" dirty="0">
              <a:solidFill>
                <a:srgbClr val="263779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marL="484497" lvl="1" indent="-242248">
              <a:lnSpc>
                <a:spcPct val="150000"/>
              </a:lnSpc>
              <a:buFont typeface="Arial"/>
              <a:buChar char="•"/>
            </a:pPr>
            <a:r>
              <a:rPr lang="pl-PL" sz="28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old"/>
              </a:rPr>
              <a:t>Do pilotażu zostały zakwalifikowane </a:t>
            </a:r>
            <a:r>
              <a:rPr lang="pl-PL" sz="28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old"/>
              </a:rPr>
              <a:t>23 gminy. </a:t>
            </a:r>
          </a:p>
          <a:p>
            <a:pPr marL="484497" lvl="1" indent="-242248">
              <a:lnSpc>
                <a:spcPct val="150000"/>
              </a:lnSpc>
              <a:buFont typeface="Arial"/>
              <a:buChar char="•"/>
            </a:pPr>
            <a:r>
              <a:rPr lang="pl-PL" sz="28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old"/>
              </a:rPr>
              <a:t>Z wybranymi jednostkami samorządu terytorialnego podpisane zostały porozumienia oraz zebrane dane formalne. </a:t>
            </a:r>
          </a:p>
          <a:p>
            <a:pPr marL="484497" lvl="1" indent="-242248">
              <a:lnSpc>
                <a:spcPct val="150000"/>
              </a:lnSpc>
              <a:buFont typeface="Arial"/>
              <a:buChar char="•"/>
            </a:pPr>
            <a:r>
              <a:rPr lang="pl-PL" sz="28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old"/>
              </a:rPr>
              <a:t>Aktualnie prowadzone są prace nad finalizacją systemu pilotażowego oraz szkolenia dla zakwalifikowanych gmin. </a:t>
            </a:r>
            <a:endParaRPr lang="en-US" sz="28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4261772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1162F-2B63-3B22-02F7-3E805EF6A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52491581-E857-3DB6-F84D-70AD7A7E4433}"/>
              </a:ext>
            </a:extLst>
          </p:cNvPr>
          <p:cNvSpPr txBox="1"/>
          <p:nvPr/>
        </p:nvSpPr>
        <p:spPr>
          <a:xfrm>
            <a:off x="1511620" y="2320262"/>
            <a:ext cx="13176790" cy="6113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endParaRPr lang="pl-PL" sz="28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1 Bold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pl-PL" sz="28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 Bold"/>
              </a:rPr>
              <a:t>Plan ogólny gminy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pl-PL" sz="28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 Bold"/>
              </a:rPr>
              <a:t>Wtyczka APP 2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pl-PL" sz="28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 Bold"/>
              </a:rPr>
              <a:t>Rejestr Urbanistyczny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sz="28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 Bold"/>
              </a:rPr>
              <a:t>GeoPrawo</a:t>
            </a:r>
            <a:r>
              <a:rPr lang="pl-PL" sz="28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 Bold"/>
              </a:rPr>
              <a:t> – założenia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pl-PL" sz="28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 Bold"/>
              </a:rPr>
              <a:t>Aktywna współpraca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pl-PL" sz="28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1 Bold"/>
            </a:endParaRPr>
          </a:p>
          <a:p>
            <a:pPr>
              <a:lnSpc>
                <a:spcPct val="150000"/>
              </a:lnSpc>
            </a:pPr>
            <a:endParaRPr lang="pl-PL" sz="2400" dirty="0">
              <a:solidFill>
                <a:srgbClr val="263779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1 Bold"/>
            </a:endParaRPr>
          </a:p>
          <a:p>
            <a:pPr>
              <a:lnSpc>
                <a:spcPct val="150000"/>
              </a:lnSpc>
            </a:pPr>
            <a:endParaRPr lang="pl-PL" sz="24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1 Bold"/>
            </a:endParaRP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8FA1BFD5-0FCA-A380-F3EA-BB3DD508D5AB}"/>
              </a:ext>
            </a:extLst>
          </p:cNvPr>
          <p:cNvSpPr txBox="1">
            <a:spLocks/>
          </p:cNvSpPr>
          <p:nvPr/>
        </p:nvSpPr>
        <p:spPr>
          <a:xfrm>
            <a:off x="1322442" y="1334300"/>
            <a:ext cx="11326758" cy="2206326"/>
          </a:xfrm>
          <a:prstGeom prst="rect">
            <a:avLst/>
          </a:prstGeom>
        </p:spPr>
        <p:txBody>
          <a:bodyPr/>
          <a:lstStyle>
            <a:lvl1pPr algn="l" defTabSz="10799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9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E64039C-3E86-A5AE-E344-58A5131C9AD3}"/>
              </a:ext>
            </a:extLst>
          </p:cNvPr>
          <p:cNvSpPr txBox="1"/>
          <p:nvPr/>
        </p:nvSpPr>
        <p:spPr>
          <a:xfrm>
            <a:off x="673691" y="1041674"/>
            <a:ext cx="671619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000"/>
              </a:lnSpc>
            </a:pPr>
            <a:r>
              <a:rPr lang="pl-PL" sz="54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Plan prezentacji</a:t>
            </a:r>
            <a:endParaRPr lang="en-US" sz="5400" dirty="0">
              <a:solidFill>
                <a:srgbClr val="263779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Lato 1 Bold"/>
            </a:endParaRPr>
          </a:p>
        </p:txBody>
      </p:sp>
    </p:spTree>
    <p:extLst>
      <p:ext uri="{BB962C8B-B14F-4D97-AF65-F5344CB8AC3E}">
        <p14:creationId xmlns:p14="http://schemas.microsoft.com/office/powerpoint/2010/main" val="4281859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3809A-8054-CC4A-3C1D-C220D8587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0">
            <a:extLst>
              <a:ext uri="{FF2B5EF4-FFF2-40B4-BE49-F238E27FC236}">
                <a16:creationId xmlns:a16="http://schemas.microsoft.com/office/drawing/2014/main" id="{8A78FA79-A14C-A626-59B8-198E0748E887}"/>
              </a:ext>
            </a:extLst>
          </p:cNvPr>
          <p:cNvSpPr txBox="1"/>
          <p:nvPr/>
        </p:nvSpPr>
        <p:spPr>
          <a:xfrm>
            <a:off x="449260" y="877583"/>
            <a:ext cx="13176790" cy="63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8"/>
              </a:lnSpc>
            </a:pPr>
            <a:r>
              <a:rPr lang="pl-PL" sz="40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Pilotaż Rejestru Urbanistycznego – lista szkiców</a:t>
            </a:r>
            <a:endParaRPr lang="pl-PL" sz="4000" b="1" dirty="0">
              <a:solidFill>
                <a:srgbClr val="263779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Lato 1 Bold"/>
            </a:endParaRPr>
          </a:p>
        </p:txBody>
      </p:sp>
      <p:pic>
        <p:nvPicPr>
          <p:cNvPr id="6" name="Obraz 5" descr="Obraz zawierający tekst, zrzut ekranu, oprogramowanie, Czcionka&#10;&#10;Opis wygenerowany automatycznie">
            <a:extLst>
              <a:ext uri="{FF2B5EF4-FFF2-40B4-BE49-F238E27FC236}">
                <a16:creationId xmlns:a16="http://schemas.microsoft.com/office/drawing/2014/main" id="{04C3EB7A-E107-B18D-28C5-069C4574B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223" y="1661173"/>
            <a:ext cx="11995766" cy="5677192"/>
          </a:xfrm>
          <a:prstGeom prst="rect">
            <a:avLst/>
          </a:prstGeom>
        </p:spPr>
      </p:pic>
      <p:grpSp>
        <p:nvGrpSpPr>
          <p:cNvPr id="2" name="Group 14">
            <a:extLst>
              <a:ext uri="{FF2B5EF4-FFF2-40B4-BE49-F238E27FC236}">
                <a16:creationId xmlns:a16="http://schemas.microsoft.com/office/drawing/2014/main" id="{C86FADD0-7CAD-986E-C67C-B9C60CEB9ED6}"/>
              </a:ext>
            </a:extLst>
          </p:cNvPr>
          <p:cNvGrpSpPr/>
          <p:nvPr/>
        </p:nvGrpSpPr>
        <p:grpSpPr>
          <a:xfrm>
            <a:off x="4375829" y="6324600"/>
            <a:ext cx="996271" cy="1039166"/>
            <a:chOff x="0" y="0"/>
            <a:chExt cx="1422758" cy="162294"/>
          </a:xfrm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9C2F1B49-2CB8-57D4-9BED-692688BE3209}"/>
                </a:ext>
              </a:extLst>
            </p:cNvPr>
            <p:cNvSpPr/>
            <p:nvPr/>
          </p:nvSpPr>
          <p:spPr>
            <a:xfrm>
              <a:off x="0" y="0"/>
              <a:ext cx="1422758" cy="162294"/>
            </a:xfrm>
            <a:custGeom>
              <a:avLst/>
              <a:gdLst/>
              <a:ahLst/>
              <a:cxnLst/>
              <a:rect l="l" t="t" r="r" b="b"/>
              <a:pathLst>
                <a:path w="1422758" h="162294">
                  <a:moveTo>
                    <a:pt x="69429" y="0"/>
                  </a:moveTo>
                  <a:lnTo>
                    <a:pt x="1353330" y="0"/>
                  </a:lnTo>
                  <a:cubicBezTo>
                    <a:pt x="1391674" y="0"/>
                    <a:pt x="1422758" y="31084"/>
                    <a:pt x="1422758" y="69429"/>
                  </a:cubicBezTo>
                  <a:lnTo>
                    <a:pt x="1422758" y="92865"/>
                  </a:lnTo>
                  <a:cubicBezTo>
                    <a:pt x="1422758" y="131209"/>
                    <a:pt x="1391674" y="162294"/>
                    <a:pt x="1353330" y="162294"/>
                  </a:cubicBezTo>
                  <a:lnTo>
                    <a:pt x="69429" y="162294"/>
                  </a:lnTo>
                  <a:cubicBezTo>
                    <a:pt x="51015" y="162294"/>
                    <a:pt x="33356" y="154979"/>
                    <a:pt x="20335" y="141958"/>
                  </a:cubicBezTo>
                  <a:cubicBezTo>
                    <a:pt x="7315" y="128938"/>
                    <a:pt x="0" y="111279"/>
                    <a:pt x="0" y="92865"/>
                  </a:cubicBezTo>
                  <a:lnTo>
                    <a:pt x="0" y="69429"/>
                  </a:lnTo>
                  <a:cubicBezTo>
                    <a:pt x="0" y="31084"/>
                    <a:pt x="31084" y="0"/>
                    <a:pt x="694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30B17"/>
              </a:solidFill>
              <a:prstDash val="solid"/>
              <a:rou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3C38D912-BFE8-0DFF-0B70-BD9E8D012F0F}"/>
                </a:ext>
              </a:extLst>
            </p:cNvPr>
            <p:cNvSpPr txBox="1"/>
            <p:nvPr/>
          </p:nvSpPr>
          <p:spPr>
            <a:xfrm>
              <a:off x="0" y="-95250"/>
              <a:ext cx="1422758" cy="257544"/>
            </a:xfrm>
            <a:prstGeom prst="rect">
              <a:avLst/>
            </a:prstGeom>
          </p:spPr>
          <p:txBody>
            <a:bodyPr lIns="36974" tIns="36974" rIns="36974" bIns="36974" rtlCol="0" anchor="ctr"/>
            <a:lstStyle/>
            <a:p>
              <a:pPr algn="ctr">
                <a:lnSpc>
                  <a:spcPts val="262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2438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52FFC-01D7-886C-C8E1-85CA87101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0">
            <a:extLst>
              <a:ext uri="{FF2B5EF4-FFF2-40B4-BE49-F238E27FC236}">
                <a16:creationId xmlns:a16="http://schemas.microsoft.com/office/drawing/2014/main" id="{9246B6A0-2A13-8A50-0C60-84141C7A1889}"/>
              </a:ext>
            </a:extLst>
          </p:cNvPr>
          <p:cNvSpPr txBox="1"/>
          <p:nvPr/>
        </p:nvSpPr>
        <p:spPr>
          <a:xfrm>
            <a:off x="449259" y="877583"/>
            <a:ext cx="13783575" cy="638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48"/>
              </a:lnSpc>
            </a:pPr>
            <a:r>
              <a:rPr lang="pl-PL" sz="40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Pilotaż Rejestru Urbanistycznego – podgląd </a:t>
            </a:r>
            <a:endParaRPr lang="pl-PL" sz="4000" b="1" dirty="0">
              <a:solidFill>
                <a:srgbClr val="263779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Lato 1 Bold"/>
            </a:endParaRPr>
          </a:p>
        </p:txBody>
      </p:sp>
      <p:pic>
        <p:nvPicPr>
          <p:cNvPr id="4" name="Obraz 3" descr="Obraz zawierający tekst, zrzut ekranu, oprogramowanie&#10;&#10;Opis wygenerowany automatycznie">
            <a:extLst>
              <a:ext uri="{FF2B5EF4-FFF2-40B4-BE49-F238E27FC236}">
                <a16:creationId xmlns:a16="http://schemas.microsoft.com/office/drawing/2014/main" id="{1FAE14BD-B558-ACB0-9196-FF2606607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924" y="1638947"/>
            <a:ext cx="11970365" cy="572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96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546A5-9726-D9A5-D17C-7AF0CC62F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0">
            <a:extLst>
              <a:ext uri="{FF2B5EF4-FFF2-40B4-BE49-F238E27FC236}">
                <a16:creationId xmlns:a16="http://schemas.microsoft.com/office/drawing/2014/main" id="{27F5FB4D-E603-AA3D-1944-79EF95344EC4}"/>
              </a:ext>
            </a:extLst>
          </p:cNvPr>
          <p:cNvSpPr txBox="1"/>
          <p:nvPr/>
        </p:nvSpPr>
        <p:spPr>
          <a:xfrm>
            <a:off x="449259" y="877583"/>
            <a:ext cx="13783575" cy="638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48"/>
              </a:lnSpc>
            </a:pPr>
            <a:r>
              <a:rPr lang="pl-PL" sz="40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Pilotaż Rejestru Urbanistycznego – wyszukiwarka</a:t>
            </a:r>
            <a:endParaRPr lang="pl-PL" sz="4000" b="1" dirty="0">
              <a:solidFill>
                <a:srgbClr val="263779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Lato 1 Bold"/>
            </a:endParaRPr>
          </a:p>
        </p:txBody>
      </p:sp>
      <p:pic>
        <p:nvPicPr>
          <p:cNvPr id="3" name="Obraz 2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092430A5-0D10-D6D4-F33B-E9CAF2871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975" y="1969164"/>
            <a:ext cx="11932263" cy="5061210"/>
          </a:xfrm>
          <a:prstGeom prst="rect">
            <a:avLst/>
          </a:prstGeom>
        </p:spPr>
      </p:pic>
      <p:grpSp>
        <p:nvGrpSpPr>
          <p:cNvPr id="2" name="Group 14">
            <a:extLst>
              <a:ext uri="{FF2B5EF4-FFF2-40B4-BE49-F238E27FC236}">
                <a16:creationId xmlns:a16="http://schemas.microsoft.com/office/drawing/2014/main" id="{8AF1B9B9-5CCF-A37D-A108-F0FA771DA0D3}"/>
              </a:ext>
            </a:extLst>
          </p:cNvPr>
          <p:cNvGrpSpPr/>
          <p:nvPr/>
        </p:nvGrpSpPr>
        <p:grpSpPr>
          <a:xfrm>
            <a:off x="3043238" y="3111976"/>
            <a:ext cx="8201025" cy="2102962"/>
            <a:chOff x="0" y="0"/>
            <a:chExt cx="1422758" cy="162294"/>
          </a:xfrm>
        </p:grpSpPr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B160EDC6-E9FF-FDE0-164F-CE278D4B23AC}"/>
                </a:ext>
              </a:extLst>
            </p:cNvPr>
            <p:cNvSpPr/>
            <p:nvPr/>
          </p:nvSpPr>
          <p:spPr>
            <a:xfrm>
              <a:off x="0" y="0"/>
              <a:ext cx="1422758" cy="162294"/>
            </a:xfrm>
            <a:custGeom>
              <a:avLst/>
              <a:gdLst/>
              <a:ahLst/>
              <a:cxnLst/>
              <a:rect l="l" t="t" r="r" b="b"/>
              <a:pathLst>
                <a:path w="1422758" h="162294">
                  <a:moveTo>
                    <a:pt x="69429" y="0"/>
                  </a:moveTo>
                  <a:lnTo>
                    <a:pt x="1353330" y="0"/>
                  </a:lnTo>
                  <a:cubicBezTo>
                    <a:pt x="1391674" y="0"/>
                    <a:pt x="1422758" y="31084"/>
                    <a:pt x="1422758" y="69429"/>
                  </a:cubicBezTo>
                  <a:lnTo>
                    <a:pt x="1422758" y="92865"/>
                  </a:lnTo>
                  <a:cubicBezTo>
                    <a:pt x="1422758" y="131209"/>
                    <a:pt x="1391674" y="162294"/>
                    <a:pt x="1353330" y="162294"/>
                  </a:cubicBezTo>
                  <a:lnTo>
                    <a:pt x="69429" y="162294"/>
                  </a:lnTo>
                  <a:cubicBezTo>
                    <a:pt x="51015" y="162294"/>
                    <a:pt x="33356" y="154979"/>
                    <a:pt x="20335" y="141958"/>
                  </a:cubicBezTo>
                  <a:cubicBezTo>
                    <a:pt x="7315" y="128938"/>
                    <a:pt x="0" y="111279"/>
                    <a:pt x="0" y="92865"/>
                  </a:cubicBezTo>
                  <a:lnTo>
                    <a:pt x="0" y="69429"/>
                  </a:lnTo>
                  <a:cubicBezTo>
                    <a:pt x="0" y="31084"/>
                    <a:pt x="31084" y="0"/>
                    <a:pt x="694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30B17"/>
              </a:solidFill>
              <a:prstDash val="solid"/>
              <a:rou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16">
              <a:extLst>
                <a:ext uri="{FF2B5EF4-FFF2-40B4-BE49-F238E27FC236}">
                  <a16:creationId xmlns:a16="http://schemas.microsoft.com/office/drawing/2014/main" id="{94A11EBF-4AC9-550B-8596-AE638B56AC9B}"/>
                </a:ext>
              </a:extLst>
            </p:cNvPr>
            <p:cNvSpPr txBox="1"/>
            <p:nvPr/>
          </p:nvSpPr>
          <p:spPr>
            <a:xfrm>
              <a:off x="0" y="-95250"/>
              <a:ext cx="1422758" cy="257544"/>
            </a:xfrm>
            <a:prstGeom prst="rect">
              <a:avLst/>
            </a:prstGeom>
          </p:spPr>
          <p:txBody>
            <a:bodyPr lIns="36974" tIns="36974" rIns="36974" bIns="36974" rtlCol="0" anchor="ctr"/>
            <a:lstStyle/>
            <a:p>
              <a:pPr algn="ctr">
                <a:lnSpc>
                  <a:spcPts val="262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5068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0">
            <a:extLst>
              <a:ext uri="{FF2B5EF4-FFF2-40B4-BE49-F238E27FC236}">
                <a16:creationId xmlns:a16="http://schemas.microsoft.com/office/drawing/2014/main" id="{4A910564-F326-8410-8FB8-8CED0E61AF98}"/>
              </a:ext>
            </a:extLst>
          </p:cNvPr>
          <p:cNvSpPr txBox="1"/>
          <p:nvPr/>
        </p:nvSpPr>
        <p:spPr>
          <a:xfrm>
            <a:off x="449260" y="877583"/>
            <a:ext cx="13176790" cy="63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8"/>
              </a:lnSpc>
            </a:pPr>
            <a:r>
              <a:rPr lang="pl-PL" sz="40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Współpraca</a:t>
            </a:r>
          </a:p>
        </p:txBody>
      </p:sp>
      <p:pic>
        <p:nvPicPr>
          <p:cNvPr id="2" name="Obraz 1" descr="Obraz zawierający tekst, ptak, logo, symbol&#10;&#10;Opis wygenerowany automatycznie">
            <a:extLst>
              <a:ext uri="{FF2B5EF4-FFF2-40B4-BE49-F238E27FC236}">
                <a16:creationId xmlns:a16="http://schemas.microsoft.com/office/drawing/2014/main" id="{3D72966F-F3C8-9018-7716-E9DD8951D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924" y="3145862"/>
            <a:ext cx="2429611" cy="270781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A1A7498-525F-427B-0031-6DF2B8485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678" y="3899837"/>
            <a:ext cx="3388625" cy="119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96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CB446-1E6A-3A6C-4150-B5BC8A963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0">
            <a:extLst>
              <a:ext uri="{FF2B5EF4-FFF2-40B4-BE49-F238E27FC236}">
                <a16:creationId xmlns:a16="http://schemas.microsoft.com/office/drawing/2014/main" id="{4C2D6DE8-C0D0-2A1D-9DF6-354D3F161F5A}"/>
              </a:ext>
            </a:extLst>
          </p:cNvPr>
          <p:cNvSpPr txBox="1"/>
          <p:nvPr/>
        </p:nvSpPr>
        <p:spPr>
          <a:xfrm>
            <a:off x="449260" y="877583"/>
            <a:ext cx="13176790" cy="1343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8"/>
              </a:lnSpc>
            </a:pPr>
            <a:r>
              <a:rPr lang="pl-PL" sz="40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Opis założeń projektu informatycznego – OZPI Rejestr Urbanistyczny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232F5F4A-FF65-F900-59AB-0599EDBF65A3}"/>
              </a:ext>
            </a:extLst>
          </p:cNvPr>
          <p:cNvSpPr txBox="1"/>
          <p:nvPr/>
        </p:nvSpPr>
        <p:spPr>
          <a:xfrm>
            <a:off x="309680" y="2645864"/>
            <a:ext cx="5280237" cy="3792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2249" lvl="1">
              <a:lnSpc>
                <a:spcPct val="150000"/>
              </a:lnSpc>
            </a:pPr>
            <a:r>
              <a:rPr lang="pl-PL" sz="28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old"/>
              </a:rPr>
              <a:t>13 czerwca 2025 r. opis założeń projektu informatycznego (OZPI) dla Rejestru Urbanistycznego został przyjęty przez Komitet Rady Ministrów do spraw Cyfryzacji.</a:t>
            </a:r>
          </a:p>
        </p:txBody>
      </p:sp>
      <p:pic>
        <p:nvPicPr>
          <p:cNvPr id="6" name="Obraz 5">
            <a:hlinkClick r:id="rId2"/>
            <a:extLst>
              <a:ext uri="{FF2B5EF4-FFF2-40B4-BE49-F238E27FC236}">
                <a16:creationId xmlns:a16="http://schemas.microsoft.com/office/drawing/2014/main" id="{C615EA70-1D0D-E11F-3491-A87ABC941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285" y="2031791"/>
            <a:ext cx="7899233" cy="5266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1BA7042-7057-C5D7-6CEA-3C31AD77B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574" y="3245330"/>
            <a:ext cx="4554312" cy="6386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reeform 22">
            <a:extLst>
              <a:ext uri="{FF2B5EF4-FFF2-40B4-BE49-F238E27FC236}">
                <a16:creationId xmlns:a16="http://schemas.microsoft.com/office/drawing/2014/main" id="{15C5BF29-9DAA-CCC1-D5CD-10DB2E56CEF6}"/>
              </a:ext>
            </a:extLst>
          </p:cNvPr>
          <p:cNvSpPr/>
          <p:nvPr/>
        </p:nvSpPr>
        <p:spPr>
          <a:xfrm rot="19175447">
            <a:off x="12910466" y="2887248"/>
            <a:ext cx="333364" cy="431540"/>
          </a:xfrm>
          <a:custGeom>
            <a:avLst/>
            <a:gdLst/>
            <a:ahLst/>
            <a:cxnLst/>
            <a:rect l="l" t="t" r="r" b="b"/>
            <a:pathLst>
              <a:path w="333364" h="431540">
                <a:moveTo>
                  <a:pt x="0" y="0"/>
                </a:moveTo>
                <a:lnTo>
                  <a:pt x="333365" y="0"/>
                </a:lnTo>
                <a:lnTo>
                  <a:pt x="333365" y="431540"/>
                </a:lnTo>
                <a:lnTo>
                  <a:pt x="0" y="4315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914" b="-914"/>
            </a:stretch>
          </a:blipFill>
        </p:spPr>
        <p:txBody>
          <a:bodyPr/>
          <a:lstStyle/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69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19EE3-D527-278D-A7B1-2ACD1B3E6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2150EE-8653-378B-CC11-7B4C5FEFC0DE}"/>
              </a:ext>
            </a:extLst>
          </p:cNvPr>
          <p:cNvSpPr txBox="1"/>
          <p:nvPr/>
        </p:nvSpPr>
        <p:spPr>
          <a:xfrm>
            <a:off x="486247" y="3695721"/>
            <a:ext cx="13754188" cy="638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48"/>
              </a:lnSpc>
            </a:pPr>
            <a:r>
              <a:rPr lang="pl-PL" sz="4000" dirty="0" err="1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GeoPrawo</a:t>
            </a:r>
            <a:r>
              <a:rPr lang="pl-PL" sz="40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 – założenia</a:t>
            </a:r>
            <a:endParaRPr lang="en-US" sz="4000" dirty="0">
              <a:solidFill>
                <a:srgbClr val="263779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Lato 1 Bold"/>
            </a:endParaRPr>
          </a:p>
        </p:txBody>
      </p:sp>
    </p:spTree>
    <p:extLst>
      <p:ext uri="{BB962C8B-B14F-4D97-AF65-F5344CB8AC3E}">
        <p14:creationId xmlns:p14="http://schemas.microsoft.com/office/powerpoint/2010/main" val="2034080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9C77F-A2D2-FCF6-3314-7A18632AB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CCFD26A5-A48A-3BC5-3467-2F5B9BF0D0CD}"/>
              </a:ext>
            </a:extLst>
          </p:cNvPr>
          <p:cNvSpPr txBox="1"/>
          <p:nvPr/>
        </p:nvSpPr>
        <p:spPr>
          <a:xfrm>
            <a:off x="468725" y="857250"/>
            <a:ext cx="13176790" cy="638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48"/>
              </a:lnSpc>
            </a:pPr>
            <a:r>
              <a:rPr lang="pl-PL" sz="40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 Bold"/>
              </a:rPr>
              <a:t>Prawo w formie bazy danych?</a:t>
            </a:r>
            <a:endParaRPr lang="en-US" sz="4000" b="1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1 Bold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D45EC5E-D832-74B3-44C6-94DB2B8032B1}"/>
              </a:ext>
            </a:extLst>
          </p:cNvPr>
          <p:cNvGraphicFramePr/>
          <p:nvPr/>
        </p:nvGraphicFramePr>
        <p:xfrm>
          <a:off x="2978617" y="1828800"/>
          <a:ext cx="6008275" cy="689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CBD904B4-B087-BDF1-B914-1F4C5D51796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30373"/>
          <a:stretch/>
        </p:blipFill>
        <p:spPr>
          <a:xfrm>
            <a:off x="8331797" y="4217151"/>
            <a:ext cx="5283472" cy="2188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8D2E5C0-0D01-3543-1982-556B20CE4C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1797" y="6739125"/>
            <a:ext cx="6179598" cy="4123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E662EDA-8BC5-D1E5-A928-7BB362F91C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9194" y="1583864"/>
            <a:ext cx="2468623" cy="242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59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E0869-B848-5815-C38C-F7924D54A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B38D8B0A-348A-D47C-327D-26B2A93E585F}"/>
              </a:ext>
            </a:extLst>
          </p:cNvPr>
          <p:cNvSpPr txBox="1"/>
          <p:nvPr/>
        </p:nvSpPr>
        <p:spPr>
          <a:xfrm>
            <a:off x="468725" y="857250"/>
            <a:ext cx="13176790" cy="63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8"/>
              </a:lnSpc>
            </a:pPr>
            <a:r>
              <a:rPr lang="pl-PL" sz="40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 Bold"/>
              </a:rPr>
              <a:t>Prawo w formie bazy danych </a:t>
            </a:r>
            <a:r>
              <a:rPr lang="pl-PL" sz="4000" b="1" dirty="0">
                <a:solidFill>
                  <a:srgbClr val="C014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 Bold"/>
              </a:rPr>
              <a:t>przestrzennych</a:t>
            </a:r>
            <a:r>
              <a:rPr lang="pl-PL" sz="40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 Bold"/>
              </a:rPr>
              <a:t>?</a:t>
            </a:r>
            <a:endParaRPr lang="en-US" sz="4000" b="1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1 Bold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0886037-72F8-E77B-9189-4E6429E529B6}"/>
              </a:ext>
            </a:extLst>
          </p:cNvPr>
          <p:cNvGraphicFramePr/>
          <p:nvPr/>
        </p:nvGraphicFramePr>
        <p:xfrm>
          <a:off x="3327135" y="1858521"/>
          <a:ext cx="9600142" cy="6400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2555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3F707-B4CB-3291-B6C2-4969ADD46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>
            <a:extLst>
              <a:ext uri="{FF2B5EF4-FFF2-40B4-BE49-F238E27FC236}">
                <a16:creationId xmlns:a16="http://schemas.microsoft.com/office/drawing/2014/main" id="{595FA9DA-BBEA-8BD7-1FB6-B193D97EB21B}"/>
              </a:ext>
            </a:extLst>
          </p:cNvPr>
          <p:cNvSpPr txBox="1"/>
          <p:nvPr/>
        </p:nvSpPr>
        <p:spPr>
          <a:xfrm>
            <a:off x="449259" y="877583"/>
            <a:ext cx="13783575" cy="638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48"/>
              </a:lnSpc>
            </a:pPr>
            <a:r>
              <a:rPr lang="pl-PL" sz="4000" dirty="0" err="1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GeoPrawo</a:t>
            </a:r>
            <a:r>
              <a:rPr lang="pl-PL" sz="40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, czyli:</a:t>
            </a:r>
            <a:endParaRPr lang="pl-PL" sz="4000" b="1" dirty="0">
              <a:solidFill>
                <a:srgbClr val="263779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Lato 1 Bold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09BAB6DA-8177-DE9A-E996-E33200957F89}"/>
              </a:ext>
            </a:extLst>
          </p:cNvPr>
          <p:cNvSpPr txBox="1"/>
          <p:nvPr/>
        </p:nvSpPr>
        <p:spPr>
          <a:xfrm>
            <a:off x="449259" y="1931052"/>
            <a:ext cx="13510808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800" b="1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nowa forma prawa wyłącznie w postaci ustandaryzowanej bazy danych przestrzennych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D07A5E38-4427-5C41-B2B6-B9BADFF6D983}"/>
              </a:ext>
            </a:extLst>
          </p:cNvPr>
          <p:cNvSpPr txBox="1"/>
          <p:nvPr/>
        </p:nvSpPr>
        <p:spPr>
          <a:xfrm>
            <a:off x="585642" y="3089876"/>
            <a:ext cx="13510808" cy="325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Cele</a:t>
            </a:r>
            <a:r>
              <a:rPr lang="pl-PL" sz="24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4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założenie wypracowane w ramach planowania przestrzennego </a:t>
            </a:r>
            <a:r>
              <a:rPr lang="pl-PL" sz="2400" b="1" u="sng" dirty="0">
                <a:solidFill>
                  <a:srgbClr val="C014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może być zaimplementowane w innych obszarach funkcjonowania państwa</a:t>
            </a:r>
            <a:r>
              <a:rPr lang="pl-PL" sz="24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4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precyzyjne dane przestrzenne wspomagające zarządzanie i podejmowanie decyzji na każdym szczeblu, przede wszystkim lokalnym i krajowym,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4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rozwój </a:t>
            </a:r>
            <a:r>
              <a:rPr lang="pl-PL" sz="2400" dirty="0">
                <a:solidFill>
                  <a:srgbClr val="C014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administracji cyfrowej </a:t>
            </a:r>
            <a:r>
              <a:rPr lang="pl-PL" sz="24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opartej na wysokiej jakości danych, w tym danych przestrzennych.</a:t>
            </a:r>
          </a:p>
        </p:txBody>
      </p:sp>
    </p:spTree>
    <p:extLst>
      <p:ext uri="{BB962C8B-B14F-4D97-AF65-F5344CB8AC3E}">
        <p14:creationId xmlns:p14="http://schemas.microsoft.com/office/powerpoint/2010/main" val="1795828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17A49-F7EF-9044-8113-BF5960C8A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F6374C-BDDF-CAC9-0639-EC936062B1B3}"/>
              </a:ext>
            </a:extLst>
          </p:cNvPr>
          <p:cNvSpPr txBox="1"/>
          <p:nvPr/>
        </p:nvSpPr>
        <p:spPr>
          <a:xfrm>
            <a:off x="486247" y="3695721"/>
            <a:ext cx="13754188" cy="638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48"/>
              </a:lnSpc>
            </a:pPr>
            <a:r>
              <a:rPr lang="pl-PL" sz="40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Aktywna współpraca</a:t>
            </a:r>
            <a:endParaRPr lang="en-US" sz="4000" dirty="0">
              <a:solidFill>
                <a:srgbClr val="263779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Lato 1 Bold"/>
            </a:endParaRPr>
          </a:p>
        </p:txBody>
      </p:sp>
    </p:spTree>
    <p:extLst>
      <p:ext uri="{BB962C8B-B14F-4D97-AF65-F5344CB8AC3E}">
        <p14:creationId xmlns:p14="http://schemas.microsoft.com/office/powerpoint/2010/main" val="388202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C9F38-8A85-6A8A-436E-13540B4D5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85DE720-03B3-AD14-314E-D18030C00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16" y="2172252"/>
            <a:ext cx="4179751" cy="2775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489462F-C464-DC1F-0DDB-59AB189980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3" t="-2856" r="2228" b="2856"/>
          <a:stretch/>
        </p:blipFill>
        <p:spPr>
          <a:xfrm>
            <a:off x="8931482" y="2406417"/>
            <a:ext cx="3939345" cy="4186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8F2B243-9CD0-D845-F97C-CA0D67147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224" y="5159997"/>
            <a:ext cx="2468623" cy="2421780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CB31CC71-6C16-F808-ACC5-75072A16C524}"/>
              </a:ext>
            </a:extLst>
          </p:cNvPr>
          <p:cNvSpPr txBox="1"/>
          <p:nvPr/>
        </p:nvSpPr>
        <p:spPr>
          <a:xfrm>
            <a:off x="168856" y="857250"/>
            <a:ext cx="14213433" cy="638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48"/>
              </a:lnSpc>
            </a:pPr>
            <a:r>
              <a:rPr lang="pl-PL" sz="40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Cyfrowy akt planowania przestrzennego – plan ogólny gminy</a:t>
            </a:r>
            <a:endParaRPr lang="en-US" sz="4000" dirty="0">
              <a:solidFill>
                <a:srgbClr val="263779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Lato 1 Bold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8927FC9-5E87-9A26-87CE-D4140B4211E1}"/>
              </a:ext>
            </a:extLst>
          </p:cNvPr>
          <p:cNvSpPr txBox="1"/>
          <p:nvPr/>
        </p:nvSpPr>
        <p:spPr>
          <a:xfrm>
            <a:off x="7907432" y="6833070"/>
            <a:ext cx="6599238" cy="1405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9079" lvl="1" algn="l">
              <a:lnSpc>
                <a:spcPts val="3767"/>
              </a:lnSpc>
            </a:pPr>
            <a:r>
              <a:rPr lang="pl-PL" sz="2399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"/>
              </a:rPr>
              <a:t>Standaryzacja, </a:t>
            </a:r>
            <a:r>
              <a:rPr lang="pl-PL" sz="2399" dirty="0">
                <a:solidFill>
                  <a:srgbClr val="C014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"/>
              </a:rPr>
              <a:t>ujednolicona cyfrowa </a:t>
            </a:r>
            <a:r>
              <a:rPr lang="pl-PL" sz="2399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"/>
              </a:rPr>
              <a:t>forma, wygląd, pojęcia, parametry – ustalone w ustawie, rozporządzeniach i specyfikacji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6435610-4FEE-9440-CF68-9588EBA30BEC}"/>
              </a:ext>
            </a:extLst>
          </p:cNvPr>
          <p:cNvSpPr txBox="1"/>
          <p:nvPr/>
        </p:nvSpPr>
        <p:spPr>
          <a:xfrm>
            <a:off x="2206746" y="1735452"/>
            <a:ext cx="10137654" cy="431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9079" lvl="1" algn="l">
              <a:lnSpc>
                <a:spcPts val="3767"/>
              </a:lnSpc>
            </a:pPr>
            <a:r>
              <a:rPr lang="pl-PL" sz="2399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"/>
              </a:rPr>
              <a:t>Studium 														Plan ogólny</a:t>
            </a:r>
            <a:endParaRPr lang="pl-PL" sz="2399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1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655ACBD3-4E48-5404-187C-25BAB37B42D4}"/>
              </a:ext>
            </a:extLst>
          </p:cNvPr>
          <p:cNvSpPr txBox="1"/>
          <p:nvPr/>
        </p:nvSpPr>
        <p:spPr>
          <a:xfrm>
            <a:off x="617070" y="7593897"/>
            <a:ext cx="5818562" cy="918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9079" lvl="1" algn="l">
              <a:lnSpc>
                <a:spcPts val="3767"/>
              </a:lnSpc>
            </a:pPr>
            <a:r>
              <a:rPr lang="pl-PL" sz="2399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"/>
              </a:rPr>
              <a:t>Brak standaryzacji, </a:t>
            </a:r>
            <a:r>
              <a:rPr lang="pl-PL" sz="2399" dirty="0">
                <a:solidFill>
                  <a:srgbClr val="C014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"/>
              </a:rPr>
              <a:t>dowolna</a:t>
            </a:r>
            <a:r>
              <a:rPr lang="pl-PL" sz="2399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"/>
              </a:rPr>
              <a:t> forma, zakres, ustalenia, pojęcia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B8E5B03-860C-B410-DF63-557FCE9701BA}"/>
              </a:ext>
            </a:extLst>
          </p:cNvPr>
          <p:cNvSpPr txBox="1"/>
          <p:nvPr/>
        </p:nvSpPr>
        <p:spPr>
          <a:xfrm>
            <a:off x="4742481" y="2307345"/>
            <a:ext cx="10137654" cy="4816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9079" lvl="1" algn="l">
              <a:lnSpc>
                <a:spcPts val="3767"/>
              </a:lnSpc>
            </a:pPr>
            <a:r>
              <a:rPr lang="pl-PL" sz="2399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"/>
              </a:rPr>
              <a:t>		</a:t>
            </a:r>
          </a:p>
          <a:p>
            <a:pPr marL="259079" lvl="1" algn="l">
              <a:lnSpc>
                <a:spcPts val="3767"/>
              </a:lnSpc>
            </a:pPr>
            <a:r>
              <a:rPr lang="pl-PL" sz="2399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"/>
              </a:rPr>
              <a:t>		raster </a:t>
            </a:r>
          </a:p>
          <a:p>
            <a:pPr marL="259079" lvl="1" algn="l">
              <a:lnSpc>
                <a:spcPts val="3767"/>
              </a:lnSpc>
            </a:pPr>
            <a:r>
              <a:rPr lang="pl-PL" sz="2399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"/>
              </a:rPr>
              <a:t>		„obraz”</a:t>
            </a:r>
          </a:p>
          <a:p>
            <a:pPr marL="259079" lvl="1" algn="l">
              <a:lnSpc>
                <a:spcPts val="3767"/>
              </a:lnSpc>
            </a:pPr>
            <a:r>
              <a:rPr lang="pl-PL" sz="2399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"/>
              </a:rPr>
              <a:t>		</a:t>
            </a:r>
            <a:r>
              <a:rPr lang="pl-PL" sz="2399" dirty="0">
                <a:solidFill>
                  <a:srgbClr val="C014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"/>
              </a:rPr>
              <a:t>PDF/JPG/PNG</a:t>
            </a:r>
            <a:r>
              <a:rPr lang="pl-PL" sz="2399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"/>
              </a:rPr>
              <a:t>										</a:t>
            </a:r>
          </a:p>
          <a:p>
            <a:pPr marL="259079" lvl="1" algn="l">
              <a:lnSpc>
                <a:spcPts val="3767"/>
              </a:lnSpc>
            </a:pPr>
            <a:r>
              <a:rPr lang="pl-PL" sz="2399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"/>
              </a:rPr>
              <a:t>			</a:t>
            </a:r>
          </a:p>
          <a:p>
            <a:pPr marL="259079" lvl="1" algn="l">
              <a:lnSpc>
                <a:spcPts val="3767"/>
              </a:lnSpc>
            </a:pPr>
            <a:r>
              <a:rPr lang="pl-PL" sz="2399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"/>
              </a:rPr>
              <a:t>					</a:t>
            </a:r>
          </a:p>
          <a:p>
            <a:pPr marL="259079" lvl="1" algn="l">
              <a:lnSpc>
                <a:spcPts val="3767"/>
              </a:lnSpc>
            </a:pPr>
            <a:r>
              <a:rPr lang="pl-PL" sz="2399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"/>
              </a:rPr>
              <a:t>																		   </a:t>
            </a:r>
            <a:r>
              <a:rPr lang="pl-PL" sz="2399" b="1" dirty="0">
                <a:solidFill>
                  <a:srgbClr val="C014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"/>
              </a:rPr>
              <a:t>GML</a:t>
            </a:r>
          </a:p>
          <a:p>
            <a:pPr marL="259079" lvl="1" algn="l">
              <a:lnSpc>
                <a:spcPts val="3767"/>
              </a:lnSpc>
            </a:pPr>
            <a:endParaRPr lang="pl-PL" sz="2399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1"/>
            </a:endParaRPr>
          </a:p>
          <a:p>
            <a:pPr marL="259079" lvl="1" algn="l">
              <a:lnSpc>
                <a:spcPts val="3767"/>
              </a:lnSpc>
            </a:pPr>
            <a:r>
              <a:rPr lang="pl-PL" sz="2399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"/>
              </a:rPr>
              <a:t>		 PDF</a:t>
            </a:r>
          </a:p>
          <a:p>
            <a:pPr marL="259079" lvl="1" algn="l">
              <a:lnSpc>
                <a:spcPts val="3767"/>
              </a:lnSpc>
            </a:pPr>
            <a:r>
              <a:rPr lang="pl-PL" sz="2399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"/>
              </a:rPr>
              <a:t>													</a:t>
            </a:r>
          </a:p>
        </p:txBody>
      </p:sp>
    </p:spTree>
    <p:extLst>
      <p:ext uri="{BB962C8B-B14F-4D97-AF65-F5344CB8AC3E}">
        <p14:creationId xmlns:p14="http://schemas.microsoft.com/office/powerpoint/2010/main" val="145979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8C7F2-CAD4-9663-A690-E9833FB84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2A6E9B91-F2A5-3192-E4D8-50A9A5BABDF2}"/>
              </a:ext>
            </a:extLst>
          </p:cNvPr>
          <p:cNvSpPr txBox="1"/>
          <p:nvPr/>
        </p:nvSpPr>
        <p:spPr>
          <a:xfrm>
            <a:off x="468725" y="857250"/>
            <a:ext cx="13176790" cy="63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8"/>
              </a:lnSpc>
            </a:pPr>
            <a:r>
              <a:rPr lang="pl-PL" sz="40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mo Bold"/>
              </a:rPr>
              <a:t>Gdzie szukać szczegółowych informacji?</a:t>
            </a:r>
            <a:endParaRPr lang="en-US" sz="4000" dirty="0">
              <a:solidFill>
                <a:srgbClr val="263779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Lato 1 Bold"/>
            </a:endParaRPr>
          </a:p>
        </p:txBody>
      </p:sp>
      <p:sp>
        <p:nvSpPr>
          <p:cNvPr id="4" name="Freeform 4">
            <a:hlinkClick r:id="rId2" tooltip="https://www.gov.pl/web/rozwoj-technologia/planowanie-przestrzenne"/>
            <a:extLst>
              <a:ext uri="{FF2B5EF4-FFF2-40B4-BE49-F238E27FC236}">
                <a16:creationId xmlns:a16="http://schemas.microsoft.com/office/drawing/2014/main" id="{305D3B9B-A5E9-1639-8598-B3111A85879D}"/>
              </a:ext>
            </a:extLst>
          </p:cNvPr>
          <p:cNvSpPr/>
          <p:nvPr/>
        </p:nvSpPr>
        <p:spPr>
          <a:xfrm>
            <a:off x="3096305" y="1976506"/>
            <a:ext cx="8438811" cy="733592"/>
          </a:xfrm>
          <a:custGeom>
            <a:avLst/>
            <a:gdLst/>
            <a:ahLst/>
            <a:cxnLst/>
            <a:rect l="l" t="t" r="r" b="b"/>
            <a:pathLst>
              <a:path w="8438811" h="733592">
                <a:moveTo>
                  <a:pt x="0" y="0"/>
                </a:moveTo>
                <a:lnTo>
                  <a:pt x="8438811" y="0"/>
                </a:lnTo>
                <a:lnTo>
                  <a:pt x="8438811" y="733592"/>
                </a:lnTo>
                <a:lnTo>
                  <a:pt x="0" y="7335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29440"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CD78B09-9D0F-1AF8-073D-595BA4BE5D09}"/>
              </a:ext>
            </a:extLst>
          </p:cNvPr>
          <p:cNvSpPr/>
          <p:nvPr/>
        </p:nvSpPr>
        <p:spPr>
          <a:xfrm>
            <a:off x="157704" y="1945020"/>
            <a:ext cx="2968487" cy="826449"/>
          </a:xfrm>
          <a:custGeom>
            <a:avLst/>
            <a:gdLst/>
            <a:ahLst/>
            <a:cxnLst/>
            <a:rect l="l" t="t" r="r" b="b"/>
            <a:pathLst>
              <a:path w="2968487" h="826449">
                <a:moveTo>
                  <a:pt x="0" y="0"/>
                </a:moveTo>
                <a:lnTo>
                  <a:pt x="2968487" y="0"/>
                </a:lnTo>
                <a:lnTo>
                  <a:pt x="2968487" y="826449"/>
                </a:lnTo>
                <a:lnTo>
                  <a:pt x="0" y="8264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79958" b="-85114"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BD49505-0599-8A76-CA7C-29D26CE09FDD}"/>
              </a:ext>
            </a:extLst>
          </p:cNvPr>
          <p:cNvSpPr/>
          <p:nvPr/>
        </p:nvSpPr>
        <p:spPr>
          <a:xfrm>
            <a:off x="395919" y="3003090"/>
            <a:ext cx="7819926" cy="1698807"/>
          </a:xfrm>
          <a:custGeom>
            <a:avLst/>
            <a:gdLst/>
            <a:ahLst/>
            <a:cxnLst/>
            <a:rect l="l" t="t" r="r" b="b"/>
            <a:pathLst>
              <a:path w="7819926" h="1698807">
                <a:moveTo>
                  <a:pt x="0" y="0"/>
                </a:moveTo>
                <a:lnTo>
                  <a:pt x="7819926" y="0"/>
                </a:lnTo>
                <a:lnTo>
                  <a:pt x="7819926" y="1698807"/>
                </a:lnTo>
                <a:lnTo>
                  <a:pt x="0" y="16988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90573"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586B458-27DF-8ABA-31FC-BAC52BC59060}"/>
              </a:ext>
            </a:extLst>
          </p:cNvPr>
          <p:cNvSpPr/>
          <p:nvPr/>
        </p:nvSpPr>
        <p:spPr>
          <a:xfrm>
            <a:off x="6645162" y="4751350"/>
            <a:ext cx="7504292" cy="2957735"/>
          </a:xfrm>
          <a:custGeom>
            <a:avLst/>
            <a:gdLst/>
            <a:ahLst/>
            <a:cxnLst/>
            <a:rect l="l" t="t" r="r" b="b"/>
            <a:pathLst>
              <a:path w="7504292" h="2957735">
                <a:moveTo>
                  <a:pt x="0" y="0"/>
                </a:moveTo>
                <a:lnTo>
                  <a:pt x="7504292" y="0"/>
                </a:lnTo>
                <a:lnTo>
                  <a:pt x="7504292" y="2957735"/>
                </a:lnTo>
                <a:lnTo>
                  <a:pt x="0" y="29577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5275"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68E02A6-62DB-47E6-8900-F1946BE619B8}"/>
              </a:ext>
            </a:extLst>
          </p:cNvPr>
          <p:cNvSpPr/>
          <p:nvPr/>
        </p:nvSpPr>
        <p:spPr>
          <a:xfrm>
            <a:off x="6645162" y="3080813"/>
            <a:ext cx="7747113" cy="1670537"/>
          </a:xfrm>
          <a:custGeom>
            <a:avLst/>
            <a:gdLst/>
            <a:ahLst/>
            <a:cxnLst/>
            <a:rect l="l" t="t" r="r" b="b"/>
            <a:pathLst>
              <a:path w="7747113" h="1670537">
                <a:moveTo>
                  <a:pt x="0" y="0"/>
                </a:moveTo>
                <a:lnTo>
                  <a:pt x="7747113" y="0"/>
                </a:lnTo>
                <a:lnTo>
                  <a:pt x="7747113" y="1670537"/>
                </a:lnTo>
                <a:lnTo>
                  <a:pt x="0" y="16705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422E5486-AF31-169F-279C-7B3B2DB64714}"/>
              </a:ext>
            </a:extLst>
          </p:cNvPr>
          <p:cNvSpPr/>
          <p:nvPr/>
        </p:nvSpPr>
        <p:spPr>
          <a:xfrm rot="-3136084">
            <a:off x="11616423" y="2192693"/>
            <a:ext cx="255776" cy="331102"/>
          </a:xfrm>
          <a:custGeom>
            <a:avLst/>
            <a:gdLst/>
            <a:ahLst/>
            <a:cxnLst/>
            <a:rect l="l" t="t" r="r" b="b"/>
            <a:pathLst>
              <a:path w="255776" h="331102">
                <a:moveTo>
                  <a:pt x="0" y="0"/>
                </a:moveTo>
                <a:lnTo>
                  <a:pt x="255775" y="0"/>
                </a:lnTo>
                <a:lnTo>
                  <a:pt x="255775" y="331102"/>
                </a:lnTo>
                <a:lnTo>
                  <a:pt x="0" y="3311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2169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FB990438-9DBE-AD45-DFC3-D463F5B50BC4}"/>
              </a:ext>
            </a:extLst>
          </p:cNvPr>
          <p:cNvSpPr txBox="1"/>
          <p:nvPr/>
        </p:nvSpPr>
        <p:spPr>
          <a:xfrm>
            <a:off x="468725" y="857250"/>
            <a:ext cx="13176790" cy="63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8"/>
              </a:lnSpc>
            </a:pPr>
            <a:r>
              <a:rPr lang="pl-PL" sz="40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Strona internetowa dedykowana cyfryzacji</a:t>
            </a:r>
            <a:endParaRPr lang="en-US" sz="4000" dirty="0">
              <a:solidFill>
                <a:srgbClr val="263779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Lato 1 Bold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D9D35C41-2431-FD9C-F40A-C5827936E602}"/>
              </a:ext>
            </a:extLst>
          </p:cNvPr>
          <p:cNvSpPr txBox="1"/>
          <p:nvPr/>
        </p:nvSpPr>
        <p:spPr>
          <a:xfrm>
            <a:off x="9522647" y="2131466"/>
            <a:ext cx="5289641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11"/>
              </a:lnSpc>
            </a:pPr>
            <a:r>
              <a:rPr lang="en-US" sz="2400" u="sng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 Bold"/>
                <a:hlinkClick r:id="rId3" tooltip="https://www.gov.pl/web/zagospodarowanieprzestrzenne"/>
              </a:rPr>
              <a:t>Serwis</a:t>
            </a:r>
            <a:r>
              <a:rPr lang="en-US" sz="2400" u="sng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 Bold"/>
                <a:hlinkClick r:id="rId3" tooltip="https://www.gov.pl/web/zagospodarowanieprzestrzenne"/>
              </a:rPr>
              <a:t> </a:t>
            </a:r>
          </a:p>
          <a:p>
            <a:pPr algn="ctr">
              <a:lnSpc>
                <a:spcPts val="2611"/>
              </a:lnSpc>
            </a:pPr>
            <a:r>
              <a:rPr lang="en-US" sz="2400" u="sng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 Bold"/>
                <a:hlinkClick r:id="rId3" tooltip="https://www.gov.pl/web/zagospodarowanieprzestrzenne"/>
              </a:rPr>
              <a:t>Zagospodarowanie</a:t>
            </a:r>
            <a:r>
              <a:rPr lang="en-US" sz="2400" u="sng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 Bold"/>
                <a:hlinkClick r:id="rId3" tooltip="https://www.gov.pl/web/zagospodarowanieprzestrzenne"/>
              </a:rPr>
              <a:t> </a:t>
            </a:r>
            <a:r>
              <a:rPr lang="en-US" sz="2400" u="sng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 Bold"/>
                <a:hlinkClick r:id="rId3" tooltip="https://www.gov.pl/web/zagospodarowanieprzestrzenne"/>
              </a:rPr>
              <a:t>przestrzenne</a:t>
            </a:r>
            <a:r>
              <a:rPr lang="en-US" sz="2400" u="sng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 Bold"/>
                <a:hlinkClick r:id="rId3" tooltip="https://www.gov.pl/web/zagospodarowanieprzestrzenne"/>
              </a:rPr>
              <a:t> </a:t>
            </a:r>
            <a:endParaRPr lang="pl-PL" sz="2400" u="sng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1 Bold"/>
              <a:hlinkClick r:id="rId3" tooltip="https://www.gov.pl/web/zagospodarowanieprzestrzenne"/>
            </a:endParaRPr>
          </a:p>
          <a:p>
            <a:pPr algn="ctr">
              <a:lnSpc>
                <a:spcPts val="2611"/>
              </a:lnSpc>
            </a:pPr>
            <a:r>
              <a:rPr lang="en-US" sz="2400" u="sng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 Bold"/>
                <a:hlinkClick r:id="rId3" tooltip="https://www.gov.pl/web/zagospodarowanieprzestrzenne"/>
              </a:rPr>
              <a:t>- cyfryzacja</a:t>
            </a:r>
          </a:p>
        </p:txBody>
      </p:sp>
      <p:pic>
        <p:nvPicPr>
          <p:cNvPr id="11" name="Obraz 10" descr="Obraz zawierający tekst, zrzut ekranu, Czcionka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BF63CDAF-D2A1-DE2F-9CEC-B95E885A6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04" y="1721481"/>
            <a:ext cx="9373323" cy="4879744"/>
          </a:xfrm>
          <a:prstGeom prst="rect">
            <a:avLst/>
          </a:prstGeom>
        </p:spPr>
      </p:pic>
      <p:grpSp>
        <p:nvGrpSpPr>
          <p:cNvPr id="5" name="Group 6">
            <a:extLst>
              <a:ext uri="{FF2B5EF4-FFF2-40B4-BE49-F238E27FC236}">
                <a16:creationId xmlns:a16="http://schemas.microsoft.com/office/drawing/2014/main" id="{B7BC9690-D276-AB96-2C10-ACDBB7B27E95}"/>
              </a:ext>
            </a:extLst>
          </p:cNvPr>
          <p:cNvGrpSpPr/>
          <p:nvPr/>
        </p:nvGrpSpPr>
        <p:grpSpPr>
          <a:xfrm>
            <a:off x="4265932" y="2026667"/>
            <a:ext cx="5488895" cy="412955"/>
            <a:chOff x="0" y="0"/>
            <a:chExt cx="1788691" cy="142404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0B854899-7CB2-57F1-D034-9C2DE383AE82}"/>
                </a:ext>
              </a:extLst>
            </p:cNvPr>
            <p:cNvSpPr/>
            <p:nvPr/>
          </p:nvSpPr>
          <p:spPr>
            <a:xfrm>
              <a:off x="0" y="0"/>
              <a:ext cx="1788691" cy="142404"/>
            </a:xfrm>
            <a:custGeom>
              <a:avLst/>
              <a:gdLst/>
              <a:ahLst/>
              <a:cxnLst/>
              <a:rect l="l" t="t" r="r" b="b"/>
              <a:pathLst>
                <a:path w="1788691" h="142404">
                  <a:moveTo>
                    <a:pt x="55225" y="0"/>
                  </a:moveTo>
                  <a:lnTo>
                    <a:pt x="1733466" y="0"/>
                  </a:lnTo>
                  <a:cubicBezTo>
                    <a:pt x="1763966" y="0"/>
                    <a:pt x="1788691" y="24725"/>
                    <a:pt x="1788691" y="55225"/>
                  </a:cubicBezTo>
                  <a:lnTo>
                    <a:pt x="1788691" y="87179"/>
                  </a:lnTo>
                  <a:cubicBezTo>
                    <a:pt x="1788691" y="101826"/>
                    <a:pt x="1782873" y="115872"/>
                    <a:pt x="1772516" y="126229"/>
                  </a:cubicBezTo>
                  <a:cubicBezTo>
                    <a:pt x="1762159" y="136586"/>
                    <a:pt x="1748113" y="142404"/>
                    <a:pt x="1733466" y="142404"/>
                  </a:cubicBezTo>
                  <a:lnTo>
                    <a:pt x="55225" y="142404"/>
                  </a:lnTo>
                  <a:cubicBezTo>
                    <a:pt x="40578" y="142404"/>
                    <a:pt x="26532" y="136586"/>
                    <a:pt x="16175" y="126229"/>
                  </a:cubicBezTo>
                  <a:cubicBezTo>
                    <a:pt x="5818" y="115872"/>
                    <a:pt x="0" y="101826"/>
                    <a:pt x="0" y="87179"/>
                  </a:cubicBezTo>
                  <a:lnTo>
                    <a:pt x="0" y="55225"/>
                  </a:lnTo>
                  <a:cubicBezTo>
                    <a:pt x="0" y="40578"/>
                    <a:pt x="5818" y="26532"/>
                    <a:pt x="16175" y="16175"/>
                  </a:cubicBezTo>
                  <a:cubicBezTo>
                    <a:pt x="26532" y="5818"/>
                    <a:pt x="40578" y="0"/>
                    <a:pt x="5522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30B17"/>
              </a:solidFill>
              <a:prstDash val="solid"/>
              <a:rou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BACC9A72-3F96-14D6-4FE7-239ABBD03F76}"/>
                </a:ext>
              </a:extLst>
            </p:cNvPr>
            <p:cNvSpPr txBox="1"/>
            <p:nvPr/>
          </p:nvSpPr>
          <p:spPr>
            <a:xfrm>
              <a:off x="0" y="-95250"/>
              <a:ext cx="1788691" cy="237654"/>
            </a:xfrm>
            <a:prstGeom prst="rect">
              <a:avLst/>
            </a:prstGeom>
          </p:spPr>
          <p:txBody>
            <a:bodyPr lIns="36974" tIns="36974" rIns="36974" bIns="36974" rtlCol="0" anchor="ctr"/>
            <a:lstStyle/>
            <a:p>
              <a:pPr algn="ctr">
                <a:lnSpc>
                  <a:spcPts val="2620"/>
                </a:lnSpc>
              </a:pPr>
              <a:endParaRPr/>
            </a:p>
          </p:txBody>
        </p:sp>
      </p:grpSp>
      <p:sp>
        <p:nvSpPr>
          <p:cNvPr id="10" name="Freeform 11">
            <a:extLst>
              <a:ext uri="{FF2B5EF4-FFF2-40B4-BE49-F238E27FC236}">
                <a16:creationId xmlns:a16="http://schemas.microsoft.com/office/drawing/2014/main" id="{0FEC3436-C650-7C5D-E19E-3F96EBE34C79}"/>
              </a:ext>
            </a:extLst>
          </p:cNvPr>
          <p:cNvSpPr/>
          <p:nvPr/>
        </p:nvSpPr>
        <p:spPr>
          <a:xfrm rot="-3136084">
            <a:off x="13181482" y="2816273"/>
            <a:ext cx="300727" cy="560517"/>
          </a:xfrm>
          <a:custGeom>
            <a:avLst/>
            <a:gdLst/>
            <a:ahLst/>
            <a:cxnLst/>
            <a:rect l="l" t="t" r="r" b="b"/>
            <a:pathLst>
              <a:path w="186162" h="240987">
                <a:moveTo>
                  <a:pt x="0" y="0"/>
                </a:moveTo>
                <a:lnTo>
                  <a:pt x="186162" y="0"/>
                </a:lnTo>
                <a:lnTo>
                  <a:pt x="186162" y="240987"/>
                </a:lnTo>
                <a:lnTo>
                  <a:pt x="0" y="2409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69" b="-69"/>
            </a:stretch>
          </a:blipFill>
        </p:spPr>
        <p:txBody>
          <a:bodyPr/>
          <a:lstStyle/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B5C06D1-FADB-2CF4-E640-BED90EAB44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3314" y="5678368"/>
            <a:ext cx="9830549" cy="2398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6">
            <a:extLst>
              <a:ext uri="{FF2B5EF4-FFF2-40B4-BE49-F238E27FC236}">
                <a16:creationId xmlns:a16="http://schemas.microsoft.com/office/drawing/2014/main" id="{E9418DDE-C124-8EF1-7A2F-08BC93AFCC72}"/>
              </a:ext>
            </a:extLst>
          </p:cNvPr>
          <p:cNvGrpSpPr/>
          <p:nvPr/>
        </p:nvGrpSpPr>
        <p:grpSpPr>
          <a:xfrm>
            <a:off x="4312672" y="5423146"/>
            <a:ext cx="9931191" cy="2858211"/>
            <a:chOff x="0" y="0"/>
            <a:chExt cx="1788691" cy="142404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A83D18E-06A4-5307-C35D-8FF291B11ED9}"/>
                </a:ext>
              </a:extLst>
            </p:cNvPr>
            <p:cNvSpPr/>
            <p:nvPr/>
          </p:nvSpPr>
          <p:spPr>
            <a:xfrm>
              <a:off x="0" y="0"/>
              <a:ext cx="1788691" cy="142404"/>
            </a:xfrm>
            <a:custGeom>
              <a:avLst/>
              <a:gdLst/>
              <a:ahLst/>
              <a:cxnLst/>
              <a:rect l="l" t="t" r="r" b="b"/>
              <a:pathLst>
                <a:path w="1788691" h="142404">
                  <a:moveTo>
                    <a:pt x="55225" y="0"/>
                  </a:moveTo>
                  <a:lnTo>
                    <a:pt x="1733466" y="0"/>
                  </a:lnTo>
                  <a:cubicBezTo>
                    <a:pt x="1763966" y="0"/>
                    <a:pt x="1788691" y="24725"/>
                    <a:pt x="1788691" y="55225"/>
                  </a:cubicBezTo>
                  <a:lnTo>
                    <a:pt x="1788691" y="87179"/>
                  </a:lnTo>
                  <a:cubicBezTo>
                    <a:pt x="1788691" y="101826"/>
                    <a:pt x="1782873" y="115872"/>
                    <a:pt x="1772516" y="126229"/>
                  </a:cubicBezTo>
                  <a:cubicBezTo>
                    <a:pt x="1762159" y="136586"/>
                    <a:pt x="1748113" y="142404"/>
                    <a:pt x="1733466" y="142404"/>
                  </a:cubicBezTo>
                  <a:lnTo>
                    <a:pt x="55225" y="142404"/>
                  </a:lnTo>
                  <a:cubicBezTo>
                    <a:pt x="40578" y="142404"/>
                    <a:pt x="26532" y="136586"/>
                    <a:pt x="16175" y="126229"/>
                  </a:cubicBezTo>
                  <a:cubicBezTo>
                    <a:pt x="5818" y="115872"/>
                    <a:pt x="0" y="101826"/>
                    <a:pt x="0" y="87179"/>
                  </a:cubicBezTo>
                  <a:lnTo>
                    <a:pt x="0" y="55225"/>
                  </a:lnTo>
                  <a:cubicBezTo>
                    <a:pt x="0" y="40578"/>
                    <a:pt x="5818" y="26532"/>
                    <a:pt x="16175" y="16175"/>
                  </a:cubicBezTo>
                  <a:cubicBezTo>
                    <a:pt x="26532" y="5818"/>
                    <a:pt x="40578" y="0"/>
                    <a:pt x="5522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30B17"/>
              </a:solidFill>
              <a:prstDash val="solid"/>
              <a:rou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00603124-16A7-59C8-CA0B-BBAE81A9F6F5}"/>
                </a:ext>
              </a:extLst>
            </p:cNvPr>
            <p:cNvSpPr txBox="1"/>
            <p:nvPr/>
          </p:nvSpPr>
          <p:spPr>
            <a:xfrm>
              <a:off x="0" y="-95250"/>
              <a:ext cx="1788691" cy="237654"/>
            </a:xfrm>
            <a:prstGeom prst="rect">
              <a:avLst/>
            </a:prstGeom>
          </p:spPr>
          <p:txBody>
            <a:bodyPr lIns="36974" tIns="36974" rIns="36974" bIns="36974" rtlCol="0" anchor="ctr"/>
            <a:lstStyle/>
            <a:p>
              <a:pPr algn="ctr">
                <a:lnSpc>
                  <a:spcPts val="262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7474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61C30D4-294F-FD8D-C8BD-CC6870058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467" y="1610307"/>
            <a:ext cx="10966567" cy="6997915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BE4350A5-EA6C-8DE4-A4AB-A2F3FA7B6D11}"/>
              </a:ext>
            </a:extLst>
          </p:cNvPr>
          <p:cNvSpPr/>
          <p:nvPr/>
        </p:nvSpPr>
        <p:spPr>
          <a:xfrm rot="-3136084">
            <a:off x="11505562" y="2293624"/>
            <a:ext cx="200637" cy="259724"/>
          </a:xfrm>
          <a:custGeom>
            <a:avLst/>
            <a:gdLst/>
            <a:ahLst/>
            <a:cxnLst/>
            <a:rect l="l" t="t" r="r" b="b"/>
            <a:pathLst>
              <a:path w="200637" h="259724">
                <a:moveTo>
                  <a:pt x="0" y="0"/>
                </a:moveTo>
                <a:lnTo>
                  <a:pt x="200637" y="0"/>
                </a:lnTo>
                <a:lnTo>
                  <a:pt x="200637" y="259724"/>
                </a:lnTo>
                <a:lnTo>
                  <a:pt x="0" y="2597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9" b="-69"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D963B032-0FD5-04A2-F3D6-F79E183FD8FB}"/>
              </a:ext>
            </a:extLst>
          </p:cNvPr>
          <p:cNvSpPr txBox="1"/>
          <p:nvPr/>
        </p:nvSpPr>
        <p:spPr>
          <a:xfrm>
            <a:off x="468724" y="857250"/>
            <a:ext cx="13931489" cy="638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48"/>
              </a:lnSpc>
            </a:pPr>
            <a:r>
              <a:rPr lang="pl-PL" sz="40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Pytania i odpowiedzi oraz materiały szkoleniowe</a:t>
            </a:r>
          </a:p>
        </p:txBody>
      </p:sp>
      <p:sp>
        <p:nvSpPr>
          <p:cNvPr id="11" name="Freeform 15">
            <a:extLst>
              <a:ext uri="{FF2B5EF4-FFF2-40B4-BE49-F238E27FC236}">
                <a16:creationId xmlns:a16="http://schemas.microsoft.com/office/drawing/2014/main" id="{4D912AEA-606E-933B-17EB-C5B5C4EE8AF6}"/>
              </a:ext>
            </a:extLst>
          </p:cNvPr>
          <p:cNvSpPr/>
          <p:nvPr/>
        </p:nvSpPr>
        <p:spPr>
          <a:xfrm>
            <a:off x="2251179" y="4755815"/>
            <a:ext cx="5310021" cy="3682285"/>
          </a:xfrm>
          <a:custGeom>
            <a:avLst/>
            <a:gdLst/>
            <a:ahLst/>
            <a:cxnLst/>
            <a:rect l="l" t="t" r="r" b="b"/>
            <a:pathLst>
              <a:path w="1422758" h="162294">
                <a:moveTo>
                  <a:pt x="69429" y="0"/>
                </a:moveTo>
                <a:lnTo>
                  <a:pt x="1353330" y="0"/>
                </a:lnTo>
                <a:cubicBezTo>
                  <a:pt x="1391674" y="0"/>
                  <a:pt x="1422758" y="31084"/>
                  <a:pt x="1422758" y="69429"/>
                </a:cubicBezTo>
                <a:lnTo>
                  <a:pt x="1422758" y="92865"/>
                </a:lnTo>
                <a:cubicBezTo>
                  <a:pt x="1422758" y="131209"/>
                  <a:pt x="1391674" y="162294"/>
                  <a:pt x="1353330" y="162294"/>
                </a:cubicBezTo>
                <a:lnTo>
                  <a:pt x="69429" y="162294"/>
                </a:lnTo>
                <a:cubicBezTo>
                  <a:pt x="51015" y="162294"/>
                  <a:pt x="33356" y="154979"/>
                  <a:pt x="20335" y="141958"/>
                </a:cubicBezTo>
                <a:cubicBezTo>
                  <a:pt x="7315" y="128938"/>
                  <a:pt x="0" y="111279"/>
                  <a:pt x="0" y="92865"/>
                </a:cubicBezTo>
                <a:lnTo>
                  <a:pt x="0" y="69429"/>
                </a:lnTo>
                <a:cubicBezTo>
                  <a:pt x="0" y="31084"/>
                  <a:pt x="31084" y="0"/>
                  <a:pt x="69429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38100" cap="rnd">
            <a:solidFill>
              <a:srgbClr val="E30B17"/>
            </a:solidFill>
            <a:prstDash val="solid"/>
            <a:round/>
          </a:ln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759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F47DE-25DE-12F0-7D67-0CDF1ED98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>
            <a:extLst>
              <a:ext uri="{FF2B5EF4-FFF2-40B4-BE49-F238E27FC236}">
                <a16:creationId xmlns:a16="http://schemas.microsoft.com/office/drawing/2014/main" id="{325C82F3-6921-C209-13FC-76E935404B7D}"/>
              </a:ext>
            </a:extLst>
          </p:cNvPr>
          <p:cNvSpPr/>
          <p:nvPr/>
        </p:nvSpPr>
        <p:spPr>
          <a:xfrm rot="-3136084">
            <a:off x="11505562" y="2293624"/>
            <a:ext cx="200637" cy="259724"/>
          </a:xfrm>
          <a:custGeom>
            <a:avLst/>
            <a:gdLst/>
            <a:ahLst/>
            <a:cxnLst/>
            <a:rect l="l" t="t" r="r" b="b"/>
            <a:pathLst>
              <a:path w="200637" h="259724">
                <a:moveTo>
                  <a:pt x="0" y="0"/>
                </a:moveTo>
                <a:lnTo>
                  <a:pt x="200637" y="0"/>
                </a:lnTo>
                <a:lnTo>
                  <a:pt x="200637" y="259724"/>
                </a:lnTo>
                <a:lnTo>
                  <a:pt x="0" y="259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69" b="-69"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047D3FAC-7B8C-BEC3-407F-62D5EAA7C66A}"/>
              </a:ext>
            </a:extLst>
          </p:cNvPr>
          <p:cNvSpPr txBox="1"/>
          <p:nvPr/>
        </p:nvSpPr>
        <p:spPr>
          <a:xfrm>
            <a:off x="468724" y="857250"/>
            <a:ext cx="13931489" cy="638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48"/>
              </a:lnSpc>
            </a:pPr>
            <a:r>
              <a:rPr lang="pl-PL" sz="40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Współpraca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9623E25-BE46-8977-48EE-208022D32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069" y="2264674"/>
            <a:ext cx="10020230" cy="5177918"/>
          </a:xfrm>
          <a:prstGeom prst="rect">
            <a:avLst/>
          </a:prstGeom>
        </p:spPr>
      </p:pic>
      <p:sp>
        <p:nvSpPr>
          <p:cNvPr id="4" name="Freeform 15">
            <a:extLst>
              <a:ext uri="{FF2B5EF4-FFF2-40B4-BE49-F238E27FC236}">
                <a16:creationId xmlns:a16="http://schemas.microsoft.com/office/drawing/2014/main" id="{768D3597-6D3B-43F8-9F18-9A94AD16E70C}"/>
              </a:ext>
            </a:extLst>
          </p:cNvPr>
          <p:cNvSpPr/>
          <p:nvPr/>
        </p:nvSpPr>
        <p:spPr>
          <a:xfrm>
            <a:off x="1898971" y="3666517"/>
            <a:ext cx="9706909" cy="2438400"/>
          </a:xfrm>
          <a:custGeom>
            <a:avLst/>
            <a:gdLst/>
            <a:ahLst/>
            <a:cxnLst/>
            <a:rect l="l" t="t" r="r" b="b"/>
            <a:pathLst>
              <a:path w="1422758" h="162294">
                <a:moveTo>
                  <a:pt x="69429" y="0"/>
                </a:moveTo>
                <a:lnTo>
                  <a:pt x="1353330" y="0"/>
                </a:lnTo>
                <a:cubicBezTo>
                  <a:pt x="1391674" y="0"/>
                  <a:pt x="1422758" y="31084"/>
                  <a:pt x="1422758" y="69429"/>
                </a:cubicBezTo>
                <a:lnTo>
                  <a:pt x="1422758" y="92865"/>
                </a:lnTo>
                <a:cubicBezTo>
                  <a:pt x="1422758" y="131209"/>
                  <a:pt x="1391674" y="162294"/>
                  <a:pt x="1353330" y="162294"/>
                </a:cubicBezTo>
                <a:lnTo>
                  <a:pt x="69429" y="162294"/>
                </a:lnTo>
                <a:cubicBezTo>
                  <a:pt x="51015" y="162294"/>
                  <a:pt x="33356" y="154979"/>
                  <a:pt x="20335" y="141958"/>
                </a:cubicBezTo>
                <a:cubicBezTo>
                  <a:pt x="7315" y="128938"/>
                  <a:pt x="0" y="111279"/>
                  <a:pt x="0" y="92865"/>
                </a:cubicBezTo>
                <a:lnTo>
                  <a:pt x="0" y="69429"/>
                </a:lnTo>
                <a:cubicBezTo>
                  <a:pt x="0" y="31084"/>
                  <a:pt x="31084" y="0"/>
                  <a:pt x="69429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38100" cap="rnd">
            <a:solidFill>
              <a:srgbClr val="E30B17"/>
            </a:solidFill>
            <a:prstDash val="solid"/>
            <a:round/>
          </a:ln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07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6E63D-D5C2-A9F6-E740-63B23D4C3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>
            <a:extLst>
              <a:ext uri="{FF2B5EF4-FFF2-40B4-BE49-F238E27FC236}">
                <a16:creationId xmlns:a16="http://schemas.microsoft.com/office/drawing/2014/main" id="{AEA6B5A1-3D63-B08A-DE44-9AACBE9DC460}"/>
              </a:ext>
            </a:extLst>
          </p:cNvPr>
          <p:cNvSpPr txBox="1"/>
          <p:nvPr/>
        </p:nvSpPr>
        <p:spPr>
          <a:xfrm>
            <a:off x="449259" y="877583"/>
            <a:ext cx="13783575" cy="638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48"/>
              </a:lnSpc>
            </a:pPr>
            <a:r>
              <a:rPr lang="pl-PL" sz="40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Projekt </a:t>
            </a:r>
            <a:r>
              <a:rPr lang="pl-PL" sz="4000" dirty="0" err="1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Gospostrateg</a:t>
            </a:r>
            <a:r>
              <a:rPr lang="pl-PL" sz="40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 IX – </a:t>
            </a:r>
            <a:r>
              <a:rPr lang="pl-PL" sz="4000" dirty="0" err="1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ReActPlan</a:t>
            </a:r>
            <a:endParaRPr lang="pl-PL" sz="4000" dirty="0">
              <a:solidFill>
                <a:srgbClr val="263779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Lato 1 Bold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AEED2A9-0166-9103-4BFC-9F641DB4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59" y="6960963"/>
            <a:ext cx="13783575" cy="104802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DB69314-7E61-7C4D-5463-7AB3CC0F0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707" y="342409"/>
            <a:ext cx="2230354" cy="1296274"/>
          </a:xfrm>
          <a:prstGeom prst="rect">
            <a:avLst/>
          </a:prstGeom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242B745B-8599-D32A-E850-74D1BE16129D}"/>
              </a:ext>
            </a:extLst>
          </p:cNvPr>
          <p:cNvSpPr txBox="1"/>
          <p:nvPr/>
        </p:nvSpPr>
        <p:spPr>
          <a:xfrm>
            <a:off x="585642" y="2051009"/>
            <a:ext cx="13510808" cy="2712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Instytut Rozwoju Miast i Regionów jako Lider Konsorcjum, wraz z </a:t>
            </a:r>
            <a:r>
              <a:rPr lang="pl-PL" sz="24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Ministerstwem Rozwoju i Technologii (Liderem Merytorycznym) </a:t>
            </a:r>
            <a:r>
              <a:rPr lang="pl-PL" sz="24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oraz Uniwersytetem Ekonomicznym w Krakowie, realizuje projekt pt. „Nowy model regionalnego i miejscowego planowania przestrzennego dla zapewnienia odporności i bezpieczeństwa struktury przestrzennej Polski w kontekście współczesnych wyzwań rozwojowych” (</a:t>
            </a:r>
            <a:r>
              <a:rPr lang="pl-PL" sz="24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ReActPlan</a:t>
            </a:r>
            <a:r>
              <a:rPr lang="pl-PL" sz="24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). 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CCDE66F4-DE08-E4D6-556E-3039058ACD3A}"/>
              </a:ext>
            </a:extLst>
          </p:cNvPr>
          <p:cNvSpPr txBox="1"/>
          <p:nvPr/>
        </p:nvSpPr>
        <p:spPr>
          <a:xfrm>
            <a:off x="585642" y="4918695"/>
            <a:ext cx="13510808" cy="1589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Projekt wesprze realizację drugiego etapu reformy systemu planowania przestrzennego </a:t>
            </a:r>
            <a:r>
              <a:rPr lang="pl-PL" sz="24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Polsce, m.in. kontynuację cyfryzacji planowania przestrzennego w zakresie cyfrowych miejscowych planów zagospodarowania przestrzennego. </a:t>
            </a:r>
          </a:p>
        </p:txBody>
      </p:sp>
    </p:spTree>
    <p:extLst>
      <p:ext uri="{BB962C8B-B14F-4D97-AF65-F5344CB8AC3E}">
        <p14:creationId xmlns:p14="http://schemas.microsoft.com/office/powerpoint/2010/main" val="878449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7B126-44A6-607C-E527-8664576A8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">
            <a:extLst>
              <a:ext uri="{FF2B5EF4-FFF2-40B4-BE49-F238E27FC236}">
                <a16:creationId xmlns:a16="http://schemas.microsoft.com/office/drawing/2014/main" id="{0D209AAA-20F4-C6D8-66A9-3CD99E3196AB}"/>
              </a:ext>
            </a:extLst>
          </p:cNvPr>
          <p:cNvSpPr txBox="1"/>
          <p:nvPr/>
        </p:nvSpPr>
        <p:spPr>
          <a:xfrm>
            <a:off x="622994" y="977909"/>
            <a:ext cx="8132442" cy="1415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pl-PL" sz="2300" dirty="0">
                <a:solidFill>
                  <a:srgbClr val="263779"/>
                </a:solidFill>
                <a:latin typeface="Lato Bold"/>
                <a:ea typeface="Lato Bold"/>
                <a:cs typeface="Lato Bold"/>
                <a:sym typeface="Lato Bold"/>
              </a:rPr>
              <a:t>Anna Michalik</a:t>
            </a:r>
          </a:p>
          <a:p>
            <a:r>
              <a:rPr lang="pl-PL" sz="2300" dirty="0">
                <a:solidFill>
                  <a:srgbClr val="263779"/>
                </a:solidFill>
                <a:latin typeface="Lato Bold"/>
                <a:ea typeface="Lato Bold"/>
                <a:cs typeface="Lato Bold"/>
                <a:sym typeface="Lato Bold"/>
              </a:rPr>
              <a:t>zastępca dyrektora departamentu</a:t>
            </a:r>
            <a:endParaRPr lang="en-US" sz="2300" dirty="0">
              <a:solidFill>
                <a:srgbClr val="263779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en-US" sz="2300" dirty="0">
                <a:solidFill>
                  <a:srgbClr val="263779"/>
                </a:solidFill>
                <a:latin typeface="Lato"/>
                <a:ea typeface="Lato"/>
                <a:cs typeface="Lato"/>
                <a:sym typeface="Lato"/>
              </a:rPr>
              <a:t>Departament Planowania Przestrzennego</a:t>
            </a:r>
          </a:p>
          <a:p>
            <a:r>
              <a:rPr lang="en-US" sz="2300" dirty="0">
                <a:solidFill>
                  <a:srgbClr val="263779"/>
                </a:solidFill>
                <a:latin typeface="Lato"/>
                <a:ea typeface="Lato"/>
                <a:cs typeface="Lato"/>
                <a:sym typeface="Lato"/>
              </a:rPr>
              <a:t>Ministerstwo Rozwoju i Techologii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17FA9FC6-A4B3-127C-A491-40975BF631E8}"/>
              </a:ext>
            </a:extLst>
          </p:cNvPr>
          <p:cNvSpPr txBox="1"/>
          <p:nvPr/>
        </p:nvSpPr>
        <p:spPr>
          <a:xfrm>
            <a:off x="622994" y="2563769"/>
            <a:ext cx="8132442" cy="70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pl-PL" sz="23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old"/>
              </a:rPr>
              <a:t>Wydział Cyfryzacji Planowania Przestrzennego</a:t>
            </a:r>
          </a:p>
          <a:p>
            <a:r>
              <a:rPr lang="pl-PL" sz="23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old"/>
              </a:rPr>
              <a:t>Departament Planowania Przestrzennego</a:t>
            </a:r>
            <a:endParaRPr lang="en-US" sz="23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CC2C3810-5CC5-A72E-C75C-5F6AEAA89527}"/>
              </a:ext>
            </a:extLst>
          </p:cNvPr>
          <p:cNvSpPr txBox="1"/>
          <p:nvPr/>
        </p:nvSpPr>
        <p:spPr>
          <a:xfrm>
            <a:off x="622994" y="3271655"/>
            <a:ext cx="8132442" cy="4955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pl-PL" sz="23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old"/>
              </a:rPr>
              <a:t>Katarzyna Zagrobelna</a:t>
            </a:r>
          </a:p>
          <a:p>
            <a:r>
              <a:rPr lang="pl-PL" sz="23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old"/>
              </a:rPr>
              <a:t>Naczelnik wydziału</a:t>
            </a:r>
          </a:p>
          <a:p>
            <a:r>
              <a:rPr lang="pl-PL" sz="23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old"/>
              </a:rPr>
              <a:t>Barbara Jabłońska </a:t>
            </a:r>
          </a:p>
          <a:p>
            <a:r>
              <a:rPr lang="pl-PL" sz="23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old"/>
              </a:rPr>
              <a:t>Główny specjalista </a:t>
            </a:r>
          </a:p>
          <a:p>
            <a:r>
              <a:rPr lang="pl-PL" sz="23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old"/>
              </a:rPr>
              <a:t>Jakub Kosowski </a:t>
            </a:r>
          </a:p>
          <a:p>
            <a:r>
              <a:rPr lang="pl-PL" sz="23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old"/>
              </a:rPr>
              <a:t>Główny specjalista</a:t>
            </a:r>
          </a:p>
          <a:p>
            <a:r>
              <a:rPr lang="pl-PL" sz="23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old"/>
              </a:rPr>
              <a:t>Klaudia Danielik</a:t>
            </a:r>
          </a:p>
          <a:p>
            <a:r>
              <a:rPr lang="pl-PL" sz="23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old"/>
              </a:rPr>
              <a:t>Główny specjalista </a:t>
            </a:r>
          </a:p>
          <a:p>
            <a:r>
              <a:rPr lang="pl-PL" sz="23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old"/>
              </a:rPr>
              <a:t>Lidia Mikołajczuk</a:t>
            </a:r>
          </a:p>
          <a:p>
            <a:r>
              <a:rPr lang="pl-PL" sz="23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old"/>
              </a:rPr>
              <a:t>Starszy specjalista</a:t>
            </a:r>
          </a:p>
          <a:p>
            <a:r>
              <a:rPr lang="pl-PL" sz="23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old"/>
              </a:rPr>
              <a:t>Joanna Modzelewska</a:t>
            </a:r>
          </a:p>
          <a:p>
            <a:r>
              <a:rPr lang="pl-PL" sz="23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old"/>
              </a:rPr>
              <a:t>Starszy specjalista</a:t>
            </a:r>
          </a:p>
          <a:p>
            <a:r>
              <a:rPr lang="pl-PL" sz="23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old"/>
              </a:rPr>
              <a:t> </a:t>
            </a:r>
            <a:endParaRPr lang="pl-PL" sz="24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Bold"/>
            </a:endParaRPr>
          </a:p>
          <a:p>
            <a:r>
              <a:rPr lang="pl-PL" sz="23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old"/>
              </a:rPr>
              <a:t>Marcin </a:t>
            </a:r>
            <a:r>
              <a:rPr lang="pl-PL" sz="2300" b="1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old"/>
              </a:rPr>
              <a:t>Lebiecki</a:t>
            </a:r>
            <a:r>
              <a:rPr lang="pl-PL" sz="23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old"/>
              </a:rPr>
              <a:t> </a:t>
            </a:r>
            <a:r>
              <a:rPr lang="pl-PL" sz="23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old"/>
              </a:rPr>
              <a:t>– ekspert zewnętrzny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00AF70A-4653-325F-DF38-020ABE32013C}"/>
              </a:ext>
            </a:extLst>
          </p:cNvPr>
          <p:cNvSpPr/>
          <p:nvPr/>
        </p:nvSpPr>
        <p:spPr>
          <a:xfrm>
            <a:off x="12103859" y="0"/>
            <a:ext cx="2228158" cy="1202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1F3CB04D-E60B-D72A-6612-FA2F495874CB}"/>
              </a:ext>
            </a:extLst>
          </p:cNvPr>
          <p:cNvSpPr txBox="1"/>
          <p:nvPr/>
        </p:nvSpPr>
        <p:spPr>
          <a:xfrm>
            <a:off x="8400314" y="347708"/>
            <a:ext cx="5376905" cy="2048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548"/>
              </a:lnSpc>
            </a:pPr>
            <a:r>
              <a:rPr lang="pl-PL" sz="40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Zespół zaangażowany w tworzenie </a:t>
            </a:r>
          </a:p>
          <a:p>
            <a:pPr algn="r">
              <a:lnSpc>
                <a:spcPts val="5548"/>
              </a:lnSpc>
            </a:pPr>
            <a:r>
              <a:rPr lang="pl-PL" sz="40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Wtyczki APP2</a:t>
            </a:r>
            <a:endParaRPr lang="pl-PL" sz="4000" b="1" dirty="0">
              <a:solidFill>
                <a:srgbClr val="263779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Lato 1 Bold"/>
            </a:endParaRPr>
          </a:p>
        </p:txBody>
      </p:sp>
    </p:spTree>
    <p:extLst>
      <p:ext uri="{BB962C8B-B14F-4D97-AF65-F5344CB8AC3E}">
        <p14:creationId xmlns:p14="http://schemas.microsoft.com/office/powerpoint/2010/main" val="795620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D235B-FB29-4E86-7DC4-95AFD8C25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33ACCDB9-6FA6-16FC-F3FB-37065E21C9E9}"/>
              </a:ext>
            </a:extLst>
          </p:cNvPr>
          <p:cNvSpPr txBox="1"/>
          <p:nvPr/>
        </p:nvSpPr>
        <p:spPr>
          <a:xfrm>
            <a:off x="1331435" y="3352898"/>
            <a:ext cx="14892795" cy="6972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-PL" sz="44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Dziękuję za uwagę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3580804E-2A3D-02F0-0F6A-308B6D803512}"/>
              </a:ext>
            </a:extLst>
          </p:cNvPr>
          <p:cNvSpPr txBox="1"/>
          <p:nvPr/>
        </p:nvSpPr>
        <p:spPr>
          <a:xfrm>
            <a:off x="6109395" y="6574729"/>
            <a:ext cx="8132442" cy="190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pl-PL" sz="2400" dirty="0">
                <a:solidFill>
                  <a:srgbClr val="263779"/>
                </a:solidFill>
                <a:latin typeface="Lato Bold"/>
                <a:ea typeface="Lato Bold"/>
                <a:cs typeface="Lato Bold"/>
                <a:sym typeface="Lato Bold"/>
              </a:rPr>
              <a:t>Anna Michalik</a:t>
            </a:r>
          </a:p>
          <a:p>
            <a:pPr algn="r"/>
            <a:r>
              <a:rPr lang="pl-PL" sz="2400" dirty="0">
                <a:solidFill>
                  <a:srgbClr val="263779"/>
                </a:solidFill>
                <a:latin typeface="Lato Bold"/>
                <a:ea typeface="Lato Bold"/>
                <a:cs typeface="Lato Bold"/>
                <a:sym typeface="Lato Bold"/>
              </a:rPr>
              <a:t>zastępca dyrektora departamentu</a:t>
            </a:r>
            <a:endParaRPr lang="en-US" sz="2400" dirty="0">
              <a:solidFill>
                <a:srgbClr val="263779"/>
              </a:solidFill>
              <a:latin typeface="Lato"/>
              <a:ea typeface="Lato"/>
              <a:cs typeface="Lato"/>
              <a:sym typeface="Lato"/>
            </a:endParaRPr>
          </a:p>
          <a:p>
            <a:pPr algn="r"/>
            <a:r>
              <a:rPr lang="en-US" sz="2400" dirty="0" err="1">
                <a:solidFill>
                  <a:srgbClr val="263779"/>
                </a:solidFill>
                <a:latin typeface="Lato"/>
                <a:ea typeface="Lato"/>
                <a:cs typeface="Lato"/>
                <a:sym typeface="Lato"/>
              </a:rPr>
              <a:t>Departament</a:t>
            </a:r>
            <a:r>
              <a:rPr lang="en-US" sz="2400" dirty="0">
                <a:solidFill>
                  <a:srgbClr val="26377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00" dirty="0" err="1">
                <a:solidFill>
                  <a:srgbClr val="263779"/>
                </a:solidFill>
                <a:latin typeface="Lato"/>
                <a:ea typeface="Lato"/>
                <a:cs typeface="Lato"/>
                <a:sym typeface="Lato"/>
              </a:rPr>
              <a:t>Planowania</a:t>
            </a:r>
            <a:r>
              <a:rPr lang="en-US" sz="2400" dirty="0">
                <a:solidFill>
                  <a:srgbClr val="26377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00" dirty="0" err="1">
                <a:solidFill>
                  <a:srgbClr val="263779"/>
                </a:solidFill>
                <a:latin typeface="Lato"/>
                <a:ea typeface="Lato"/>
                <a:cs typeface="Lato"/>
                <a:sym typeface="Lato"/>
              </a:rPr>
              <a:t>Przestrzennego</a:t>
            </a:r>
            <a:endParaRPr lang="en-US" sz="2400" dirty="0">
              <a:solidFill>
                <a:srgbClr val="263779"/>
              </a:solidFill>
              <a:latin typeface="Lato"/>
              <a:ea typeface="Lato"/>
              <a:cs typeface="Lato"/>
              <a:sym typeface="Lato"/>
            </a:endParaRPr>
          </a:p>
          <a:p>
            <a:pPr algn="r"/>
            <a:r>
              <a:rPr lang="en-US" sz="2400" dirty="0" err="1">
                <a:solidFill>
                  <a:srgbClr val="263779"/>
                </a:solidFill>
                <a:latin typeface="Lato"/>
                <a:ea typeface="Lato"/>
                <a:cs typeface="Lato"/>
                <a:sym typeface="Lato"/>
              </a:rPr>
              <a:t>Ministerstwo</a:t>
            </a:r>
            <a:r>
              <a:rPr lang="en-US" sz="2400" dirty="0">
                <a:solidFill>
                  <a:srgbClr val="26377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00" dirty="0" err="1">
                <a:solidFill>
                  <a:srgbClr val="263779"/>
                </a:solidFill>
                <a:latin typeface="Lato"/>
                <a:ea typeface="Lato"/>
                <a:cs typeface="Lato"/>
                <a:sym typeface="Lato"/>
              </a:rPr>
              <a:t>Rozwoju</a:t>
            </a:r>
            <a:r>
              <a:rPr lang="en-US" sz="2400" dirty="0">
                <a:solidFill>
                  <a:srgbClr val="26377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00" dirty="0" err="1">
                <a:solidFill>
                  <a:srgbClr val="263779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US" sz="2400" dirty="0">
                <a:solidFill>
                  <a:srgbClr val="26377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00" dirty="0" err="1">
                <a:solidFill>
                  <a:srgbClr val="263779"/>
                </a:solidFill>
                <a:latin typeface="Lato"/>
                <a:ea typeface="Lato"/>
                <a:cs typeface="Lato"/>
                <a:sym typeface="Lato"/>
              </a:rPr>
              <a:t>Techologii</a:t>
            </a:r>
            <a:endParaRPr lang="en-US" sz="2400" dirty="0">
              <a:solidFill>
                <a:srgbClr val="263779"/>
              </a:solidFill>
              <a:latin typeface="Lato"/>
              <a:ea typeface="Lato"/>
              <a:cs typeface="Lato"/>
              <a:sym typeface="Lato"/>
            </a:endParaRPr>
          </a:p>
          <a:p>
            <a:pPr algn="r"/>
            <a:endParaRPr lang="en-US" sz="2800" dirty="0">
              <a:solidFill>
                <a:srgbClr val="26377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749659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D6A565B-05D3-AA4F-10C4-B40C98A2F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09" y="2009101"/>
            <a:ext cx="12391194" cy="6218459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7FF20257-E1DA-6EDA-D899-F57BE39BC158}"/>
              </a:ext>
            </a:extLst>
          </p:cNvPr>
          <p:cNvSpPr txBox="1"/>
          <p:nvPr/>
        </p:nvSpPr>
        <p:spPr>
          <a:xfrm>
            <a:off x="468724" y="857250"/>
            <a:ext cx="14161675" cy="638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48"/>
              </a:lnSpc>
            </a:pPr>
            <a:r>
              <a:rPr lang="pl-PL" sz="40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Dane przestrzenne – zakres docelowy – plan ogólny gminy</a:t>
            </a:r>
            <a:endParaRPr lang="en-US" sz="4000" dirty="0">
              <a:solidFill>
                <a:srgbClr val="263779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Lato 1 Bold"/>
            </a:endParaRPr>
          </a:p>
        </p:txBody>
      </p:sp>
    </p:spTree>
    <p:extLst>
      <p:ext uri="{BB962C8B-B14F-4D97-AF65-F5344CB8AC3E}">
        <p14:creationId xmlns:p14="http://schemas.microsoft.com/office/powerpoint/2010/main" val="568571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65519-0CA5-46C1-1398-4E3E94654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>
            <a:extLst>
              <a:ext uri="{FF2B5EF4-FFF2-40B4-BE49-F238E27FC236}">
                <a16:creationId xmlns:a16="http://schemas.microsoft.com/office/drawing/2014/main" id="{9C310BBA-4D17-36C8-849E-F689814B1399}"/>
              </a:ext>
            </a:extLst>
          </p:cNvPr>
          <p:cNvSpPr txBox="1"/>
          <p:nvPr/>
        </p:nvSpPr>
        <p:spPr>
          <a:xfrm>
            <a:off x="449259" y="877583"/>
            <a:ext cx="13783575" cy="638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48"/>
              </a:lnSpc>
            </a:pPr>
            <a:r>
              <a:rPr lang="pl-PL" sz="40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Plan ogólny gminy - przykład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629B21A-BC8A-B284-8DEA-0DD2B16EA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027" y="1891398"/>
            <a:ext cx="9218681" cy="599530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AE7E5AB-1BCE-C07F-7DC3-2D76DE36B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93" y="1891398"/>
            <a:ext cx="3840347" cy="3355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6796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C5EDC-00DF-4ABB-113A-1EF403C2D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>
            <a:extLst>
              <a:ext uri="{FF2B5EF4-FFF2-40B4-BE49-F238E27FC236}">
                <a16:creationId xmlns:a16="http://schemas.microsoft.com/office/drawing/2014/main" id="{497F053A-E686-B457-422E-6BB312F19AE8}"/>
              </a:ext>
            </a:extLst>
          </p:cNvPr>
          <p:cNvSpPr txBox="1"/>
          <p:nvPr/>
        </p:nvSpPr>
        <p:spPr>
          <a:xfrm>
            <a:off x="449259" y="877583"/>
            <a:ext cx="13783575" cy="638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48"/>
              </a:lnSpc>
            </a:pPr>
            <a:r>
              <a:rPr lang="pl-PL" sz="40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Plan ogólny gminy - przykład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B6C7893-EBF8-A1E2-21FD-976341CCF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93" y="1891398"/>
            <a:ext cx="3840347" cy="3355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7ED617B-635B-51F9-CC55-7D5636165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723" y="1638975"/>
            <a:ext cx="9384757" cy="6619200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754C821C-E008-C301-C382-E3E891F1AC38}"/>
              </a:ext>
            </a:extLst>
          </p:cNvPr>
          <p:cNvSpPr txBox="1"/>
          <p:nvPr/>
        </p:nvSpPr>
        <p:spPr>
          <a:xfrm>
            <a:off x="749259" y="6780847"/>
            <a:ext cx="2863414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pl-PL" sz="24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"/>
              </a:rPr>
              <a:t>W nawisach wskazana liczba utworzonych stref planistycznych</a:t>
            </a:r>
          </a:p>
        </p:txBody>
      </p:sp>
    </p:spTree>
    <p:extLst>
      <p:ext uri="{BB962C8B-B14F-4D97-AF65-F5344CB8AC3E}">
        <p14:creationId xmlns:p14="http://schemas.microsoft.com/office/powerpoint/2010/main" val="1131845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20FB5-87E1-57D7-D637-2D0CC64A1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>
            <a:extLst>
              <a:ext uri="{FF2B5EF4-FFF2-40B4-BE49-F238E27FC236}">
                <a16:creationId xmlns:a16="http://schemas.microsoft.com/office/drawing/2014/main" id="{B04994E9-BE0B-6E66-86BF-4EB6FB0E5392}"/>
              </a:ext>
            </a:extLst>
          </p:cNvPr>
          <p:cNvSpPr txBox="1"/>
          <p:nvPr/>
        </p:nvSpPr>
        <p:spPr>
          <a:xfrm>
            <a:off x="449259" y="877583"/>
            <a:ext cx="13783575" cy="638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48"/>
              </a:lnSpc>
            </a:pPr>
            <a:r>
              <a:rPr lang="pl-PL" sz="40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Plan ogólny gminy – przykład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812C709D-3BC4-9CB4-63B0-9B8A73637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26" y="1743471"/>
            <a:ext cx="9014021" cy="6714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DEEEC93-D40A-C6AC-7FA8-AFBA4B56C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217" y="4694124"/>
            <a:ext cx="7294617" cy="3044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6778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7C8DA-B97F-3CCE-FBF1-B50C2CD43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E92BAE-0FBB-440D-9833-CFBE3F588652}"/>
              </a:ext>
            </a:extLst>
          </p:cNvPr>
          <p:cNvSpPr txBox="1"/>
          <p:nvPr/>
        </p:nvSpPr>
        <p:spPr>
          <a:xfrm>
            <a:off x="486247" y="3695721"/>
            <a:ext cx="13754188" cy="2048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48"/>
              </a:lnSpc>
            </a:pPr>
            <a:r>
              <a:rPr lang="pl-PL" sz="40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Wtyczka APP 2 </a:t>
            </a:r>
          </a:p>
          <a:p>
            <a:pPr algn="l">
              <a:lnSpc>
                <a:spcPts val="5548"/>
              </a:lnSpc>
            </a:pPr>
            <a:r>
              <a:rPr lang="pl-PL" sz="40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Bezpłatne narzędzie do tworzenia danych przestrzennych dla aktów planowania przestrzennego</a:t>
            </a:r>
            <a:endParaRPr lang="en-US" sz="4000" dirty="0">
              <a:solidFill>
                <a:srgbClr val="263779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Lato 1 Bold"/>
            </a:endParaRPr>
          </a:p>
        </p:txBody>
      </p:sp>
    </p:spTree>
    <p:extLst>
      <p:ext uri="{BB962C8B-B14F-4D97-AF65-F5344CB8AC3E}">
        <p14:creationId xmlns:p14="http://schemas.microsoft.com/office/powerpoint/2010/main" val="1965314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0">
            <a:extLst>
              <a:ext uri="{FF2B5EF4-FFF2-40B4-BE49-F238E27FC236}">
                <a16:creationId xmlns:a16="http://schemas.microsoft.com/office/drawing/2014/main" id="{F322A51B-5742-8321-F170-12351994799E}"/>
              </a:ext>
            </a:extLst>
          </p:cNvPr>
          <p:cNvSpPr txBox="1"/>
          <p:nvPr/>
        </p:nvSpPr>
        <p:spPr>
          <a:xfrm>
            <a:off x="449260" y="1701319"/>
            <a:ext cx="12586450" cy="1013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155"/>
              </a:lnSpc>
            </a:pPr>
            <a:r>
              <a:rPr lang="pl-PL" sz="258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"/>
              </a:rPr>
              <a:t>W </a:t>
            </a:r>
            <a:r>
              <a:rPr lang="pl-PL" sz="2580" u="sng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"/>
                <a:hlinkClick r:id="rId2" tooltip="https://plugins.qgis.org/plugins/wtyczka_qgis_app/#plugin-about"/>
              </a:rPr>
              <a:t>oficjalnym repozytorium QGIS</a:t>
            </a:r>
            <a:r>
              <a:rPr lang="pl-PL" sz="258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"/>
              </a:rPr>
              <a:t> opublikowana została nowa, </a:t>
            </a:r>
            <a:r>
              <a:rPr lang="pl-PL" sz="258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 Bold"/>
              </a:rPr>
              <a:t>eksperymentalna wersja </a:t>
            </a:r>
          </a:p>
          <a:p>
            <a:pPr algn="r">
              <a:lnSpc>
                <a:spcPts val="4155"/>
              </a:lnSpc>
            </a:pPr>
            <a:r>
              <a:rPr lang="pl-PL" sz="258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 Bold"/>
              </a:rPr>
              <a:t>Wtyczki APP 2 – wersja 2.1.1. 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97502E8D-692D-129B-11F2-8044C5E7D99E}"/>
              </a:ext>
            </a:extLst>
          </p:cNvPr>
          <p:cNvSpPr txBox="1"/>
          <p:nvPr/>
        </p:nvSpPr>
        <p:spPr>
          <a:xfrm>
            <a:off x="449260" y="877583"/>
            <a:ext cx="13176790" cy="63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8"/>
              </a:lnSpc>
            </a:pPr>
            <a:r>
              <a:rPr lang="pl-PL" sz="40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Lato 1 Bold"/>
              </a:rPr>
              <a:t>Wtyczka APP 2</a:t>
            </a: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7F30AFD9-B7EC-D1C5-9D0D-299D745E127A}"/>
              </a:ext>
            </a:extLst>
          </p:cNvPr>
          <p:cNvSpPr/>
          <p:nvPr/>
        </p:nvSpPr>
        <p:spPr>
          <a:xfrm>
            <a:off x="469769" y="2474382"/>
            <a:ext cx="1767617" cy="533091"/>
          </a:xfrm>
          <a:custGeom>
            <a:avLst/>
            <a:gdLst/>
            <a:ahLst/>
            <a:cxnLst/>
            <a:rect l="l" t="t" r="r" b="b"/>
            <a:pathLst>
              <a:path w="1767617" h="533091">
                <a:moveTo>
                  <a:pt x="0" y="0"/>
                </a:moveTo>
                <a:lnTo>
                  <a:pt x="1767617" y="0"/>
                </a:lnTo>
                <a:lnTo>
                  <a:pt x="1767617" y="533091"/>
                </a:lnTo>
                <a:lnTo>
                  <a:pt x="0" y="5330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Freeform 22">
            <a:extLst>
              <a:ext uri="{FF2B5EF4-FFF2-40B4-BE49-F238E27FC236}">
                <a16:creationId xmlns:a16="http://schemas.microsoft.com/office/drawing/2014/main" id="{14B18B19-1161-60F1-7640-C7F030503F86}"/>
              </a:ext>
            </a:extLst>
          </p:cNvPr>
          <p:cNvSpPr/>
          <p:nvPr/>
        </p:nvSpPr>
        <p:spPr>
          <a:xfrm rot="19175447">
            <a:off x="5267462" y="2264411"/>
            <a:ext cx="333364" cy="431540"/>
          </a:xfrm>
          <a:custGeom>
            <a:avLst/>
            <a:gdLst/>
            <a:ahLst/>
            <a:cxnLst/>
            <a:rect l="l" t="t" r="r" b="b"/>
            <a:pathLst>
              <a:path w="333364" h="431540">
                <a:moveTo>
                  <a:pt x="0" y="0"/>
                </a:moveTo>
                <a:lnTo>
                  <a:pt x="333365" y="0"/>
                </a:lnTo>
                <a:lnTo>
                  <a:pt x="333365" y="431540"/>
                </a:lnTo>
                <a:lnTo>
                  <a:pt x="0" y="431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914" b="-914"/>
            </a:stretch>
          </a:blipFill>
        </p:spPr>
        <p:txBody>
          <a:bodyPr/>
          <a:lstStyle/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5" name="Obraz 24" descr="Obraz zawierający tekst, elektronika, zrzut ekranu, Czcion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0E30CE72-96A0-293B-50D9-8688539324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030" y="3007473"/>
            <a:ext cx="6171625" cy="4941367"/>
          </a:xfrm>
          <a:prstGeom prst="rect">
            <a:avLst/>
          </a:prstGeom>
        </p:spPr>
      </p:pic>
      <p:sp>
        <p:nvSpPr>
          <p:cNvPr id="2" name="TextBox 20">
            <a:extLst>
              <a:ext uri="{FF2B5EF4-FFF2-40B4-BE49-F238E27FC236}">
                <a16:creationId xmlns:a16="http://schemas.microsoft.com/office/drawing/2014/main" id="{B8FB6DE0-88B8-7454-C4A4-43D77CC5DC12}"/>
              </a:ext>
            </a:extLst>
          </p:cNvPr>
          <p:cNvSpPr txBox="1"/>
          <p:nvPr/>
        </p:nvSpPr>
        <p:spPr>
          <a:xfrm>
            <a:off x="7433916" y="3035828"/>
            <a:ext cx="6670086" cy="4913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"/>
              </a:rPr>
              <a:t>Program QGIS stanowi powszechnie używane, </a:t>
            </a:r>
            <a:r>
              <a:rPr lang="pl-PL" sz="24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"/>
              </a:rPr>
              <a:t>bezpłatne oprogramowanie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"/>
              </a:rPr>
              <a:t>Wtyczka APP 2 została opracowana w </a:t>
            </a:r>
            <a:r>
              <a:rPr lang="pl-PL" sz="24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"/>
              </a:rPr>
              <a:t>Ministerstwie Rozwoju i Technologii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 Bold"/>
              </a:rPr>
              <a:t>Wtyczkę zaprojektowano w taki sposób, aby „</a:t>
            </a:r>
            <a:r>
              <a:rPr lang="pl-PL" sz="24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 Bold"/>
              </a:rPr>
              <a:t>prowadziła za rękę</a:t>
            </a:r>
            <a:r>
              <a:rPr lang="pl-PL" sz="24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1 Bold"/>
              </a:rPr>
              <a:t>” – wprowadzono m.in. listy rozwijalne, podpowiedzi do atrybutów, automatyczne oraz półautomatyczne wypełnianie pól</a:t>
            </a:r>
          </a:p>
        </p:txBody>
      </p:sp>
    </p:spTree>
    <p:extLst>
      <p:ext uri="{BB962C8B-B14F-4D97-AF65-F5344CB8AC3E}">
        <p14:creationId xmlns:p14="http://schemas.microsoft.com/office/powerpoint/2010/main" val="147306990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otyw pakietu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4589</TotalTime>
  <Words>773</Words>
  <Application>Microsoft Office PowerPoint</Application>
  <PresentationFormat>Niestandardowy</PresentationFormat>
  <Paragraphs>127</Paragraphs>
  <Slides>36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3" baseType="lpstr">
      <vt:lpstr>Aptos</vt:lpstr>
      <vt:lpstr>Arial</vt:lpstr>
      <vt:lpstr>Courier New</vt:lpstr>
      <vt:lpstr>Lato</vt:lpstr>
      <vt:lpstr>Lato Black</vt:lpstr>
      <vt:lpstr>Lato Bold</vt:lpstr>
      <vt:lpstr>Motyw pakietu Office</vt:lpstr>
      <vt:lpstr>Wtyczka APP 2 - co dalej?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Majtczak Maciej</dc:creator>
  <cp:lastModifiedBy>Michalik Anna</cp:lastModifiedBy>
  <cp:revision>148</cp:revision>
  <dcterms:created xsi:type="dcterms:W3CDTF">2024-08-26T12:19:30Z</dcterms:created>
  <dcterms:modified xsi:type="dcterms:W3CDTF">2025-06-24T12:25:19Z</dcterms:modified>
</cp:coreProperties>
</file>