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1" r:id="rId3"/>
    <p:sldId id="263" r:id="rId4"/>
    <p:sldId id="262" r:id="rId5"/>
    <p:sldId id="264" r:id="rId6"/>
    <p:sldId id="266" r:id="rId7"/>
    <p:sldId id="269" r:id="rId8"/>
    <p:sldId id="268" r:id="rId9"/>
    <p:sldId id="272" r:id="rId10"/>
    <p:sldId id="267" r:id="rId11"/>
    <p:sldId id="265" r:id="rId12"/>
    <p:sldId id="270" r:id="rId13"/>
    <p:sldId id="271" r:id="rId14"/>
    <p:sldId id="273" r:id="rId15"/>
  </p:sldIdLst>
  <p:sldSz cx="12192000" cy="6858000"/>
  <p:notesSz cx="6797675" cy="9928225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31" autoAdjust="0"/>
    <p:restoredTop sz="94660"/>
  </p:normalViewPr>
  <p:slideViewPr>
    <p:cSldViewPr snapToGrid="0">
      <p:cViewPr>
        <p:scale>
          <a:sx n="80" d="100"/>
          <a:sy n="80" d="100"/>
        </p:scale>
        <p:origin x="-90" y="-7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4EFEE1-6AC6-44B9-9C41-50EE9CEEC37C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12A16-5F79-4BB1-B9D4-C0F287F87090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033255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1439E6-BC68-4CB2-99C4-8D3293CA0B95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79768" y="4777958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67AD15-5901-4726-9F7E-7C2972F59537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63335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94938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57352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482878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39679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32617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0720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8543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694840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517580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10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40275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11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626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12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770861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13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201158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7AD15-5901-4726-9F7E-7C2972F59537}" type="slidenum">
              <a:rPr lang="pl-PL" smtClean="0"/>
              <a:t>14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93036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smtClean="0"/>
              <a:t>Kliknij, aby edytować styl wzorca podtytułu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5102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62561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18643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84339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21881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93050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5184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88810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00097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68191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29927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D4266-1066-4E3D-974C-1864369B7D3D}" type="datetimeFigureOut">
              <a:rPr lang="pl-PL" smtClean="0"/>
              <a:t>2018-11-06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0367B-06AF-40C7-8898-6777EA6AD80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20503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Modernizacja%20magistrali%20wodoci&#261;gowej_TI.docx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Modernizacja%20magistrali%20wodoci&#261;gowej_TI.docx" TargetMode="External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Modernizacja%20magistrali%20wodoci&#261;gowej_TI.docx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Modernizacja%20magistrali%20wodoci&#261;gowej_TI.docx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313288" y="4400995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pl-PL" b="1" dirty="0" smtClean="0"/>
              <a:t>Miejskie Przedsiębiorstwo Wodociągów i Kanalizacji Sp. z o.o.                            w Rzeszowie</a:t>
            </a:r>
          </a:p>
          <a:p>
            <a:endParaRPr lang="pl-PL" b="1" dirty="0" smtClean="0"/>
          </a:p>
          <a:p>
            <a:r>
              <a:rPr lang="pl-PL" b="1" dirty="0" smtClean="0"/>
              <a:t>Mirosław Pięta</a:t>
            </a:r>
          </a:p>
          <a:p>
            <a:r>
              <a:rPr lang="pl-PL" b="1" dirty="0" smtClean="0"/>
              <a:t>Kierownik Jednostki Realizującej Projekt, MAO.</a:t>
            </a:r>
            <a:endParaRPr lang="pl-PL" b="1" dirty="0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104483" y="1540955"/>
            <a:ext cx="9561611" cy="2881125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sz="4000" b="1" dirty="0" smtClean="0"/>
              <a:t/>
            </a:r>
            <a:br>
              <a:rPr lang="pl-PL" sz="4000" b="1" dirty="0" smtClean="0"/>
            </a:br>
            <a:r>
              <a:rPr lang="pl-PL" sz="4000" b="1" dirty="0" smtClean="0"/>
              <a:t>BUDOWA SUSZARNI MECHANICZNEJ OSADÓW WRAZ Z MODERNIZACJĄ OBIEKTÓW OCZYSZCZALNI ŚCIEKÓW I ROZBUDOWĄ SIECI KANALIZACYJNEJ MIASTA RZESZOWA</a:t>
            </a: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119444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</p:spTree>
    <p:extLst>
      <p:ext uri="{BB962C8B-B14F-4D97-AF65-F5344CB8AC3E}">
        <p14:creationId xmlns:p14="http://schemas.microsoft.com/office/powerpoint/2010/main" val="45978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005016" y="998257"/>
            <a:ext cx="9564130" cy="1729946"/>
          </a:xfrm>
        </p:spPr>
        <p:txBody>
          <a:bodyPr>
            <a:normAutofit/>
          </a:bodyPr>
          <a:lstStyle/>
          <a:p>
            <a:pPr algn="l"/>
            <a:r>
              <a:rPr lang="pl-PL" sz="3600" dirty="0" smtClean="0"/>
              <a:t>Zakres </a:t>
            </a:r>
            <a:r>
              <a:rPr lang="pl-PL" sz="3600" dirty="0"/>
              <a:t>projektu:</a:t>
            </a: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005016" y="2088312"/>
            <a:ext cx="9144000" cy="3903605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/>
              <a:t>Budowa suszarni mechanicznej osadów wraz z modernizacją obiektów oczyszczalni ścieków,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/>
              <a:t>Budowa instalacji fotowoltaicznej na terenie oczyszczalni ścieków,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/>
              <a:t>Modernizacja magistrali wodociągowej </a:t>
            </a:r>
            <a:r>
              <a:rPr lang="pl-PL" dirty="0" smtClean="0"/>
              <a:t> (ø800 i ø500) - 4,31 km,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Rozbudowa </a:t>
            </a:r>
            <a:r>
              <a:rPr lang="pl-PL" dirty="0"/>
              <a:t>sieci kanalizacji sanitarnej </a:t>
            </a:r>
            <a:r>
              <a:rPr lang="pl-PL" dirty="0" smtClean="0"/>
              <a:t>– 11 km,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Monitoring </a:t>
            </a:r>
            <a:r>
              <a:rPr lang="pl-PL" dirty="0"/>
              <a:t>sieci </a:t>
            </a:r>
            <a:r>
              <a:rPr lang="pl-PL" dirty="0" err="1"/>
              <a:t>wodno</a:t>
            </a:r>
            <a:r>
              <a:rPr lang="pl-PL" dirty="0"/>
              <a:t> – kanalizacyjnej,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/>
              <a:t>Przebudowa zbiorników wody </a:t>
            </a:r>
            <a:r>
              <a:rPr lang="pl-PL" dirty="0" smtClean="0"/>
              <a:t>pitnej,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Zakup </a:t>
            </a:r>
            <a:r>
              <a:rPr lang="pl-PL" dirty="0"/>
              <a:t>pojazdu specjalistycznego – WUKO.</a:t>
            </a:r>
          </a:p>
        </p:txBody>
      </p:sp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</p:spTree>
    <p:extLst>
      <p:ext uri="{BB962C8B-B14F-4D97-AF65-F5344CB8AC3E}">
        <p14:creationId xmlns:p14="http://schemas.microsoft.com/office/powerpoint/2010/main" val="306720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sp>
        <p:nvSpPr>
          <p:cNvPr id="8" name="Tytuł 1"/>
          <p:cNvSpPr txBox="1">
            <a:spLocks/>
          </p:cNvSpPr>
          <p:nvPr/>
        </p:nvSpPr>
        <p:spPr>
          <a:xfrm>
            <a:off x="930876" y="1005016"/>
            <a:ext cx="9564130" cy="17299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600" dirty="0"/>
              <a:t>Finansowanie </a:t>
            </a:r>
            <a:r>
              <a:rPr lang="pl-PL" sz="3600" dirty="0" smtClean="0"/>
              <a:t>projektu:</a:t>
            </a:r>
            <a:r>
              <a:rPr lang="pl-PL" dirty="0" smtClean="0"/>
              <a:t/>
            </a:r>
            <a:br>
              <a:rPr lang="pl-PL" dirty="0" smtClean="0"/>
            </a:br>
            <a:endParaRPr lang="pl-PL" dirty="0"/>
          </a:p>
        </p:txBody>
      </p:sp>
      <p:sp>
        <p:nvSpPr>
          <p:cNvPr id="9" name="Podtytuł 2"/>
          <p:cNvSpPr txBox="1">
            <a:spLocks/>
          </p:cNvSpPr>
          <p:nvPr/>
        </p:nvSpPr>
        <p:spPr>
          <a:xfrm>
            <a:off x="930876" y="1869989"/>
            <a:ext cx="9310914" cy="38305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endParaRPr lang="pl-PL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Koszt </a:t>
            </a:r>
            <a:r>
              <a:rPr lang="pl-PL" dirty="0"/>
              <a:t>całkowity: </a:t>
            </a:r>
            <a:r>
              <a:rPr lang="pl-PL" b="1" dirty="0"/>
              <a:t>93,6</a:t>
            </a:r>
            <a:r>
              <a:rPr lang="pl-PL" dirty="0"/>
              <a:t> mln zł netto</a:t>
            </a:r>
            <a:r>
              <a:rPr lang="pl-PL" dirty="0" smtClean="0"/>
              <a:t>, (</a:t>
            </a:r>
            <a:r>
              <a:rPr lang="pl-PL" b="1" dirty="0" smtClean="0"/>
              <a:t>114,7</a:t>
            </a:r>
            <a:r>
              <a:rPr lang="pl-PL" dirty="0" smtClean="0"/>
              <a:t> mln zł brutto),</a:t>
            </a:r>
            <a:endParaRPr lang="pl-P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/>
              <a:t>Dofinansowanie UE: </a:t>
            </a:r>
            <a:r>
              <a:rPr lang="pl-PL" b="1" dirty="0"/>
              <a:t>56,7</a:t>
            </a:r>
            <a:r>
              <a:rPr lang="pl-PL" dirty="0"/>
              <a:t> mln </a:t>
            </a:r>
            <a:r>
              <a:rPr lang="pl-PL" dirty="0" smtClean="0"/>
              <a:t>zł,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Podpisanie umowy o dofinansowanie: </a:t>
            </a:r>
            <a:r>
              <a:rPr lang="pl-PL" b="1" dirty="0" smtClean="0"/>
              <a:t>16 lutego 2016 r.,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Przewidywana certyfikacja wydatków na koniec 2018r: </a:t>
            </a:r>
            <a:r>
              <a:rPr lang="pl-PL" b="1" dirty="0" smtClean="0"/>
              <a:t>92,2%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95336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sp>
        <p:nvSpPr>
          <p:cNvPr id="9" name="Podtytuł 2"/>
          <p:cNvSpPr>
            <a:spLocks noGrp="1"/>
          </p:cNvSpPr>
          <p:nvPr>
            <p:ph type="subTitle" idx="1"/>
          </p:nvPr>
        </p:nvSpPr>
        <p:spPr>
          <a:xfrm>
            <a:off x="930876" y="2570249"/>
            <a:ext cx="9218140" cy="3525750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/>
              <a:t>Wartość kontraktu: </a:t>
            </a:r>
            <a:r>
              <a:rPr lang="pl-PL" b="1" dirty="0"/>
              <a:t>49,2</a:t>
            </a:r>
            <a:r>
              <a:rPr lang="pl-PL" dirty="0"/>
              <a:t> mln zł netto,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/>
              <a:t>Wykonawca: </a:t>
            </a:r>
            <a:r>
              <a:rPr lang="pl-PL" b="1" dirty="0"/>
              <a:t>Inżynieria Rzeszów S.A</a:t>
            </a:r>
            <a:r>
              <a:rPr lang="pl-PL" b="1" dirty="0" smtClean="0"/>
              <a:t>.,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Inżynier Kontraktu: </a:t>
            </a:r>
            <a:r>
              <a:rPr lang="pl-PL" b="1" dirty="0" smtClean="0"/>
              <a:t>HTS Sp. z o.o. – Rzeszów,</a:t>
            </a:r>
            <a:endParaRPr lang="pl-PL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dirty="0"/>
              <a:t>Okres realizacji: </a:t>
            </a:r>
            <a:r>
              <a:rPr lang="pl-PL" b="1" dirty="0"/>
              <a:t>VI </a:t>
            </a:r>
            <a:r>
              <a:rPr lang="pl-PL" b="1" dirty="0" smtClean="0"/>
              <a:t>2017 </a:t>
            </a:r>
            <a:r>
              <a:rPr lang="pl-PL" b="1" dirty="0"/>
              <a:t>– VI </a:t>
            </a:r>
            <a:r>
              <a:rPr lang="pl-PL" b="1" dirty="0" smtClean="0"/>
              <a:t>2019r.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pl-PL" b="1" dirty="0"/>
              <a:t>Czerwiec 2018r</a:t>
            </a:r>
            <a:r>
              <a:rPr lang="pl-PL" dirty="0"/>
              <a:t>. – zakończenie rozruchu instalacji odwadniania </a:t>
            </a:r>
            <a:r>
              <a:rPr lang="pl-PL" dirty="0" smtClean="0"/>
              <a:t>                          i </a:t>
            </a:r>
            <a:r>
              <a:rPr lang="pl-PL" dirty="0"/>
              <a:t>suszenia osadów, osiągnięcie wymaganych parametrów m.in. </a:t>
            </a:r>
            <a:r>
              <a:rPr lang="pl-PL" dirty="0" smtClean="0"/>
              <a:t>                       w </a:t>
            </a:r>
            <a:r>
              <a:rPr lang="pl-PL" dirty="0"/>
              <a:t>zakresie suchej masy osadów </a:t>
            </a:r>
            <a:r>
              <a:rPr lang="pl-PL" dirty="0" smtClean="0"/>
              <a:t>odwodnionych (28%) </a:t>
            </a:r>
            <a:r>
              <a:rPr lang="pl-PL" dirty="0"/>
              <a:t>i </a:t>
            </a:r>
            <a:r>
              <a:rPr lang="pl-PL" dirty="0" smtClean="0"/>
              <a:t>wysuszonych (93%), </a:t>
            </a:r>
            <a:r>
              <a:rPr lang="pl-PL" dirty="0"/>
              <a:t>zużycia ciepła czy efektywności usuwania amoniaku </a:t>
            </a:r>
            <a:r>
              <a:rPr lang="pl-PL" dirty="0" smtClean="0"/>
              <a:t>                               i </a:t>
            </a:r>
            <a:r>
              <a:rPr lang="pl-PL" dirty="0"/>
              <a:t>siarkowodoru z </a:t>
            </a:r>
            <a:r>
              <a:rPr lang="pl-PL" dirty="0" smtClean="0"/>
              <a:t>powietrza.</a:t>
            </a:r>
            <a:endParaRPr lang="pl-PL" dirty="0"/>
          </a:p>
        </p:txBody>
      </p:sp>
      <p:sp>
        <p:nvSpPr>
          <p:cNvPr id="8" name="Tytuł 1"/>
          <p:cNvSpPr txBox="1">
            <a:spLocks/>
          </p:cNvSpPr>
          <p:nvPr/>
        </p:nvSpPr>
        <p:spPr>
          <a:xfrm>
            <a:off x="930876" y="1328017"/>
            <a:ext cx="11026662" cy="157865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900" dirty="0"/>
              <a:t>Budowa suszarni mechanicznej osadów wraz </a:t>
            </a:r>
            <a:endParaRPr lang="pl-PL" sz="3900" dirty="0" smtClean="0"/>
          </a:p>
          <a:p>
            <a:pPr algn="l"/>
            <a:r>
              <a:rPr lang="pl-PL" sz="3900" dirty="0" smtClean="0"/>
              <a:t>z modernizacją </a:t>
            </a:r>
            <a:r>
              <a:rPr lang="pl-PL" sz="3900" dirty="0"/>
              <a:t>obiektów oczyszczalni ścieków</a:t>
            </a:r>
            <a:r>
              <a:rPr lang="pl-PL" dirty="0" smtClean="0"/>
              <a:t/>
            </a:r>
            <a:br>
              <a:rPr lang="pl-PL" dirty="0" smtClean="0"/>
            </a:b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47015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930876" y="3029199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pic>
        <p:nvPicPr>
          <p:cNvPr id="3" name="Obraz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2720" y="1753975"/>
            <a:ext cx="5859399" cy="39062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az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2686" y="2684371"/>
            <a:ext cx="4607635" cy="30720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860960" y="1044619"/>
            <a:ext cx="9283832" cy="9605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pl-PL" sz="3200" dirty="0"/>
              <a:t>B</a:t>
            </a:r>
            <a:r>
              <a:rPr lang="pl-PL" sz="3200" dirty="0" smtClean="0"/>
              <a:t>udowa </a:t>
            </a:r>
            <a:r>
              <a:rPr lang="pl-PL" sz="3200" dirty="0"/>
              <a:t>suszarni mechanicznej osadów </a:t>
            </a:r>
            <a:r>
              <a:rPr lang="pl-PL" sz="3200" dirty="0" smtClean="0"/>
              <a:t>z instalacją odwadniającą</a:t>
            </a:r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91714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pic>
        <p:nvPicPr>
          <p:cNvPr id="4" name="Obraz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06" y="2759693"/>
            <a:ext cx="4722633" cy="31478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az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2720" y="2418956"/>
            <a:ext cx="5398196" cy="33001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742521" y="1107042"/>
            <a:ext cx="10299833" cy="11323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pl-PL" sz="3200" dirty="0" smtClean="0"/>
              <a:t>Hermetyzacja </a:t>
            </a:r>
            <a:r>
              <a:rPr lang="pl-PL" sz="3200" dirty="0"/>
              <a:t>osadników wstępnych i zbiornika retencyjnego </a:t>
            </a:r>
            <a:r>
              <a:rPr lang="pl-PL" sz="3200" dirty="0" smtClean="0"/>
              <a:t>z </a:t>
            </a:r>
            <a:r>
              <a:rPr lang="pl-PL" sz="3200" dirty="0"/>
              <a:t>instalacją </a:t>
            </a:r>
            <a:r>
              <a:rPr lang="pl-PL" sz="3200" dirty="0" smtClean="0"/>
              <a:t>dezodoryzacji</a:t>
            </a:r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50903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pic>
        <p:nvPicPr>
          <p:cNvPr id="4" name="Obraz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790" y="2133600"/>
            <a:ext cx="5015424" cy="33436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az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387" y="2727476"/>
            <a:ext cx="4328368" cy="28855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992042" y="1269152"/>
            <a:ext cx="9855200" cy="9665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pl-PL" sz="3200" dirty="0" smtClean="0"/>
              <a:t>Modernizacja WKF – ów, </a:t>
            </a:r>
            <a:r>
              <a:rPr lang="pl-PL" sz="3200" dirty="0"/>
              <a:t>elewacji i dachów istniejących </a:t>
            </a:r>
            <a:r>
              <a:rPr lang="pl-PL" sz="3200" dirty="0" smtClean="0"/>
              <a:t>budynków</a:t>
            </a:r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10855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pic>
        <p:nvPicPr>
          <p:cNvPr id="11" name="Obraz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4402" y="2584250"/>
            <a:ext cx="4948866" cy="32992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az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396" y="2466167"/>
            <a:ext cx="4411006" cy="29406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859210" y="1092144"/>
            <a:ext cx="10120864" cy="127960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200" dirty="0"/>
              <a:t>P</a:t>
            </a:r>
            <a:r>
              <a:rPr lang="pl-PL" sz="3200" dirty="0" smtClean="0"/>
              <a:t>rzebudowa </a:t>
            </a:r>
            <a:r>
              <a:rPr lang="pl-PL" sz="3200" dirty="0"/>
              <a:t>portierni i garaży wraz z budową budynku obsługi</a:t>
            </a:r>
            <a:r>
              <a:rPr lang="pl-PL" sz="3200" dirty="0" smtClean="0"/>
              <a:t>, modernizacja </a:t>
            </a:r>
            <a:r>
              <a:rPr lang="pl-PL" sz="3200" dirty="0"/>
              <a:t>dróg, placów, chodników i ogrodzenia terenu oczyszczalni </a:t>
            </a:r>
            <a:r>
              <a:rPr lang="pl-PL" sz="3200" dirty="0" smtClean="0"/>
              <a:t>ścieków </a:t>
            </a:r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69929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pic>
        <p:nvPicPr>
          <p:cNvPr id="3" name="Obraz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790" y="2281298"/>
            <a:ext cx="4712677" cy="32412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Tytuł 1"/>
          <p:cNvSpPr txBox="1">
            <a:spLocks/>
          </p:cNvSpPr>
          <p:nvPr/>
        </p:nvSpPr>
        <p:spPr>
          <a:xfrm>
            <a:off x="1009031" y="2091792"/>
            <a:ext cx="4701844" cy="28410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sz="2400" dirty="0" smtClean="0">
                <a:latin typeface="+mn-lt"/>
              </a:rPr>
              <a:t>Koszt: </a:t>
            </a:r>
            <a:r>
              <a:rPr lang="pl-PL" sz="2400" b="1" dirty="0" smtClean="0">
                <a:latin typeface="+mn-lt"/>
              </a:rPr>
              <a:t>37,3</a:t>
            </a:r>
            <a:r>
              <a:rPr lang="pl-PL" sz="2400" dirty="0" smtClean="0">
                <a:latin typeface="+mn-lt"/>
              </a:rPr>
              <a:t> mln zł netto,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sz="2400" dirty="0" smtClean="0">
                <a:latin typeface="+mn-lt"/>
              </a:rPr>
              <a:t>Wkład UE: </a:t>
            </a:r>
            <a:r>
              <a:rPr lang="pl-PL" sz="2400" b="1" dirty="0" smtClean="0">
                <a:latin typeface="+mn-lt"/>
              </a:rPr>
              <a:t>20,5</a:t>
            </a:r>
            <a:r>
              <a:rPr lang="pl-PL" sz="2400" dirty="0" smtClean="0">
                <a:latin typeface="+mn-lt"/>
              </a:rPr>
              <a:t> mln zł,</a:t>
            </a:r>
            <a:endParaRPr lang="pl-PL" sz="2400" dirty="0"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sz="2400" dirty="0" smtClean="0">
                <a:latin typeface="+mn-lt"/>
              </a:rPr>
              <a:t>Okres realizacji: 2014 – 2015 r.</a:t>
            </a:r>
          </a:p>
          <a:p>
            <a:pPr algn="l"/>
            <a:endParaRPr lang="pl-PL" sz="3600" dirty="0" smtClean="0"/>
          </a:p>
          <a:p>
            <a:pPr algn="l"/>
            <a:endParaRPr lang="pl-PL" sz="3600" dirty="0"/>
          </a:p>
        </p:txBody>
      </p:sp>
      <p:sp>
        <p:nvSpPr>
          <p:cNvPr id="8" name="Tytuł 1"/>
          <p:cNvSpPr txBox="1">
            <a:spLocks/>
          </p:cNvSpPr>
          <p:nvPr/>
        </p:nvSpPr>
        <p:spPr>
          <a:xfrm>
            <a:off x="1009031" y="1177545"/>
            <a:ext cx="9955954" cy="156124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200" dirty="0" smtClean="0"/>
              <a:t>Rozbudowa (modernizacja) ciągu biologicznego komunalnej Oczyszczalni Ścieków w Rzeszowie</a:t>
            </a:r>
          </a:p>
          <a:p>
            <a:pPr algn="l"/>
            <a:endParaRPr lang="pl-PL" sz="3600" dirty="0"/>
          </a:p>
        </p:txBody>
      </p:sp>
    </p:spTree>
    <p:extLst>
      <p:ext uri="{BB962C8B-B14F-4D97-AF65-F5344CB8AC3E}">
        <p14:creationId xmlns:p14="http://schemas.microsoft.com/office/powerpoint/2010/main" val="317938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pic>
        <p:nvPicPr>
          <p:cNvPr id="4" name="Obraz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231" y="1972389"/>
            <a:ext cx="4634048" cy="32598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Podtytuł 2"/>
          <p:cNvSpPr>
            <a:spLocks noGrp="1"/>
          </p:cNvSpPr>
          <p:nvPr>
            <p:ph type="subTitle" idx="1"/>
          </p:nvPr>
        </p:nvSpPr>
        <p:spPr>
          <a:xfrm>
            <a:off x="571256" y="2096116"/>
            <a:ext cx="3487152" cy="1971513"/>
          </a:xfrm>
        </p:spPr>
        <p:txBody>
          <a:bodyPr>
            <a:normAutofit/>
          </a:bodyPr>
          <a:lstStyle/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pl-PL" dirty="0" smtClean="0"/>
              <a:t>Moc: </a:t>
            </a:r>
            <a:r>
              <a:rPr lang="pl-PL" dirty="0"/>
              <a:t>1 </a:t>
            </a:r>
            <a:r>
              <a:rPr lang="pl-PL" dirty="0" smtClean="0"/>
              <a:t>MW,</a:t>
            </a:r>
          </a:p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pl-PL" dirty="0" smtClean="0"/>
              <a:t>Koszt: </a:t>
            </a:r>
            <a:r>
              <a:rPr lang="pl-PL" b="1" dirty="0" smtClean="0"/>
              <a:t>4</a:t>
            </a:r>
            <a:r>
              <a:rPr lang="pl-PL" dirty="0" smtClean="0"/>
              <a:t> mln zł netto,</a:t>
            </a:r>
          </a:p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pl-PL" dirty="0" smtClean="0"/>
              <a:t>Ilość paneli: 3 220 szt.</a:t>
            </a:r>
            <a:endParaRPr lang="pl-PL" dirty="0"/>
          </a:p>
          <a:p>
            <a:pPr lvl="0" algn="l"/>
            <a:endParaRPr lang="pl-PL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pl-PL" dirty="0"/>
          </a:p>
        </p:txBody>
      </p:sp>
      <p:pic>
        <p:nvPicPr>
          <p:cNvPr id="10" name="Obraz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4641" y="3602293"/>
            <a:ext cx="4074804" cy="24048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571256" y="1061910"/>
            <a:ext cx="10682786" cy="91047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200" dirty="0"/>
              <a:t>Budowa instalacji fotowoltaicznej na terenie oczyszczalni </a:t>
            </a:r>
            <a:r>
              <a:rPr lang="pl-PL" sz="3200" dirty="0" smtClean="0"/>
              <a:t>ścieków</a:t>
            </a:r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717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sp>
        <p:nvSpPr>
          <p:cNvPr id="9" name="Podtytuł 2"/>
          <p:cNvSpPr>
            <a:spLocks noGrp="1"/>
          </p:cNvSpPr>
          <p:nvPr>
            <p:ph type="subTitle" idx="1"/>
          </p:nvPr>
        </p:nvSpPr>
        <p:spPr>
          <a:xfrm>
            <a:off x="930876" y="2466167"/>
            <a:ext cx="9564130" cy="3525750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Wykonawca: </a:t>
            </a:r>
            <a:r>
              <a:rPr lang="pl-PL" dirty="0"/>
              <a:t>Konsorcjum firm </a:t>
            </a:r>
            <a:r>
              <a:rPr lang="pl-PL" dirty="0" err="1"/>
              <a:t>Preuss</a:t>
            </a:r>
            <a:r>
              <a:rPr lang="pl-PL" dirty="0"/>
              <a:t> </a:t>
            </a:r>
            <a:r>
              <a:rPr lang="pl-PL" dirty="0" err="1"/>
              <a:t>Pipe</a:t>
            </a:r>
            <a:r>
              <a:rPr lang="pl-PL" dirty="0"/>
              <a:t> </a:t>
            </a:r>
            <a:r>
              <a:rPr lang="pl-PL" dirty="0" err="1"/>
              <a:t>Rehabilitation</a:t>
            </a:r>
            <a:r>
              <a:rPr lang="pl-PL" dirty="0"/>
              <a:t> Polska Sp. z o.o. </a:t>
            </a:r>
            <a:r>
              <a:rPr lang="pl-PL" dirty="0" smtClean="0"/>
              <a:t>i </a:t>
            </a:r>
            <a:r>
              <a:rPr lang="pl-PL" dirty="0"/>
              <a:t>Per </a:t>
            </a:r>
            <a:r>
              <a:rPr lang="pl-PL" dirty="0" err="1"/>
              <a:t>Aarsleff</a:t>
            </a:r>
            <a:r>
              <a:rPr lang="pl-PL" dirty="0"/>
              <a:t> Polska Sp. z o.o. </a:t>
            </a:r>
            <a:endParaRPr lang="pl-PL" dirty="0" smtClean="0"/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Koszt: </a:t>
            </a:r>
            <a:r>
              <a:rPr lang="pl-PL" b="1" dirty="0" smtClean="0"/>
              <a:t>12,7</a:t>
            </a:r>
            <a:r>
              <a:rPr lang="pl-PL" dirty="0" smtClean="0"/>
              <a:t> mln zł netto,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Termin realizacji: X 2017 – X 2018 r.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Metoda </a:t>
            </a:r>
            <a:r>
              <a:rPr lang="pl-PL" dirty="0" err="1" smtClean="0"/>
              <a:t>bezwykopowa</a:t>
            </a:r>
            <a:r>
              <a:rPr lang="pl-PL" dirty="0" smtClean="0"/>
              <a:t>.</a:t>
            </a:r>
          </a:p>
          <a:p>
            <a:pPr lvl="0" algn="l"/>
            <a:endParaRPr lang="pl-PL" dirty="0">
              <a:hlinkClick r:id="rId6" action="ppaction://hlinkfile"/>
            </a:endParaRPr>
          </a:p>
        </p:txBody>
      </p:sp>
      <p:pic>
        <p:nvPicPr>
          <p:cNvPr id="10" name="Obraz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5067" y="3079262"/>
            <a:ext cx="4368982" cy="29126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930876" y="1146575"/>
            <a:ext cx="10879014" cy="9031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200" dirty="0"/>
              <a:t>Modernizacja magistrali wodociągowej </a:t>
            </a:r>
            <a:r>
              <a:rPr lang="pl-PL" sz="3200" dirty="0" smtClean="0"/>
              <a:t>„0”, ø800mm, </a:t>
            </a:r>
            <a:r>
              <a:rPr lang="pl-PL" sz="3200" dirty="0"/>
              <a:t>L=3,0 km</a:t>
            </a:r>
          </a:p>
        </p:txBody>
      </p:sp>
    </p:spTree>
    <p:extLst>
      <p:ext uri="{BB962C8B-B14F-4D97-AF65-F5344CB8AC3E}">
        <p14:creationId xmlns:p14="http://schemas.microsoft.com/office/powerpoint/2010/main" val="383714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sp>
        <p:nvSpPr>
          <p:cNvPr id="8" name="Tytuł 1"/>
          <p:cNvSpPr txBox="1">
            <a:spLocks/>
          </p:cNvSpPr>
          <p:nvPr/>
        </p:nvSpPr>
        <p:spPr>
          <a:xfrm>
            <a:off x="930876" y="1003929"/>
            <a:ext cx="9564130" cy="12356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600" dirty="0"/>
              <a:t>Zakup pojazdu specjalistycznego – WUKO.</a:t>
            </a:r>
          </a:p>
        </p:txBody>
      </p:sp>
      <p:sp>
        <p:nvSpPr>
          <p:cNvPr id="9" name="Podtytuł 2"/>
          <p:cNvSpPr>
            <a:spLocks noGrp="1"/>
          </p:cNvSpPr>
          <p:nvPr>
            <p:ph type="subTitle" idx="1"/>
          </p:nvPr>
        </p:nvSpPr>
        <p:spPr>
          <a:xfrm>
            <a:off x="930876" y="2466167"/>
            <a:ext cx="9218140" cy="3525750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Wykonawca: </a:t>
            </a:r>
            <a:r>
              <a:rPr lang="pl-PL" dirty="0"/>
              <a:t>Konsorcjum firm </a:t>
            </a:r>
            <a:r>
              <a:rPr lang="pl-PL" dirty="0" err="1"/>
              <a:t>Preuss</a:t>
            </a:r>
            <a:r>
              <a:rPr lang="pl-PL" dirty="0"/>
              <a:t> </a:t>
            </a:r>
            <a:r>
              <a:rPr lang="pl-PL" dirty="0" err="1"/>
              <a:t>Pipe</a:t>
            </a:r>
            <a:r>
              <a:rPr lang="pl-PL" dirty="0"/>
              <a:t> </a:t>
            </a:r>
            <a:r>
              <a:rPr lang="pl-PL" dirty="0" err="1"/>
              <a:t>Rehabilitation</a:t>
            </a:r>
            <a:r>
              <a:rPr lang="pl-PL" dirty="0"/>
              <a:t> Polska Sp. z o.o. </a:t>
            </a:r>
            <a:r>
              <a:rPr lang="pl-PL" dirty="0" smtClean="0"/>
              <a:t>i </a:t>
            </a:r>
            <a:r>
              <a:rPr lang="pl-PL" dirty="0"/>
              <a:t>Per </a:t>
            </a:r>
            <a:r>
              <a:rPr lang="pl-PL" dirty="0" err="1"/>
              <a:t>Aarsleff</a:t>
            </a:r>
            <a:r>
              <a:rPr lang="pl-PL" dirty="0"/>
              <a:t> Polska Sp. z o.o. </a:t>
            </a:r>
            <a:endParaRPr lang="pl-PL" dirty="0" smtClean="0"/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Koszt: 12,7 mln zł. netto,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Termin realizacji: X 2017r – X 2018r.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Metoda </a:t>
            </a:r>
            <a:r>
              <a:rPr lang="pl-PL" dirty="0" err="1" smtClean="0"/>
              <a:t>bezwykopowa</a:t>
            </a:r>
            <a:r>
              <a:rPr lang="pl-PL" dirty="0" smtClean="0"/>
              <a:t>.</a:t>
            </a:r>
          </a:p>
          <a:p>
            <a:pPr lvl="0" algn="l"/>
            <a:endParaRPr lang="pl-PL" dirty="0">
              <a:hlinkClick r:id="rId8" action="ppaction://hlinkfile"/>
            </a:endParaRPr>
          </a:p>
        </p:txBody>
      </p:sp>
      <p:pic>
        <p:nvPicPr>
          <p:cNvPr id="3" name="preuss-fin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781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80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sp>
        <p:nvSpPr>
          <p:cNvPr id="9" name="Podtytuł 2"/>
          <p:cNvSpPr>
            <a:spLocks noGrp="1"/>
          </p:cNvSpPr>
          <p:nvPr>
            <p:ph type="subTitle" idx="1"/>
          </p:nvPr>
        </p:nvSpPr>
        <p:spPr>
          <a:xfrm>
            <a:off x="930876" y="2466167"/>
            <a:ext cx="9218140" cy="3525750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Koszt: </a:t>
            </a:r>
            <a:r>
              <a:rPr lang="pl-PL" b="1" dirty="0" smtClean="0"/>
              <a:t>0,5</a:t>
            </a:r>
            <a:r>
              <a:rPr lang="pl-PL" dirty="0" smtClean="0"/>
              <a:t> mln zł netto,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pl-PL" dirty="0" smtClean="0"/>
              <a:t>DMC: 3,5 t.</a:t>
            </a:r>
          </a:p>
          <a:p>
            <a:pPr lvl="0" algn="l"/>
            <a:endParaRPr lang="pl-PL" dirty="0">
              <a:hlinkClick r:id="rId6" action="ppaction://hlinkfile"/>
            </a:endParaRPr>
          </a:p>
        </p:txBody>
      </p:sp>
      <p:pic>
        <p:nvPicPr>
          <p:cNvPr id="3" name="Obraz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2720" y="2266044"/>
            <a:ext cx="5282416" cy="35310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ytuł 1"/>
          <p:cNvSpPr txBox="1">
            <a:spLocks/>
          </p:cNvSpPr>
          <p:nvPr/>
        </p:nvSpPr>
        <p:spPr>
          <a:xfrm>
            <a:off x="922637" y="881450"/>
            <a:ext cx="10159577" cy="9380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pl-PL" sz="3200" dirty="0" smtClean="0"/>
              <a:t>Zakup </a:t>
            </a:r>
            <a:r>
              <a:rPr lang="pl-PL" sz="3200" dirty="0"/>
              <a:t>pojazdu specjalistycznego – </a:t>
            </a:r>
            <a:r>
              <a:rPr lang="pl-PL" sz="3200" dirty="0" smtClean="0"/>
              <a:t>WUKO</a:t>
            </a:r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140440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51006" y="20196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pl-PL" dirty="0"/>
          </a:p>
        </p:txBody>
      </p:sp>
      <p:pic>
        <p:nvPicPr>
          <p:cNvPr id="1026" name="Obraz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4" r="57001"/>
          <a:stretch>
            <a:fillRect/>
          </a:stretch>
        </p:blipFill>
        <p:spPr bwMode="auto">
          <a:xfrm>
            <a:off x="5632720" y="68690"/>
            <a:ext cx="573845" cy="7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az 2" descr="UE+FS_L-k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" r="6789"/>
          <a:stretch>
            <a:fillRect/>
          </a:stretch>
        </p:blipFill>
        <p:spPr bwMode="auto">
          <a:xfrm>
            <a:off x="9871635" y="43586"/>
            <a:ext cx="1588921" cy="6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Obraz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1" y="68690"/>
            <a:ext cx="1572311" cy="55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>
          <a:xfrm>
            <a:off x="363580" y="6095999"/>
            <a:ext cx="11828420" cy="650789"/>
          </a:xfrm>
        </p:spPr>
        <p:txBody>
          <a:bodyPr/>
          <a:lstStyle/>
          <a:p>
            <a:pPr algn="l">
              <a:spcAft>
                <a:spcPts val="100"/>
              </a:spcAft>
            </a:pP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Jednostka Realizująca Projekt </a:t>
            </a:r>
            <a:endParaRPr lang="pl-PL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tel.: (17) 85 09 606, 607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</a:t>
            </a:r>
            <a:r>
              <a:rPr lang="pl-PL" sz="800" b="1" u="sng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pl-PL" sz="800" b="1" u="sng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piu@mpwik.rzeszow.pl</a:t>
            </a:r>
            <a:r>
              <a:rPr lang="pl-PL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Miejskie 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Przedsiębiorstwo Wodociągów i Kanalizacji Sp. z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o.o.                                 </a:t>
            </a:r>
            <a:endParaRPr lang="pl-PL" sz="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pl-PL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ul</a:t>
            </a:r>
            <a:r>
              <a:rPr lang="pl-PL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Naruszewicza 18, 35-055 Rzeszów 		</a:t>
            </a:r>
            <a:r>
              <a:rPr lang="pl-PL" sz="800" b="1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</a:t>
            </a:r>
            <a:r>
              <a:rPr lang="pl-PL" sz="800" b="1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www.mpwik.rzeszow.pl</a:t>
            </a:r>
            <a:endParaRPr lang="pl-PL" sz="800" b="1" dirty="0">
              <a:solidFill>
                <a:srgbClr val="00009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spcAft>
                <a:spcPts val="100"/>
              </a:spcAft>
              <a:tabLst>
                <a:tab pos="5715000" algn="l"/>
              </a:tabLst>
            </a:pPr>
            <a:r>
              <a:rPr lang="en-US" sz="800" dirty="0" smtClean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tel</a:t>
            </a:r>
            <a:r>
              <a:rPr lang="en-US" sz="800" dirty="0">
                <a:solidFill>
                  <a:srgbClr val="000099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(17) 85 09 662; fax: (17) 85 09 658				</a:t>
            </a:r>
            <a:endParaRPr lang="pl-PL" sz="800" dirty="0"/>
          </a:p>
        </p:txBody>
      </p:sp>
      <p:sp>
        <p:nvSpPr>
          <p:cNvPr id="9" name="Podtytuł 2"/>
          <p:cNvSpPr>
            <a:spLocks noGrp="1"/>
          </p:cNvSpPr>
          <p:nvPr>
            <p:ph type="subTitle" idx="1"/>
          </p:nvPr>
        </p:nvSpPr>
        <p:spPr>
          <a:xfrm>
            <a:off x="0" y="2466167"/>
            <a:ext cx="12192000" cy="3525750"/>
          </a:xfrm>
        </p:spPr>
        <p:txBody>
          <a:bodyPr>
            <a:normAutofit/>
          </a:bodyPr>
          <a:lstStyle/>
          <a:p>
            <a:pPr lvl="0"/>
            <a:r>
              <a:rPr lang="pl-PL" sz="6000" dirty="0" smtClean="0"/>
              <a:t>Dziękuję za uwagę!</a:t>
            </a:r>
          </a:p>
          <a:p>
            <a:pPr lvl="0" algn="l"/>
            <a:endParaRPr lang="pl-PL" dirty="0">
              <a:hlinkClick r:id="rId6" action="ppaction://hlinkfile"/>
            </a:endParaRPr>
          </a:p>
        </p:txBody>
      </p:sp>
      <p:sp>
        <p:nvSpPr>
          <p:cNvPr id="8" name="Podtytuł 2"/>
          <p:cNvSpPr txBox="1">
            <a:spLocks/>
          </p:cNvSpPr>
          <p:nvPr/>
        </p:nvSpPr>
        <p:spPr>
          <a:xfrm>
            <a:off x="1330411" y="411821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pl-PL" b="1" dirty="0" smtClean="0"/>
          </a:p>
          <a:p>
            <a:r>
              <a:rPr lang="pl-PL" b="1" dirty="0" smtClean="0"/>
              <a:t>Mirosław Pięta</a:t>
            </a:r>
          </a:p>
          <a:p>
            <a:r>
              <a:rPr lang="pl-PL" b="1" dirty="0" smtClean="0"/>
              <a:t>Kierownik Jednostki Realizującej Projekt, MAO.</a:t>
            </a:r>
            <a:endParaRPr lang="pl-PL" b="1" dirty="0"/>
          </a:p>
        </p:txBody>
      </p:sp>
    </p:spTree>
    <p:extLst>
      <p:ext uri="{BB962C8B-B14F-4D97-AF65-F5344CB8AC3E}">
        <p14:creationId xmlns:p14="http://schemas.microsoft.com/office/powerpoint/2010/main" val="369167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1371</TotalTime>
  <Words>585</Words>
  <Application>Microsoft Office PowerPoint</Application>
  <PresentationFormat>Niestandardowy</PresentationFormat>
  <Paragraphs>135</Paragraphs>
  <Slides>14</Slides>
  <Notes>14</Notes>
  <HiddenSlides>0</HiddenSlides>
  <MMClips>1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14</vt:i4>
      </vt:variant>
    </vt:vector>
  </HeadingPairs>
  <TitlesOfParts>
    <vt:vector size="15" baseType="lpstr">
      <vt:lpstr>Motyw pakietu Office</vt:lpstr>
      <vt:lpstr>  BUDOWA SUSZARNI MECHANICZNEJ OSADÓW WRAZ Z MODERNIZACJĄ OBIEKTÓW OCZYSZCZALNI ŚCIEKÓW I ROZBUDOWĄ SIECI KANALIZACYJNEJ MIASTA RZESZOWA </vt:lpstr>
      <vt:lpstr>Zakres projektu: </vt:lpstr>
      <vt:lpstr>Prezentacja programu PowerPoint</vt:lpstr>
      <vt:lpstr>  </vt:lpstr>
      <vt:lpstr>  </vt:lpstr>
      <vt:lpstr>  </vt:lpstr>
      <vt:lpstr>  </vt:lpstr>
      <vt:lpstr>  </vt:lpstr>
      <vt:lpstr>Prezentacja programu PowerPoint</vt:lpstr>
      <vt:lpstr>  </vt:lpstr>
      <vt:lpstr>  </vt:lpstr>
      <vt:lpstr>  </vt:lpstr>
      <vt:lpstr>  </vt:lpstr>
      <vt:lpstr>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Budowa suszarni mechanicznej osadów wraz z modernizacją obiektów  Oczyszczalni Ścieków i rozbudową sieci kanalizacyjnej Miasta Rzeszowa.</dc:title>
  <dc:creator>mpieta</dc:creator>
  <cp:lastModifiedBy>Ewa Knedler</cp:lastModifiedBy>
  <cp:revision>70</cp:revision>
  <cp:lastPrinted>2018-10-31T07:51:45Z</cp:lastPrinted>
  <dcterms:created xsi:type="dcterms:W3CDTF">2018-09-10T10:41:19Z</dcterms:created>
  <dcterms:modified xsi:type="dcterms:W3CDTF">2018-11-06T07:00:21Z</dcterms:modified>
</cp:coreProperties>
</file>