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51" r:id="rId2"/>
    <p:sldId id="355" r:id="rId3"/>
    <p:sldId id="374" r:id="rId4"/>
    <p:sldId id="356" r:id="rId5"/>
    <p:sldId id="382" r:id="rId6"/>
    <p:sldId id="375" r:id="rId7"/>
    <p:sldId id="377" r:id="rId8"/>
    <p:sldId id="376" r:id="rId9"/>
    <p:sldId id="379" r:id="rId10"/>
    <p:sldId id="378" r:id="rId11"/>
    <p:sldId id="380" r:id="rId12"/>
    <p:sldId id="373" r:id="rId13"/>
    <p:sldId id="364" r:id="rId14"/>
    <p:sldId id="367" r:id="rId15"/>
    <p:sldId id="368" r:id="rId16"/>
    <p:sldId id="360" r:id="rId17"/>
    <p:sldId id="372" r:id="rId18"/>
    <p:sldId id="359" r:id="rId19"/>
  </p:sldIdLst>
  <p:sldSz cx="12192000" cy="6858000"/>
  <p:notesSz cx="6858000" cy="9144000"/>
  <p:embeddedFontLst>
    <p:embeddedFont>
      <p:font typeface="Raleway Medium" panose="020B0604020202020204" charset="-18"/>
      <p:regular r:id="rId20"/>
      <p:italic r:id="rId21"/>
    </p:embeddedFont>
    <p:embeddedFont>
      <p:font typeface="Raleway ExtraBold" panose="020B0604020202020204" charset="-18"/>
      <p:bold r:id="rId22"/>
      <p:boldItalic r:id="rId23"/>
    </p:embeddedFont>
    <p:embeddedFont>
      <p:font typeface="Raleway" panose="020B0604020202020204" charset="-18"/>
      <p:regular r:id="rId24"/>
      <p:bold r:id="rId25"/>
      <p:italic r:id="rId26"/>
      <p:boldItalic r:id="rId27"/>
    </p:embeddedFont>
    <p:embeddedFont>
      <p:font typeface="Mangal" panose="02040503050203030202" pitchFamily="18" charset="0"/>
      <p:regular r:id="rId28"/>
      <p:bold r:id="rId29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48" userDrawn="1">
          <p15:clr>
            <a:srgbClr val="A4A3A4"/>
          </p15:clr>
        </p15:guide>
        <p15:guide id="2" pos="16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  <a:srgbClr val="E4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96" y="-96"/>
      </p:cViewPr>
      <p:guideLst>
        <p:guide orient="horz" pos="3748"/>
        <p:guide pos="1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C522-6CE7-4ECB-AFE4-F767ABC199A7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A6B192-B76D-4F92-A8C6-7D7118A3860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600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1987-211E-4EB4-9CF7-84E99203C5A2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C56049-A9AC-4ED7-941C-1B870710D8B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6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1CCA-C780-45EA-B7B9-7BC206F71BF3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0E8802-B55D-4606-8D01-442F314F9A9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042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C6C2-C06B-40B7-8C8C-B60572E6785E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7D483-CB73-4EEF-BB00-1D4A925EDDB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65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E67B-B0A5-4272-B6B1-CB1BC0372337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5317A5-9B4A-44AB-B36C-905243C51D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781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959A-07D0-4717-8934-5A72F1031449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135B4-0299-45A6-9A05-3133B6318749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94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5FAF-F925-45DC-B633-A9B5F5F02F04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92E7A-A923-4723-8E5D-2D284DF154D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98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4859-D663-4333-95F0-29A04E4D4574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3B05B8-D6A6-41CB-94C5-4EA25C7F740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193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D2B8-F3F2-47CE-A512-7F64955ED3B0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2A635-30A5-43A7-9422-A3D2B04E282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585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67A0-05C6-4210-8F1B-652CB843B3B7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B9471F-6B86-42F0-A761-E0E5214FB27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4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B746-ECAD-4041-A3CD-07D516F11E46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794138-CCAF-426E-B417-E84F89A04DC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98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B731C-1DD8-4718-BC35-FF600C40F330}" type="datetimeFigureOut">
              <a:rPr lang="pl-PL" smtClean="0"/>
              <a:pPr>
                <a:defRPr/>
              </a:pPr>
              <a:t>2019-06-27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1382DD-1369-4A39-B524-53F1C7DD6B1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0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2647950" y="2038808"/>
            <a:ext cx="71130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 smtClean="0">
                <a:solidFill>
                  <a:schemeClr val="accent1"/>
                </a:solidFill>
                <a:latin typeface="Raleway Medium" panose="020B0603030101060003" pitchFamily="34" charset="-18"/>
              </a:rPr>
              <a:t>Publiczna prezentacja </a:t>
            </a:r>
            <a:r>
              <a:rPr lang="pl-PL" altLang="pl-PL" sz="3600" b="1" dirty="0">
                <a:solidFill>
                  <a:schemeClr val="accent1"/>
                </a:solidFill>
                <a:latin typeface="Raleway Medium" panose="020B0603030101060003" pitchFamily="34" charset="-18"/>
              </a:rPr>
              <a:t>projektu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4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e-Urząd Skarbowy</a:t>
            </a:r>
            <a:endParaRPr lang="pl-PL" altLang="pl-PL" sz="44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2746517" y="3731674"/>
            <a:ext cx="66262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Prezentują</a:t>
            </a:r>
            <a:r>
              <a:rPr lang="pl-PL" alt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Piotr Szewczuk – zastępca dyrektora DPP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Piotr Patroński – dyrektor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Anna Durmaj – kierownik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chemeClr val="accent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17" y="93688"/>
            <a:ext cx="1732638" cy="1140178"/>
          </a:xfrm>
          <a:prstGeom prst="rect">
            <a:avLst/>
          </a:prstGeom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559786"/>
            <a:ext cx="8011425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możliwość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załatwienia spraw online w zakresie podatku PIT, CIT,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VAT</a:t>
            </a: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możliwość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korzystania przez klientów KAS - za pomocą dedykowanej aplikacji webowej lub mobilnej - z 5 grup usług e-Urzędu tj. </a:t>
            </a: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531813" eaLnBrk="1" hangingPunct="1"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kanał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e-Podatnik, </a:t>
            </a: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531813" eaLnBrk="1" hangingPunct="1"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kanał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e-Płatnik, </a:t>
            </a: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531813" eaLnBrk="1" hangingPunct="1"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kanał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e-Pełnomocnik, </a:t>
            </a: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531813" eaLnBrk="1" hangingPunct="1"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kanał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e-Komornik, </a:t>
            </a: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531813" eaLnBrk="1" hangingPunct="1"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kanał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e-Notariusz, </a:t>
            </a: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531813" eaLnBrk="1" hangingPunct="1">
              <a:defRPr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273050" eaLnBrk="1" hangingPunct="1">
              <a:defRPr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w których zostaną udostępnione zintegrowane informacje o stanie rozliczeń, statusie spraw, złożonych dokumentach, itd. dotyczące wszystkich podatków oraz udostępnione usługi aktualizacji informacji, przekazywania dokumentów, składania pism i płatności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elektronicznych</a:t>
            </a: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275470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Korzyści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z realizacji projektu (ogólne) 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727263"/>
            <a:ext cx="836999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zwiększenie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wolumenu spraw, które będą mogły być realizowane drogą elektroniczną w sposób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kompleksowy </a:t>
            </a: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zwiększenie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przejrzystości i transparentności działań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poprawa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jakości oraz zakresu komunikacji pomiędzy klientami KAS a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skrócenie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czasu jaki przedsiębiorca i jego służby księgowe przeznaczają na wypełnianie obowiązków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podatkowych</a:t>
            </a: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graniczenie nieprawidłowości w realizacji obowiązków podatkowych</a:t>
            </a: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31837"/>
              </a:buClr>
              <a:buFont typeface="Arial" panose="020B0604020202020204" pitchFamily="34" charset="0"/>
              <a:buChar char="•"/>
              <a:defRPr/>
            </a:pP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unifikacja </a:t>
            </a: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kanałów dostępu poprzez udostępnienie interesariuszom jednego punktu dostępu do usług </a:t>
            </a:r>
            <a:r>
              <a:rPr lang="pl-PL" sz="1700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275470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Korzyści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z realizacji projektu (ogólne) 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73257"/>
              </p:ext>
            </p:extLst>
          </p:nvPr>
        </p:nvGraphicFramePr>
        <p:xfrm>
          <a:off x="3235344" y="1323185"/>
          <a:ext cx="7728989" cy="429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349"/>
                <a:gridCol w="2174640"/>
              </a:tblGrid>
              <a:tr h="285244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Wskaźnik kluczowe produktu</a:t>
                      </a:r>
                      <a:endParaRPr lang="pl-PL" sz="1200" dirty="0"/>
                    </a:p>
                  </a:txBody>
                  <a:tcPr>
                    <a:solidFill>
                      <a:srgbClr val="E41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aseline="0" dirty="0" smtClean="0"/>
                        <a:t>Wartość</a:t>
                      </a:r>
                      <a:endParaRPr lang="pl-PL" sz="1200" dirty="0"/>
                    </a:p>
                  </a:txBody>
                  <a:tcPr/>
                </a:tc>
              </a:tr>
              <a:tr h="475406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usług publicznych udostępnionych on-line o stopniu dojrzałości co najmniej 4 - transakcja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5</a:t>
                      </a:r>
                      <a:endParaRPr lang="pl-PL" sz="1200" dirty="0"/>
                    </a:p>
                  </a:txBody>
                  <a:tcPr/>
                </a:tc>
              </a:tr>
              <a:tr h="665569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uruchomionych systemów teleinformatycznych w podmiotach wykonujących zadania publiczne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</a:t>
                      </a:r>
                      <a:endParaRPr lang="pl-PL" sz="1200" dirty="0"/>
                    </a:p>
                  </a:txBody>
                  <a:tcPr/>
                </a:tc>
              </a:tr>
              <a:tr h="332784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Przestrzeń dyskowa</a:t>
                      </a:r>
                      <a:r>
                        <a:rPr lang="pl-PL" sz="1200" baseline="0" dirty="0" smtClean="0"/>
                        <a:t> serwerowni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18,3 TB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5569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pracowników podmiotów wykonujących zadania publiczne nie będących pracownikami IT, objętych wsparciem szkoleniowym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50</a:t>
                      </a:r>
                    </a:p>
                    <a:p>
                      <a:r>
                        <a:rPr lang="pl-PL" sz="1200" dirty="0" smtClean="0"/>
                        <a:t>w tym kobiety – 25</a:t>
                      </a:r>
                    </a:p>
                    <a:p>
                      <a:r>
                        <a:rPr lang="pl-PL" sz="1200" dirty="0" smtClean="0"/>
                        <a:t>w tym mężczyźni - 25</a:t>
                      </a:r>
                      <a:endParaRPr lang="pl-PL" sz="1200" dirty="0"/>
                    </a:p>
                  </a:txBody>
                  <a:tcPr/>
                </a:tc>
              </a:tr>
              <a:tr h="341611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Wskaźniki specyficzne projektu</a:t>
                      </a:r>
                    </a:p>
                  </a:txBody>
                  <a:tcPr>
                    <a:solidFill>
                      <a:srgbClr val="E41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baseline="0" dirty="0" smtClean="0">
                          <a:solidFill>
                            <a:schemeClr val="bg1"/>
                          </a:solidFill>
                        </a:rPr>
                        <a:t>Wartość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41836"/>
                    </a:solidFill>
                  </a:tcPr>
                </a:tc>
              </a:tr>
              <a:tr h="388186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rejestrów publicznych o poprawionej</a:t>
                      </a:r>
                      <a:r>
                        <a:rPr lang="pl-PL" sz="1200" baseline="0" dirty="0" smtClean="0"/>
                        <a:t> interoperacyjności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</a:t>
                      </a:r>
                      <a:endParaRPr lang="pl-PL" sz="1200" dirty="0"/>
                    </a:p>
                  </a:txBody>
                  <a:tcPr/>
                </a:tc>
              </a:tr>
              <a:tr h="341424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Moc obliczeniowa serwerowni</a:t>
                      </a:r>
                      <a:r>
                        <a:rPr lang="pl-PL" sz="1200" baseline="0" dirty="0" smtClean="0"/>
                        <a:t> </a:t>
                      </a:r>
                    </a:p>
                    <a:p>
                      <a:endParaRPr lang="pl-PL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50 (</a:t>
                      </a:r>
                      <a:r>
                        <a:rPr lang="pl-PL" sz="1200" dirty="0" err="1" smtClean="0"/>
                        <a:t>ccpu</a:t>
                      </a:r>
                      <a:r>
                        <a:rPr lang="pl-PL" sz="1200" dirty="0" smtClean="0"/>
                        <a:t> 1080) </a:t>
                      </a:r>
                      <a:r>
                        <a:rPr lang="pl-PL" sz="1200" dirty="0" err="1" smtClean="0"/>
                        <a:t>Teraflopsów</a:t>
                      </a:r>
                      <a:endParaRPr lang="pl-PL" sz="1200" dirty="0"/>
                    </a:p>
                  </a:txBody>
                  <a:tcPr/>
                </a:tc>
              </a:tr>
              <a:tr h="370922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Wskaźniki rezultatu bezpośredniego</a:t>
                      </a:r>
                    </a:p>
                  </a:txBody>
                  <a:tcPr>
                    <a:solidFill>
                      <a:srgbClr val="E418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baseline="0" dirty="0" smtClean="0">
                          <a:solidFill>
                            <a:schemeClr val="bg1"/>
                          </a:solidFill>
                        </a:rPr>
                        <a:t>Wartość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41836"/>
                    </a:solidFill>
                  </a:tcPr>
                </a:tc>
              </a:tr>
              <a:tr h="309014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załatwionych spraw przez udostępnioną online usługę publiczną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1 878 120 szt./rok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490914"/>
            <a:ext cx="504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Wskaźniki projektu 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925958"/>
            <a:ext cx="839819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Zasoby informacyjne KAS wymagają dalszej integracji, która umożliwi udostępnianie ich - w trybie transakcyjnym - interesariuszom, w ramach pojedynczego punktu dostępu (ang. 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</a:rPr>
              <a:t>one-stop-shop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), odpowiednio do jego roli w procesie np. podatnika, płatnika albo pełnomocnika. Komunikacja elektroniczna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będzie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równorzędna pod względem merytorycznym i formalnym z tradycyjnym procesem komunikacji i obejmie, m.in. :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luczowe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informacje o:</a:t>
            </a:r>
          </a:p>
          <a:p>
            <a:pPr marL="742950" lvl="1" indent="-285750" eaLnBrk="1" hangingPunct="1">
              <a:buClr>
                <a:srgbClr val="E41836"/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stanie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rozliczeń w poszczególnych podatkach</a:t>
            </a:r>
          </a:p>
          <a:p>
            <a:pPr marL="742950" lvl="1" indent="-285750" eaLnBrk="1" hangingPunct="1">
              <a:buClr>
                <a:srgbClr val="E41836"/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statusie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spraw</a:t>
            </a:r>
          </a:p>
          <a:p>
            <a:pPr marL="742950" lvl="1" indent="-285750" eaLnBrk="1" hangingPunct="1">
              <a:buClr>
                <a:srgbClr val="E41836"/>
              </a:buClr>
              <a:buSzPct val="60000"/>
              <a:buFont typeface="Courier New" panose="02070309020205020404" pitchFamily="49" charset="0"/>
              <a:buChar char="o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erminach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i czynnościach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ane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ewidencyjne i kontaktowe, rachunki bankowe, pełnomocnictwa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isma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, dokumenty i deklaracje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aświadczenia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, akty notarialne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nformacje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ogólne o danym podatku i przepisach prawa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3111500" y="398512"/>
            <a:ext cx="50459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</a:rPr>
              <a:t>Zasoby </a:t>
            </a:r>
            <a:r>
              <a:rPr lang="pl-PL" altLang="pl-PL" sz="2800" b="1" dirty="0">
                <a:solidFill>
                  <a:schemeClr val="accent1"/>
                </a:solidFill>
              </a:rPr>
              <a:t>informacyjne Krajowej Administracji Skarbowej objęte projektem</a:t>
            </a: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6"/>
          <p:cNvSpPr txBox="1">
            <a:spLocks noChangeArrowheads="1"/>
          </p:cNvSpPr>
          <p:nvPr/>
        </p:nvSpPr>
        <p:spPr bwMode="auto">
          <a:xfrm>
            <a:off x="3185922" y="1170227"/>
            <a:ext cx="8580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Uproszczona architektura e-Urzędu koncentruje się na 2 filarach: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Portalu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, który udostępnia usługi poprzez kanały, oraz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Data Hub e</a:t>
            </a:r>
            <a:r>
              <a:rPr lang="pl-PL" sz="1600" b="1" dirty="0" smtClean="0">
                <a:solidFill>
                  <a:schemeClr val="bg2">
                    <a:lumMod val="50000"/>
                  </a:schemeClr>
                </a:solidFill>
              </a:rPr>
              <a:t>-Urzędu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, który integruje dane operacyjne z ewidencji, systemów dziedzinowych, rejestrów zewnętrznych i innych systemów.</a:t>
            </a:r>
          </a:p>
        </p:txBody>
      </p:sp>
      <p:sp>
        <p:nvSpPr>
          <p:cNvPr id="9" name="Prostokąt 8"/>
          <p:cNvSpPr/>
          <p:nvPr/>
        </p:nvSpPr>
        <p:spPr>
          <a:xfrm>
            <a:off x="4304601" y="3414931"/>
            <a:ext cx="5969804" cy="752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e-Urząd </a:t>
            </a:r>
            <a:r>
              <a:rPr lang="pl-PL" sz="2000" b="1" dirty="0">
                <a:solidFill>
                  <a:schemeClr val="bg1"/>
                </a:solidFill>
              </a:rPr>
              <a:t>Skarbowy - Portal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304601" y="4567107"/>
            <a:ext cx="5969803" cy="7676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e-Urząd </a:t>
            </a:r>
            <a:r>
              <a:rPr lang="pl-PL" sz="2000" b="1" dirty="0">
                <a:solidFill>
                  <a:schemeClr val="bg1"/>
                </a:solidFill>
              </a:rPr>
              <a:t>Skarbowy Data Hub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543912" y="5805503"/>
            <a:ext cx="2177262" cy="587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400" dirty="0"/>
              <a:t>Centralny system poboru i obieg dokumentów</a:t>
            </a:r>
          </a:p>
        </p:txBody>
      </p:sp>
      <p:sp>
        <p:nvSpPr>
          <p:cNvPr id="15" name="Zaokrąglony prostokąt 14"/>
          <p:cNvSpPr/>
          <p:nvPr/>
        </p:nvSpPr>
        <p:spPr>
          <a:xfrm>
            <a:off x="7324920" y="2497721"/>
            <a:ext cx="1420793" cy="5656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Aplikacja WWW</a:t>
            </a:r>
          </a:p>
        </p:txBody>
      </p:sp>
      <p:sp>
        <p:nvSpPr>
          <p:cNvPr id="16" name="Zaokrąglony prostokąt 15"/>
          <p:cNvSpPr/>
          <p:nvPr/>
        </p:nvSpPr>
        <p:spPr>
          <a:xfrm>
            <a:off x="5753246" y="2497721"/>
            <a:ext cx="1420793" cy="5656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Aplikacja Mobilna</a:t>
            </a:r>
          </a:p>
        </p:txBody>
      </p:sp>
      <p:sp>
        <p:nvSpPr>
          <p:cNvPr id="17" name="Zaokrąglony prostokąt 16"/>
          <p:cNvSpPr/>
          <p:nvPr/>
        </p:nvSpPr>
        <p:spPr>
          <a:xfrm>
            <a:off x="4424922" y="4296634"/>
            <a:ext cx="5969802" cy="27548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bazowe: Stan rozliczeń, Formularze, Pełnomocnictwa, </a:t>
            </a:r>
            <a:r>
              <a:rPr lang="mr-IN" sz="1400" dirty="0"/>
              <a:t>…</a:t>
            </a:r>
            <a:endParaRPr lang="pl-PL" sz="1400" dirty="0"/>
          </a:p>
        </p:txBody>
      </p:sp>
      <p:sp>
        <p:nvSpPr>
          <p:cNvPr id="18" name="Zaokrąglony prostokąt 17"/>
          <p:cNvSpPr/>
          <p:nvPr/>
        </p:nvSpPr>
        <p:spPr>
          <a:xfrm>
            <a:off x="4293552" y="3137513"/>
            <a:ext cx="5969803" cy="270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e-kont dla interesariuszy Krajowej Administracji Skarbowej</a:t>
            </a:r>
          </a:p>
        </p:txBody>
      </p:sp>
      <p:sp>
        <p:nvSpPr>
          <p:cNvPr id="19" name="Prostokąt ze ściętym rogiem 18"/>
          <p:cNvSpPr/>
          <p:nvPr/>
        </p:nvSpPr>
        <p:spPr>
          <a:xfrm>
            <a:off x="4528538" y="5476255"/>
            <a:ext cx="914400" cy="334753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/>
              <a:t>Ewidencja</a:t>
            </a:r>
          </a:p>
        </p:txBody>
      </p:sp>
      <p:sp>
        <p:nvSpPr>
          <p:cNvPr id="20" name="Prostokąt ze ściętym rogiem 19"/>
          <p:cNvSpPr/>
          <p:nvPr/>
        </p:nvSpPr>
        <p:spPr>
          <a:xfrm>
            <a:off x="6242894" y="5470750"/>
            <a:ext cx="1478280" cy="334753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/>
              <a:t>Sprawy, Dokumenty, Zobowiązania</a:t>
            </a:r>
          </a:p>
        </p:txBody>
      </p:sp>
      <p:sp>
        <p:nvSpPr>
          <p:cNvPr id="21" name="Prostokąt ze ściętym rogiem 20"/>
          <p:cNvSpPr/>
          <p:nvPr/>
        </p:nvSpPr>
        <p:spPr>
          <a:xfrm>
            <a:off x="10580708" y="5485741"/>
            <a:ext cx="1400246" cy="334753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/>
              <a:t>Pełnomocnictwa, </a:t>
            </a:r>
            <a:r>
              <a:rPr lang="mr-IN" sz="1000" dirty="0"/>
              <a:t>…</a:t>
            </a:r>
            <a:endParaRPr lang="pl-PL" sz="1000" dirty="0"/>
          </a:p>
        </p:txBody>
      </p:sp>
      <p:sp>
        <p:nvSpPr>
          <p:cNvPr id="22" name="Prostokąt ze ściętym rogiem 21"/>
          <p:cNvSpPr/>
          <p:nvPr/>
        </p:nvSpPr>
        <p:spPr>
          <a:xfrm>
            <a:off x="8372784" y="5485741"/>
            <a:ext cx="1478280" cy="334753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/>
              <a:t>Rozliczenia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7822148" y="5804611"/>
            <a:ext cx="2028916" cy="592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400" dirty="0"/>
              <a:t>Centrum </a:t>
            </a:r>
            <a:r>
              <a:rPr lang="pl-PL" sz="1400" dirty="0" smtClean="0"/>
              <a:t>rozliczeń podatkó</a:t>
            </a:r>
            <a:r>
              <a:rPr lang="pl-PL" sz="1400" dirty="0"/>
              <a:t>w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9952038" y="5804611"/>
            <a:ext cx="2028916" cy="592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400" dirty="0"/>
              <a:t>Inne </a:t>
            </a:r>
            <a:r>
              <a:rPr lang="pl-PL" sz="1400" dirty="0" smtClean="0"/>
              <a:t>systemy</a:t>
            </a:r>
            <a:endParaRPr lang="pl-PL" sz="1400" dirty="0"/>
          </a:p>
        </p:txBody>
      </p:sp>
      <p:sp>
        <p:nvSpPr>
          <p:cNvPr id="25" name="Prostokąt 24"/>
          <p:cNvSpPr/>
          <p:nvPr/>
        </p:nvSpPr>
        <p:spPr>
          <a:xfrm>
            <a:off x="3265676" y="5804611"/>
            <a:ext cx="2177262" cy="587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400" dirty="0"/>
              <a:t>CRP KEP</a:t>
            </a:r>
          </a:p>
        </p:txBody>
      </p:sp>
      <p:sp>
        <p:nvSpPr>
          <p:cNvPr id="28" name="pole tekstowe 4"/>
          <p:cNvSpPr txBox="1">
            <a:spLocks noChangeArrowheads="1"/>
          </p:cNvSpPr>
          <p:nvPr/>
        </p:nvSpPr>
        <p:spPr bwMode="auto">
          <a:xfrm>
            <a:off x="3111500" y="490914"/>
            <a:ext cx="504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Architektura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29" name="pole tekstowe 28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565863"/>
            <a:ext cx="876246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l-PL" sz="1400" dirty="0">
                <a:solidFill>
                  <a:srgbClr val="E41836"/>
                </a:solidFill>
              </a:rPr>
              <a:t>Projekty komplementarne to: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GOV.PL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– portal do obsługi spraw obywateli i przedsiębiorców (OBYWATEL.GOV.PL i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BIZNES.GOV.PL)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e-Doręczenia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– system realizujący usługę elektronicznego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doręczenia</a:t>
            </a: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e-Tożsamość – system realizujący usługę uwierzytelnienia elektronicznej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tożsamości</a:t>
            </a: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e-Płatności – system realizujący usługę elektronicznej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płatności</a:t>
            </a: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sz="1400" dirty="0">
                <a:solidFill>
                  <a:srgbClr val="E41836"/>
                </a:solidFill>
              </a:rPr>
              <a:t>Dodatkowo projekty MF, z którymi deklaruje się komplementarność </a:t>
            </a:r>
            <a:r>
              <a:rPr lang="pl-PL" sz="1400" dirty="0" smtClean="0">
                <a:solidFill>
                  <a:srgbClr val="E41836"/>
                </a:solidFill>
              </a:rPr>
              <a:t>to, m.in.:</a:t>
            </a:r>
            <a:endParaRPr lang="pl-PL" sz="1400" dirty="0">
              <a:solidFill>
                <a:srgbClr val="E41836"/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POLTAX Plus – Centralny system obsługi podatków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Witraż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– Centralny system rozliczeń podatkowych </a:t>
            </a:r>
            <a:endParaRPr lang="pl-PL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 err="1" smtClean="0">
                <a:solidFill>
                  <a:schemeClr val="bg2">
                    <a:lumMod val="50000"/>
                  </a:schemeClr>
                </a:solidFill>
              </a:rPr>
              <a:t>REALIT’y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– Centralny system obsługi egzekucji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administracyjnej</a:t>
            </a: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CRM –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rozwiązanie klasy </a:t>
            </a:r>
            <a:r>
              <a:rPr lang="pl-PL" sz="1400" dirty="0" err="1" smtClean="0">
                <a:solidFill>
                  <a:schemeClr val="bg2">
                    <a:lumMod val="50000"/>
                  </a:schemeClr>
                </a:solidFill>
              </a:rPr>
              <a:t>Customer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2">
                    <a:lumMod val="50000"/>
                  </a:schemeClr>
                </a:solidFill>
              </a:rPr>
              <a:t>Relationship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Management</a:t>
            </a: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VAT_OUT – Zastąpienie deklaracji VAT plikiem JPK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Twój e-PIT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Wykaz podatników VAT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BASE-AML - CRBR (Centralny Rejestr Beneficjentów Rzeczywistych), który ma służyć przetwarzaniu 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i udostępnianiu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informacji o beneficjentach rzeczywistych spółek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CRCZM – Centralny Rejestr Czynności Majątkowych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3111501" y="337025"/>
            <a:ext cx="4572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Komplementarność </a:t>
            </a:r>
            <a:r>
              <a:rPr lang="pl-PL" altLang="pl-PL" sz="24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projektu z innymi projektami</a:t>
            </a:r>
          </a:p>
        </p:txBody>
      </p:sp>
    </p:spTree>
    <p:extLst>
      <p:ext uri="{BB962C8B-B14F-4D97-AF65-F5344CB8AC3E}">
        <p14:creationId xmlns:p14="http://schemas.microsoft.com/office/powerpoint/2010/main" val="7554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6">
            <a:extLst>
              <a:ext uri="{FF2B5EF4-FFF2-40B4-BE49-F238E27FC236}">
                <a16:creationId xmlns="" xmlns:a16="http://schemas.microsoft.com/office/drawing/2014/main" id="{FBFA05C8-F412-450C-AE37-AAA2B2EE3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499" y="1971994"/>
            <a:ext cx="81800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Okres realizacji	</a:t>
            </a: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pl-PL" sz="2800" b="1" dirty="0" smtClean="0">
                <a:solidFill>
                  <a:srgbClr val="E41836"/>
                </a:solidFill>
              </a:rPr>
              <a:t>36 </a:t>
            </a:r>
            <a:r>
              <a:rPr lang="pl-PL" sz="2800" b="1" dirty="0">
                <a:solidFill>
                  <a:srgbClr val="E41836"/>
                </a:solidFill>
              </a:rPr>
              <a:t>miesięcy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Planowany koszt 	</a:t>
            </a:r>
            <a:r>
              <a:rPr lang="pl-PL" sz="2800" b="1" dirty="0" smtClean="0">
                <a:solidFill>
                  <a:srgbClr val="E41836"/>
                </a:solidFill>
              </a:rPr>
              <a:t>120,87 mln </a:t>
            </a:r>
            <a:r>
              <a:rPr lang="pl-PL" sz="2800" b="1" dirty="0">
                <a:solidFill>
                  <a:srgbClr val="E41836"/>
                </a:solidFill>
              </a:rPr>
              <a:t>zł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4" name="pole tekstowe 4"/>
          <p:cNvSpPr txBox="1">
            <a:spLocks noChangeArrowheads="1"/>
          </p:cNvSpPr>
          <p:nvPr/>
        </p:nvSpPr>
        <p:spPr bwMode="auto">
          <a:xfrm>
            <a:off x="3111500" y="398512"/>
            <a:ext cx="50459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Okres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i koszt realizacji oraz harmonogram zamówień publicznych</a:t>
            </a: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F946A368-C052-4D47-A015-151902779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527647"/>
              </p:ext>
            </p:extLst>
          </p:nvPr>
        </p:nvGraphicFramePr>
        <p:xfrm>
          <a:off x="2906973" y="2921000"/>
          <a:ext cx="8663213" cy="381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237">
                  <a:extLst>
                    <a:ext uri="{9D8B030D-6E8A-4147-A177-3AD203B41FA5}">
                      <a16:colId xmlns:a16="http://schemas.microsoft.com/office/drawing/2014/main" xmlns="" val="1965562301"/>
                    </a:ext>
                  </a:extLst>
                </a:gridCol>
                <a:gridCol w="2521471">
                  <a:extLst>
                    <a:ext uri="{9D8B030D-6E8A-4147-A177-3AD203B41FA5}">
                      <a16:colId xmlns:a16="http://schemas.microsoft.com/office/drawing/2014/main" xmlns="" val="338262366"/>
                    </a:ext>
                  </a:extLst>
                </a:gridCol>
                <a:gridCol w="2234505">
                  <a:extLst>
                    <a:ext uri="{9D8B030D-6E8A-4147-A177-3AD203B41FA5}">
                      <a16:colId xmlns:a16="http://schemas.microsoft.com/office/drawing/2014/main" xmlns="" val="3886558734"/>
                    </a:ext>
                  </a:extLst>
                </a:gridCol>
              </a:tblGrid>
              <a:tr h="538651">
                <a:tc>
                  <a:txBody>
                    <a:bodyPr/>
                    <a:lstStyle/>
                    <a:p>
                      <a:r>
                        <a:rPr lang="pl-PL" sz="1400" dirty="0"/>
                        <a:t>Zakres zamówienia publicznego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Planowany termin rozpoczęcia procedury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/>
                        <a:t>Planowany budżet [zł]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932923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Dostawa infrastruktury i usługi wsparcia 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Dostawa infrastruktury i usługi wsparcia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IV kw.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IV kw.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 mln zł</a:t>
                      </a:r>
                    </a:p>
                    <a:p>
                      <a:pPr algn="r"/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856953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Usługi wysyłania 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II kw.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2,6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298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Świadczenie usług – umowy ramowe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III kw.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82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787738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Szkolenia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 kw.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847 tys.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6494956"/>
                  </a:ext>
                </a:extLst>
              </a:tr>
              <a:tr h="336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Audyt</a:t>
                      </a: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bezpieczeństwa 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Audyt</a:t>
                      </a: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bezpieczeństwa 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Audyt</a:t>
                      </a: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bezpieczeństwa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kw. 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IV kw. 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IV kw.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159 tys. zł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159 tys. zł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159 tys.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055792"/>
                  </a:ext>
                </a:extLst>
              </a:tr>
              <a:tr h="336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Informacja i promocja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II kw.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5,8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8209591"/>
                  </a:ext>
                </a:extLst>
              </a:tr>
              <a:tr h="336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Projektowanie 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 kw.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358 tys.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06410"/>
                  </a:ext>
                </a:extLst>
              </a:tr>
              <a:tr h="336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Usługi doradcze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 kw.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5,7 mln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458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/>
          <p:cNvGrpSpPr/>
          <p:nvPr/>
        </p:nvGrpSpPr>
        <p:grpSpPr>
          <a:xfrm>
            <a:off x="2647950" y="1902240"/>
            <a:ext cx="8480796" cy="3618299"/>
            <a:chOff x="2171411" y="2328190"/>
            <a:chExt cx="8480796" cy="4089451"/>
          </a:xfrm>
        </p:grpSpPr>
        <p:cxnSp>
          <p:nvCxnSpPr>
            <p:cNvPr id="6" name="Łącznik prosty 5"/>
            <p:cNvCxnSpPr>
              <a:stCxn id="16" idx="1"/>
            </p:cNvCxnSpPr>
            <p:nvPr/>
          </p:nvCxnSpPr>
          <p:spPr>
            <a:xfrm>
              <a:off x="4998343" y="2644597"/>
              <a:ext cx="0" cy="3666009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>
              <a:stCxn id="17" idx="1"/>
            </p:cNvCxnSpPr>
            <p:nvPr/>
          </p:nvCxnSpPr>
          <p:spPr>
            <a:xfrm>
              <a:off x="7825275" y="2644597"/>
              <a:ext cx="0" cy="370351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10652207" y="2435226"/>
              <a:ext cx="0" cy="3982415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>
              <a:off x="2171411" y="2328190"/>
              <a:ext cx="0" cy="3982415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trzałka w prawo 2"/>
          <p:cNvSpPr/>
          <p:nvPr/>
        </p:nvSpPr>
        <p:spPr>
          <a:xfrm>
            <a:off x="2647950" y="1508523"/>
            <a:ext cx="8740275" cy="546182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Czas realizacji  w miesiącach</a:t>
            </a:r>
            <a:endParaRPr lang="pl-PL" dirty="0"/>
          </a:p>
        </p:txBody>
      </p:sp>
      <p:sp>
        <p:nvSpPr>
          <p:cNvPr id="8" name="Pięciokąt 7"/>
          <p:cNvSpPr/>
          <p:nvPr/>
        </p:nvSpPr>
        <p:spPr>
          <a:xfrm>
            <a:off x="2647951" y="2496130"/>
            <a:ext cx="2581112" cy="966824"/>
          </a:xfrm>
          <a:prstGeom prst="homePlate">
            <a:avLst>
              <a:gd name="adj" fmla="val 274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Faza 1</a:t>
            </a:r>
          </a:p>
          <a:p>
            <a:r>
              <a:rPr lang="pl-PL" sz="1400" dirty="0" smtClean="0"/>
              <a:t>Przygotowane projektu</a:t>
            </a:r>
          </a:p>
          <a:p>
            <a:r>
              <a:rPr lang="pl-PL" sz="1400" dirty="0" smtClean="0"/>
              <a:t>Analiza, Architektura</a:t>
            </a:r>
          </a:p>
          <a:p>
            <a:r>
              <a:rPr lang="pl-PL" sz="1400" dirty="0" smtClean="0"/>
              <a:t>Projektowanie i badania UX</a:t>
            </a:r>
            <a:endParaRPr lang="pl-PL" sz="1400" dirty="0"/>
          </a:p>
        </p:txBody>
      </p:sp>
      <p:sp>
        <p:nvSpPr>
          <p:cNvPr id="13" name="Pięciokąt 12"/>
          <p:cNvSpPr/>
          <p:nvPr/>
        </p:nvSpPr>
        <p:spPr>
          <a:xfrm>
            <a:off x="4367501" y="3581585"/>
            <a:ext cx="6651993" cy="846582"/>
          </a:xfrm>
          <a:prstGeom prst="homePlate">
            <a:avLst>
              <a:gd name="adj" fmla="val 274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Faza 2</a:t>
            </a:r>
          </a:p>
          <a:p>
            <a:r>
              <a:rPr lang="pl-PL" sz="1400" dirty="0"/>
              <a:t>e-konto </a:t>
            </a:r>
            <a:r>
              <a:rPr lang="pl-PL" sz="1400" dirty="0" smtClean="0"/>
              <a:t>podatnika</a:t>
            </a:r>
          </a:p>
          <a:p>
            <a:r>
              <a:rPr lang="pl-PL" sz="1400" dirty="0"/>
              <a:t>e</a:t>
            </a:r>
            <a:r>
              <a:rPr lang="pl-PL" sz="1400" dirty="0" smtClean="0"/>
              <a:t>-konto płatnika</a:t>
            </a:r>
            <a:endParaRPr lang="pl-PL" sz="1400" dirty="0"/>
          </a:p>
          <a:p>
            <a:r>
              <a:rPr lang="pl-PL" sz="1400" dirty="0"/>
              <a:t>e-konto </a:t>
            </a:r>
            <a:r>
              <a:rPr lang="pl-PL" sz="1400" dirty="0" smtClean="0"/>
              <a:t>pełnomocnika</a:t>
            </a:r>
            <a:endParaRPr lang="pl-PL" sz="1400" dirty="0"/>
          </a:p>
        </p:txBody>
      </p:sp>
      <p:sp>
        <p:nvSpPr>
          <p:cNvPr id="14" name="Pięciokąt 13"/>
          <p:cNvSpPr/>
          <p:nvPr/>
        </p:nvSpPr>
        <p:spPr>
          <a:xfrm>
            <a:off x="5092497" y="4530504"/>
            <a:ext cx="2813277" cy="846582"/>
          </a:xfrm>
          <a:prstGeom prst="homePlate">
            <a:avLst>
              <a:gd name="adj" fmla="val 274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Faza 3</a:t>
            </a:r>
          </a:p>
          <a:p>
            <a:r>
              <a:rPr lang="pl-PL" sz="1400" dirty="0"/>
              <a:t>e-konto komornika </a:t>
            </a:r>
            <a:endParaRPr lang="pl-PL" sz="1400" dirty="0" smtClean="0"/>
          </a:p>
          <a:p>
            <a:r>
              <a:rPr lang="pl-PL" sz="1400" dirty="0" smtClean="0"/>
              <a:t>e-konto notariusza</a:t>
            </a:r>
            <a:endParaRPr lang="pl-PL" sz="1400" dirty="0"/>
          </a:p>
        </p:txBody>
      </p:sp>
      <p:sp>
        <p:nvSpPr>
          <p:cNvPr id="4" name="Zaokrąglony prostokąt 3"/>
          <p:cNvSpPr/>
          <p:nvPr/>
        </p:nvSpPr>
        <p:spPr>
          <a:xfrm>
            <a:off x="2647950" y="2009275"/>
            <a:ext cx="2826932" cy="34583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1 - 12</a:t>
            </a:r>
            <a:endParaRPr lang="pl-PL" dirty="0"/>
          </a:p>
        </p:txBody>
      </p:sp>
      <p:sp>
        <p:nvSpPr>
          <p:cNvPr id="16" name="Zaokrąglony prostokąt 15"/>
          <p:cNvSpPr/>
          <p:nvPr/>
        </p:nvSpPr>
        <p:spPr>
          <a:xfrm>
            <a:off x="5474882" y="2009275"/>
            <a:ext cx="2826932" cy="34583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13 - 24</a:t>
            </a:r>
            <a:endParaRPr lang="pl-PL" dirty="0"/>
          </a:p>
        </p:txBody>
      </p:sp>
      <p:sp>
        <p:nvSpPr>
          <p:cNvPr id="17" name="Zaokrąglony prostokąt 16"/>
          <p:cNvSpPr/>
          <p:nvPr/>
        </p:nvSpPr>
        <p:spPr>
          <a:xfrm>
            <a:off x="8301814" y="2009275"/>
            <a:ext cx="2826932" cy="34583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25- 36</a:t>
            </a:r>
            <a:endParaRPr lang="pl-PL" dirty="0"/>
          </a:p>
        </p:txBody>
      </p:sp>
      <p:cxnSp>
        <p:nvCxnSpPr>
          <p:cNvPr id="25" name="Łącznik prosty 24"/>
          <p:cNvCxnSpPr/>
          <p:nvPr/>
        </p:nvCxnSpPr>
        <p:spPr>
          <a:xfrm>
            <a:off x="2647950" y="5439319"/>
            <a:ext cx="8480796" cy="1969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26" name="pole tekstowe 4"/>
          <p:cNvSpPr txBox="1">
            <a:spLocks noChangeArrowheads="1"/>
          </p:cNvSpPr>
          <p:nvPr/>
        </p:nvSpPr>
        <p:spPr bwMode="auto">
          <a:xfrm>
            <a:off x="3111500" y="490914"/>
            <a:ext cx="504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Harmonogram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27" name="pole tekstowe 26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3015247" y="1895730"/>
            <a:ext cx="6840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800" b="1" dirty="0" smtClean="0">
                <a:solidFill>
                  <a:schemeClr val="accent1"/>
                </a:solidFill>
                <a:latin typeface="Raleway" panose="020B0503030101060003" pitchFamily="34" charset="-18"/>
              </a:rPr>
              <a:t>Dziękujemy </a:t>
            </a:r>
            <a:r>
              <a:rPr lang="pl-PL" altLang="pl-PL" sz="4800" b="1" dirty="0">
                <a:solidFill>
                  <a:schemeClr val="accent1"/>
                </a:solidFill>
                <a:latin typeface="Raleway" panose="020B0503030101060003" pitchFamily="34" charset="-18"/>
              </a:rPr>
              <a:t>za uwagę</a:t>
            </a:r>
            <a:endParaRPr lang="pl-PL" altLang="pl-PL" sz="4800" b="1" dirty="0">
              <a:solidFill>
                <a:schemeClr val="tx2"/>
              </a:solidFill>
              <a:latin typeface="Raleway" panose="020B0503030101060003" pitchFamily="34" charset="-18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2137833" y="4400056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Kontakt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Anna.Durmaj@mf.gov.pl</a:t>
            </a:r>
          </a:p>
          <a:p>
            <a:pPr eaLnBrk="1" hangingPunct="1">
              <a:defRPr/>
            </a:pPr>
            <a:endParaRPr lang="pl-PL" sz="20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3111500" y="429358"/>
            <a:ext cx="3481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Spis 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treści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9" name="pole tekstowe 6"/>
          <p:cNvSpPr txBox="1">
            <a:spLocks noChangeArrowheads="1"/>
          </p:cNvSpPr>
          <p:nvPr/>
        </p:nvSpPr>
        <p:spPr bwMode="auto">
          <a:xfrm>
            <a:off x="3111500" y="1322384"/>
            <a:ext cx="873738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Informacje ogólne o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projekcie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Dlaczego realizujemy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ten projekt?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Zdiagnozowane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potrzeby grup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docelowych: stan obecny, interesariusze 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Cele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projektu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Korzyści i usprawnienia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skaźniki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projektu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Zasoby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informacyjne Krajowej Administracji Skarbowej objęte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projektem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Architektura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rozwiązania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Komplementarność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projektu z innymi projektami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Okres i koszt realizacji oraz harmonogram zamówień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publicznych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Harmonogram projektu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Osoby do kontaktu</a:t>
            </a:r>
          </a:p>
          <a:p>
            <a:pPr eaLnBrk="1" hangingPunct="1"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499" y="2191525"/>
            <a:ext cx="853241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Nazwa:	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	e-Urząd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Skarbowy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Wnioskujący: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	Ministerstwo Finansów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Typ: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		Strategiczny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Zakres merytoryczny: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Wymiana i udostępnianie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online informacji KAS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Okres realizacji: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	36 miesięcy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Planowany koszt: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120,87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mln zł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Status: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		Przygotowanie projektu</a:t>
            </a:r>
          </a:p>
          <a:p>
            <a:pPr eaLnBrk="1" hangingPunct="1">
              <a:lnSpc>
                <a:spcPct val="150000"/>
              </a:lnSpc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275470"/>
            <a:ext cx="70431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Informacje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ogólne </a:t>
            </a:r>
            <a:endParaRPr lang="pl-PL" altLang="pl-PL" sz="2800" b="1" dirty="0" smtClean="0">
              <a:solidFill>
                <a:schemeClr val="accent1"/>
              </a:solidFill>
              <a:latin typeface="Raleway ExtraBold" panose="020B0903030101060003" pitchFamily="34" charset="-18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o projekcie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5C588CF5-5327-4D4B-BA40-86325EEE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37" y="1814355"/>
            <a:ext cx="5868165" cy="3412838"/>
          </a:xfrm>
          <a:prstGeom prst="rect">
            <a:avLst/>
          </a:prstGeom>
        </p:spPr>
      </p:pic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1674812" y="2067771"/>
            <a:ext cx="4948677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Projekt realizuje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cel strategiczny działania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*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zapewnienie wysokiej jakości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świadczonych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usług poprzez skrócenie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czasu obsługi podatników, działania edukacyjne, wdrażanie narzędzi elektronicznych </a:t>
            </a: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obsłudze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podatnika co wpisuje się </a:t>
            </a:r>
          </a:p>
          <a:p>
            <a:pPr eaLnBrk="1" hangingPunct="1"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 kierunek działania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 rozwoju KAS, jako nowoczesnej administracji skarbowej, która </a:t>
            </a: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ma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chronić uczciwy biznes.</a:t>
            </a:r>
          </a:p>
          <a:p>
            <a:pPr eaLnBrk="1" hangingPunct="1"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l-PL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l-PL" sz="1200" dirty="0" smtClean="0">
                <a:solidFill>
                  <a:schemeClr val="bg2">
                    <a:lumMod val="50000"/>
                  </a:schemeClr>
                </a:solidFill>
              </a:rPr>
              <a:t>*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Modernizacja Krajowej Administracji Skarbowej </a:t>
            </a:r>
            <a:r>
              <a:rPr lang="pl-PL" sz="1200" dirty="0" smtClean="0">
                <a:solidFill>
                  <a:schemeClr val="bg2">
                    <a:lumMod val="50000"/>
                  </a:schemeClr>
                </a:solidFill>
              </a:rPr>
              <a:t>w 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latach 2020-2022</a:t>
            </a:r>
          </a:p>
          <a:p>
            <a:pPr eaLnBrk="1" hangingPunct="1"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324303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D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laczego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realizujemy </a:t>
            </a:r>
            <a:endParaRPr lang="pl-PL" altLang="pl-PL" sz="2800" b="1" dirty="0" smtClean="0">
              <a:solidFill>
                <a:schemeClr val="accent1"/>
              </a:solidFill>
              <a:latin typeface="Raleway ExtraBold" panose="020B0903030101060003" pitchFamily="34" charset="-18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ten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projekt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?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91863" y="1666818"/>
            <a:ext cx="8689403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Projekt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realizuje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strategię Ministerstwa Finansów 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l-PL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E31837"/>
                </a:solidFill>
              </a:rPr>
              <a:t>P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roste podatki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E31837"/>
                </a:solidFill>
              </a:rPr>
              <a:t>P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rzejrzysty system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E31837"/>
                </a:solidFill>
              </a:rPr>
              <a:t>P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rzyjazna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administracja</a:t>
            </a:r>
          </a:p>
          <a:p>
            <a:pPr eaLnBrk="1" hangingPunct="1">
              <a:spcBef>
                <a:spcPts val="600"/>
              </a:spcBef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Realizacja założeń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Programu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Zintegrowanej Informatyzacji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Państwa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Kierunek interwencji 5.1  Reorientacja administracji publicznej na usługi zorientowane wokół potrzeb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obywatela</a:t>
            </a:r>
          </a:p>
          <a:p>
            <a:pPr eaLnBrk="1" hangingPunct="1">
              <a:spcBef>
                <a:spcPts val="600"/>
              </a:spcBef>
              <a:defRPr/>
            </a:pPr>
            <a:endParaRPr lang="pl-PL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Cel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szczegółowy 1. Zwiększenie jakości oraz zakresu komunikacji pomiędzy obywatelami i innymi interesariuszami a państwem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324303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D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laczego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realizujemy </a:t>
            </a:r>
            <a:endParaRPr lang="pl-PL" altLang="pl-PL" sz="2800" b="1" dirty="0" smtClean="0">
              <a:solidFill>
                <a:schemeClr val="accent1"/>
              </a:solidFill>
              <a:latin typeface="Raleway ExtraBold" panose="020B0903030101060003" pitchFamily="34" charset="-18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ten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projekt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?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09" y="2371195"/>
            <a:ext cx="2231691" cy="10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687015"/>
            <a:ext cx="761258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brak systemu za pośrednictwem którego podatnik ma możliwość załatwienia online spraw podatkowych w zakresie podatku PIT, CIT, VAT, jak i sprawdzenia stanu ich realizacji przez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brak dostępu online do indywidualnych informacji dot. klienta znajdujących się w zasobach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konieczność załatwienia wielu spraw podatkowych w formie papierowej albo w trakcie wizyty w urzędzie </a:t>
            </a: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rozproszenie informacji dotyczących klienta w wielu systemach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KAS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321637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Diagnoza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potrzeb klientów KAS – stan obecny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909599"/>
            <a:ext cx="629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600"/>
              </a:spcBef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podatnik 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płatnik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pełnomocnik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omornik sądowy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notariusz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321637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Diagnoza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potrzeb klientów KAS – 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interesariusze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11500" y="1692650"/>
            <a:ext cx="852985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ograniczone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możliwości załatwienia swoich spraw za pomocą e-usług oraz komunikacji elektronicznej, co powoduje zawyżone koszty wywiązywania się z obowiązków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podatkowych</a:t>
            </a:r>
          </a:p>
          <a:p>
            <a:pPr marL="285750" indent="-285750" algn="just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brak dostępnego online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źródła kluczowych informacji, w szczególności nt. stanu rozliczeń w podatkach PIT, CIT, VAT, możliwości składania i przeglądania deklaracji, pism, wniosków, itp., w jednym miejscu, za pomocą aplikacji mobilnych lub usług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portalowych</a:t>
            </a:r>
          </a:p>
          <a:p>
            <a:pPr marL="285750" indent="-285750" algn="just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dane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dotyczące deklaracji, statusu spraw oraz stanu  rozliczeń w głównych podatkach (CIT, PIT, VAT) funkcjonują w architekturze rozproszonej (pomiędzy różnymi systemami informatycznymi oraz samymi urzędami skarbowymi), nie występują mechanizmy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scalające (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 wyjątkiem PCC, SD,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KP)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eaLnBrk="1" hangingPunct="1">
              <a:buClr>
                <a:srgbClr val="E41836"/>
              </a:buClr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10" name="pole tekstowe 4"/>
          <p:cNvSpPr txBox="1">
            <a:spLocks noChangeArrowheads="1"/>
          </p:cNvSpPr>
          <p:nvPr/>
        </p:nvSpPr>
        <p:spPr bwMode="auto">
          <a:xfrm>
            <a:off x="3111500" y="321637"/>
            <a:ext cx="50459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Diagnoza </a:t>
            </a:r>
            <a:r>
              <a:rPr lang="pl-PL" altLang="pl-PL" sz="2800" b="1" dirty="0">
                <a:solidFill>
                  <a:schemeClr val="accent1"/>
                </a:solidFill>
                <a:latin typeface="Raleway ExtraBold" panose="020B0903030101060003" pitchFamily="34" charset="-18"/>
              </a:rPr>
              <a:t>potrzeb </a:t>
            </a: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interesariuszy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994618" y="2016556"/>
            <a:ext cx="4328423" cy="3360863"/>
            <a:chOff x="1939992" y="1871687"/>
            <a:chExt cx="4328423" cy="1479904"/>
          </a:xfrm>
        </p:grpSpPr>
        <p:sp>
          <p:nvSpPr>
            <p:cNvPr id="14" name="Zaokrąglony prostokąt 13"/>
            <p:cNvSpPr/>
            <p:nvPr/>
          </p:nvSpPr>
          <p:spPr>
            <a:xfrm>
              <a:off x="1939992" y="2336448"/>
              <a:ext cx="4328423" cy="1015143"/>
            </a:xfrm>
            <a:prstGeom prst="roundRect">
              <a:avLst/>
            </a:prstGeom>
            <a:solidFill>
              <a:srgbClr val="E318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Zapewnienie klientom KAS efektywnych </a:t>
              </a:r>
              <a:endParaRPr lang="pl-PL" sz="1400" dirty="0" smtClean="0"/>
            </a:p>
            <a:p>
              <a:pPr algn="ctr"/>
              <a:r>
                <a:rPr lang="pl-PL" sz="1400" dirty="0" smtClean="0"/>
                <a:t>i </a:t>
              </a:r>
              <a:r>
                <a:rPr lang="pl-PL" sz="1400" dirty="0"/>
                <a:t>ergonomicznych narzędzi online ułatwiających wywiązywanie się z obowiązków podatkowych </a:t>
              </a:r>
              <a:endParaRPr lang="pl-PL" sz="1400" dirty="0" smtClean="0"/>
            </a:p>
            <a:p>
              <a:pPr algn="ctr"/>
              <a:r>
                <a:rPr lang="pl-PL" sz="1400" dirty="0" smtClean="0"/>
                <a:t>i </a:t>
              </a:r>
              <a:r>
                <a:rPr lang="pl-PL" sz="1400" dirty="0"/>
                <a:t>prowadzących do istotnego podniesienia jakości komunikacji pomiędzy obywatelami i innymi interesariuszami a państwem i zwiększenia wolumenu spraw załatwianych kompleksowo drogą elektroniczną </a:t>
              </a:r>
            </a:p>
          </p:txBody>
        </p:sp>
        <p:sp>
          <p:nvSpPr>
            <p:cNvPr id="15" name="Zaokrąglony prostokąt 14"/>
            <p:cNvSpPr/>
            <p:nvPr/>
          </p:nvSpPr>
          <p:spPr>
            <a:xfrm>
              <a:off x="1939992" y="1871687"/>
              <a:ext cx="4328423" cy="4974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b="1" dirty="0"/>
                <a:t>Cel główny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7358658" y="2063988"/>
            <a:ext cx="4328423" cy="2066437"/>
            <a:chOff x="2090215" y="3687432"/>
            <a:chExt cx="4328423" cy="1751575"/>
          </a:xfrm>
          <a:effectLst/>
        </p:grpSpPr>
        <p:sp>
          <p:nvSpPr>
            <p:cNvPr id="16" name="Zaokrąglony prostokąt 15"/>
            <p:cNvSpPr/>
            <p:nvPr/>
          </p:nvSpPr>
          <p:spPr>
            <a:xfrm>
              <a:off x="2090215" y="4208026"/>
              <a:ext cx="4328423" cy="1230981"/>
            </a:xfrm>
            <a:prstGeom prst="roundRect">
              <a:avLst/>
            </a:prstGeom>
            <a:solidFill>
              <a:srgbClr val="E31837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 smtClean="0"/>
                <a:t>Rozwój </a:t>
              </a:r>
              <a:r>
                <a:rPr lang="pl-PL" sz="1200" dirty="0"/>
                <a:t>katalogu usług cyfrowych KAS z wykorzystaniem istotnych zasobów informacyjnych resortu finansów </a:t>
              </a:r>
              <a:endParaRPr lang="pl-PL" sz="1200" dirty="0" smtClean="0"/>
            </a:p>
            <a:p>
              <a:r>
                <a:rPr lang="pl-PL" sz="1200" dirty="0" smtClean="0"/>
                <a:t>i </a:t>
              </a:r>
              <a:r>
                <a:rPr lang="pl-PL" sz="1200" dirty="0"/>
                <a:t>kanałów komunikacji w obszarze podatków VAT, PIT i CIT;</a:t>
              </a:r>
            </a:p>
          </p:txBody>
        </p:sp>
        <p:sp>
          <p:nvSpPr>
            <p:cNvPr id="17" name="Zaokrąglony prostokąt 16"/>
            <p:cNvSpPr/>
            <p:nvPr/>
          </p:nvSpPr>
          <p:spPr>
            <a:xfrm>
              <a:off x="2090215" y="3687432"/>
              <a:ext cx="4328423" cy="4974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400" b="1" dirty="0"/>
                <a:t>Cele szczegółowe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6501527" y="1978104"/>
            <a:ext cx="594156" cy="3399314"/>
            <a:chOff x="6377669" y="2016556"/>
            <a:chExt cx="600894" cy="3399314"/>
          </a:xfrm>
          <a:effectLst/>
        </p:grpSpPr>
        <p:cxnSp>
          <p:nvCxnSpPr>
            <p:cNvPr id="24" name="Łącznik prosty 23"/>
            <p:cNvCxnSpPr/>
            <p:nvPr/>
          </p:nvCxnSpPr>
          <p:spPr>
            <a:xfrm>
              <a:off x="6486923" y="2016556"/>
              <a:ext cx="491640" cy="1790276"/>
            </a:xfrm>
            <a:prstGeom prst="line">
              <a:avLst/>
            </a:prstGeom>
            <a:ln>
              <a:solidFill>
                <a:srgbClr val="E3183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 flipV="1">
              <a:off x="6377669" y="3806832"/>
              <a:ext cx="600894" cy="1609038"/>
            </a:xfrm>
            <a:prstGeom prst="line">
              <a:avLst/>
            </a:prstGeom>
            <a:ln>
              <a:solidFill>
                <a:srgbClr val="E3183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aokrąglony prostokąt 15"/>
          <p:cNvSpPr/>
          <p:nvPr/>
        </p:nvSpPr>
        <p:spPr>
          <a:xfrm>
            <a:off x="7358658" y="4176213"/>
            <a:ext cx="4328423" cy="1201205"/>
          </a:xfrm>
          <a:prstGeom prst="roundRect">
            <a:avLst/>
          </a:prstGeom>
          <a:solidFill>
            <a:srgbClr val="E3183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 smtClean="0"/>
              <a:t>Podniesienie </a:t>
            </a:r>
            <a:r>
              <a:rPr lang="pl-PL" sz="1200" dirty="0"/>
              <a:t>poziomu wsparcia informatycznego dla obsługi klientów KAS.</a:t>
            </a:r>
          </a:p>
        </p:txBody>
      </p:sp>
      <p:sp>
        <p:nvSpPr>
          <p:cNvPr id="27" name="Tytuł 1"/>
          <p:cNvSpPr txBox="1">
            <a:spLocks/>
          </p:cNvSpPr>
          <p:nvPr/>
        </p:nvSpPr>
        <p:spPr bwMode="auto">
          <a:xfrm>
            <a:off x="5176785" y="398512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-18"/>
              </a:rPr>
              <a:t>Prezentacja projektu e-Urzędu</a:t>
            </a:r>
          </a:p>
        </p:txBody>
      </p:sp>
      <p:sp>
        <p:nvSpPr>
          <p:cNvPr id="28" name="pole tekstowe 4"/>
          <p:cNvSpPr txBox="1">
            <a:spLocks noChangeArrowheads="1"/>
          </p:cNvSpPr>
          <p:nvPr/>
        </p:nvSpPr>
        <p:spPr bwMode="auto">
          <a:xfrm>
            <a:off x="3111500" y="488319"/>
            <a:ext cx="504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accent1"/>
                </a:solidFill>
                <a:latin typeface="Raleway ExtraBold" panose="020B0903030101060003" pitchFamily="34" charset="-18"/>
              </a:rPr>
              <a:t>Cel projektu</a:t>
            </a:r>
            <a:endParaRPr lang="pl-PL" altLang="pl-PL" sz="2800" b="1" dirty="0">
              <a:solidFill>
                <a:schemeClr val="accent1"/>
              </a:solidFill>
              <a:latin typeface="Raleway ExtraBold" panose="020B0903030101060003" pitchFamily="34" charset="-18"/>
            </a:endParaRPr>
          </a:p>
        </p:txBody>
      </p:sp>
      <p:sp>
        <p:nvSpPr>
          <p:cNvPr id="29" name="pole tekstowe 28"/>
          <p:cNvSpPr txBox="1">
            <a:spLocks noChangeArrowheads="1"/>
          </p:cNvSpPr>
          <p:nvPr/>
        </p:nvSpPr>
        <p:spPr bwMode="auto">
          <a:xfrm>
            <a:off x="1497391" y="5958397"/>
            <a:ext cx="12253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ul. Świętokrzyska 12</a:t>
            </a:r>
          </a:p>
          <a:p>
            <a:pPr eaLnBrk="1" hangingPunct="1">
              <a:defRPr/>
            </a:pPr>
            <a:r>
              <a:rPr lang="pl-PL" sz="7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00-916 Warszawa</a:t>
            </a:r>
          </a:p>
          <a:p>
            <a:pPr eaLnBrk="1" hangingPunct="1">
              <a:defRPr/>
            </a:pPr>
            <a:endParaRPr lang="pl-PL" sz="5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gov.pl/finanse</a:t>
            </a:r>
          </a:p>
          <a:p>
            <a:pPr eaLnBrk="1" hangingPunct="1">
              <a:defRPr/>
            </a:pPr>
            <a:r>
              <a:rPr lang="pl-PL" sz="7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gov.pl/kas</a:t>
            </a:r>
            <a:endParaRPr lang="pl-PL" sz="7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-2-panorama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MF-2-panorama</Template>
  <TotalTime>3342</TotalTime>
  <Words>1431</Words>
  <Application>Microsoft Office PowerPoint</Application>
  <PresentationFormat>Niestandardowy</PresentationFormat>
  <Paragraphs>334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Raleway Medium</vt:lpstr>
      <vt:lpstr>Raleway ExtraBold</vt:lpstr>
      <vt:lpstr>Courier New</vt:lpstr>
      <vt:lpstr>Raleway</vt:lpstr>
      <vt:lpstr>Mangal</vt:lpstr>
      <vt:lpstr>MF-2-panorama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Bełdzikowski Marek</dc:creator>
  <cp:lastModifiedBy>Damentko Monika</cp:lastModifiedBy>
  <cp:revision>304</cp:revision>
  <dcterms:created xsi:type="dcterms:W3CDTF">2010-12-22T13:06:19Z</dcterms:created>
  <dcterms:modified xsi:type="dcterms:W3CDTF">2019-06-27T10:30:39Z</dcterms:modified>
</cp:coreProperties>
</file>