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4" r:id="rId3"/>
  </p:sldMasterIdLst>
  <p:notesMasterIdLst>
    <p:notesMasterId r:id="rId29"/>
  </p:notesMasterIdLst>
  <p:sldIdLst>
    <p:sldId id="256" r:id="rId4"/>
    <p:sldId id="260" r:id="rId5"/>
    <p:sldId id="257" r:id="rId6"/>
    <p:sldId id="258" r:id="rId7"/>
    <p:sldId id="259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</p:sldIdLst>
  <p:sldSz cx="12192000" cy="6858000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FFFF"/>
    <a:srgbClr val="006600"/>
    <a:srgbClr val="339933"/>
    <a:srgbClr val="93F7A4"/>
    <a:srgbClr val="FD99CD"/>
    <a:srgbClr val="6089F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-78" y="-6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A72ADD-9AF6-48E4-BF9B-5FE537C2202E}" type="doc">
      <dgm:prSet loTypeId="urn:microsoft.com/office/officeart/2005/8/layout/equation1" loCatId="relationship" qsTypeId="urn:microsoft.com/office/officeart/2005/8/quickstyle/simple1" qsCatId="simple" csTypeId="urn:microsoft.com/office/officeart/2005/8/colors/accent6_2" csCatId="accent6" phldr="1"/>
      <dgm:spPr/>
    </dgm:pt>
    <dgm:pt modelId="{B396340A-FD1C-4D68-8905-7606813EFA97}">
      <dgm:prSet phldrT="[Tekst]" custT="1"/>
      <dgm:spPr>
        <a:solidFill>
          <a:srgbClr val="6089FC"/>
        </a:solidFill>
      </dgm:spPr>
      <dgm:t>
        <a:bodyPr/>
        <a:lstStyle/>
        <a:p>
          <a:r>
            <a:rPr lang="pl-PL" sz="1800" dirty="0" smtClean="0">
              <a:solidFill>
                <a:schemeClr val="tx1"/>
              </a:solidFill>
              <a:latin typeface="Bookman Old Style" panose="02050604050505020204" pitchFamily="18" charset="0"/>
            </a:rPr>
            <a:t>Instytucje pomocy społecznej </a:t>
          </a:r>
          <a:endParaRPr lang="pl-PL" sz="1800" dirty="0">
            <a:solidFill>
              <a:schemeClr val="tx1"/>
            </a:solidFill>
            <a:latin typeface="Bookman Old Style" panose="02050604050505020204" pitchFamily="18" charset="0"/>
          </a:endParaRPr>
        </a:p>
      </dgm:t>
    </dgm:pt>
    <dgm:pt modelId="{58A98C39-62AD-4713-B905-92735007ECC2}" type="parTrans" cxnId="{864EEAFF-9EE9-4CDA-B476-291F439B67ED}">
      <dgm:prSet/>
      <dgm:spPr/>
      <dgm:t>
        <a:bodyPr/>
        <a:lstStyle/>
        <a:p>
          <a:endParaRPr lang="pl-PL"/>
        </a:p>
      </dgm:t>
    </dgm:pt>
    <dgm:pt modelId="{72D93BC2-206C-414C-8132-626327F1FF5A}" type="sibTrans" cxnId="{864EEAFF-9EE9-4CDA-B476-291F439B67ED}">
      <dgm:prSet/>
      <dgm:spPr/>
      <dgm:t>
        <a:bodyPr/>
        <a:lstStyle/>
        <a:p>
          <a:endParaRPr lang="pl-PL"/>
        </a:p>
      </dgm:t>
    </dgm:pt>
    <dgm:pt modelId="{0CA42EC1-F9BB-41CE-8378-34318A3F91D8}">
      <dgm:prSet phldrT="[Tekst]" custT="1"/>
      <dgm:spPr/>
      <dgm:t>
        <a:bodyPr/>
        <a:lstStyle/>
        <a:p>
          <a:r>
            <a:rPr lang="pl-PL" sz="1800" dirty="0" smtClean="0">
              <a:solidFill>
                <a:schemeClr val="tx1"/>
              </a:solidFill>
              <a:latin typeface="Bookman Old Style" panose="02050604050505020204" pitchFamily="18" charset="0"/>
            </a:rPr>
            <a:t>Inne partnerskie instytucji</a:t>
          </a:r>
          <a:endParaRPr lang="pl-PL" sz="1800" dirty="0">
            <a:solidFill>
              <a:schemeClr val="tx1"/>
            </a:solidFill>
            <a:latin typeface="Bookman Old Style" panose="02050604050505020204" pitchFamily="18" charset="0"/>
          </a:endParaRPr>
        </a:p>
      </dgm:t>
    </dgm:pt>
    <dgm:pt modelId="{2DFFA0A6-2315-4320-983C-C153BF6346DB}" type="parTrans" cxnId="{C4AE68A4-7A69-404E-80CA-75B68038A157}">
      <dgm:prSet/>
      <dgm:spPr/>
      <dgm:t>
        <a:bodyPr/>
        <a:lstStyle/>
        <a:p>
          <a:endParaRPr lang="pl-PL"/>
        </a:p>
      </dgm:t>
    </dgm:pt>
    <dgm:pt modelId="{9128A9D8-E0DF-463C-88EA-5E6DD6E65B38}" type="sibTrans" cxnId="{C4AE68A4-7A69-404E-80CA-75B68038A157}">
      <dgm:prSet/>
      <dgm:spPr/>
      <dgm:t>
        <a:bodyPr/>
        <a:lstStyle/>
        <a:p>
          <a:endParaRPr lang="pl-PL"/>
        </a:p>
      </dgm:t>
    </dgm:pt>
    <dgm:pt modelId="{7A2AEA89-4C62-49AB-B109-AB4DF5E1700D}">
      <dgm:prSet custT="1"/>
      <dgm:spPr>
        <a:solidFill>
          <a:srgbClr val="FD99CD"/>
        </a:solidFill>
      </dgm:spPr>
      <dgm:t>
        <a:bodyPr/>
        <a:lstStyle/>
        <a:p>
          <a:r>
            <a:rPr lang="pl-PL" sz="1600" dirty="0" smtClean="0">
              <a:solidFill>
                <a:schemeClr val="tx1"/>
              </a:solidFill>
              <a:latin typeface="Bookman Old Style" pitchFamily="18" charset="0"/>
            </a:rPr>
            <a:t>Rozwiązywanie problemów społecznych oraz wspieranie  lokalnych społeczności </a:t>
          </a:r>
          <a:br>
            <a:rPr lang="pl-PL" sz="1600" dirty="0" smtClean="0">
              <a:solidFill>
                <a:schemeClr val="tx1"/>
              </a:solidFill>
              <a:latin typeface="Bookman Old Style" pitchFamily="18" charset="0"/>
            </a:rPr>
          </a:br>
          <a:r>
            <a:rPr lang="pl-PL" sz="1600" dirty="0" smtClean="0">
              <a:solidFill>
                <a:schemeClr val="tx1"/>
              </a:solidFill>
              <a:latin typeface="Bookman Old Style" pitchFamily="18" charset="0"/>
            </a:rPr>
            <a:t>w działaniach zmierzających do zaspokajania ich potrzeb. </a:t>
          </a:r>
          <a:r>
            <a:rPr lang="pl-PL" sz="1500" dirty="0" smtClean="0">
              <a:latin typeface="Bookman Old Style" pitchFamily="18" charset="0"/>
            </a:rPr>
            <a:t/>
          </a:r>
          <a:br>
            <a:rPr lang="pl-PL" sz="1500" dirty="0" smtClean="0">
              <a:latin typeface="Bookman Old Style" pitchFamily="18" charset="0"/>
            </a:rPr>
          </a:br>
          <a:endParaRPr lang="pl-PL" sz="1500" dirty="0" smtClean="0">
            <a:latin typeface="Bookman Old Style" pitchFamily="18" charset="0"/>
          </a:endParaRPr>
        </a:p>
      </dgm:t>
    </dgm:pt>
    <dgm:pt modelId="{3C8A4E4E-A614-4247-8F51-9AAFC7D7D60C}" type="parTrans" cxnId="{7A7CC99D-0199-4D0C-861A-1461C813A315}">
      <dgm:prSet/>
      <dgm:spPr/>
      <dgm:t>
        <a:bodyPr/>
        <a:lstStyle/>
        <a:p>
          <a:endParaRPr lang="pl-PL"/>
        </a:p>
      </dgm:t>
    </dgm:pt>
    <dgm:pt modelId="{9C5ABDA7-1161-467E-88E0-155C8A2CD10C}" type="sibTrans" cxnId="{7A7CC99D-0199-4D0C-861A-1461C813A315}">
      <dgm:prSet/>
      <dgm:spPr/>
      <dgm:t>
        <a:bodyPr/>
        <a:lstStyle/>
        <a:p>
          <a:endParaRPr lang="pl-PL"/>
        </a:p>
      </dgm:t>
    </dgm:pt>
    <dgm:pt modelId="{25459462-7B63-431C-8548-976A739BC7B5}" type="pres">
      <dgm:prSet presAssocID="{74A72ADD-9AF6-48E4-BF9B-5FE537C2202E}" presName="linearFlow" presStyleCnt="0">
        <dgm:presLayoutVars>
          <dgm:dir/>
          <dgm:resizeHandles val="exact"/>
        </dgm:presLayoutVars>
      </dgm:prSet>
      <dgm:spPr/>
    </dgm:pt>
    <dgm:pt modelId="{3378C2CD-AB4E-419C-B255-595D3CA9156A}" type="pres">
      <dgm:prSet presAssocID="{B396340A-FD1C-4D68-8905-7606813EFA97}" presName="node" presStyleLbl="node1" presStyleIdx="0" presStyleCnt="3" custScaleX="115986" custLinFactNeighborX="26596" custLinFactNeighborY="-139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D04AF91-896C-4A86-9052-50F42E437C30}" type="pres">
      <dgm:prSet presAssocID="{72D93BC2-206C-414C-8132-626327F1FF5A}" presName="spacerL" presStyleCnt="0"/>
      <dgm:spPr/>
    </dgm:pt>
    <dgm:pt modelId="{E9CBF9D9-6F01-4F54-BBDA-3C8A8EA1D837}" type="pres">
      <dgm:prSet presAssocID="{72D93BC2-206C-414C-8132-626327F1FF5A}" presName="sibTrans" presStyleLbl="sibTrans2D1" presStyleIdx="0" presStyleCnt="2"/>
      <dgm:spPr/>
      <dgm:t>
        <a:bodyPr/>
        <a:lstStyle/>
        <a:p>
          <a:endParaRPr lang="pl-PL"/>
        </a:p>
      </dgm:t>
    </dgm:pt>
    <dgm:pt modelId="{1D840ACC-3F02-4366-BB91-0558BCD4BC4F}" type="pres">
      <dgm:prSet presAssocID="{72D93BC2-206C-414C-8132-626327F1FF5A}" presName="spacerR" presStyleCnt="0"/>
      <dgm:spPr/>
    </dgm:pt>
    <dgm:pt modelId="{AD13B11B-EFD0-4239-8799-C400296EC2B6}" type="pres">
      <dgm:prSet presAssocID="{0CA42EC1-F9BB-41CE-8378-34318A3F91D8}" presName="node" presStyleLbl="node1" presStyleIdx="1" presStyleCnt="3" custScaleX="132631" custLinFactX="2209" custLinFactNeighborX="100000" custLinFactNeighborY="-154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408775C-A7C5-4D02-8984-84ACD79E068B}" type="pres">
      <dgm:prSet presAssocID="{9128A9D8-E0DF-463C-88EA-5E6DD6E65B38}" presName="spacerL" presStyleCnt="0"/>
      <dgm:spPr/>
    </dgm:pt>
    <dgm:pt modelId="{562E2A15-CCCC-42FA-A17E-DDBA04869E81}" type="pres">
      <dgm:prSet presAssocID="{9128A9D8-E0DF-463C-88EA-5E6DD6E65B38}" presName="sibTrans" presStyleLbl="sibTrans2D1" presStyleIdx="1" presStyleCnt="2"/>
      <dgm:spPr/>
      <dgm:t>
        <a:bodyPr/>
        <a:lstStyle/>
        <a:p>
          <a:endParaRPr lang="pl-PL"/>
        </a:p>
      </dgm:t>
    </dgm:pt>
    <dgm:pt modelId="{73768DFC-3F5C-4F49-87C2-F1C8E29739E8}" type="pres">
      <dgm:prSet presAssocID="{9128A9D8-E0DF-463C-88EA-5E6DD6E65B38}" presName="spacerR" presStyleCnt="0"/>
      <dgm:spPr/>
    </dgm:pt>
    <dgm:pt modelId="{9AEF2F9B-69B0-499C-BD7B-84A6E50738D1}" type="pres">
      <dgm:prSet presAssocID="{7A2AEA89-4C62-49AB-B109-AB4DF5E1700D}" presName="node" presStyleLbl="node1" presStyleIdx="2" presStyleCnt="3" custScaleX="237578" custScaleY="15324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3BF2F2DB-DEC3-42C1-9402-B15957ED550F}" type="presOf" srcId="{9128A9D8-E0DF-463C-88EA-5E6DD6E65B38}" destId="{562E2A15-CCCC-42FA-A17E-DDBA04869E81}" srcOrd="0" destOrd="0" presId="urn:microsoft.com/office/officeart/2005/8/layout/equation1"/>
    <dgm:cxn modelId="{3380A1BE-0CC7-495D-9EA1-EA4566E20202}" type="presOf" srcId="{72D93BC2-206C-414C-8132-626327F1FF5A}" destId="{E9CBF9D9-6F01-4F54-BBDA-3C8A8EA1D837}" srcOrd="0" destOrd="0" presId="urn:microsoft.com/office/officeart/2005/8/layout/equation1"/>
    <dgm:cxn modelId="{90E4FCEC-8541-442A-A326-515B075BD1BF}" type="presOf" srcId="{7A2AEA89-4C62-49AB-B109-AB4DF5E1700D}" destId="{9AEF2F9B-69B0-499C-BD7B-84A6E50738D1}" srcOrd="0" destOrd="0" presId="urn:microsoft.com/office/officeart/2005/8/layout/equation1"/>
    <dgm:cxn modelId="{864EEAFF-9EE9-4CDA-B476-291F439B67ED}" srcId="{74A72ADD-9AF6-48E4-BF9B-5FE537C2202E}" destId="{B396340A-FD1C-4D68-8905-7606813EFA97}" srcOrd="0" destOrd="0" parTransId="{58A98C39-62AD-4713-B905-92735007ECC2}" sibTransId="{72D93BC2-206C-414C-8132-626327F1FF5A}"/>
    <dgm:cxn modelId="{21DC8D4D-C49B-4C07-B7FB-088FCE1D07C4}" type="presOf" srcId="{B396340A-FD1C-4D68-8905-7606813EFA97}" destId="{3378C2CD-AB4E-419C-B255-595D3CA9156A}" srcOrd="0" destOrd="0" presId="urn:microsoft.com/office/officeart/2005/8/layout/equation1"/>
    <dgm:cxn modelId="{7353CD0A-A37C-4724-A5ED-6E2B82F9FC90}" type="presOf" srcId="{0CA42EC1-F9BB-41CE-8378-34318A3F91D8}" destId="{AD13B11B-EFD0-4239-8799-C400296EC2B6}" srcOrd="0" destOrd="0" presId="urn:microsoft.com/office/officeart/2005/8/layout/equation1"/>
    <dgm:cxn modelId="{7A7CC99D-0199-4D0C-861A-1461C813A315}" srcId="{74A72ADD-9AF6-48E4-BF9B-5FE537C2202E}" destId="{7A2AEA89-4C62-49AB-B109-AB4DF5E1700D}" srcOrd="2" destOrd="0" parTransId="{3C8A4E4E-A614-4247-8F51-9AAFC7D7D60C}" sibTransId="{9C5ABDA7-1161-467E-88E0-155C8A2CD10C}"/>
    <dgm:cxn modelId="{C4AE68A4-7A69-404E-80CA-75B68038A157}" srcId="{74A72ADD-9AF6-48E4-BF9B-5FE537C2202E}" destId="{0CA42EC1-F9BB-41CE-8378-34318A3F91D8}" srcOrd="1" destOrd="0" parTransId="{2DFFA0A6-2315-4320-983C-C153BF6346DB}" sibTransId="{9128A9D8-E0DF-463C-88EA-5E6DD6E65B38}"/>
    <dgm:cxn modelId="{A67AB3CD-1067-4E88-BA61-55C9D27411DD}" type="presOf" srcId="{74A72ADD-9AF6-48E4-BF9B-5FE537C2202E}" destId="{25459462-7B63-431C-8548-976A739BC7B5}" srcOrd="0" destOrd="0" presId="urn:microsoft.com/office/officeart/2005/8/layout/equation1"/>
    <dgm:cxn modelId="{ADB3FD79-2FE0-4DEC-8608-E82A876F6BAD}" type="presParOf" srcId="{25459462-7B63-431C-8548-976A739BC7B5}" destId="{3378C2CD-AB4E-419C-B255-595D3CA9156A}" srcOrd="0" destOrd="0" presId="urn:microsoft.com/office/officeart/2005/8/layout/equation1"/>
    <dgm:cxn modelId="{D0BBEE70-38D1-4D89-B927-72CC4E56D762}" type="presParOf" srcId="{25459462-7B63-431C-8548-976A739BC7B5}" destId="{ED04AF91-896C-4A86-9052-50F42E437C30}" srcOrd="1" destOrd="0" presId="urn:microsoft.com/office/officeart/2005/8/layout/equation1"/>
    <dgm:cxn modelId="{C798AF58-2647-4D5C-B37E-46B7D2D0EED4}" type="presParOf" srcId="{25459462-7B63-431C-8548-976A739BC7B5}" destId="{E9CBF9D9-6F01-4F54-BBDA-3C8A8EA1D837}" srcOrd="2" destOrd="0" presId="urn:microsoft.com/office/officeart/2005/8/layout/equation1"/>
    <dgm:cxn modelId="{415B500F-CD7B-4504-B924-52EABC5738C9}" type="presParOf" srcId="{25459462-7B63-431C-8548-976A739BC7B5}" destId="{1D840ACC-3F02-4366-BB91-0558BCD4BC4F}" srcOrd="3" destOrd="0" presId="urn:microsoft.com/office/officeart/2005/8/layout/equation1"/>
    <dgm:cxn modelId="{BD9ABA3C-77E0-49E1-A9D6-7C8D42EE3C2F}" type="presParOf" srcId="{25459462-7B63-431C-8548-976A739BC7B5}" destId="{AD13B11B-EFD0-4239-8799-C400296EC2B6}" srcOrd="4" destOrd="0" presId="urn:microsoft.com/office/officeart/2005/8/layout/equation1"/>
    <dgm:cxn modelId="{0CCDBEB6-74EE-4750-A166-F26ECF295CEC}" type="presParOf" srcId="{25459462-7B63-431C-8548-976A739BC7B5}" destId="{2408775C-A7C5-4D02-8984-84ACD79E068B}" srcOrd="5" destOrd="0" presId="urn:microsoft.com/office/officeart/2005/8/layout/equation1"/>
    <dgm:cxn modelId="{9EF460BA-B74F-46BD-8F99-85DD5449639D}" type="presParOf" srcId="{25459462-7B63-431C-8548-976A739BC7B5}" destId="{562E2A15-CCCC-42FA-A17E-DDBA04869E81}" srcOrd="6" destOrd="0" presId="urn:microsoft.com/office/officeart/2005/8/layout/equation1"/>
    <dgm:cxn modelId="{6813764F-8EF8-43BF-B507-0DF58664EC81}" type="presParOf" srcId="{25459462-7B63-431C-8548-976A739BC7B5}" destId="{73768DFC-3F5C-4F49-87C2-F1C8E29739E8}" srcOrd="7" destOrd="0" presId="urn:microsoft.com/office/officeart/2005/8/layout/equation1"/>
    <dgm:cxn modelId="{9B78908C-6FAF-463E-92C3-92C3ABEDFB70}" type="presParOf" srcId="{25459462-7B63-431C-8548-976A739BC7B5}" destId="{9AEF2F9B-69B0-499C-BD7B-84A6E50738D1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D7E12E9-F5B6-4F25-BFE1-C460081EE4C0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BA69532-E514-4B7B-B37B-FC0486E6AC56}">
      <dgm:prSet phldrT="[Tekst]"/>
      <dgm:spPr/>
      <dgm:t>
        <a:bodyPr/>
        <a:lstStyle/>
        <a:p>
          <a:endParaRPr lang="pl-PL" dirty="0" smtClean="0">
            <a:latin typeface="Bookman Old Style" panose="02050604050505020204" pitchFamily="18" charset="0"/>
          </a:endParaRPr>
        </a:p>
        <a:p>
          <a:r>
            <a:rPr lang="pl-PL" dirty="0" smtClean="0">
              <a:latin typeface="Bookman Old Style" panose="02050604050505020204" pitchFamily="18" charset="0"/>
            </a:rPr>
            <a:t>     Poziom udzielanej   </a:t>
          </a:r>
          <a:br>
            <a:rPr lang="pl-PL" dirty="0" smtClean="0">
              <a:latin typeface="Bookman Old Style" panose="02050604050505020204" pitchFamily="18" charset="0"/>
            </a:rPr>
          </a:br>
          <a:r>
            <a:rPr lang="pl-PL" dirty="0" smtClean="0">
              <a:latin typeface="Bookman Old Style" panose="02050604050505020204" pitchFamily="18" charset="0"/>
            </a:rPr>
            <a:t>     pomocy</a:t>
          </a:r>
          <a:endParaRPr lang="pl-PL" dirty="0">
            <a:latin typeface="Bookman Old Style" panose="02050604050505020204" pitchFamily="18" charset="0"/>
          </a:endParaRPr>
        </a:p>
      </dgm:t>
    </dgm:pt>
    <dgm:pt modelId="{7DD0712C-DCD5-4817-8D2C-A5DBA36EF5A0}" type="parTrans" cxnId="{A0E6F1D9-9717-43A0-926D-A3D0EBDAD0D7}">
      <dgm:prSet/>
      <dgm:spPr/>
      <dgm:t>
        <a:bodyPr/>
        <a:lstStyle/>
        <a:p>
          <a:endParaRPr lang="pl-PL"/>
        </a:p>
      </dgm:t>
    </dgm:pt>
    <dgm:pt modelId="{C27A8ED9-3A43-4ECF-8E5C-A26E5D1B1D3C}" type="sibTrans" cxnId="{A0E6F1D9-9717-43A0-926D-A3D0EBDAD0D7}">
      <dgm:prSet/>
      <dgm:spPr/>
      <dgm:t>
        <a:bodyPr/>
        <a:lstStyle/>
        <a:p>
          <a:endParaRPr lang="pl-PL"/>
        </a:p>
      </dgm:t>
    </dgm:pt>
    <dgm:pt modelId="{9C78ECDE-B7A0-4E2B-A7B8-F532E86B86B6}">
      <dgm:prSet phldrT="[Tekst]"/>
      <dgm:spPr/>
      <dgm:t>
        <a:bodyPr/>
        <a:lstStyle/>
        <a:p>
          <a:r>
            <a:rPr lang="pl-PL" dirty="0" smtClean="0">
              <a:latin typeface="Bookman Old Style" panose="02050604050505020204" pitchFamily="18" charset="0"/>
            </a:rPr>
            <a:t>Czas jej  udzielania</a:t>
          </a:r>
          <a:endParaRPr lang="pl-PL" dirty="0">
            <a:latin typeface="Bookman Old Style" panose="02050604050505020204" pitchFamily="18" charset="0"/>
          </a:endParaRPr>
        </a:p>
      </dgm:t>
    </dgm:pt>
    <dgm:pt modelId="{3A3EF559-EF46-4EA3-90DE-426D79C72F6B}" type="parTrans" cxnId="{908BEBC1-2F8F-4C82-8020-CCA17268A3C5}">
      <dgm:prSet/>
      <dgm:spPr/>
      <dgm:t>
        <a:bodyPr/>
        <a:lstStyle/>
        <a:p>
          <a:endParaRPr lang="pl-PL"/>
        </a:p>
      </dgm:t>
    </dgm:pt>
    <dgm:pt modelId="{F2436E13-9B2D-4D7C-9073-E9920D84D816}" type="sibTrans" cxnId="{908BEBC1-2F8F-4C82-8020-CCA17268A3C5}">
      <dgm:prSet/>
      <dgm:spPr/>
      <dgm:t>
        <a:bodyPr/>
        <a:lstStyle/>
        <a:p>
          <a:endParaRPr lang="pl-PL"/>
        </a:p>
      </dgm:t>
    </dgm:pt>
    <dgm:pt modelId="{F967FF3C-AAEF-442F-844F-9CBD45D7715F}">
      <dgm:prSet phldrT="[Tekst]"/>
      <dgm:spPr/>
      <dgm:t>
        <a:bodyPr/>
        <a:lstStyle/>
        <a:p>
          <a:endParaRPr lang="pl-PL" dirty="0" smtClean="0">
            <a:solidFill>
              <a:srgbClr val="FF0000"/>
            </a:solidFill>
            <a:latin typeface="Bookman Old Style" panose="02050604050505020204" pitchFamily="18" charset="0"/>
          </a:endParaRPr>
        </a:p>
        <a:p>
          <a:r>
            <a:rPr lang="pl-PL" dirty="0" smtClean="0">
              <a:solidFill>
                <a:srgbClr val="FF0000"/>
              </a:solidFill>
              <a:latin typeface="Bookman Old Style" panose="02050604050505020204" pitchFamily="18" charset="0"/>
            </a:rPr>
            <a:t>   Ustąpienie  przyczyn </a:t>
          </a:r>
          <a:br>
            <a:rPr lang="pl-PL" dirty="0" smtClean="0">
              <a:solidFill>
                <a:srgbClr val="FF0000"/>
              </a:solidFill>
              <a:latin typeface="Bookman Old Style" panose="02050604050505020204" pitchFamily="18" charset="0"/>
            </a:rPr>
          </a:br>
          <a:r>
            <a:rPr lang="pl-PL" dirty="0" smtClean="0">
              <a:solidFill>
                <a:srgbClr val="FF0000"/>
              </a:solidFill>
              <a:latin typeface="Bookman Old Style" panose="02050604050505020204" pitchFamily="18" charset="0"/>
            </a:rPr>
            <a:t>   ryzyka socjalnego</a:t>
          </a:r>
          <a:endParaRPr lang="pl-PL" dirty="0">
            <a:solidFill>
              <a:srgbClr val="FF0000"/>
            </a:solidFill>
            <a:latin typeface="Bookman Old Style" panose="02050604050505020204" pitchFamily="18" charset="0"/>
          </a:endParaRPr>
        </a:p>
      </dgm:t>
    </dgm:pt>
    <dgm:pt modelId="{B5B17C27-6EFE-4703-9371-F9F15C7C4ACE}" type="parTrans" cxnId="{D73E7940-9250-45AB-A036-B640614939CD}">
      <dgm:prSet/>
      <dgm:spPr/>
      <dgm:t>
        <a:bodyPr/>
        <a:lstStyle/>
        <a:p>
          <a:endParaRPr lang="pl-PL"/>
        </a:p>
      </dgm:t>
    </dgm:pt>
    <dgm:pt modelId="{7976F8A5-7B0D-4DD7-9687-30FFDE6ABBB6}" type="sibTrans" cxnId="{D73E7940-9250-45AB-A036-B640614939CD}">
      <dgm:prSet/>
      <dgm:spPr/>
      <dgm:t>
        <a:bodyPr/>
        <a:lstStyle/>
        <a:p>
          <a:endParaRPr lang="pl-PL"/>
        </a:p>
      </dgm:t>
    </dgm:pt>
    <dgm:pt modelId="{1C13CC40-8180-4B00-AE8F-E38CB51385BA}" type="pres">
      <dgm:prSet presAssocID="{3D7E12E9-F5B6-4F25-BFE1-C460081EE4C0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pl-PL"/>
        </a:p>
      </dgm:t>
    </dgm:pt>
    <dgm:pt modelId="{01C36659-60F4-455A-9B96-3AF0D736313F}" type="pres">
      <dgm:prSet presAssocID="{3BA69532-E514-4B7B-B37B-FC0486E6AC56}" presName="composite" presStyleCnt="0"/>
      <dgm:spPr/>
    </dgm:pt>
    <dgm:pt modelId="{98C72140-73F4-46E4-A05F-82DA52ED1D7C}" type="pres">
      <dgm:prSet presAssocID="{3BA69532-E514-4B7B-B37B-FC0486E6AC56}" presName="LShape" presStyleLbl="alignNode1" presStyleIdx="0" presStyleCnt="5" custScaleX="181346"/>
      <dgm:spPr/>
    </dgm:pt>
    <dgm:pt modelId="{6F78BDE7-4CAC-4188-B1DC-7703B422D9D9}" type="pres">
      <dgm:prSet presAssocID="{3BA69532-E514-4B7B-B37B-FC0486E6AC56}" presName="ParentText" presStyleLbl="revTx" presStyleIdx="0" presStyleCnt="3" custScaleX="245266" custLinFactNeighborY="-2849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1CCDB05-134C-4CA2-920C-BB3C071767DD}" type="pres">
      <dgm:prSet presAssocID="{3BA69532-E514-4B7B-B37B-FC0486E6AC56}" presName="Triangle" presStyleLbl="alignNode1" presStyleIdx="1" presStyleCnt="5"/>
      <dgm:spPr/>
    </dgm:pt>
    <dgm:pt modelId="{5563AD4B-8B55-4090-B6E4-7BBDAF1F9D5F}" type="pres">
      <dgm:prSet presAssocID="{C27A8ED9-3A43-4ECF-8E5C-A26E5D1B1D3C}" presName="sibTrans" presStyleCnt="0"/>
      <dgm:spPr/>
    </dgm:pt>
    <dgm:pt modelId="{21E6B124-0A4A-4762-B392-AFE1F3A4E7C3}" type="pres">
      <dgm:prSet presAssocID="{C27A8ED9-3A43-4ECF-8E5C-A26E5D1B1D3C}" presName="space" presStyleCnt="0"/>
      <dgm:spPr/>
    </dgm:pt>
    <dgm:pt modelId="{32FE2184-96B8-4590-B87A-69F92B86F9E4}" type="pres">
      <dgm:prSet presAssocID="{9C78ECDE-B7A0-4E2B-A7B8-F532E86B86B6}" presName="composite" presStyleCnt="0"/>
      <dgm:spPr/>
    </dgm:pt>
    <dgm:pt modelId="{8D6E2472-31B9-4788-9533-EB74A549A7B9}" type="pres">
      <dgm:prSet presAssocID="{9C78ECDE-B7A0-4E2B-A7B8-F532E86B86B6}" presName="LShape" presStyleLbl="alignNode1" presStyleIdx="2" presStyleCnt="5" custScaleX="218880"/>
      <dgm:spPr/>
    </dgm:pt>
    <dgm:pt modelId="{4C5792FC-817C-4856-95F5-ED1D1ACEDFB5}" type="pres">
      <dgm:prSet presAssocID="{9C78ECDE-B7A0-4E2B-A7B8-F532E86B86B6}" presName="ParentText" presStyleLbl="revTx" presStyleIdx="1" presStyleCnt="3" custScaleX="214148" custLinFactNeighborY="1297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A837EE8-BA4C-4F6C-AD68-FA8AA39CA0DB}" type="pres">
      <dgm:prSet presAssocID="{9C78ECDE-B7A0-4E2B-A7B8-F532E86B86B6}" presName="Triangle" presStyleLbl="alignNode1" presStyleIdx="3" presStyleCnt="5"/>
      <dgm:spPr/>
    </dgm:pt>
    <dgm:pt modelId="{491A6AC9-C070-41D1-BBF3-06C1D8B742DA}" type="pres">
      <dgm:prSet presAssocID="{F2436E13-9B2D-4D7C-9073-E9920D84D816}" presName="sibTrans" presStyleCnt="0"/>
      <dgm:spPr/>
    </dgm:pt>
    <dgm:pt modelId="{90DA5737-39F8-4AE9-840E-6761B9257F94}" type="pres">
      <dgm:prSet presAssocID="{F2436E13-9B2D-4D7C-9073-E9920D84D816}" presName="space" presStyleCnt="0"/>
      <dgm:spPr/>
    </dgm:pt>
    <dgm:pt modelId="{DF91985F-07F3-407B-9FEB-AFA79024ABD7}" type="pres">
      <dgm:prSet presAssocID="{F967FF3C-AAEF-442F-844F-9CBD45D7715F}" presName="composite" presStyleCnt="0"/>
      <dgm:spPr/>
    </dgm:pt>
    <dgm:pt modelId="{1C532519-EEBF-4DB7-B3F6-1CF899C34988}" type="pres">
      <dgm:prSet presAssocID="{F967FF3C-AAEF-442F-844F-9CBD45D7715F}" presName="LShape" presStyleLbl="alignNode1" presStyleIdx="4" presStyleCnt="5" custScaleX="240999" custScaleY="141451" custLinFactNeighborX="-5845" custLinFactNeighborY="41685"/>
      <dgm:spPr/>
    </dgm:pt>
    <dgm:pt modelId="{8EBEDA2D-0527-4BAE-B1FF-B766CD88EEBB}" type="pres">
      <dgm:prSet presAssocID="{F967FF3C-AAEF-442F-844F-9CBD45D7715F}" presName="ParentText" presStyleLbl="revTx" presStyleIdx="2" presStyleCnt="3" custScaleX="273235" custScaleY="127408" custLinFactNeighborX="-1850" custLinFactNeighborY="1793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700D775D-1CB8-470D-AC7F-8056606C6140}" type="presOf" srcId="{9C78ECDE-B7A0-4E2B-A7B8-F532E86B86B6}" destId="{4C5792FC-817C-4856-95F5-ED1D1ACEDFB5}" srcOrd="0" destOrd="0" presId="urn:microsoft.com/office/officeart/2009/3/layout/StepUpProcess"/>
    <dgm:cxn modelId="{D73E7940-9250-45AB-A036-B640614939CD}" srcId="{3D7E12E9-F5B6-4F25-BFE1-C460081EE4C0}" destId="{F967FF3C-AAEF-442F-844F-9CBD45D7715F}" srcOrd="2" destOrd="0" parTransId="{B5B17C27-6EFE-4703-9371-F9F15C7C4ACE}" sibTransId="{7976F8A5-7B0D-4DD7-9687-30FFDE6ABBB6}"/>
    <dgm:cxn modelId="{36B5376F-7617-4E15-ABEE-50E04B1D3BC2}" type="presOf" srcId="{3BA69532-E514-4B7B-B37B-FC0486E6AC56}" destId="{6F78BDE7-4CAC-4188-B1DC-7703B422D9D9}" srcOrd="0" destOrd="0" presId="urn:microsoft.com/office/officeart/2009/3/layout/StepUpProcess"/>
    <dgm:cxn modelId="{5968CB6E-D568-478F-B585-B6F0C915058F}" type="presOf" srcId="{F967FF3C-AAEF-442F-844F-9CBD45D7715F}" destId="{8EBEDA2D-0527-4BAE-B1FF-B766CD88EEBB}" srcOrd="0" destOrd="0" presId="urn:microsoft.com/office/officeart/2009/3/layout/StepUpProcess"/>
    <dgm:cxn modelId="{908BEBC1-2F8F-4C82-8020-CCA17268A3C5}" srcId="{3D7E12E9-F5B6-4F25-BFE1-C460081EE4C0}" destId="{9C78ECDE-B7A0-4E2B-A7B8-F532E86B86B6}" srcOrd="1" destOrd="0" parTransId="{3A3EF559-EF46-4EA3-90DE-426D79C72F6B}" sibTransId="{F2436E13-9B2D-4D7C-9073-E9920D84D816}"/>
    <dgm:cxn modelId="{C574C37F-CDBE-4B1F-AC57-E4ADB2C9EE12}" type="presOf" srcId="{3D7E12E9-F5B6-4F25-BFE1-C460081EE4C0}" destId="{1C13CC40-8180-4B00-AE8F-E38CB51385BA}" srcOrd="0" destOrd="0" presId="urn:microsoft.com/office/officeart/2009/3/layout/StepUpProcess"/>
    <dgm:cxn modelId="{A0E6F1D9-9717-43A0-926D-A3D0EBDAD0D7}" srcId="{3D7E12E9-F5B6-4F25-BFE1-C460081EE4C0}" destId="{3BA69532-E514-4B7B-B37B-FC0486E6AC56}" srcOrd="0" destOrd="0" parTransId="{7DD0712C-DCD5-4817-8D2C-A5DBA36EF5A0}" sibTransId="{C27A8ED9-3A43-4ECF-8E5C-A26E5D1B1D3C}"/>
    <dgm:cxn modelId="{8CBF010A-683C-46B7-AA37-14478AFFFE18}" type="presParOf" srcId="{1C13CC40-8180-4B00-AE8F-E38CB51385BA}" destId="{01C36659-60F4-455A-9B96-3AF0D736313F}" srcOrd="0" destOrd="0" presId="urn:microsoft.com/office/officeart/2009/3/layout/StepUpProcess"/>
    <dgm:cxn modelId="{79D9D3C8-E928-4BB7-AC0B-7690ACF1BB9D}" type="presParOf" srcId="{01C36659-60F4-455A-9B96-3AF0D736313F}" destId="{98C72140-73F4-46E4-A05F-82DA52ED1D7C}" srcOrd="0" destOrd="0" presId="urn:microsoft.com/office/officeart/2009/3/layout/StepUpProcess"/>
    <dgm:cxn modelId="{BCE68834-1DF5-4A3A-ACD9-D192EF82B22B}" type="presParOf" srcId="{01C36659-60F4-455A-9B96-3AF0D736313F}" destId="{6F78BDE7-4CAC-4188-B1DC-7703B422D9D9}" srcOrd="1" destOrd="0" presId="urn:microsoft.com/office/officeart/2009/3/layout/StepUpProcess"/>
    <dgm:cxn modelId="{0D551CA0-97F1-4699-BE3E-6AD914510400}" type="presParOf" srcId="{01C36659-60F4-455A-9B96-3AF0D736313F}" destId="{51CCDB05-134C-4CA2-920C-BB3C071767DD}" srcOrd="2" destOrd="0" presId="urn:microsoft.com/office/officeart/2009/3/layout/StepUpProcess"/>
    <dgm:cxn modelId="{0C942C0F-E722-4207-A375-640100F71CF9}" type="presParOf" srcId="{1C13CC40-8180-4B00-AE8F-E38CB51385BA}" destId="{5563AD4B-8B55-4090-B6E4-7BBDAF1F9D5F}" srcOrd="1" destOrd="0" presId="urn:microsoft.com/office/officeart/2009/3/layout/StepUpProcess"/>
    <dgm:cxn modelId="{C4A3187B-23DB-454C-9BD4-038D7E8FC2CC}" type="presParOf" srcId="{5563AD4B-8B55-4090-B6E4-7BBDAF1F9D5F}" destId="{21E6B124-0A4A-4762-B392-AFE1F3A4E7C3}" srcOrd="0" destOrd="0" presId="urn:microsoft.com/office/officeart/2009/3/layout/StepUpProcess"/>
    <dgm:cxn modelId="{B0B73BE8-B727-4C1E-A405-57E6E45BECE6}" type="presParOf" srcId="{1C13CC40-8180-4B00-AE8F-E38CB51385BA}" destId="{32FE2184-96B8-4590-B87A-69F92B86F9E4}" srcOrd="2" destOrd="0" presId="urn:microsoft.com/office/officeart/2009/3/layout/StepUpProcess"/>
    <dgm:cxn modelId="{98D80729-1B99-42A0-B2C1-C98C1E2B1030}" type="presParOf" srcId="{32FE2184-96B8-4590-B87A-69F92B86F9E4}" destId="{8D6E2472-31B9-4788-9533-EB74A549A7B9}" srcOrd="0" destOrd="0" presId="urn:microsoft.com/office/officeart/2009/3/layout/StepUpProcess"/>
    <dgm:cxn modelId="{D5B7471B-E310-4311-A013-2FADF9A72E3F}" type="presParOf" srcId="{32FE2184-96B8-4590-B87A-69F92B86F9E4}" destId="{4C5792FC-817C-4856-95F5-ED1D1ACEDFB5}" srcOrd="1" destOrd="0" presId="urn:microsoft.com/office/officeart/2009/3/layout/StepUpProcess"/>
    <dgm:cxn modelId="{F089150A-3E1A-4C41-AE30-8488BC18E998}" type="presParOf" srcId="{32FE2184-96B8-4590-B87A-69F92B86F9E4}" destId="{CA837EE8-BA4C-4F6C-AD68-FA8AA39CA0DB}" srcOrd="2" destOrd="0" presId="urn:microsoft.com/office/officeart/2009/3/layout/StepUpProcess"/>
    <dgm:cxn modelId="{181A19A5-EBF6-4081-A9D1-C56EDC085626}" type="presParOf" srcId="{1C13CC40-8180-4B00-AE8F-E38CB51385BA}" destId="{491A6AC9-C070-41D1-BBF3-06C1D8B742DA}" srcOrd="3" destOrd="0" presId="urn:microsoft.com/office/officeart/2009/3/layout/StepUpProcess"/>
    <dgm:cxn modelId="{81C0E345-2A40-42C3-A3AC-7D30F985B132}" type="presParOf" srcId="{491A6AC9-C070-41D1-BBF3-06C1D8B742DA}" destId="{90DA5737-39F8-4AE9-840E-6761B9257F94}" srcOrd="0" destOrd="0" presId="urn:microsoft.com/office/officeart/2009/3/layout/StepUpProcess"/>
    <dgm:cxn modelId="{AB9D7DB9-796B-4D5F-9C20-04815BF1B66B}" type="presParOf" srcId="{1C13CC40-8180-4B00-AE8F-E38CB51385BA}" destId="{DF91985F-07F3-407B-9FEB-AFA79024ABD7}" srcOrd="4" destOrd="0" presId="urn:microsoft.com/office/officeart/2009/3/layout/StepUpProcess"/>
    <dgm:cxn modelId="{A9D54F4D-9A58-4DF5-BD2D-EC3AD15765FC}" type="presParOf" srcId="{DF91985F-07F3-407B-9FEB-AFA79024ABD7}" destId="{1C532519-EEBF-4DB7-B3F6-1CF899C34988}" srcOrd="0" destOrd="0" presId="urn:microsoft.com/office/officeart/2009/3/layout/StepUpProcess"/>
    <dgm:cxn modelId="{4C9D7DE1-FB7C-47D8-9AC9-3D0EFFD6B7DD}" type="presParOf" srcId="{DF91985F-07F3-407B-9FEB-AFA79024ABD7}" destId="{8EBEDA2D-0527-4BAE-B1FF-B766CD88EEBB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D3F886C-4220-4C43-9B34-D6EB3A581AAB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1322DA72-ACE1-4916-B143-691CDC4DE638}">
      <dgm:prSet phldrT="[Tekst]" custT="1"/>
      <dgm:spPr/>
      <dgm:t>
        <a:bodyPr anchor="ctr"/>
        <a:lstStyle/>
        <a:p>
          <a:pPr algn="l"/>
          <a:r>
            <a:rPr lang="pl-PL" sz="1600" b="1" dirty="0" smtClean="0">
              <a:latin typeface="Bookman Old Style" panose="02050604050505020204" pitchFamily="18" charset="0"/>
            </a:rPr>
            <a:t>POWINNOŚĆ</a:t>
          </a:r>
        </a:p>
        <a:p>
          <a:pPr algn="l"/>
          <a:r>
            <a:rPr lang="pl-PL" sz="1600" dirty="0" smtClean="0">
              <a:latin typeface="Bookman Old Style" panose="02050604050505020204" pitchFamily="18" charset="0"/>
            </a:rPr>
            <a:t>to uczestnictwo rozumiane </a:t>
          </a:r>
          <a:r>
            <a:rPr lang="pl-PL" sz="1600" b="1" dirty="0" smtClean="0">
              <a:latin typeface="Bookman Old Style" panose="02050604050505020204" pitchFamily="18" charset="0"/>
            </a:rPr>
            <a:t>jako zobowiązanie </a:t>
          </a:r>
          <a:r>
            <a:rPr lang="pl-PL" sz="1600" dirty="0" smtClean="0">
              <a:latin typeface="Bookman Old Style" panose="02050604050505020204" pitchFamily="18" charset="0"/>
            </a:rPr>
            <a:t>instytucji lub jednostki wobec społeczeństwa a wyrażane jest oczekiwaniem spełniania określonych postaw / ról  wobec istniejących norm społecznego życia w takich sferach jak: </a:t>
          </a:r>
          <a:endParaRPr lang="pl-PL" sz="1600" dirty="0">
            <a:latin typeface="Bookman Old Style" panose="02050604050505020204" pitchFamily="18" charset="0"/>
          </a:endParaRPr>
        </a:p>
      </dgm:t>
    </dgm:pt>
    <dgm:pt modelId="{4CCF5427-4AE6-430A-9FE9-2AAAEB02E910}" type="parTrans" cxnId="{08855E48-AAEC-431C-BB50-CC7537B9A1CC}">
      <dgm:prSet/>
      <dgm:spPr/>
      <dgm:t>
        <a:bodyPr/>
        <a:lstStyle/>
        <a:p>
          <a:endParaRPr lang="pl-PL"/>
        </a:p>
      </dgm:t>
    </dgm:pt>
    <dgm:pt modelId="{EE97C8AD-24E6-4374-B1D2-1CD336654DC3}" type="sibTrans" cxnId="{08855E48-AAEC-431C-BB50-CC7537B9A1CC}">
      <dgm:prSet/>
      <dgm:spPr/>
      <dgm:t>
        <a:bodyPr/>
        <a:lstStyle/>
        <a:p>
          <a:endParaRPr lang="pl-PL"/>
        </a:p>
      </dgm:t>
    </dgm:pt>
    <dgm:pt modelId="{E58D580F-01B4-4CB0-8C19-6A41FBFB392B}">
      <dgm:prSet phldrT="[Tekst]" custT="1"/>
      <dgm:spPr/>
      <dgm:t>
        <a:bodyPr/>
        <a:lstStyle/>
        <a:p>
          <a:pPr algn="l"/>
          <a:r>
            <a:rPr lang="pl-PL" sz="1600" b="1" dirty="0" smtClean="0">
              <a:latin typeface="Bookman Old Style" panose="02050604050505020204" pitchFamily="18" charset="0"/>
            </a:rPr>
            <a:t>DOSTĘPNOŚĆ</a:t>
          </a:r>
        </a:p>
        <a:p>
          <a:pPr algn="just"/>
          <a:r>
            <a:rPr lang="pl-PL" sz="1600" dirty="0" smtClean="0">
              <a:latin typeface="Bookman Old Style" panose="02050604050505020204" pitchFamily="18" charset="0"/>
            </a:rPr>
            <a:t>to specyficzny rodzaj uczestnictwa związany </a:t>
          </a:r>
          <a:br>
            <a:rPr lang="pl-PL" sz="1600" dirty="0" smtClean="0">
              <a:latin typeface="Bookman Old Style" panose="02050604050505020204" pitchFamily="18" charset="0"/>
            </a:rPr>
          </a:br>
          <a:r>
            <a:rPr lang="pl-PL" sz="1600" dirty="0" smtClean="0">
              <a:latin typeface="Bookman Old Style" panose="02050604050505020204" pitchFamily="18" charset="0"/>
            </a:rPr>
            <a:t>z możliwością </a:t>
          </a:r>
          <a:r>
            <a:rPr lang="pl-PL" sz="1600" b="1" dirty="0" smtClean="0">
              <a:latin typeface="Bookman Old Style" panose="02050604050505020204" pitchFamily="18" charset="0"/>
            </a:rPr>
            <a:t>dostępu do zasobów i usług </a:t>
          </a:r>
          <a:r>
            <a:rPr lang="pl-PL" sz="1600" dirty="0" smtClean="0">
              <a:latin typeface="Bookman Old Style" panose="02050604050505020204" pitchFamily="18" charset="0"/>
            </a:rPr>
            <a:t/>
          </a:r>
          <a:br>
            <a:rPr lang="pl-PL" sz="1600" dirty="0" smtClean="0">
              <a:latin typeface="Bookman Old Style" panose="02050604050505020204" pitchFamily="18" charset="0"/>
            </a:rPr>
          </a:br>
          <a:r>
            <a:rPr lang="pl-PL" sz="1600" dirty="0" smtClean="0">
              <a:latin typeface="Bookman Old Style" panose="02050604050505020204" pitchFamily="18" charset="0"/>
            </a:rPr>
            <a:t>w sferze ekonomicznej (rynek pracy - zatrudnialność), w sferze socjalnej (instytucje zdrowia, instytucje opieki, budownictwo socjalne, usługi społeczne), w sferze edukacyjnej (usługi kształcenia, szkoły, uczelnie) oraz w sferze kultury (literatura, teatr, sztuka filmowa).</a:t>
          </a:r>
          <a:endParaRPr lang="pl-PL" sz="1600" b="1" dirty="0">
            <a:latin typeface="Bookman Old Style" panose="02050604050505020204" pitchFamily="18" charset="0"/>
          </a:endParaRPr>
        </a:p>
      </dgm:t>
    </dgm:pt>
    <dgm:pt modelId="{4534D930-F424-4E42-ABE2-F23787576F29}" type="parTrans" cxnId="{5A467E3C-B6DC-4C2D-BA2E-432B9AA16D17}">
      <dgm:prSet/>
      <dgm:spPr/>
      <dgm:t>
        <a:bodyPr/>
        <a:lstStyle/>
        <a:p>
          <a:endParaRPr lang="pl-PL"/>
        </a:p>
      </dgm:t>
    </dgm:pt>
    <dgm:pt modelId="{9BF29BD8-5463-449D-8844-B51045B62D1A}" type="sibTrans" cxnId="{5A467E3C-B6DC-4C2D-BA2E-432B9AA16D17}">
      <dgm:prSet/>
      <dgm:spPr/>
      <dgm:t>
        <a:bodyPr/>
        <a:lstStyle/>
        <a:p>
          <a:endParaRPr lang="pl-PL"/>
        </a:p>
      </dgm:t>
    </dgm:pt>
    <dgm:pt modelId="{2284F61A-6DD8-4572-AE5A-BD13392AACB6}">
      <dgm:prSet custT="1"/>
      <dgm:spPr/>
      <dgm:t>
        <a:bodyPr anchor="ctr"/>
        <a:lstStyle/>
        <a:p>
          <a:pPr algn="l"/>
          <a:r>
            <a:rPr lang="pl-PL" sz="1600" dirty="0" smtClean="0">
              <a:latin typeface="Bookman Old Style" panose="02050604050505020204" pitchFamily="18" charset="0"/>
            </a:rPr>
            <a:t>ekonomiczna, czyli wytwarzanie dóbr, praca, konsumpcja,</a:t>
          </a:r>
          <a:endParaRPr lang="pl-PL" sz="1600" dirty="0">
            <a:latin typeface="Bookman Old Style" panose="02050604050505020204" pitchFamily="18" charset="0"/>
          </a:endParaRPr>
        </a:p>
      </dgm:t>
    </dgm:pt>
    <dgm:pt modelId="{7DA60EF5-5E29-4C80-AFF4-A106A612981E}" type="parTrans" cxnId="{6BAF1537-67B6-4D8D-9D80-8EFE5FB2281B}">
      <dgm:prSet/>
      <dgm:spPr/>
      <dgm:t>
        <a:bodyPr/>
        <a:lstStyle/>
        <a:p>
          <a:endParaRPr lang="pl-PL"/>
        </a:p>
      </dgm:t>
    </dgm:pt>
    <dgm:pt modelId="{EFEDCB99-4F58-4DD9-BC05-D103E18AE2A0}" type="sibTrans" cxnId="{6BAF1537-67B6-4D8D-9D80-8EFE5FB2281B}">
      <dgm:prSet/>
      <dgm:spPr/>
      <dgm:t>
        <a:bodyPr/>
        <a:lstStyle/>
        <a:p>
          <a:endParaRPr lang="pl-PL"/>
        </a:p>
      </dgm:t>
    </dgm:pt>
    <dgm:pt modelId="{01420D89-2DB2-49D8-97AB-D4B8CF2E3E42}">
      <dgm:prSet custT="1"/>
      <dgm:spPr/>
      <dgm:t>
        <a:bodyPr anchor="ctr"/>
        <a:lstStyle/>
        <a:p>
          <a:pPr algn="l"/>
          <a:r>
            <a:rPr lang="pl-PL" sz="1600" dirty="0" smtClean="0">
              <a:latin typeface="Bookman Old Style" panose="02050604050505020204" pitchFamily="18" charset="0"/>
            </a:rPr>
            <a:t>społeczna, czyli relacje i kontakty społeczne, kultura i oświata.</a:t>
          </a:r>
          <a:endParaRPr lang="pl-PL" sz="1600" dirty="0">
            <a:latin typeface="Bookman Old Style" panose="02050604050505020204" pitchFamily="18" charset="0"/>
          </a:endParaRPr>
        </a:p>
      </dgm:t>
    </dgm:pt>
    <dgm:pt modelId="{CE21ECC3-4B0E-4B76-99DF-9C558E8ED324}" type="parTrans" cxnId="{955B5FD8-D880-4AFC-9BEE-C5D3E8F669D9}">
      <dgm:prSet/>
      <dgm:spPr/>
      <dgm:t>
        <a:bodyPr/>
        <a:lstStyle/>
        <a:p>
          <a:endParaRPr lang="pl-PL"/>
        </a:p>
      </dgm:t>
    </dgm:pt>
    <dgm:pt modelId="{FAFABCEF-6B71-4F71-8081-F2BE507C622F}" type="sibTrans" cxnId="{955B5FD8-D880-4AFC-9BEE-C5D3E8F669D9}">
      <dgm:prSet/>
      <dgm:spPr/>
      <dgm:t>
        <a:bodyPr/>
        <a:lstStyle/>
        <a:p>
          <a:endParaRPr lang="pl-PL"/>
        </a:p>
      </dgm:t>
    </dgm:pt>
    <dgm:pt modelId="{D530C4E0-858C-4AF6-B0A8-FE55F81B2F3A}" type="pres">
      <dgm:prSet presAssocID="{ED3F886C-4220-4C43-9B34-D6EB3A581AA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3A80DD7A-7B0E-4703-B49C-36793FD4F134}" type="pres">
      <dgm:prSet presAssocID="{1322DA72-ACE1-4916-B143-691CDC4DE638}" presName="composite" presStyleCnt="0"/>
      <dgm:spPr/>
    </dgm:pt>
    <dgm:pt modelId="{67C28BA2-E95C-4774-AEE7-0C6A60A89B0E}" type="pres">
      <dgm:prSet presAssocID="{1322DA72-ACE1-4916-B143-691CDC4DE638}" presName="rect1" presStyleLbl="trAlignAcc1" presStyleIdx="0" presStyleCnt="2" custScaleX="126839" custScaleY="209128" custLinFactNeighborX="-15443" custLinFactNeighborY="-988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2B04581-4B74-4A08-BEDC-EBD6919C16E2}" type="pres">
      <dgm:prSet presAssocID="{1322DA72-ACE1-4916-B143-691CDC4DE638}" presName="rect2" presStyleLbl="fgImgPlace1" presStyleIdx="0" presStyleCnt="2" custScaleX="28992" custScaleY="206023" custLinFactX="-11694" custLinFactNeighborX="-100000" custLinFactNeighborY="1388"/>
      <dgm:spPr>
        <a:solidFill>
          <a:srgbClr val="FF0000"/>
        </a:solidFill>
      </dgm:spPr>
    </dgm:pt>
    <dgm:pt modelId="{0BD98955-467B-425E-9A35-06DC7E953010}" type="pres">
      <dgm:prSet presAssocID="{EE97C8AD-24E6-4374-B1D2-1CD336654DC3}" presName="sibTrans" presStyleCnt="0"/>
      <dgm:spPr/>
    </dgm:pt>
    <dgm:pt modelId="{AD1CA95A-4795-4D76-BFA3-AED1DF63404C}" type="pres">
      <dgm:prSet presAssocID="{E58D580F-01B4-4CB0-8C19-6A41FBFB392B}" presName="composite" presStyleCnt="0"/>
      <dgm:spPr/>
    </dgm:pt>
    <dgm:pt modelId="{CF44A247-16B7-42DB-83DC-B0FBE1910478}" type="pres">
      <dgm:prSet presAssocID="{E58D580F-01B4-4CB0-8C19-6A41FBFB392B}" presName="rect1" presStyleLbl="trAlignAcc1" presStyleIdx="1" presStyleCnt="2" custScaleX="129323" custScaleY="213831" custLinFactNeighborX="-6670" custLinFactNeighborY="-1580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2132CC2-671E-429E-AAA5-0FDCB8466E02}" type="pres">
      <dgm:prSet presAssocID="{E58D580F-01B4-4CB0-8C19-6A41FBFB392B}" presName="rect2" presStyleLbl="fgImgPlace1" presStyleIdx="1" presStyleCnt="2" custScaleX="33199" custScaleY="207854" custLinFactX="-12166" custLinFactNeighborX="-100000" custLinFactNeighborY="-2615"/>
      <dgm:spPr>
        <a:solidFill>
          <a:srgbClr val="FF0000"/>
        </a:solidFill>
      </dgm:spPr>
    </dgm:pt>
  </dgm:ptLst>
  <dgm:cxnLst>
    <dgm:cxn modelId="{4607756F-5718-41D8-9721-D9386908896D}" type="presOf" srcId="{E58D580F-01B4-4CB0-8C19-6A41FBFB392B}" destId="{CF44A247-16B7-42DB-83DC-B0FBE1910478}" srcOrd="0" destOrd="0" presId="urn:microsoft.com/office/officeart/2008/layout/PictureStrips"/>
    <dgm:cxn modelId="{5A467E3C-B6DC-4C2D-BA2E-432B9AA16D17}" srcId="{ED3F886C-4220-4C43-9B34-D6EB3A581AAB}" destId="{E58D580F-01B4-4CB0-8C19-6A41FBFB392B}" srcOrd="1" destOrd="0" parTransId="{4534D930-F424-4E42-ABE2-F23787576F29}" sibTransId="{9BF29BD8-5463-449D-8844-B51045B62D1A}"/>
    <dgm:cxn modelId="{6BAF1537-67B6-4D8D-9D80-8EFE5FB2281B}" srcId="{1322DA72-ACE1-4916-B143-691CDC4DE638}" destId="{2284F61A-6DD8-4572-AE5A-BD13392AACB6}" srcOrd="0" destOrd="0" parTransId="{7DA60EF5-5E29-4C80-AFF4-A106A612981E}" sibTransId="{EFEDCB99-4F58-4DD9-BC05-D103E18AE2A0}"/>
    <dgm:cxn modelId="{E6B607E9-6CE0-40A0-A6E3-F9D750AE838E}" type="presOf" srcId="{01420D89-2DB2-49D8-97AB-D4B8CF2E3E42}" destId="{67C28BA2-E95C-4774-AEE7-0C6A60A89B0E}" srcOrd="0" destOrd="2" presId="urn:microsoft.com/office/officeart/2008/layout/PictureStrips"/>
    <dgm:cxn modelId="{03732A1D-9FB2-4594-BD87-D048AF205E53}" type="presOf" srcId="{1322DA72-ACE1-4916-B143-691CDC4DE638}" destId="{67C28BA2-E95C-4774-AEE7-0C6A60A89B0E}" srcOrd="0" destOrd="0" presId="urn:microsoft.com/office/officeart/2008/layout/PictureStrips"/>
    <dgm:cxn modelId="{DEE34A8E-271E-4B9F-853F-42C40CADDA07}" type="presOf" srcId="{ED3F886C-4220-4C43-9B34-D6EB3A581AAB}" destId="{D530C4E0-858C-4AF6-B0A8-FE55F81B2F3A}" srcOrd="0" destOrd="0" presId="urn:microsoft.com/office/officeart/2008/layout/PictureStrips"/>
    <dgm:cxn modelId="{955B5FD8-D880-4AFC-9BEE-C5D3E8F669D9}" srcId="{1322DA72-ACE1-4916-B143-691CDC4DE638}" destId="{01420D89-2DB2-49D8-97AB-D4B8CF2E3E42}" srcOrd="1" destOrd="0" parTransId="{CE21ECC3-4B0E-4B76-99DF-9C558E8ED324}" sibTransId="{FAFABCEF-6B71-4F71-8081-F2BE507C622F}"/>
    <dgm:cxn modelId="{3A62EBDB-4644-4958-A008-7CEDE5EFF2F6}" type="presOf" srcId="{2284F61A-6DD8-4572-AE5A-BD13392AACB6}" destId="{67C28BA2-E95C-4774-AEE7-0C6A60A89B0E}" srcOrd="0" destOrd="1" presId="urn:microsoft.com/office/officeart/2008/layout/PictureStrips"/>
    <dgm:cxn modelId="{08855E48-AAEC-431C-BB50-CC7537B9A1CC}" srcId="{ED3F886C-4220-4C43-9B34-D6EB3A581AAB}" destId="{1322DA72-ACE1-4916-B143-691CDC4DE638}" srcOrd="0" destOrd="0" parTransId="{4CCF5427-4AE6-430A-9FE9-2AAAEB02E910}" sibTransId="{EE97C8AD-24E6-4374-B1D2-1CD336654DC3}"/>
    <dgm:cxn modelId="{EC2574D0-04CE-469E-B313-75406F5864C4}" type="presParOf" srcId="{D530C4E0-858C-4AF6-B0A8-FE55F81B2F3A}" destId="{3A80DD7A-7B0E-4703-B49C-36793FD4F134}" srcOrd="0" destOrd="0" presId="urn:microsoft.com/office/officeart/2008/layout/PictureStrips"/>
    <dgm:cxn modelId="{1E7614AC-A869-46F1-8342-3825D3A502ED}" type="presParOf" srcId="{3A80DD7A-7B0E-4703-B49C-36793FD4F134}" destId="{67C28BA2-E95C-4774-AEE7-0C6A60A89B0E}" srcOrd="0" destOrd="0" presId="urn:microsoft.com/office/officeart/2008/layout/PictureStrips"/>
    <dgm:cxn modelId="{00EC050B-31AD-4AE7-83D6-9950BF6897E3}" type="presParOf" srcId="{3A80DD7A-7B0E-4703-B49C-36793FD4F134}" destId="{62B04581-4B74-4A08-BEDC-EBD6919C16E2}" srcOrd="1" destOrd="0" presId="urn:microsoft.com/office/officeart/2008/layout/PictureStrips"/>
    <dgm:cxn modelId="{F9B8F54B-438B-435A-A508-435DAE4F1F20}" type="presParOf" srcId="{D530C4E0-858C-4AF6-B0A8-FE55F81B2F3A}" destId="{0BD98955-467B-425E-9A35-06DC7E953010}" srcOrd="1" destOrd="0" presId="urn:microsoft.com/office/officeart/2008/layout/PictureStrips"/>
    <dgm:cxn modelId="{FAC932EA-812A-4CDD-8E25-1ADE9206D36D}" type="presParOf" srcId="{D530C4E0-858C-4AF6-B0A8-FE55F81B2F3A}" destId="{AD1CA95A-4795-4D76-BFA3-AED1DF63404C}" srcOrd="2" destOrd="0" presId="urn:microsoft.com/office/officeart/2008/layout/PictureStrips"/>
    <dgm:cxn modelId="{B85B4705-9D4F-4820-A4F0-26B850ED77F6}" type="presParOf" srcId="{AD1CA95A-4795-4D76-BFA3-AED1DF63404C}" destId="{CF44A247-16B7-42DB-83DC-B0FBE1910478}" srcOrd="0" destOrd="0" presId="urn:microsoft.com/office/officeart/2008/layout/PictureStrips"/>
    <dgm:cxn modelId="{F9F45360-A46C-4D32-9E44-39164C4E066E}" type="presParOf" srcId="{AD1CA95A-4795-4D76-BFA3-AED1DF63404C}" destId="{E2132CC2-671E-429E-AAA5-0FDCB8466E02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AC24DF2-A0E9-4902-910F-9BA93FAC9848}" type="doc">
      <dgm:prSet loTypeId="urn:microsoft.com/office/officeart/2005/8/layout/lProcess1" loCatId="process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pl-PL"/>
        </a:p>
      </dgm:t>
    </dgm:pt>
    <dgm:pt modelId="{F39D3484-959C-4351-808F-B57251D0831A}">
      <dgm:prSet phldrT="[Tekst]" custT="1"/>
      <dgm:spPr>
        <a:solidFill>
          <a:srgbClr val="FF99FF"/>
        </a:solidFill>
      </dgm:spPr>
      <dgm:t>
        <a:bodyPr/>
        <a:lstStyle/>
        <a:p>
          <a:pPr algn="ctr"/>
          <a:r>
            <a:rPr lang="pl-PL" sz="1200" b="1" dirty="0">
              <a:latin typeface="Times New Roman" pitchFamily="18" charset="0"/>
              <a:cs typeface="Times New Roman" pitchFamily="18" charset="0"/>
            </a:rPr>
            <a:t>Terminy  i pojęcia pokrewne wykluczeniu społecznemu</a:t>
          </a:r>
        </a:p>
      </dgm:t>
    </dgm:pt>
    <dgm:pt modelId="{4564DB1E-6D5D-4DF1-946C-7D84BDFB6A20}" type="parTrans" cxnId="{B007A5F5-5B32-444A-8058-B96CF695AC66}">
      <dgm:prSet/>
      <dgm:spPr/>
      <dgm:t>
        <a:bodyPr/>
        <a:lstStyle/>
        <a:p>
          <a:pPr algn="ctr"/>
          <a:endParaRPr lang="pl-PL"/>
        </a:p>
      </dgm:t>
    </dgm:pt>
    <dgm:pt modelId="{1AD525B3-72A0-4785-B90E-09248EAF12FC}" type="sibTrans" cxnId="{B007A5F5-5B32-444A-8058-B96CF695AC66}">
      <dgm:prSet/>
      <dgm:spPr/>
      <dgm:t>
        <a:bodyPr/>
        <a:lstStyle/>
        <a:p>
          <a:pPr algn="ctr"/>
          <a:endParaRPr lang="pl-PL"/>
        </a:p>
      </dgm:t>
    </dgm:pt>
    <dgm:pt modelId="{16F26410-06C1-4A1D-906B-B59005353505}">
      <dgm:prSet phldrT="[Tekst]" custT="1"/>
      <dgm:spPr/>
      <dgm:t>
        <a:bodyPr/>
        <a:lstStyle/>
        <a:p>
          <a:pPr algn="ctr"/>
          <a:r>
            <a:rPr lang="pl-PL" sz="1200" dirty="0">
              <a:latin typeface="Times New Roman" pitchFamily="18" charset="0"/>
              <a:cs typeface="Times New Roman" pitchFamily="18" charset="0"/>
            </a:rPr>
            <a:t>ubóstwo - bieda - pauperyzm</a:t>
          </a:r>
        </a:p>
      </dgm:t>
    </dgm:pt>
    <dgm:pt modelId="{5161580F-1E16-408B-9A38-4CA421C00E22}" type="parTrans" cxnId="{85E163B9-D452-4707-92EA-992EB347DFA3}">
      <dgm:prSet/>
      <dgm:spPr/>
      <dgm:t>
        <a:bodyPr/>
        <a:lstStyle/>
        <a:p>
          <a:pPr algn="ctr"/>
          <a:endParaRPr lang="pl-PL"/>
        </a:p>
      </dgm:t>
    </dgm:pt>
    <dgm:pt modelId="{C61B3CCA-0293-436C-872F-49E42711AD08}" type="sibTrans" cxnId="{85E163B9-D452-4707-92EA-992EB347DFA3}">
      <dgm:prSet/>
      <dgm:spPr/>
      <dgm:t>
        <a:bodyPr/>
        <a:lstStyle/>
        <a:p>
          <a:pPr algn="ctr"/>
          <a:endParaRPr lang="pl-PL"/>
        </a:p>
      </dgm:t>
    </dgm:pt>
    <dgm:pt modelId="{CA8894D8-C61D-4153-A59B-0EC92D10230D}">
      <dgm:prSet phldrT="[Tekst]" custT="1"/>
      <dgm:spPr/>
      <dgm:t>
        <a:bodyPr/>
        <a:lstStyle/>
        <a:p>
          <a:pPr algn="ctr"/>
          <a:r>
            <a:rPr lang="pl-PL" sz="1200" dirty="0">
              <a:latin typeface="Times New Roman" pitchFamily="18" charset="0"/>
              <a:cs typeface="Times New Roman" pitchFamily="18" charset="0"/>
            </a:rPr>
            <a:t>deprywacja społeczna - upośledzenie społeczne </a:t>
          </a:r>
        </a:p>
      </dgm:t>
    </dgm:pt>
    <dgm:pt modelId="{D158A822-6FC9-4829-9916-B76CE6F6D509}" type="parTrans" cxnId="{C89834B2-6F28-4A1F-BF5E-1CC62347E880}">
      <dgm:prSet/>
      <dgm:spPr/>
      <dgm:t>
        <a:bodyPr/>
        <a:lstStyle/>
        <a:p>
          <a:pPr algn="ctr"/>
          <a:endParaRPr lang="pl-PL"/>
        </a:p>
      </dgm:t>
    </dgm:pt>
    <dgm:pt modelId="{EC8F91E2-CC48-4D3D-9E29-EF7D4D6D11B6}" type="sibTrans" cxnId="{C89834B2-6F28-4A1F-BF5E-1CC62347E880}">
      <dgm:prSet/>
      <dgm:spPr/>
      <dgm:t>
        <a:bodyPr/>
        <a:lstStyle/>
        <a:p>
          <a:pPr algn="ctr"/>
          <a:endParaRPr lang="pl-PL"/>
        </a:p>
      </dgm:t>
    </dgm:pt>
    <dgm:pt modelId="{C6EB0F9D-E806-4E35-AD70-5F64CE432F1E}">
      <dgm:prSet phldrT="[Tekst]" custT="1"/>
      <dgm:spPr>
        <a:solidFill>
          <a:srgbClr val="66FF33"/>
        </a:solidFill>
      </dgm:spPr>
      <dgm:t>
        <a:bodyPr/>
        <a:lstStyle/>
        <a:p>
          <a:pPr algn="ctr"/>
          <a:r>
            <a:rPr lang="pl-PL" sz="1200" b="1" dirty="0">
              <a:latin typeface="Times New Roman" pitchFamily="18" charset="0"/>
              <a:cs typeface="Times New Roman" pitchFamily="18" charset="0"/>
            </a:rPr>
            <a:t>Antonimy </a:t>
          </a:r>
          <a:br>
            <a:rPr lang="pl-PL" sz="1200" b="1" dirty="0">
              <a:latin typeface="Times New Roman" pitchFamily="18" charset="0"/>
              <a:cs typeface="Times New Roman" pitchFamily="18" charset="0"/>
            </a:rPr>
          </a:br>
          <a:r>
            <a:rPr lang="pl-PL" sz="1200" b="1" dirty="0">
              <a:latin typeface="Times New Roman" pitchFamily="18" charset="0"/>
              <a:cs typeface="Times New Roman" pitchFamily="18" charset="0"/>
            </a:rPr>
            <a:t>wykluczenia </a:t>
          </a:r>
          <a:r>
            <a:rPr lang="pl-PL" sz="1200" b="1" dirty="0" smtClean="0">
              <a:latin typeface="Times New Roman" pitchFamily="18" charset="0"/>
              <a:cs typeface="Times New Roman" pitchFamily="18" charset="0"/>
            </a:rPr>
            <a:t>społecznego</a:t>
          </a:r>
          <a:endParaRPr lang="pl-PL" sz="1200" b="1" dirty="0">
            <a:latin typeface="Times New Roman" pitchFamily="18" charset="0"/>
            <a:cs typeface="Times New Roman" pitchFamily="18" charset="0"/>
          </a:endParaRPr>
        </a:p>
      </dgm:t>
    </dgm:pt>
    <dgm:pt modelId="{06175011-C589-4364-BEC4-1F60C5BB1056}" type="parTrans" cxnId="{684029B3-6BA9-4E2D-941C-D53F8FBE8B6B}">
      <dgm:prSet/>
      <dgm:spPr/>
      <dgm:t>
        <a:bodyPr/>
        <a:lstStyle/>
        <a:p>
          <a:pPr algn="ctr"/>
          <a:endParaRPr lang="pl-PL"/>
        </a:p>
      </dgm:t>
    </dgm:pt>
    <dgm:pt modelId="{A0EBF20E-C926-4545-BAFC-07D783355BBC}" type="sibTrans" cxnId="{684029B3-6BA9-4E2D-941C-D53F8FBE8B6B}">
      <dgm:prSet/>
      <dgm:spPr/>
      <dgm:t>
        <a:bodyPr/>
        <a:lstStyle/>
        <a:p>
          <a:pPr algn="ctr"/>
          <a:endParaRPr lang="pl-PL"/>
        </a:p>
      </dgm:t>
    </dgm:pt>
    <dgm:pt modelId="{D213BF3A-83C7-4257-85BE-2EC1BE507FF4}">
      <dgm:prSet phldrT="[Tekst]" custT="1"/>
      <dgm:spPr/>
      <dgm:t>
        <a:bodyPr/>
        <a:lstStyle/>
        <a:p>
          <a:pPr algn="ctr"/>
          <a:r>
            <a:rPr lang="pl-PL" sz="1200" dirty="0">
              <a:latin typeface="Times New Roman" pitchFamily="18" charset="0"/>
              <a:cs typeface="Times New Roman" pitchFamily="18" charset="0"/>
            </a:rPr>
            <a:t>bogactwo - dobrobyt - luksus</a:t>
          </a:r>
        </a:p>
      </dgm:t>
    </dgm:pt>
    <dgm:pt modelId="{9F5B3296-2E8F-470F-8366-51A8F56DAA11}" type="parTrans" cxnId="{1A09FCAE-CFAE-46A7-ACA4-2716DFEB4BBE}">
      <dgm:prSet/>
      <dgm:spPr/>
      <dgm:t>
        <a:bodyPr/>
        <a:lstStyle/>
        <a:p>
          <a:pPr algn="ctr"/>
          <a:endParaRPr lang="pl-PL"/>
        </a:p>
      </dgm:t>
    </dgm:pt>
    <dgm:pt modelId="{A1FE8E2E-7D97-4D5D-B3D5-446484A68C48}" type="sibTrans" cxnId="{1A09FCAE-CFAE-46A7-ACA4-2716DFEB4BBE}">
      <dgm:prSet/>
      <dgm:spPr/>
      <dgm:t>
        <a:bodyPr/>
        <a:lstStyle/>
        <a:p>
          <a:pPr algn="ctr"/>
          <a:endParaRPr lang="pl-PL"/>
        </a:p>
      </dgm:t>
    </dgm:pt>
    <dgm:pt modelId="{91152FA4-4FEF-40E9-AF46-645F8B4D4943}">
      <dgm:prSet phldrT="[Tekst]" custT="1"/>
      <dgm:spPr/>
      <dgm:t>
        <a:bodyPr/>
        <a:lstStyle/>
        <a:p>
          <a:pPr algn="ctr"/>
          <a:r>
            <a:rPr lang="pl-PL" sz="1200" dirty="0">
              <a:latin typeface="Times New Roman" pitchFamily="18" charset="0"/>
              <a:cs typeface="Times New Roman" pitchFamily="18" charset="0"/>
            </a:rPr>
            <a:t>uprzywilejowanie - </a:t>
          </a:r>
          <a:r>
            <a:rPr lang="pl-PL" sz="1200" dirty="0" smtClean="0">
              <a:latin typeface="Times New Roman" pitchFamily="18" charset="0"/>
              <a:cs typeface="Times New Roman" pitchFamily="18" charset="0"/>
            </a:rPr>
            <a:t>rehabilitacja </a:t>
          </a:r>
          <a:r>
            <a:rPr lang="pl-PL" sz="1200" dirty="0">
              <a:latin typeface="Times New Roman" pitchFamily="18" charset="0"/>
              <a:cs typeface="Times New Roman" pitchFamily="18" charset="0"/>
            </a:rPr>
            <a:t>społeczna</a:t>
          </a:r>
        </a:p>
      </dgm:t>
    </dgm:pt>
    <dgm:pt modelId="{1A97835B-DC95-456B-93FC-345235037A63}" type="parTrans" cxnId="{5D079A51-5098-4142-89A6-A20983CA7F5F}">
      <dgm:prSet/>
      <dgm:spPr/>
      <dgm:t>
        <a:bodyPr/>
        <a:lstStyle/>
        <a:p>
          <a:pPr algn="ctr"/>
          <a:endParaRPr lang="pl-PL"/>
        </a:p>
      </dgm:t>
    </dgm:pt>
    <dgm:pt modelId="{A36469C2-DA59-49D3-A6FA-366F6991D9A1}" type="sibTrans" cxnId="{5D079A51-5098-4142-89A6-A20983CA7F5F}">
      <dgm:prSet/>
      <dgm:spPr/>
      <dgm:t>
        <a:bodyPr/>
        <a:lstStyle/>
        <a:p>
          <a:pPr algn="ctr"/>
          <a:endParaRPr lang="pl-PL"/>
        </a:p>
      </dgm:t>
    </dgm:pt>
    <dgm:pt modelId="{DF77F7BD-7311-420B-A7E5-CBCD693E6CAE}">
      <dgm:prSet custT="1"/>
      <dgm:spPr/>
      <dgm:t>
        <a:bodyPr/>
        <a:lstStyle/>
        <a:p>
          <a:r>
            <a:rPr lang="pl-PL" sz="1200" dirty="0">
              <a:latin typeface="Times New Roman" pitchFamily="18" charset="0"/>
              <a:cs typeface="Times New Roman" pitchFamily="18" charset="0"/>
            </a:rPr>
            <a:t>marginalność - marginalizacja - deprawacja</a:t>
          </a:r>
        </a:p>
      </dgm:t>
    </dgm:pt>
    <dgm:pt modelId="{174C865F-E3C3-405A-BFA2-A8CB49BCA438}" type="parTrans" cxnId="{93058925-FE8D-4549-8B21-3C15B31B0A48}">
      <dgm:prSet/>
      <dgm:spPr/>
      <dgm:t>
        <a:bodyPr/>
        <a:lstStyle/>
        <a:p>
          <a:endParaRPr lang="pl-PL"/>
        </a:p>
      </dgm:t>
    </dgm:pt>
    <dgm:pt modelId="{6E83FBD0-192D-422B-AE03-25E0355FD0DC}" type="sibTrans" cxnId="{93058925-FE8D-4549-8B21-3C15B31B0A48}">
      <dgm:prSet/>
      <dgm:spPr/>
      <dgm:t>
        <a:bodyPr/>
        <a:lstStyle/>
        <a:p>
          <a:endParaRPr lang="pl-PL"/>
        </a:p>
      </dgm:t>
    </dgm:pt>
    <dgm:pt modelId="{90F54DEB-4CA2-4CE1-B9FA-0C71CF23DF37}">
      <dgm:prSet custT="1"/>
      <dgm:spPr/>
      <dgm:t>
        <a:bodyPr/>
        <a:lstStyle/>
        <a:p>
          <a:r>
            <a:rPr lang="pl-PL" sz="1200" dirty="0">
              <a:latin typeface="Times New Roman" pitchFamily="18" charset="0"/>
              <a:cs typeface="Times New Roman" pitchFamily="18" charset="0"/>
            </a:rPr>
            <a:t>uczestnictwo - partycypacja - wspólnota</a:t>
          </a:r>
        </a:p>
      </dgm:t>
    </dgm:pt>
    <dgm:pt modelId="{08C29A8E-76C4-40B1-B83E-348F784C0FE3}" type="parTrans" cxnId="{286BEDCD-8C8F-4151-A744-5E77513F0962}">
      <dgm:prSet/>
      <dgm:spPr/>
      <dgm:t>
        <a:bodyPr/>
        <a:lstStyle/>
        <a:p>
          <a:endParaRPr lang="pl-PL"/>
        </a:p>
      </dgm:t>
    </dgm:pt>
    <dgm:pt modelId="{4E517C38-8EA6-4466-A92F-30F5C4B1078C}" type="sibTrans" cxnId="{286BEDCD-8C8F-4151-A744-5E77513F0962}">
      <dgm:prSet/>
      <dgm:spPr/>
      <dgm:t>
        <a:bodyPr/>
        <a:lstStyle/>
        <a:p>
          <a:endParaRPr lang="pl-PL"/>
        </a:p>
      </dgm:t>
    </dgm:pt>
    <dgm:pt modelId="{6167AD7B-365B-431D-BDA2-70E25A4B1F31}">
      <dgm:prSet custT="1"/>
      <dgm:spPr/>
      <dgm:t>
        <a:bodyPr/>
        <a:lstStyle/>
        <a:p>
          <a:r>
            <a:rPr lang="pl-PL" sz="1200" dirty="0">
              <a:latin typeface="Times New Roman" pitchFamily="18" charset="0"/>
              <a:cs typeface="Times New Roman" pitchFamily="18" charset="0"/>
            </a:rPr>
            <a:t>uprzedmiotowienie</a:t>
          </a:r>
        </a:p>
      </dgm:t>
    </dgm:pt>
    <dgm:pt modelId="{A4877716-11E5-4BE1-8910-933130C79E86}" type="parTrans" cxnId="{CEE299AA-D6A9-4864-A36A-60918150F7FD}">
      <dgm:prSet/>
      <dgm:spPr/>
      <dgm:t>
        <a:bodyPr/>
        <a:lstStyle/>
        <a:p>
          <a:endParaRPr lang="pl-PL"/>
        </a:p>
      </dgm:t>
    </dgm:pt>
    <dgm:pt modelId="{AF801F68-12DF-4B43-A840-A539C380C646}" type="sibTrans" cxnId="{CEE299AA-D6A9-4864-A36A-60918150F7FD}">
      <dgm:prSet/>
      <dgm:spPr/>
      <dgm:t>
        <a:bodyPr/>
        <a:lstStyle/>
        <a:p>
          <a:endParaRPr lang="pl-PL"/>
        </a:p>
      </dgm:t>
    </dgm:pt>
    <dgm:pt modelId="{2E50BC96-C117-4C35-9449-DA740339AC48}">
      <dgm:prSet custT="1"/>
      <dgm:spPr/>
      <dgm:t>
        <a:bodyPr/>
        <a:lstStyle/>
        <a:p>
          <a:r>
            <a:rPr lang="pl-PL" sz="1200">
              <a:latin typeface="Times New Roman" pitchFamily="18" charset="0"/>
              <a:cs typeface="Times New Roman" pitchFamily="18" charset="0"/>
            </a:rPr>
            <a:t>upodmiotowienie</a:t>
          </a:r>
        </a:p>
      </dgm:t>
    </dgm:pt>
    <dgm:pt modelId="{B5467206-718B-46AB-A8BC-C1ACDFB4EBB2}" type="parTrans" cxnId="{BC4F5B53-87CC-4D8C-B92E-60E49D937472}">
      <dgm:prSet/>
      <dgm:spPr/>
      <dgm:t>
        <a:bodyPr/>
        <a:lstStyle/>
        <a:p>
          <a:endParaRPr lang="pl-PL"/>
        </a:p>
      </dgm:t>
    </dgm:pt>
    <dgm:pt modelId="{521A3AD0-041D-4F8A-AFA9-CDB5AA3F0AD1}" type="sibTrans" cxnId="{BC4F5B53-87CC-4D8C-B92E-60E49D937472}">
      <dgm:prSet/>
      <dgm:spPr/>
      <dgm:t>
        <a:bodyPr/>
        <a:lstStyle/>
        <a:p>
          <a:endParaRPr lang="pl-PL"/>
        </a:p>
      </dgm:t>
    </dgm:pt>
    <dgm:pt modelId="{B76A5D8E-5388-426D-8A14-3B9EE137D729}">
      <dgm:prSet custT="1"/>
      <dgm:spPr/>
      <dgm:t>
        <a:bodyPr/>
        <a:lstStyle/>
        <a:p>
          <a:r>
            <a:rPr lang="pl-PL" sz="1200" dirty="0">
              <a:latin typeface="Times New Roman" pitchFamily="18" charset="0"/>
              <a:cs typeface="Times New Roman" pitchFamily="18" charset="0"/>
            </a:rPr>
            <a:t>asymilacja - akomodacja - inkluzja</a:t>
          </a:r>
        </a:p>
      </dgm:t>
    </dgm:pt>
    <dgm:pt modelId="{11A5DA9F-3131-4B25-8E92-7853EB51FDBF}" type="parTrans" cxnId="{12EE4781-ABE9-441A-9AC2-65BF8F776860}">
      <dgm:prSet/>
      <dgm:spPr/>
      <dgm:t>
        <a:bodyPr/>
        <a:lstStyle/>
        <a:p>
          <a:endParaRPr lang="pl-PL"/>
        </a:p>
      </dgm:t>
    </dgm:pt>
    <dgm:pt modelId="{E1584C70-6367-4E8E-A671-B3EFC807D9C0}" type="sibTrans" cxnId="{12EE4781-ABE9-441A-9AC2-65BF8F776860}">
      <dgm:prSet/>
      <dgm:spPr/>
      <dgm:t>
        <a:bodyPr/>
        <a:lstStyle/>
        <a:p>
          <a:endParaRPr lang="pl-PL"/>
        </a:p>
      </dgm:t>
    </dgm:pt>
    <dgm:pt modelId="{9D937F00-18AE-4CC0-9B63-08B389944434}">
      <dgm:prSet custT="1"/>
      <dgm:spPr/>
      <dgm:t>
        <a:bodyPr/>
        <a:lstStyle/>
        <a:p>
          <a:r>
            <a:rPr lang="pl-PL" sz="1200">
              <a:latin typeface="Times New Roman" pitchFamily="18" charset="0"/>
              <a:cs typeface="Times New Roman" pitchFamily="18" charset="0"/>
            </a:rPr>
            <a:t>segregacja - izolacja - wyłączenie</a:t>
          </a:r>
        </a:p>
      </dgm:t>
    </dgm:pt>
    <dgm:pt modelId="{91EA3BE8-E681-4789-AC92-EA75C442A91D}" type="parTrans" cxnId="{DC457E0E-80DB-44F7-8BD5-100C0AE74DEC}">
      <dgm:prSet/>
      <dgm:spPr/>
      <dgm:t>
        <a:bodyPr/>
        <a:lstStyle/>
        <a:p>
          <a:endParaRPr lang="pl-PL"/>
        </a:p>
      </dgm:t>
    </dgm:pt>
    <dgm:pt modelId="{B5578851-B052-4A29-8BA3-763D842AA8FA}" type="sibTrans" cxnId="{DC457E0E-80DB-44F7-8BD5-100C0AE74DEC}">
      <dgm:prSet/>
      <dgm:spPr/>
      <dgm:t>
        <a:bodyPr/>
        <a:lstStyle/>
        <a:p>
          <a:endParaRPr lang="pl-PL"/>
        </a:p>
      </dgm:t>
    </dgm:pt>
    <dgm:pt modelId="{113E4AC1-27F2-4FD8-874B-E0A281F0D025}" type="pres">
      <dgm:prSet presAssocID="{8AC24DF2-A0E9-4902-910F-9BA93FAC984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27C5D318-F77A-4AA5-9BFA-17B840D959C4}" type="pres">
      <dgm:prSet presAssocID="{F39D3484-959C-4351-808F-B57251D0831A}" presName="vertFlow" presStyleCnt="0"/>
      <dgm:spPr/>
      <dgm:t>
        <a:bodyPr/>
        <a:lstStyle/>
        <a:p>
          <a:endParaRPr lang="pl-PL"/>
        </a:p>
      </dgm:t>
    </dgm:pt>
    <dgm:pt modelId="{CFB5A7A3-64D6-4254-98AE-80323D1897BC}" type="pres">
      <dgm:prSet presAssocID="{F39D3484-959C-4351-808F-B57251D0831A}" presName="header" presStyleLbl="node1" presStyleIdx="0" presStyleCnt="2" custScaleX="168436"/>
      <dgm:spPr/>
      <dgm:t>
        <a:bodyPr/>
        <a:lstStyle/>
        <a:p>
          <a:endParaRPr lang="pl-PL"/>
        </a:p>
      </dgm:t>
    </dgm:pt>
    <dgm:pt modelId="{1EA0B2A7-CD6A-4C5F-9AD9-4CF885AAE797}" type="pres">
      <dgm:prSet presAssocID="{5161580F-1E16-408B-9A38-4CA421C00E22}" presName="parTrans" presStyleLbl="sibTrans2D1" presStyleIdx="0" presStyleCnt="10"/>
      <dgm:spPr/>
      <dgm:t>
        <a:bodyPr/>
        <a:lstStyle/>
        <a:p>
          <a:endParaRPr lang="pl-PL"/>
        </a:p>
      </dgm:t>
    </dgm:pt>
    <dgm:pt modelId="{636BEEC2-3567-4C0F-82FC-0E17F2E85635}" type="pres">
      <dgm:prSet presAssocID="{16F26410-06C1-4A1D-906B-B59005353505}" presName="child" presStyleLbl="alignAccFollowNode1" presStyleIdx="0" presStyleCnt="10" custScaleX="16090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680488B-4836-40A3-927E-DB32818F5D49}" type="pres">
      <dgm:prSet presAssocID="{C61B3CCA-0293-436C-872F-49E42711AD08}" presName="sibTrans" presStyleLbl="sibTrans2D1" presStyleIdx="1" presStyleCnt="10"/>
      <dgm:spPr/>
      <dgm:t>
        <a:bodyPr/>
        <a:lstStyle/>
        <a:p>
          <a:endParaRPr lang="pl-PL"/>
        </a:p>
      </dgm:t>
    </dgm:pt>
    <dgm:pt modelId="{4198BF91-D318-46C3-9DB0-E6774252995D}" type="pres">
      <dgm:prSet presAssocID="{CA8894D8-C61D-4153-A59B-0EC92D10230D}" presName="child" presStyleLbl="alignAccFollowNode1" presStyleIdx="1" presStyleCnt="10" custScaleX="15767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39D7358-6D0C-4AA6-8A98-142359CCEDC4}" type="pres">
      <dgm:prSet presAssocID="{EC8F91E2-CC48-4D3D-9E29-EF7D4D6D11B6}" presName="sibTrans" presStyleLbl="sibTrans2D1" presStyleIdx="2" presStyleCnt="10"/>
      <dgm:spPr/>
      <dgm:t>
        <a:bodyPr/>
        <a:lstStyle/>
        <a:p>
          <a:endParaRPr lang="pl-PL"/>
        </a:p>
      </dgm:t>
    </dgm:pt>
    <dgm:pt modelId="{238DB9B3-F97E-47D0-94D1-BC60FE2CAB05}" type="pres">
      <dgm:prSet presAssocID="{DF77F7BD-7311-420B-A7E5-CBCD693E6CAE}" presName="child" presStyleLbl="alignAccFollowNode1" presStyleIdx="2" presStyleCnt="10" custScaleX="158752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361D449-1C90-408B-B3EB-BF30271A546D}" type="pres">
      <dgm:prSet presAssocID="{6E83FBD0-192D-422B-AE03-25E0355FD0DC}" presName="sibTrans" presStyleLbl="sibTrans2D1" presStyleIdx="3" presStyleCnt="10"/>
      <dgm:spPr/>
      <dgm:t>
        <a:bodyPr/>
        <a:lstStyle/>
        <a:p>
          <a:endParaRPr lang="pl-PL"/>
        </a:p>
      </dgm:t>
    </dgm:pt>
    <dgm:pt modelId="{8BD02A11-E850-4E66-B9FD-6C58674FD896}" type="pres">
      <dgm:prSet presAssocID="{6167AD7B-365B-431D-BDA2-70E25A4B1F31}" presName="child" presStyleLbl="alignAccFollowNode1" presStyleIdx="3" presStyleCnt="10" custScaleX="16149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ABF6C50-D6D0-44E1-B1FF-A91E689A25F6}" type="pres">
      <dgm:prSet presAssocID="{AF801F68-12DF-4B43-A840-A539C380C646}" presName="sibTrans" presStyleLbl="sibTrans2D1" presStyleIdx="4" presStyleCnt="10"/>
      <dgm:spPr/>
      <dgm:t>
        <a:bodyPr/>
        <a:lstStyle/>
        <a:p>
          <a:endParaRPr lang="pl-PL"/>
        </a:p>
      </dgm:t>
    </dgm:pt>
    <dgm:pt modelId="{F80E4653-E8CE-42E5-BC04-82ACDD2177C1}" type="pres">
      <dgm:prSet presAssocID="{9D937F00-18AE-4CC0-9B63-08B389944434}" presName="child" presStyleLbl="alignAccFollowNode1" presStyleIdx="4" presStyleCnt="10" custScaleX="159928" custLinFactNeighborX="-1979" custLinFactNeighborY="108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B20C980-38E5-49F8-9B97-F98C8DD6975A}" type="pres">
      <dgm:prSet presAssocID="{F39D3484-959C-4351-808F-B57251D0831A}" presName="hSp" presStyleCnt="0"/>
      <dgm:spPr/>
      <dgm:t>
        <a:bodyPr/>
        <a:lstStyle/>
        <a:p>
          <a:endParaRPr lang="pl-PL"/>
        </a:p>
      </dgm:t>
    </dgm:pt>
    <dgm:pt modelId="{EB39AF73-9BA0-4DA0-B3F8-C7B331F9A1AC}" type="pres">
      <dgm:prSet presAssocID="{C6EB0F9D-E806-4E35-AD70-5F64CE432F1E}" presName="vertFlow" presStyleCnt="0"/>
      <dgm:spPr/>
      <dgm:t>
        <a:bodyPr/>
        <a:lstStyle/>
        <a:p>
          <a:endParaRPr lang="pl-PL"/>
        </a:p>
      </dgm:t>
    </dgm:pt>
    <dgm:pt modelId="{652B48D0-5BC6-4572-993F-BBC824A64B3B}" type="pres">
      <dgm:prSet presAssocID="{C6EB0F9D-E806-4E35-AD70-5F64CE432F1E}" presName="header" presStyleLbl="node1" presStyleIdx="1" presStyleCnt="2" custScaleX="191456"/>
      <dgm:spPr/>
      <dgm:t>
        <a:bodyPr/>
        <a:lstStyle/>
        <a:p>
          <a:endParaRPr lang="pl-PL"/>
        </a:p>
      </dgm:t>
    </dgm:pt>
    <dgm:pt modelId="{355897E8-0A5D-4374-8C67-C113539B34BA}" type="pres">
      <dgm:prSet presAssocID="{9F5B3296-2E8F-470F-8366-51A8F56DAA11}" presName="parTrans" presStyleLbl="sibTrans2D1" presStyleIdx="5" presStyleCnt="10"/>
      <dgm:spPr/>
      <dgm:t>
        <a:bodyPr/>
        <a:lstStyle/>
        <a:p>
          <a:endParaRPr lang="pl-PL"/>
        </a:p>
      </dgm:t>
    </dgm:pt>
    <dgm:pt modelId="{8415799A-07AD-487C-B67F-5D163DD11CE2}" type="pres">
      <dgm:prSet presAssocID="{D213BF3A-83C7-4257-85BE-2EC1BE507FF4}" presName="child" presStyleLbl="alignAccFollowNode1" presStyleIdx="5" presStyleCnt="10" custScaleX="18822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0EE4653-17D6-4A14-8680-A491008F78AC}" type="pres">
      <dgm:prSet presAssocID="{A1FE8E2E-7D97-4D5D-B3D5-446484A68C48}" presName="sibTrans" presStyleLbl="sibTrans2D1" presStyleIdx="6" presStyleCnt="10"/>
      <dgm:spPr/>
      <dgm:t>
        <a:bodyPr/>
        <a:lstStyle/>
        <a:p>
          <a:endParaRPr lang="pl-PL"/>
        </a:p>
      </dgm:t>
    </dgm:pt>
    <dgm:pt modelId="{3FCBE080-11B2-4E1E-9A64-034EE6BCA1E0}" type="pres">
      <dgm:prSet presAssocID="{91152FA4-4FEF-40E9-AF46-645F8B4D4943}" presName="child" presStyleLbl="alignAccFollowNode1" presStyleIdx="6" presStyleCnt="10" custScaleX="18284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AABAE0F-ABEF-471D-BA40-0B95502E94D6}" type="pres">
      <dgm:prSet presAssocID="{A36469C2-DA59-49D3-A6FA-366F6991D9A1}" presName="sibTrans" presStyleLbl="sibTrans2D1" presStyleIdx="7" presStyleCnt="10"/>
      <dgm:spPr/>
      <dgm:t>
        <a:bodyPr/>
        <a:lstStyle/>
        <a:p>
          <a:endParaRPr lang="pl-PL"/>
        </a:p>
      </dgm:t>
    </dgm:pt>
    <dgm:pt modelId="{27AC8B2E-51A7-43E7-9648-E3644349EA45}" type="pres">
      <dgm:prSet presAssocID="{90F54DEB-4CA2-4CE1-B9FA-0C71CF23DF37}" presName="child" presStyleLbl="alignAccFollowNode1" presStyleIdx="7" presStyleCnt="10" custScaleX="18392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093547A-D8E5-4985-BEF6-D3292AED2BA6}" type="pres">
      <dgm:prSet presAssocID="{4E517C38-8EA6-4466-A92F-30F5C4B1078C}" presName="sibTrans" presStyleLbl="sibTrans2D1" presStyleIdx="8" presStyleCnt="10"/>
      <dgm:spPr/>
      <dgm:t>
        <a:bodyPr/>
        <a:lstStyle/>
        <a:p>
          <a:endParaRPr lang="pl-PL"/>
        </a:p>
      </dgm:t>
    </dgm:pt>
    <dgm:pt modelId="{631FB1B3-5BC1-40F4-A89E-A2212F680DF5}" type="pres">
      <dgm:prSet presAssocID="{2E50BC96-C117-4C35-9449-DA740339AC48}" presName="child" presStyleLbl="alignAccFollowNode1" presStyleIdx="8" presStyleCnt="10" custScaleX="189111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6F1ED5C-3374-45D0-A091-38FE6ECD9E63}" type="pres">
      <dgm:prSet presAssocID="{521A3AD0-041D-4F8A-AFA9-CDB5AA3F0AD1}" presName="sibTrans" presStyleLbl="sibTrans2D1" presStyleIdx="9" presStyleCnt="10"/>
      <dgm:spPr/>
      <dgm:t>
        <a:bodyPr/>
        <a:lstStyle/>
        <a:p>
          <a:endParaRPr lang="pl-PL"/>
        </a:p>
      </dgm:t>
    </dgm:pt>
    <dgm:pt modelId="{F6C00A79-45DA-4128-9A59-B8C5D8DA625D}" type="pres">
      <dgm:prSet presAssocID="{B76A5D8E-5388-426D-8A14-3B9EE137D729}" presName="child" presStyleLbl="alignAccFollowNode1" presStyleIdx="9" presStyleCnt="10" custScaleX="18677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2C552E3D-27F0-43CD-9E07-C339B471C6E5}" type="presOf" srcId="{9D937F00-18AE-4CC0-9B63-08B389944434}" destId="{F80E4653-E8CE-42E5-BC04-82ACDD2177C1}" srcOrd="0" destOrd="0" presId="urn:microsoft.com/office/officeart/2005/8/layout/lProcess1"/>
    <dgm:cxn modelId="{85E163B9-D452-4707-92EA-992EB347DFA3}" srcId="{F39D3484-959C-4351-808F-B57251D0831A}" destId="{16F26410-06C1-4A1D-906B-B59005353505}" srcOrd="0" destOrd="0" parTransId="{5161580F-1E16-408B-9A38-4CA421C00E22}" sibTransId="{C61B3CCA-0293-436C-872F-49E42711AD08}"/>
    <dgm:cxn modelId="{901E41FA-2D9B-49E8-BC3B-529A0DB89C8A}" type="presOf" srcId="{DF77F7BD-7311-420B-A7E5-CBCD693E6CAE}" destId="{238DB9B3-F97E-47D0-94D1-BC60FE2CAB05}" srcOrd="0" destOrd="0" presId="urn:microsoft.com/office/officeart/2005/8/layout/lProcess1"/>
    <dgm:cxn modelId="{15D019EB-6F73-4D00-9688-BA623DB20103}" type="presOf" srcId="{90F54DEB-4CA2-4CE1-B9FA-0C71CF23DF37}" destId="{27AC8B2E-51A7-43E7-9648-E3644349EA45}" srcOrd="0" destOrd="0" presId="urn:microsoft.com/office/officeart/2005/8/layout/lProcess1"/>
    <dgm:cxn modelId="{7B552EFE-AA76-4059-82D6-E86EA244BB05}" type="presOf" srcId="{C6EB0F9D-E806-4E35-AD70-5F64CE432F1E}" destId="{652B48D0-5BC6-4572-993F-BBC824A64B3B}" srcOrd="0" destOrd="0" presId="urn:microsoft.com/office/officeart/2005/8/layout/lProcess1"/>
    <dgm:cxn modelId="{CEE299AA-D6A9-4864-A36A-60918150F7FD}" srcId="{F39D3484-959C-4351-808F-B57251D0831A}" destId="{6167AD7B-365B-431D-BDA2-70E25A4B1F31}" srcOrd="3" destOrd="0" parTransId="{A4877716-11E5-4BE1-8910-933130C79E86}" sibTransId="{AF801F68-12DF-4B43-A840-A539C380C646}"/>
    <dgm:cxn modelId="{F73D0252-7E6C-4A8B-94F1-878C207567E3}" type="presOf" srcId="{2E50BC96-C117-4C35-9449-DA740339AC48}" destId="{631FB1B3-5BC1-40F4-A89E-A2212F680DF5}" srcOrd="0" destOrd="0" presId="urn:microsoft.com/office/officeart/2005/8/layout/lProcess1"/>
    <dgm:cxn modelId="{93058925-FE8D-4549-8B21-3C15B31B0A48}" srcId="{F39D3484-959C-4351-808F-B57251D0831A}" destId="{DF77F7BD-7311-420B-A7E5-CBCD693E6CAE}" srcOrd="2" destOrd="0" parTransId="{174C865F-E3C3-405A-BFA2-A8CB49BCA438}" sibTransId="{6E83FBD0-192D-422B-AE03-25E0355FD0DC}"/>
    <dgm:cxn modelId="{5D079A51-5098-4142-89A6-A20983CA7F5F}" srcId="{C6EB0F9D-E806-4E35-AD70-5F64CE432F1E}" destId="{91152FA4-4FEF-40E9-AF46-645F8B4D4943}" srcOrd="1" destOrd="0" parTransId="{1A97835B-DC95-456B-93FC-345235037A63}" sibTransId="{A36469C2-DA59-49D3-A6FA-366F6991D9A1}"/>
    <dgm:cxn modelId="{23F067CB-C59A-451A-B0F5-DE352A12677D}" type="presOf" srcId="{A1FE8E2E-7D97-4D5D-B3D5-446484A68C48}" destId="{B0EE4653-17D6-4A14-8680-A491008F78AC}" srcOrd="0" destOrd="0" presId="urn:microsoft.com/office/officeart/2005/8/layout/lProcess1"/>
    <dgm:cxn modelId="{25A0F30B-A1DE-4BB4-813A-6E7496735EDC}" type="presOf" srcId="{4E517C38-8EA6-4466-A92F-30F5C4B1078C}" destId="{2093547A-D8E5-4985-BEF6-D3292AED2BA6}" srcOrd="0" destOrd="0" presId="urn:microsoft.com/office/officeart/2005/8/layout/lProcess1"/>
    <dgm:cxn modelId="{DC457E0E-80DB-44F7-8BD5-100C0AE74DEC}" srcId="{F39D3484-959C-4351-808F-B57251D0831A}" destId="{9D937F00-18AE-4CC0-9B63-08B389944434}" srcOrd="4" destOrd="0" parTransId="{91EA3BE8-E681-4789-AC92-EA75C442A91D}" sibTransId="{B5578851-B052-4A29-8BA3-763D842AA8FA}"/>
    <dgm:cxn modelId="{00DC5112-3AAB-4F5D-9ABB-E0EFE79E3BE7}" type="presOf" srcId="{8AC24DF2-A0E9-4902-910F-9BA93FAC9848}" destId="{113E4AC1-27F2-4FD8-874B-E0A281F0D025}" srcOrd="0" destOrd="0" presId="urn:microsoft.com/office/officeart/2005/8/layout/lProcess1"/>
    <dgm:cxn modelId="{244B59C6-831A-4C0F-878C-EFDF4D1A61F0}" type="presOf" srcId="{91152FA4-4FEF-40E9-AF46-645F8B4D4943}" destId="{3FCBE080-11B2-4E1E-9A64-034EE6BCA1E0}" srcOrd="0" destOrd="0" presId="urn:microsoft.com/office/officeart/2005/8/layout/lProcess1"/>
    <dgm:cxn modelId="{1D0245F9-309E-466C-8F60-F4A44CD19CCD}" type="presOf" srcId="{521A3AD0-041D-4F8A-AFA9-CDB5AA3F0AD1}" destId="{A6F1ED5C-3374-45D0-A091-38FE6ECD9E63}" srcOrd="0" destOrd="0" presId="urn:microsoft.com/office/officeart/2005/8/layout/lProcess1"/>
    <dgm:cxn modelId="{BC4F5B53-87CC-4D8C-B92E-60E49D937472}" srcId="{C6EB0F9D-E806-4E35-AD70-5F64CE432F1E}" destId="{2E50BC96-C117-4C35-9449-DA740339AC48}" srcOrd="3" destOrd="0" parTransId="{B5467206-718B-46AB-A8BC-C1ACDFB4EBB2}" sibTransId="{521A3AD0-041D-4F8A-AFA9-CDB5AA3F0AD1}"/>
    <dgm:cxn modelId="{90EE8218-4FAA-4C9D-AA70-5D9FA8E39D2D}" type="presOf" srcId="{EC8F91E2-CC48-4D3D-9E29-EF7D4D6D11B6}" destId="{539D7358-6D0C-4AA6-8A98-142359CCEDC4}" srcOrd="0" destOrd="0" presId="urn:microsoft.com/office/officeart/2005/8/layout/lProcess1"/>
    <dgm:cxn modelId="{12EE4781-ABE9-441A-9AC2-65BF8F776860}" srcId="{C6EB0F9D-E806-4E35-AD70-5F64CE432F1E}" destId="{B76A5D8E-5388-426D-8A14-3B9EE137D729}" srcOrd="4" destOrd="0" parTransId="{11A5DA9F-3131-4B25-8E92-7853EB51FDBF}" sibTransId="{E1584C70-6367-4E8E-A671-B3EFC807D9C0}"/>
    <dgm:cxn modelId="{01059C7E-9AE8-4639-9B4C-85144DF45FB6}" type="presOf" srcId="{5161580F-1E16-408B-9A38-4CA421C00E22}" destId="{1EA0B2A7-CD6A-4C5F-9AD9-4CF885AAE797}" srcOrd="0" destOrd="0" presId="urn:microsoft.com/office/officeart/2005/8/layout/lProcess1"/>
    <dgm:cxn modelId="{684029B3-6BA9-4E2D-941C-D53F8FBE8B6B}" srcId="{8AC24DF2-A0E9-4902-910F-9BA93FAC9848}" destId="{C6EB0F9D-E806-4E35-AD70-5F64CE432F1E}" srcOrd="1" destOrd="0" parTransId="{06175011-C589-4364-BEC4-1F60C5BB1056}" sibTransId="{A0EBF20E-C926-4545-BAFC-07D783355BBC}"/>
    <dgm:cxn modelId="{9BCA45A5-E0D2-47C3-80C6-9A7C193DF27D}" type="presOf" srcId="{6E83FBD0-192D-422B-AE03-25E0355FD0DC}" destId="{0361D449-1C90-408B-B3EB-BF30271A546D}" srcOrd="0" destOrd="0" presId="urn:microsoft.com/office/officeart/2005/8/layout/lProcess1"/>
    <dgm:cxn modelId="{202FE166-C946-4730-A5EE-DBC61E53D1CE}" type="presOf" srcId="{F39D3484-959C-4351-808F-B57251D0831A}" destId="{CFB5A7A3-64D6-4254-98AE-80323D1897BC}" srcOrd="0" destOrd="0" presId="urn:microsoft.com/office/officeart/2005/8/layout/lProcess1"/>
    <dgm:cxn modelId="{6616C5BD-29F4-44B0-A95E-7DD3E6188664}" type="presOf" srcId="{16F26410-06C1-4A1D-906B-B59005353505}" destId="{636BEEC2-3567-4C0F-82FC-0E17F2E85635}" srcOrd="0" destOrd="0" presId="urn:microsoft.com/office/officeart/2005/8/layout/lProcess1"/>
    <dgm:cxn modelId="{62B1462E-C1F3-4AAB-9DF1-41B6B6510FC2}" type="presOf" srcId="{AF801F68-12DF-4B43-A840-A539C380C646}" destId="{CABF6C50-D6D0-44E1-B1FF-A91E689A25F6}" srcOrd="0" destOrd="0" presId="urn:microsoft.com/office/officeart/2005/8/layout/lProcess1"/>
    <dgm:cxn modelId="{8A89DBA3-1787-4DA5-9430-AA85B7BD18EC}" type="presOf" srcId="{B76A5D8E-5388-426D-8A14-3B9EE137D729}" destId="{F6C00A79-45DA-4128-9A59-B8C5D8DA625D}" srcOrd="0" destOrd="0" presId="urn:microsoft.com/office/officeart/2005/8/layout/lProcess1"/>
    <dgm:cxn modelId="{40BA9E0A-3E55-4137-B674-2F8F0AAC0B01}" type="presOf" srcId="{9F5B3296-2E8F-470F-8366-51A8F56DAA11}" destId="{355897E8-0A5D-4374-8C67-C113539B34BA}" srcOrd="0" destOrd="0" presId="urn:microsoft.com/office/officeart/2005/8/layout/lProcess1"/>
    <dgm:cxn modelId="{9C633EB0-B293-4767-81CB-C7A826EBC0A0}" type="presOf" srcId="{C61B3CCA-0293-436C-872F-49E42711AD08}" destId="{3680488B-4836-40A3-927E-DB32818F5D49}" srcOrd="0" destOrd="0" presId="urn:microsoft.com/office/officeart/2005/8/layout/lProcess1"/>
    <dgm:cxn modelId="{99064DC0-4B58-461B-B581-2A62039382DA}" type="presOf" srcId="{D213BF3A-83C7-4257-85BE-2EC1BE507FF4}" destId="{8415799A-07AD-487C-B67F-5D163DD11CE2}" srcOrd="0" destOrd="0" presId="urn:microsoft.com/office/officeart/2005/8/layout/lProcess1"/>
    <dgm:cxn modelId="{B7AECF18-6F83-4C56-A346-D096A894C9F0}" type="presOf" srcId="{CA8894D8-C61D-4153-A59B-0EC92D10230D}" destId="{4198BF91-D318-46C3-9DB0-E6774252995D}" srcOrd="0" destOrd="0" presId="urn:microsoft.com/office/officeart/2005/8/layout/lProcess1"/>
    <dgm:cxn modelId="{C89834B2-6F28-4A1F-BF5E-1CC62347E880}" srcId="{F39D3484-959C-4351-808F-B57251D0831A}" destId="{CA8894D8-C61D-4153-A59B-0EC92D10230D}" srcOrd="1" destOrd="0" parTransId="{D158A822-6FC9-4829-9916-B76CE6F6D509}" sibTransId="{EC8F91E2-CC48-4D3D-9E29-EF7D4D6D11B6}"/>
    <dgm:cxn modelId="{F60DDAA8-34B1-4115-982A-0BC9B21AC1DB}" type="presOf" srcId="{6167AD7B-365B-431D-BDA2-70E25A4B1F31}" destId="{8BD02A11-E850-4E66-B9FD-6C58674FD896}" srcOrd="0" destOrd="0" presId="urn:microsoft.com/office/officeart/2005/8/layout/lProcess1"/>
    <dgm:cxn modelId="{1A09FCAE-CFAE-46A7-ACA4-2716DFEB4BBE}" srcId="{C6EB0F9D-E806-4E35-AD70-5F64CE432F1E}" destId="{D213BF3A-83C7-4257-85BE-2EC1BE507FF4}" srcOrd="0" destOrd="0" parTransId="{9F5B3296-2E8F-470F-8366-51A8F56DAA11}" sibTransId="{A1FE8E2E-7D97-4D5D-B3D5-446484A68C48}"/>
    <dgm:cxn modelId="{09C5FEE2-43E2-4C54-808A-A925349C7F14}" type="presOf" srcId="{A36469C2-DA59-49D3-A6FA-366F6991D9A1}" destId="{9AABAE0F-ABEF-471D-BA40-0B95502E94D6}" srcOrd="0" destOrd="0" presId="urn:microsoft.com/office/officeart/2005/8/layout/lProcess1"/>
    <dgm:cxn modelId="{B007A5F5-5B32-444A-8058-B96CF695AC66}" srcId="{8AC24DF2-A0E9-4902-910F-9BA93FAC9848}" destId="{F39D3484-959C-4351-808F-B57251D0831A}" srcOrd="0" destOrd="0" parTransId="{4564DB1E-6D5D-4DF1-946C-7D84BDFB6A20}" sibTransId="{1AD525B3-72A0-4785-B90E-09248EAF12FC}"/>
    <dgm:cxn modelId="{286BEDCD-8C8F-4151-A744-5E77513F0962}" srcId="{C6EB0F9D-E806-4E35-AD70-5F64CE432F1E}" destId="{90F54DEB-4CA2-4CE1-B9FA-0C71CF23DF37}" srcOrd="2" destOrd="0" parTransId="{08C29A8E-76C4-40B1-B83E-348F784C0FE3}" sibTransId="{4E517C38-8EA6-4466-A92F-30F5C4B1078C}"/>
    <dgm:cxn modelId="{377FEE28-280D-4046-9562-427DFF47C896}" type="presParOf" srcId="{113E4AC1-27F2-4FD8-874B-E0A281F0D025}" destId="{27C5D318-F77A-4AA5-9BFA-17B840D959C4}" srcOrd="0" destOrd="0" presId="urn:microsoft.com/office/officeart/2005/8/layout/lProcess1"/>
    <dgm:cxn modelId="{7F12882A-35C1-4CDD-966B-A657CF12FEB8}" type="presParOf" srcId="{27C5D318-F77A-4AA5-9BFA-17B840D959C4}" destId="{CFB5A7A3-64D6-4254-98AE-80323D1897BC}" srcOrd="0" destOrd="0" presId="urn:microsoft.com/office/officeart/2005/8/layout/lProcess1"/>
    <dgm:cxn modelId="{7D0756CC-868C-4974-8BE1-BDED7062CE36}" type="presParOf" srcId="{27C5D318-F77A-4AA5-9BFA-17B840D959C4}" destId="{1EA0B2A7-CD6A-4C5F-9AD9-4CF885AAE797}" srcOrd="1" destOrd="0" presId="urn:microsoft.com/office/officeart/2005/8/layout/lProcess1"/>
    <dgm:cxn modelId="{FEA36E68-2709-4039-8882-B0F8EA65984A}" type="presParOf" srcId="{27C5D318-F77A-4AA5-9BFA-17B840D959C4}" destId="{636BEEC2-3567-4C0F-82FC-0E17F2E85635}" srcOrd="2" destOrd="0" presId="urn:microsoft.com/office/officeart/2005/8/layout/lProcess1"/>
    <dgm:cxn modelId="{547C44F1-CAF2-4EDF-AFF3-815D98F7E3B3}" type="presParOf" srcId="{27C5D318-F77A-4AA5-9BFA-17B840D959C4}" destId="{3680488B-4836-40A3-927E-DB32818F5D49}" srcOrd="3" destOrd="0" presId="urn:microsoft.com/office/officeart/2005/8/layout/lProcess1"/>
    <dgm:cxn modelId="{EC8B39E8-78C2-494F-A01B-F606C358B4E5}" type="presParOf" srcId="{27C5D318-F77A-4AA5-9BFA-17B840D959C4}" destId="{4198BF91-D318-46C3-9DB0-E6774252995D}" srcOrd="4" destOrd="0" presId="urn:microsoft.com/office/officeart/2005/8/layout/lProcess1"/>
    <dgm:cxn modelId="{EB5B0262-A073-48A7-9B74-1FBA4B36D44A}" type="presParOf" srcId="{27C5D318-F77A-4AA5-9BFA-17B840D959C4}" destId="{539D7358-6D0C-4AA6-8A98-142359CCEDC4}" srcOrd="5" destOrd="0" presId="urn:microsoft.com/office/officeart/2005/8/layout/lProcess1"/>
    <dgm:cxn modelId="{536F1C12-A4BE-45D1-B797-3E4F23DFA84F}" type="presParOf" srcId="{27C5D318-F77A-4AA5-9BFA-17B840D959C4}" destId="{238DB9B3-F97E-47D0-94D1-BC60FE2CAB05}" srcOrd="6" destOrd="0" presId="urn:microsoft.com/office/officeart/2005/8/layout/lProcess1"/>
    <dgm:cxn modelId="{60A69F44-5430-4346-81C0-307E7BDFDAEA}" type="presParOf" srcId="{27C5D318-F77A-4AA5-9BFA-17B840D959C4}" destId="{0361D449-1C90-408B-B3EB-BF30271A546D}" srcOrd="7" destOrd="0" presId="urn:microsoft.com/office/officeart/2005/8/layout/lProcess1"/>
    <dgm:cxn modelId="{1D1DE9A8-B23A-42FF-9EF5-05296E2E553A}" type="presParOf" srcId="{27C5D318-F77A-4AA5-9BFA-17B840D959C4}" destId="{8BD02A11-E850-4E66-B9FD-6C58674FD896}" srcOrd="8" destOrd="0" presId="urn:microsoft.com/office/officeart/2005/8/layout/lProcess1"/>
    <dgm:cxn modelId="{82995C0B-8A05-47F3-9F8B-48B5D5EFF778}" type="presParOf" srcId="{27C5D318-F77A-4AA5-9BFA-17B840D959C4}" destId="{CABF6C50-D6D0-44E1-B1FF-A91E689A25F6}" srcOrd="9" destOrd="0" presId="urn:microsoft.com/office/officeart/2005/8/layout/lProcess1"/>
    <dgm:cxn modelId="{218C6641-8C04-41EA-ACAA-4C7687C897A6}" type="presParOf" srcId="{27C5D318-F77A-4AA5-9BFA-17B840D959C4}" destId="{F80E4653-E8CE-42E5-BC04-82ACDD2177C1}" srcOrd="10" destOrd="0" presId="urn:microsoft.com/office/officeart/2005/8/layout/lProcess1"/>
    <dgm:cxn modelId="{AC7501DA-3987-4A19-9E92-E03530BB544F}" type="presParOf" srcId="{113E4AC1-27F2-4FD8-874B-E0A281F0D025}" destId="{1B20C980-38E5-49F8-9B97-F98C8DD6975A}" srcOrd="1" destOrd="0" presId="urn:microsoft.com/office/officeart/2005/8/layout/lProcess1"/>
    <dgm:cxn modelId="{B38AC5B9-1B0E-4B4A-86FE-B9EDD619F8EE}" type="presParOf" srcId="{113E4AC1-27F2-4FD8-874B-E0A281F0D025}" destId="{EB39AF73-9BA0-4DA0-B3F8-C7B331F9A1AC}" srcOrd="2" destOrd="0" presId="urn:microsoft.com/office/officeart/2005/8/layout/lProcess1"/>
    <dgm:cxn modelId="{4E09D7DA-E170-46AB-B7E0-D8954C49F504}" type="presParOf" srcId="{EB39AF73-9BA0-4DA0-B3F8-C7B331F9A1AC}" destId="{652B48D0-5BC6-4572-993F-BBC824A64B3B}" srcOrd="0" destOrd="0" presId="urn:microsoft.com/office/officeart/2005/8/layout/lProcess1"/>
    <dgm:cxn modelId="{D0D10D8F-1944-4A4B-9EC7-A1660C937109}" type="presParOf" srcId="{EB39AF73-9BA0-4DA0-B3F8-C7B331F9A1AC}" destId="{355897E8-0A5D-4374-8C67-C113539B34BA}" srcOrd="1" destOrd="0" presId="urn:microsoft.com/office/officeart/2005/8/layout/lProcess1"/>
    <dgm:cxn modelId="{4717D9DE-D5BA-4104-B01D-DA4ECB4E7AF5}" type="presParOf" srcId="{EB39AF73-9BA0-4DA0-B3F8-C7B331F9A1AC}" destId="{8415799A-07AD-487C-B67F-5D163DD11CE2}" srcOrd="2" destOrd="0" presId="urn:microsoft.com/office/officeart/2005/8/layout/lProcess1"/>
    <dgm:cxn modelId="{B826F432-5CBE-4A3E-B04D-DAECB9CB70A0}" type="presParOf" srcId="{EB39AF73-9BA0-4DA0-B3F8-C7B331F9A1AC}" destId="{B0EE4653-17D6-4A14-8680-A491008F78AC}" srcOrd="3" destOrd="0" presId="urn:microsoft.com/office/officeart/2005/8/layout/lProcess1"/>
    <dgm:cxn modelId="{E7A92241-985A-464B-8689-97267DA25243}" type="presParOf" srcId="{EB39AF73-9BA0-4DA0-B3F8-C7B331F9A1AC}" destId="{3FCBE080-11B2-4E1E-9A64-034EE6BCA1E0}" srcOrd="4" destOrd="0" presId="urn:microsoft.com/office/officeart/2005/8/layout/lProcess1"/>
    <dgm:cxn modelId="{D8D7111B-F8C9-44CE-8146-2A529D7C006D}" type="presParOf" srcId="{EB39AF73-9BA0-4DA0-B3F8-C7B331F9A1AC}" destId="{9AABAE0F-ABEF-471D-BA40-0B95502E94D6}" srcOrd="5" destOrd="0" presId="urn:microsoft.com/office/officeart/2005/8/layout/lProcess1"/>
    <dgm:cxn modelId="{F2219FEF-C221-422D-B9DE-EB9C1CFE8623}" type="presParOf" srcId="{EB39AF73-9BA0-4DA0-B3F8-C7B331F9A1AC}" destId="{27AC8B2E-51A7-43E7-9648-E3644349EA45}" srcOrd="6" destOrd="0" presId="urn:microsoft.com/office/officeart/2005/8/layout/lProcess1"/>
    <dgm:cxn modelId="{F97C807F-8DE7-417A-8C7F-31587B41FCF7}" type="presParOf" srcId="{EB39AF73-9BA0-4DA0-B3F8-C7B331F9A1AC}" destId="{2093547A-D8E5-4985-BEF6-D3292AED2BA6}" srcOrd="7" destOrd="0" presId="urn:microsoft.com/office/officeart/2005/8/layout/lProcess1"/>
    <dgm:cxn modelId="{5BEA7A11-ADCC-466A-B783-E8B7C9C1BDED}" type="presParOf" srcId="{EB39AF73-9BA0-4DA0-B3F8-C7B331F9A1AC}" destId="{631FB1B3-5BC1-40F4-A89E-A2212F680DF5}" srcOrd="8" destOrd="0" presId="urn:microsoft.com/office/officeart/2005/8/layout/lProcess1"/>
    <dgm:cxn modelId="{AE0D98BB-0476-473B-B746-499E3C311965}" type="presParOf" srcId="{EB39AF73-9BA0-4DA0-B3F8-C7B331F9A1AC}" destId="{A6F1ED5C-3374-45D0-A091-38FE6ECD9E63}" srcOrd="9" destOrd="0" presId="urn:microsoft.com/office/officeart/2005/8/layout/lProcess1"/>
    <dgm:cxn modelId="{2F7C42F9-6E35-4CBB-AD35-BCC2F48E6372}" type="presParOf" srcId="{EB39AF73-9BA0-4DA0-B3F8-C7B331F9A1AC}" destId="{F6C00A79-45DA-4128-9A59-B8C5D8DA625D}" srcOrd="1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624D15F-3AFC-4812-BC00-64F6D6859BE7}" type="doc">
      <dgm:prSet loTypeId="urn:microsoft.com/office/officeart/2005/8/layout/vList6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pl-PL"/>
        </a:p>
      </dgm:t>
    </dgm:pt>
    <dgm:pt modelId="{A329EBE9-C0AC-4F81-87C5-A476F4D48CFD}">
      <dgm:prSet phldrT="[Tekst]"/>
      <dgm:spPr/>
      <dgm:t>
        <a:bodyPr/>
        <a:lstStyle/>
        <a:p>
          <a:r>
            <a:rPr lang="pl-PL">
              <a:latin typeface="Times New Roman" pitchFamily="18" charset="0"/>
              <a:cs typeface="Times New Roman" pitchFamily="18" charset="0"/>
            </a:rPr>
            <a:t>OZPS w perspektywie ewaluacyjnej </a:t>
          </a:r>
        </a:p>
      </dgm:t>
    </dgm:pt>
    <dgm:pt modelId="{66220AE3-34A2-46C2-9C84-6D7CDAD39B8D}" type="parTrans" cxnId="{CCA3E4EF-4AFA-4F66-B895-962795089CCD}">
      <dgm:prSet/>
      <dgm:spPr/>
      <dgm:t>
        <a:bodyPr/>
        <a:lstStyle/>
        <a:p>
          <a:endParaRPr lang="pl-PL"/>
        </a:p>
      </dgm:t>
    </dgm:pt>
    <dgm:pt modelId="{BB35D66C-0D86-45FA-BA4C-CCAD41769FC9}" type="sibTrans" cxnId="{CCA3E4EF-4AFA-4F66-B895-962795089CCD}">
      <dgm:prSet/>
      <dgm:spPr/>
      <dgm:t>
        <a:bodyPr/>
        <a:lstStyle/>
        <a:p>
          <a:endParaRPr lang="pl-PL"/>
        </a:p>
      </dgm:t>
    </dgm:pt>
    <dgm:pt modelId="{01873163-C7AC-42B2-8008-A7BABF483EED}">
      <dgm:prSet phldrT="[Tekst]" custT="1"/>
      <dgm:spPr/>
      <dgm:t>
        <a:bodyPr/>
        <a:lstStyle/>
        <a:p>
          <a:pPr algn="just"/>
          <a:r>
            <a:rPr lang="pl-PL" sz="2000" dirty="0">
              <a:latin typeface="Times New Roman" pitchFamily="18" charset="0"/>
              <a:cs typeface="Times New Roman" pitchFamily="18" charset="0"/>
            </a:rPr>
            <a:t>dostarcza wiedzę na temat tego, czy istnieje </a:t>
          </a:r>
          <a:r>
            <a:rPr lang="pl-PL" sz="2000" dirty="0" smtClean="0">
              <a:latin typeface="Times New Roman" pitchFamily="18" charset="0"/>
              <a:cs typeface="Times New Roman" pitchFamily="18" charset="0"/>
            </a:rPr>
            <a:t>potrzeba </a:t>
          </a:r>
          <a:r>
            <a:rPr lang="pl-PL" sz="2000" dirty="0">
              <a:latin typeface="Times New Roman" pitchFamily="18" charset="0"/>
              <a:cs typeface="Times New Roman" pitchFamily="18" charset="0"/>
            </a:rPr>
            <a:t>zastosowania danych rozwiązań, czy założone w nich cele są możliwe do </a:t>
          </a:r>
          <a:r>
            <a:rPr lang="pl-PL" sz="2000" dirty="0" smtClean="0">
              <a:latin typeface="Times New Roman" pitchFamily="18" charset="0"/>
              <a:cs typeface="Times New Roman" pitchFamily="18" charset="0"/>
            </a:rPr>
            <a:t>osiągnięcia i </a:t>
          </a:r>
          <a:r>
            <a:rPr lang="pl-PL" sz="2000" dirty="0">
              <a:latin typeface="Times New Roman" pitchFamily="18" charset="0"/>
              <a:cs typeface="Times New Roman" pitchFamily="18" charset="0"/>
            </a:rPr>
            <a:t>czy zaprojektowano odpowiednie systemy, aby można było je monitorować i oceniać. </a:t>
          </a:r>
        </a:p>
      </dgm:t>
    </dgm:pt>
    <dgm:pt modelId="{ACD6E15F-8E7C-47F1-89E9-4E42B520D247}" type="parTrans" cxnId="{67BD7BF6-EFD5-4128-9BFE-30C66B2BA023}">
      <dgm:prSet/>
      <dgm:spPr/>
      <dgm:t>
        <a:bodyPr/>
        <a:lstStyle/>
        <a:p>
          <a:endParaRPr lang="pl-PL"/>
        </a:p>
      </dgm:t>
    </dgm:pt>
    <dgm:pt modelId="{94394C3B-68CE-4ABC-B45F-F8214B50A30B}" type="sibTrans" cxnId="{67BD7BF6-EFD5-4128-9BFE-30C66B2BA023}">
      <dgm:prSet/>
      <dgm:spPr/>
      <dgm:t>
        <a:bodyPr/>
        <a:lstStyle/>
        <a:p>
          <a:endParaRPr lang="pl-PL"/>
        </a:p>
      </dgm:t>
    </dgm:pt>
    <dgm:pt modelId="{22096A9A-2786-4E99-9D7E-F05E1F26C083}">
      <dgm:prSet phldrT="[Tekst]"/>
      <dgm:spPr/>
      <dgm:t>
        <a:bodyPr/>
        <a:lstStyle/>
        <a:p>
          <a:r>
            <a:rPr lang="pl-PL">
              <a:latin typeface="Times New Roman" pitchFamily="18" charset="0"/>
              <a:cs typeface="Times New Roman" pitchFamily="18" charset="0"/>
            </a:rPr>
            <a:t>OZPS w persepktywie diagnostycznej</a:t>
          </a:r>
        </a:p>
      </dgm:t>
    </dgm:pt>
    <dgm:pt modelId="{C4473ED5-0868-464B-86B9-A2F3FD320D70}" type="parTrans" cxnId="{2EBC1B9F-3BCA-4BA9-B148-A72FDDA6BF5A}">
      <dgm:prSet/>
      <dgm:spPr/>
      <dgm:t>
        <a:bodyPr/>
        <a:lstStyle/>
        <a:p>
          <a:endParaRPr lang="pl-PL"/>
        </a:p>
      </dgm:t>
    </dgm:pt>
    <dgm:pt modelId="{50F190A7-56AD-4F0B-8081-A68E77157CF0}" type="sibTrans" cxnId="{2EBC1B9F-3BCA-4BA9-B148-A72FDDA6BF5A}">
      <dgm:prSet/>
      <dgm:spPr/>
      <dgm:t>
        <a:bodyPr/>
        <a:lstStyle/>
        <a:p>
          <a:endParaRPr lang="pl-PL"/>
        </a:p>
      </dgm:t>
    </dgm:pt>
    <dgm:pt modelId="{03FE9D45-6AE9-4141-B073-928641B048A1}">
      <dgm:prSet phldrT="[Tekst]" custT="1"/>
      <dgm:spPr/>
      <dgm:t>
        <a:bodyPr/>
        <a:lstStyle/>
        <a:p>
          <a:pPr algn="just"/>
          <a:r>
            <a:rPr lang="pl-PL" sz="2000" dirty="0">
              <a:latin typeface="Times New Roman" pitchFamily="18" charset="0"/>
              <a:cs typeface="Times New Roman" pitchFamily="18" charset="0"/>
            </a:rPr>
            <a:t>dostarcza wiedzę dla potrzeb przyszłych interwencji, których celem jest spowodowanie zmian wobec niekorzystnych zjawisk społecznych. To nie tylko inwentaryzacja problemów i środków, które dadzą odpowiedź na pytanie: jak jest? i ile, czego mamy?, ale </a:t>
          </a:r>
          <a:r>
            <a:rPr lang="pl-PL" sz="2000" dirty="0" smtClean="0">
              <a:latin typeface="Times New Roman" pitchFamily="18" charset="0"/>
              <a:cs typeface="Times New Roman" pitchFamily="18" charset="0"/>
            </a:rPr>
            <a:t>to </a:t>
          </a:r>
          <a:r>
            <a:rPr lang="pl-PL" sz="2000" dirty="0">
              <a:latin typeface="Times New Roman" pitchFamily="18" charset="0"/>
              <a:cs typeface="Times New Roman" pitchFamily="18" charset="0"/>
            </a:rPr>
            <a:t>uzyskana informacja na temat tego, co możemy w danej sytuacji zrobić? </a:t>
          </a:r>
        </a:p>
      </dgm:t>
    </dgm:pt>
    <dgm:pt modelId="{23C85AE5-FD63-4F12-8B1E-70E93BA73801}" type="parTrans" cxnId="{68FC3CB0-54DD-42BA-A0CA-6E549710493C}">
      <dgm:prSet/>
      <dgm:spPr/>
      <dgm:t>
        <a:bodyPr/>
        <a:lstStyle/>
        <a:p>
          <a:endParaRPr lang="pl-PL"/>
        </a:p>
      </dgm:t>
    </dgm:pt>
    <dgm:pt modelId="{147C07CE-D00B-4CA0-9AE2-6F8CBEF80418}" type="sibTrans" cxnId="{68FC3CB0-54DD-42BA-A0CA-6E549710493C}">
      <dgm:prSet/>
      <dgm:spPr/>
      <dgm:t>
        <a:bodyPr/>
        <a:lstStyle/>
        <a:p>
          <a:endParaRPr lang="pl-PL"/>
        </a:p>
      </dgm:t>
    </dgm:pt>
    <dgm:pt modelId="{66B91888-1166-48FF-A8C8-11D990E4022E}" type="pres">
      <dgm:prSet presAssocID="{8624D15F-3AFC-4812-BC00-64F6D6859BE7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D67493FB-B4B5-47CA-8CA9-8FB534A3C683}" type="pres">
      <dgm:prSet presAssocID="{A329EBE9-C0AC-4F81-87C5-A476F4D48CFD}" presName="linNode" presStyleCnt="0"/>
      <dgm:spPr/>
      <dgm:t>
        <a:bodyPr/>
        <a:lstStyle/>
        <a:p>
          <a:endParaRPr lang="pl-PL"/>
        </a:p>
      </dgm:t>
    </dgm:pt>
    <dgm:pt modelId="{17265A4F-AB8D-44B0-9574-34387F0C55C1}" type="pres">
      <dgm:prSet presAssocID="{A329EBE9-C0AC-4F81-87C5-A476F4D48CFD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453447A-3377-48B6-B3C8-59CF000C9562}" type="pres">
      <dgm:prSet presAssocID="{A329EBE9-C0AC-4F81-87C5-A476F4D48CFD}" presName="childShp" presStyleLbl="bgAccFollowNode1" presStyleIdx="0" presStyleCnt="2" custScaleX="139717" custScaleY="7749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F4444B2-9228-458E-964D-9C0BF9985B57}" type="pres">
      <dgm:prSet presAssocID="{BB35D66C-0D86-45FA-BA4C-CCAD41769FC9}" presName="spacing" presStyleCnt="0"/>
      <dgm:spPr/>
      <dgm:t>
        <a:bodyPr/>
        <a:lstStyle/>
        <a:p>
          <a:endParaRPr lang="pl-PL"/>
        </a:p>
      </dgm:t>
    </dgm:pt>
    <dgm:pt modelId="{7F049D7D-4885-461E-9592-4D95C0DA97D4}" type="pres">
      <dgm:prSet presAssocID="{22096A9A-2786-4E99-9D7E-F05E1F26C083}" presName="linNode" presStyleCnt="0"/>
      <dgm:spPr/>
      <dgm:t>
        <a:bodyPr/>
        <a:lstStyle/>
        <a:p>
          <a:endParaRPr lang="pl-PL"/>
        </a:p>
      </dgm:t>
    </dgm:pt>
    <dgm:pt modelId="{69160B76-5C24-471E-8BE9-2B9949677091}" type="pres">
      <dgm:prSet presAssocID="{22096A9A-2786-4E99-9D7E-F05E1F26C083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7E0B0CD-C9EA-4502-8F61-F2E0EAEB3EEE}" type="pres">
      <dgm:prSet presAssocID="{22096A9A-2786-4E99-9D7E-F05E1F26C083}" presName="childShp" presStyleLbl="bgAccFollowNode1" presStyleIdx="1" presStyleCnt="2" custScaleX="141176" custScaleY="11379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2EBC1B9F-3BCA-4BA9-B148-A72FDDA6BF5A}" srcId="{8624D15F-3AFC-4812-BC00-64F6D6859BE7}" destId="{22096A9A-2786-4E99-9D7E-F05E1F26C083}" srcOrd="1" destOrd="0" parTransId="{C4473ED5-0868-464B-86B9-A2F3FD320D70}" sibTransId="{50F190A7-56AD-4F0B-8081-A68E77157CF0}"/>
    <dgm:cxn modelId="{DE301542-A646-4EAC-BCE7-9561F1A26D6C}" type="presOf" srcId="{03FE9D45-6AE9-4141-B073-928641B048A1}" destId="{17E0B0CD-C9EA-4502-8F61-F2E0EAEB3EEE}" srcOrd="0" destOrd="0" presId="urn:microsoft.com/office/officeart/2005/8/layout/vList6"/>
    <dgm:cxn modelId="{761BDF42-91AA-4201-B43F-6A2639106F15}" type="presOf" srcId="{A329EBE9-C0AC-4F81-87C5-A476F4D48CFD}" destId="{17265A4F-AB8D-44B0-9574-34387F0C55C1}" srcOrd="0" destOrd="0" presId="urn:microsoft.com/office/officeart/2005/8/layout/vList6"/>
    <dgm:cxn modelId="{68FC3CB0-54DD-42BA-A0CA-6E549710493C}" srcId="{22096A9A-2786-4E99-9D7E-F05E1F26C083}" destId="{03FE9D45-6AE9-4141-B073-928641B048A1}" srcOrd="0" destOrd="0" parTransId="{23C85AE5-FD63-4F12-8B1E-70E93BA73801}" sibTransId="{147C07CE-D00B-4CA0-9AE2-6F8CBEF80418}"/>
    <dgm:cxn modelId="{CCA3E4EF-4AFA-4F66-B895-962795089CCD}" srcId="{8624D15F-3AFC-4812-BC00-64F6D6859BE7}" destId="{A329EBE9-C0AC-4F81-87C5-A476F4D48CFD}" srcOrd="0" destOrd="0" parTransId="{66220AE3-34A2-46C2-9C84-6D7CDAD39B8D}" sibTransId="{BB35D66C-0D86-45FA-BA4C-CCAD41769FC9}"/>
    <dgm:cxn modelId="{1672319B-16F8-4538-B19A-F82A008E84F5}" type="presOf" srcId="{22096A9A-2786-4E99-9D7E-F05E1F26C083}" destId="{69160B76-5C24-471E-8BE9-2B9949677091}" srcOrd="0" destOrd="0" presId="urn:microsoft.com/office/officeart/2005/8/layout/vList6"/>
    <dgm:cxn modelId="{67BD7BF6-EFD5-4128-9BFE-30C66B2BA023}" srcId="{A329EBE9-C0AC-4F81-87C5-A476F4D48CFD}" destId="{01873163-C7AC-42B2-8008-A7BABF483EED}" srcOrd="0" destOrd="0" parTransId="{ACD6E15F-8E7C-47F1-89E9-4E42B520D247}" sibTransId="{94394C3B-68CE-4ABC-B45F-F8214B50A30B}"/>
    <dgm:cxn modelId="{F308A1F1-48DC-4FC9-A424-62136377FA1A}" type="presOf" srcId="{01873163-C7AC-42B2-8008-A7BABF483EED}" destId="{7453447A-3377-48B6-B3C8-59CF000C9562}" srcOrd="0" destOrd="0" presId="urn:microsoft.com/office/officeart/2005/8/layout/vList6"/>
    <dgm:cxn modelId="{874494C5-B506-4524-BAEC-43BC3B672E3C}" type="presOf" srcId="{8624D15F-3AFC-4812-BC00-64F6D6859BE7}" destId="{66B91888-1166-48FF-A8C8-11D990E4022E}" srcOrd="0" destOrd="0" presId="urn:microsoft.com/office/officeart/2005/8/layout/vList6"/>
    <dgm:cxn modelId="{2DE42008-B5FB-4F5A-92A5-47D58A2742E4}" type="presParOf" srcId="{66B91888-1166-48FF-A8C8-11D990E4022E}" destId="{D67493FB-B4B5-47CA-8CA9-8FB534A3C683}" srcOrd="0" destOrd="0" presId="urn:microsoft.com/office/officeart/2005/8/layout/vList6"/>
    <dgm:cxn modelId="{E8D91650-1B52-40BD-AE67-67A752086DA4}" type="presParOf" srcId="{D67493FB-B4B5-47CA-8CA9-8FB534A3C683}" destId="{17265A4F-AB8D-44B0-9574-34387F0C55C1}" srcOrd="0" destOrd="0" presId="urn:microsoft.com/office/officeart/2005/8/layout/vList6"/>
    <dgm:cxn modelId="{3782C422-2787-4A54-8074-5C89DFF41B3D}" type="presParOf" srcId="{D67493FB-B4B5-47CA-8CA9-8FB534A3C683}" destId="{7453447A-3377-48B6-B3C8-59CF000C9562}" srcOrd="1" destOrd="0" presId="urn:microsoft.com/office/officeart/2005/8/layout/vList6"/>
    <dgm:cxn modelId="{AF660145-D397-4EC1-A391-3CA197C2EADB}" type="presParOf" srcId="{66B91888-1166-48FF-A8C8-11D990E4022E}" destId="{AF4444B2-9228-458E-964D-9C0BF9985B57}" srcOrd="1" destOrd="0" presId="urn:microsoft.com/office/officeart/2005/8/layout/vList6"/>
    <dgm:cxn modelId="{A5FCA6C9-1248-408B-AE38-2944FA3929AD}" type="presParOf" srcId="{66B91888-1166-48FF-A8C8-11D990E4022E}" destId="{7F049D7D-4885-461E-9592-4D95C0DA97D4}" srcOrd="2" destOrd="0" presId="urn:microsoft.com/office/officeart/2005/8/layout/vList6"/>
    <dgm:cxn modelId="{6CBCA17A-6AB9-4522-AA34-B486B65BC5F3}" type="presParOf" srcId="{7F049D7D-4885-461E-9592-4D95C0DA97D4}" destId="{69160B76-5C24-471E-8BE9-2B9949677091}" srcOrd="0" destOrd="0" presId="urn:microsoft.com/office/officeart/2005/8/layout/vList6"/>
    <dgm:cxn modelId="{8EC01B1E-1755-4F58-B16C-2734B1639408}" type="presParOf" srcId="{7F049D7D-4885-461E-9592-4D95C0DA97D4}" destId="{17E0B0CD-C9EA-4502-8F61-F2E0EAEB3EE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0CAD909-D1EA-4D7C-8A9C-75C3BF00D605}" type="doc">
      <dgm:prSet loTypeId="urn:microsoft.com/office/officeart/2005/8/layout/chevron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pl-PL"/>
        </a:p>
      </dgm:t>
    </dgm:pt>
    <dgm:pt modelId="{0414346A-8566-4E46-9FFE-DA6AE8197065}">
      <dgm:prSet phldrT="[Tekst]"/>
      <dgm:spPr/>
      <dgm:t>
        <a:bodyPr/>
        <a:lstStyle/>
        <a:p>
          <a:r>
            <a:rPr lang="pl-PL"/>
            <a:t>1</a:t>
          </a:r>
        </a:p>
      </dgm:t>
    </dgm:pt>
    <dgm:pt modelId="{C22707B7-7B52-4789-A0EE-F01F6F479611}" type="parTrans" cxnId="{37613C68-9C9C-4756-A1EE-FA4CC246FE85}">
      <dgm:prSet/>
      <dgm:spPr/>
      <dgm:t>
        <a:bodyPr/>
        <a:lstStyle/>
        <a:p>
          <a:endParaRPr lang="pl-PL"/>
        </a:p>
      </dgm:t>
    </dgm:pt>
    <dgm:pt modelId="{7C1500D6-B190-47EF-A53B-C23534FBD7C3}" type="sibTrans" cxnId="{37613C68-9C9C-4756-A1EE-FA4CC246FE85}">
      <dgm:prSet/>
      <dgm:spPr/>
      <dgm:t>
        <a:bodyPr/>
        <a:lstStyle/>
        <a:p>
          <a:endParaRPr lang="pl-PL"/>
        </a:p>
      </dgm:t>
    </dgm:pt>
    <dgm:pt modelId="{81F8B077-D462-4144-ADA3-DF6B26C1C82D}">
      <dgm:prSet phldrT="[Tekst]" custT="1"/>
      <dgm:spPr/>
      <dgm:t>
        <a:bodyPr/>
        <a:lstStyle/>
        <a:p>
          <a:pPr algn="just"/>
          <a:r>
            <a:rPr lang="pl-PL" sz="1200" i="1" dirty="0">
              <a:latin typeface="Bookman Old Style" pitchFamily="18" charset="0"/>
              <a:cs typeface="Times New Roman" pitchFamily="18" charset="0"/>
            </a:rPr>
            <a:t>Wskazówka – </a:t>
          </a:r>
          <a:r>
            <a:rPr lang="pl-PL" sz="1200" dirty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należy rozważyć do kogo będą kierowane informacje </a:t>
          </a:r>
          <a:r>
            <a:rPr lang="pl-PL" sz="1200" dirty="0">
              <a:latin typeface="Bookman Old Style" pitchFamily="18" charset="0"/>
              <a:cs typeface="Times New Roman" pitchFamily="18" charset="0"/>
            </a:rPr>
            <a:t>zawarte w raporcie, kto będzie głównym ich odbiorcą? . Ustalenia w tej kwestii będą miały wpływ na formę, strukturę i zakres, zawartych treści.</a:t>
          </a:r>
        </a:p>
      </dgm:t>
    </dgm:pt>
    <dgm:pt modelId="{F28764BE-F7A0-4648-AC3B-D6CA63334453}" type="parTrans" cxnId="{046CCEA0-62E9-4B03-9E31-448150D7F1A1}">
      <dgm:prSet/>
      <dgm:spPr/>
      <dgm:t>
        <a:bodyPr/>
        <a:lstStyle/>
        <a:p>
          <a:endParaRPr lang="pl-PL"/>
        </a:p>
      </dgm:t>
    </dgm:pt>
    <dgm:pt modelId="{F0B90104-46BF-4534-9999-07940E599CA6}" type="sibTrans" cxnId="{046CCEA0-62E9-4B03-9E31-448150D7F1A1}">
      <dgm:prSet/>
      <dgm:spPr/>
      <dgm:t>
        <a:bodyPr/>
        <a:lstStyle/>
        <a:p>
          <a:endParaRPr lang="pl-PL"/>
        </a:p>
      </dgm:t>
    </dgm:pt>
    <dgm:pt modelId="{D825C209-349A-47C9-917E-F377BBB70E2A}">
      <dgm:prSet phldrT="[Tekst]"/>
      <dgm:spPr/>
      <dgm:t>
        <a:bodyPr/>
        <a:lstStyle/>
        <a:p>
          <a:r>
            <a:rPr lang="pl-PL"/>
            <a:t>2</a:t>
          </a:r>
        </a:p>
      </dgm:t>
    </dgm:pt>
    <dgm:pt modelId="{F96D879C-2FE3-4682-84A0-952D77473074}" type="parTrans" cxnId="{1D5CB14D-06ED-4EFE-B925-758E92C8B64D}">
      <dgm:prSet/>
      <dgm:spPr/>
      <dgm:t>
        <a:bodyPr/>
        <a:lstStyle/>
        <a:p>
          <a:endParaRPr lang="pl-PL"/>
        </a:p>
      </dgm:t>
    </dgm:pt>
    <dgm:pt modelId="{3724CAEF-E3BB-4D1F-9170-0319C9377563}" type="sibTrans" cxnId="{1D5CB14D-06ED-4EFE-B925-758E92C8B64D}">
      <dgm:prSet/>
      <dgm:spPr/>
      <dgm:t>
        <a:bodyPr/>
        <a:lstStyle/>
        <a:p>
          <a:endParaRPr lang="pl-PL"/>
        </a:p>
      </dgm:t>
    </dgm:pt>
    <dgm:pt modelId="{DAA012D6-BE35-4BE3-9494-C42C9454C78A}">
      <dgm:prSet phldrT="[Tekst]" custT="1"/>
      <dgm:spPr/>
      <dgm:t>
        <a:bodyPr/>
        <a:lstStyle/>
        <a:p>
          <a:pPr algn="just"/>
          <a:r>
            <a:rPr lang="pl-PL" sz="1200" i="1" dirty="0">
              <a:latin typeface="Bookman Old Style" pitchFamily="18" charset="0"/>
              <a:cs typeface="Times New Roman" pitchFamily="18" charset="0"/>
            </a:rPr>
            <a:t>Wskazówka –</a:t>
          </a:r>
          <a:r>
            <a:rPr lang="pl-PL" sz="1200" dirty="0">
              <a:latin typeface="Bookman Old Style" pitchFamily="18" charset="0"/>
              <a:cs typeface="Times New Roman" pitchFamily="18" charset="0"/>
            </a:rPr>
            <a:t> informacje w raporcie powinny być  </a:t>
          </a:r>
          <a:r>
            <a:rPr lang="pl-PL" sz="1200" dirty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przedstawione w sposób rzeczowy, zwięzły i konkretny</a:t>
          </a:r>
          <a:r>
            <a:rPr lang="pl-PL" sz="1200" dirty="0">
              <a:latin typeface="Bookman Old Style" pitchFamily="18" charset="0"/>
              <a:cs typeface="Times New Roman" pitchFamily="18" charset="0"/>
            </a:rPr>
            <a:t>, językiem </a:t>
          </a:r>
          <a:r>
            <a:rPr lang="pl-PL" sz="1200" dirty="0" smtClean="0">
              <a:latin typeface="Bookman Old Style" pitchFamily="18" charset="0"/>
              <a:cs typeface="Times New Roman" pitchFamily="18" charset="0"/>
            </a:rPr>
            <a:t>prostym i </a:t>
          </a:r>
          <a:r>
            <a:rPr lang="pl-PL" sz="1200" dirty="0">
              <a:latin typeface="Bookman Old Style" pitchFamily="18" charset="0"/>
              <a:cs typeface="Times New Roman" pitchFamily="18" charset="0"/>
            </a:rPr>
            <a:t>zrozumiałym</a:t>
          </a:r>
        </a:p>
      </dgm:t>
    </dgm:pt>
    <dgm:pt modelId="{ED98D774-4031-463E-8F99-D76BA8CC9E6A}" type="parTrans" cxnId="{751846C6-C053-42EA-B3C3-A91329469F71}">
      <dgm:prSet/>
      <dgm:spPr/>
      <dgm:t>
        <a:bodyPr/>
        <a:lstStyle/>
        <a:p>
          <a:endParaRPr lang="pl-PL"/>
        </a:p>
      </dgm:t>
    </dgm:pt>
    <dgm:pt modelId="{CA1CFDCA-EAE7-4406-8719-52D229A2BBAE}" type="sibTrans" cxnId="{751846C6-C053-42EA-B3C3-A91329469F71}">
      <dgm:prSet/>
      <dgm:spPr/>
      <dgm:t>
        <a:bodyPr/>
        <a:lstStyle/>
        <a:p>
          <a:endParaRPr lang="pl-PL"/>
        </a:p>
      </dgm:t>
    </dgm:pt>
    <dgm:pt modelId="{D24EEEF8-87FE-4A25-9053-D8C14A1FCE71}">
      <dgm:prSet phldrT="[Tekst]"/>
      <dgm:spPr/>
      <dgm:t>
        <a:bodyPr/>
        <a:lstStyle/>
        <a:p>
          <a:r>
            <a:rPr lang="pl-PL"/>
            <a:t>3</a:t>
          </a:r>
        </a:p>
      </dgm:t>
    </dgm:pt>
    <dgm:pt modelId="{C6F03AC6-34F7-4071-B316-BC2E1FBA947E}" type="parTrans" cxnId="{B4343598-4407-4D6A-822E-6D894FD25D07}">
      <dgm:prSet/>
      <dgm:spPr/>
      <dgm:t>
        <a:bodyPr/>
        <a:lstStyle/>
        <a:p>
          <a:endParaRPr lang="pl-PL"/>
        </a:p>
      </dgm:t>
    </dgm:pt>
    <dgm:pt modelId="{97B3B174-6BFB-4A3A-A8DD-52EC4DA9AEA7}" type="sibTrans" cxnId="{B4343598-4407-4D6A-822E-6D894FD25D07}">
      <dgm:prSet/>
      <dgm:spPr/>
      <dgm:t>
        <a:bodyPr/>
        <a:lstStyle/>
        <a:p>
          <a:endParaRPr lang="pl-PL"/>
        </a:p>
      </dgm:t>
    </dgm:pt>
    <dgm:pt modelId="{633FF643-75C5-4363-BF4D-B354C6F344AE}">
      <dgm:prSet phldrT="[Tekst]" custT="1"/>
      <dgm:spPr/>
      <dgm:t>
        <a:bodyPr/>
        <a:lstStyle/>
        <a:p>
          <a:pPr algn="just"/>
          <a:r>
            <a:rPr lang="pl-PL" sz="1200" i="1" dirty="0">
              <a:latin typeface="Bookman Old Style" pitchFamily="18" charset="0"/>
              <a:cs typeface="Times New Roman" pitchFamily="18" charset="0"/>
            </a:rPr>
            <a:t>Wskazówka - </a:t>
          </a:r>
          <a:r>
            <a:rPr lang="pl-PL" sz="1200" dirty="0">
              <a:latin typeface="Bookman Old Style" pitchFamily="18" charset="0"/>
              <a:cs typeface="Times New Roman" pitchFamily="18" charset="0"/>
            </a:rPr>
            <a:t>najistotniejsze informacje, wnioski i rekomendacje,  skupiające  uwagę odbiorców na kluczowych kwestiach wynikających </a:t>
          </a:r>
          <a:r>
            <a:rPr lang="pl-PL" sz="1200" dirty="0" smtClean="0">
              <a:latin typeface="Bookman Old Style" pitchFamily="18" charset="0"/>
              <a:cs typeface="Times New Roman" pitchFamily="18" charset="0"/>
            </a:rPr>
            <a:t/>
          </a:r>
          <a:br>
            <a:rPr lang="pl-PL" sz="1200" dirty="0" smtClean="0">
              <a:latin typeface="Bookman Old Style" pitchFamily="18" charset="0"/>
              <a:cs typeface="Times New Roman" pitchFamily="18" charset="0"/>
            </a:rPr>
          </a:br>
          <a:r>
            <a:rPr lang="pl-PL" sz="1200" dirty="0" smtClean="0">
              <a:latin typeface="Bookman Old Style" pitchFamily="18" charset="0"/>
              <a:cs typeface="Times New Roman" pitchFamily="18" charset="0"/>
            </a:rPr>
            <a:t>z </a:t>
          </a:r>
          <a:r>
            <a:rPr lang="pl-PL" sz="1200" dirty="0">
              <a:latin typeface="Bookman Old Style" pitchFamily="18" charset="0"/>
              <a:cs typeface="Times New Roman" pitchFamily="18" charset="0"/>
            </a:rPr>
            <a:t>analiz należy </a:t>
          </a:r>
          <a:r>
            <a:rPr lang="pl-PL" sz="1200" dirty="0" smtClean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przygotować w </a:t>
          </a:r>
          <a:r>
            <a:rPr lang="pl-PL" sz="1200" dirty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formie streszczenia</a:t>
          </a:r>
          <a:r>
            <a:rPr lang="pl-PL" sz="1200" dirty="0">
              <a:latin typeface="Bookman Old Style" pitchFamily="18" charset="0"/>
              <a:cs typeface="Times New Roman" pitchFamily="18" charset="0"/>
            </a:rPr>
            <a:t>, bez względu na dodatkowy wysiłek.</a:t>
          </a:r>
        </a:p>
      </dgm:t>
    </dgm:pt>
    <dgm:pt modelId="{7D21E950-04A8-4EEA-BD3B-C8E0036BC752}" type="parTrans" cxnId="{3C9AD506-7768-4147-8DB9-0ABC1BE75AFA}">
      <dgm:prSet/>
      <dgm:spPr/>
      <dgm:t>
        <a:bodyPr/>
        <a:lstStyle/>
        <a:p>
          <a:endParaRPr lang="pl-PL"/>
        </a:p>
      </dgm:t>
    </dgm:pt>
    <dgm:pt modelId="{CAD9DC90-2D28-4083-AA5A-9DAB87F092AB}" type="sibTrans" cxnId="{3C9AD506-7768-4147-8DB9-0ABC1BE75AFA}">
      <dgm:prSet/>
      <dgm:spPr/>
      <dgm:t>
        <a:bodyPr/>
        <a:lstStyle/>
        <a:p>
          <a:endParaRPr lang="pl-PL"/>
        </a:p>
      </dgm:t>
    </dgm:pt>
    <dgm:pt modelId="{5CBF610D-6ED2-4FD1-86FC-3947FF6EC711}">
      <dgm:prSet/>
      <dgm:spPr/>
      <dgm:t>
        <a:bodyPr/>
        <a:lstStyle/>
        <a:p>
          <a:r>
            <a:rPr lang="pl-PL"/>
            <a:t>4</a:t>
          </a:r>
        </a:p>
      </dgm:t>
    </dgm:pt>
    <dgm:pt modelId="{40420A82-4008-463F-A426-5B7774099019}" type="parTrans" cxnId="{CA6D6F62-CE92-4109-AF3D-3B4AEE3EAF3C}">
      <dgm:prSet/>
      <dgm:spPr/>
      <dgm:t>
        <a:bodyPr/>
        <a:lstStyle/>
        <a:p>
          <a:endParaRPr lang="pl-PL"/>
        </a:p>
      </dgm:t>
    </dgm:pt>
    <dgm:pt modelId="{F7839466-2F35-4E1C-9028-1593361AEF0F}" type="sibTrans" cxnId="{CA6D6F62-CE92-4109-AF3D-3B4AEE3EAF3C}">
      <dgm:prSet/>
      <dgm:spPr/>
      <dgm:t>
        <a:bodyPr/>
        <a:lstStyle/>
        <a:p>
          <a:endParaRPr lang="pl-PL"/>
        </a:p>
      </dgm:t>
    </dgm:pt>
    <dgm:pt modelId="{79C1BDDB-AB7C-4AC7-81A3-FFEEA2502857}">
      <dgm:prSet/>
      <dgm:spPr/>
      <dgm:t>
        <a:bodyPr/>
        <a:lstStyle/>
        <a:p>
          <a:r>
            <a:rPr lang="pl-PL"/>
            <a:t>5</a:t>
          </a:r>
        </a:p>
      </dgm:t>
    </dgm:pt>
    <dgm:pt modelId="{DC5CD844-7CD0-4C57-B4BD-8A90D06EF7C2}" type="parTrans" cxnId="{14124855-7045-426F-A9FC-5B5702AC7B58}">
      <dgm:prSet/>
      <dgm:spPr/>
      <dgm:t>
        <a:bodyPr/>
        <a:lstStyle/>
        <a:p>
          <a:endParaRPr lang="pl-PL"/>
        </a:p>
      </dgm:t>
    </dgm:pt>
    <dgm:pt modelId="{07A6E83C-2904-4F50-A586-1FA0C8484E4E}" type="sibTrans" cxnId="{14124855-7045-426F-A9FC-5B5702AC7B58}">
      <dgm:prSet/>
      <dgm:spPr/>
      <dgm:t>
        <a:bodyPr/>
        <a:lstStyle/>
        <a:p>
          <a:endParaRPr lang="pl-PL"/>
        </a:p>
      </dgm:t>
    </dgm:pt>
    <dgm:pt modelId="{236CD83E-69AB-4FB3-B749-5E385E42CC30}">
      <dgm:prSet custT="1"/>
      <dgm:spPr/>
      <dgm:t>
        <a:bodyPr/>
        <a:lstStyle/>
        <a:p>
          <a:pPr algn="just"/>
          <a:r>
            <a:rPr lang="pl-PL" sz="1200" i="1" dirty="0">
              <a:latin typeface="Bookman Old Style" pitchFamily="18" charset="0"/>
              <a:cs typeface="Times New Roman" pitchFamily="18" charset="0"/>
            </a:rPr>
            <a:t>Wskazówka – </a:t>
          </a:r>
          <a:r>
            <a:rPr lang="pl-PL" sz="1200" dirty="0">
              <a:latin typeface="Bookman Old Style" pitchFamily="18" charset="0"/>
              <a:cs typeface="Times New Roman" pitchFamily="18" charset="0"/>
            </a:rPr>
            <a:t>należy poprzedzić przekazanie raportu wysłaniem do radnych i innych odbiorców wiadomości (mail) zapowiadającej przekaz raportu. </a:t>
          </a:r>
        </a:p>
      </dgm:t>
    </dgm:pt>
    <dgm:pt modelId="{63DEE9FE-39C2-4D8C-81FF-AD1B35349CCC}" type="parTrans" cxnId="{39F2739A-5445-4806-83CD-4026F1D09462}">
      <dgm:prSet/>
      <dgm:spPr/>
      <dgm:t>
        <a:bodyPr/>
        <a:lstStyle/>
        <a:p>
          <a:endParaRPr lang="pl-PL"/>
        </a:p>
      </dgm:t>
    </dgm:pt>
    <dgm:pt modelId="{F75DFB62-E7C8-4221-9A69-3F46D190EDA7}" type="sibTrans" cxnId="{39F2739A-5445-4806-83CD-4026F1D09462}">
      <dgm:prSet/>
      <dgm:spPr/>
      <dgm:t>
        <a:bodyPr/>
        <a:lstStyle/>
        <a:p>
          <a:endParaRPr lang="pl-PL"/>
        </a:p>
      </dgm:t>
    </dgm:pt>
    <dgm:pt modelId="{BA411A56-E6D7-425F-B451-497973040202}">
      <dgm:prSet/>
      <dgm:spPr/>
      <dgm:t>
        <a:bodyPr/>
        <a:lstStyle/>
        <a:p>
          <a:r>
            <a:rPr lang="pl-PL"/>
            <a:t>6</a:t>
          </a:r>
        </a:p>
      </dgm:t>
    </dgm:pt>
    <dgm:pt modelId="{DC2D13B5-E524-4EAB-B600-E66647BC44F7}" type="parTrans" cxnId="{300DA970-795E-47C2-B0D1-4032C858D49F}">
      <dgm:prSet/>
      <dgm:spPr/>
      <dgm:t>
        <a:bodyPr/>
        <a:lstStyle/>
        <a:p>
          <a:endParaRPr lang="pl-PL"/>
        </a:p>
      </dgm:t>
    </dgm:pt>
    <dgm:pt modelId="{37ACB02E-AD86-4E77-A4F0-8A8856DA7E92}" type="sibTrans" cxnId="{300DA970-795E-47C2-B0D1-4032C858D49F}">
      <dgm:prSet/>
      <dgm:spPr/>
      <dgm:t>
        <a:bodyPr/>
        <a:lstStyle/>
        <a:p>
          <a:endParaRPr lang="pl-PL"/>
        </a:p>
      </dgm:t>
    </dgm:pt>
    <dgm:pt modelId="{B53BF997-459E-481A-88B7-57C230CF3444}">
      <dgm:prSet custT="1"/>
      <dgm:spPr/>
      <dgm:t>
        <a:bodyPr/>
        <a:lstStyle/>
        <a:p>
          <a:pPr algn="just"/>
          <a:r>
            <a:rPr lang="pl-PL" sz="1200" i="1" dirty="0">
              <a:latin typeface="Bookman Old Style" pitchFamily="18" charset="0"/>
              <a:cs typeface="Times New Roman" pitchFamily="18" charset="0"/>
            </a:rPr>
            <a:t>Wskazówka – </a:t>
          </a:r>
          <a:r>
            <a:rPr lang="pl-PL" sz="1200" dirty="0">
              <a:latin typeface="Bookman Old Style" pitchFamily="18" charset="0"/>
              <a:cs typeface="Times New Roman" pitchFamily="18" charset="0"/>
            </a:rPr>
            <a:t>przekazanie gotowego </a:t>
          </a:r>
          <a:r>
            <a:rPr lang="pl-PL" sz="1200" dirty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raportu powinno nastąpić wcześniej</a:t>
          </a:r>
          <a:r>
            <a:rPr lang="pl-PL" sz="1200" dirty="0">
              <a:latin typeface="Bookman Old Style" pitchFamily="18" charset="0"/>
              <a:cs typeface="Times New Roman" pitchFamily="18" charset="0"/>
            </a:rPr>
            <a:t>, aby można było się z nim zapoznać.</a:t>
          </a:r>
        </a:p>
      </dgm:t>
    </dgm:pt>
    <dgm:pt modelId="{BA77D2C6-E5CA-45DD-8355-F759D07251A2}" type="parTrans" cxnId="{10C4E59F-C8BD-45FD-BAFA-6FEAC2928046}">
      <dgm:prSet/>
      <dgm:spPr/>
      <dgm:t>
        <a:bodyPr/>
        <a:lstStyle/>
        <a:p>
          <a:endParaRPr lang="pl-PL"/>
        </a:p>
      </dgm:t>
    </dgm:pt>
    <dgm:pt modelId="{D04675EF-A5DD-4693-B8C0-0B253EE8942E}" type="sibTrans" cxnId="{10C4E59F-C8BD-45FD-BAFA-6FEAC2928046}">
      <dgm:prSet/>
      <dgm:spPr/>
      <dgm:t>
        <a:bodyPr/>
        <a:lstStyle/>
        <a:p>
          <a:endParaRPr lang="pl-PL"/>
        </a:p>
      </dgm:t>
    </dgm:pt>
    <dgm:pt modelId="{846F119A-4E44-4566-B15C-E6D04F1FBB0D}">
      <dgm:prSet/>
      <dgm:spPr/>
      <dgm:t>
        <a:bodyPr/>
        <a:lstStyle/>
        <a:p>
          <a:r>
            <a:rPr lang="pl-PL"/>
            <a:t>7</a:t>
          </a:r>
        </a:p>
      </dgm:t>
    </dgm:pt>
    <dgm:pt modelId="{34B9D3CF-CABB-47D5-80D3-E7272C46F3C3}" type="parTrans" cxnId="{7D0B162E-B772-4C37-BDED-8330B5B69598}">
      <dgm:prSet/>
      <dgm:spPr/>
      <dgm:t>
        <a:bodyPr/>
        <a:lstStyle/>
        <a:p>
          <a:endParaRPr lang="pl-PL"/>
        </a:p>
      </dgm:t>
    </dgm:pt>
    <dgm:pt modelId="{13A1D70B-7C51-4850-B4B9-9762A5E179CA}" type="sibTrans" cxnId="{7D0B162E-B772-4C37-BDED-8330B5B69598}">
      <dgm:prSet/>
      <dgm:spPr/>
      <dgm:t>
        <a:bodyPr/>
        <a:lstStyle/>
        <a:p>
          <a:endParaRPr lang="pl-PL"/>
        </a:p>
      </dgm:t>
    </dgm:pt>
    <dgm:pt modelId="{FDC3E1EF-B03D-4F42-8C3E-F67B5F813812}">
      <dgm:prSet custT="1"/>
      <dgm:spPr/>
      <dgm:t>
        <a:bodyPr/>
        <a:lstStyle/>
        <a:p>
          <a:pPr algn="just"/>
          <a:r>
            <a:rPr lang="pl-PL" sz="1200" i="1" dirty="0">
              <a:latin typeface="Bookman Old Style" pitchFamily="18" charset="0"/>
              <a:cs typeface="Times New Roman" pitchFamily="18" charset="0"/>
            </a:rPr>
            <a:t>Wskazówka – </a:t>
          </a:r>
          <a:r>
            <a:rPr lang="pl-PL" sz="1200" dirty="0">
              <a:latin typeface="Bookman Old Style" pitchFamily="18" charset="0"/>
              <a:cs typeface="Times New Roman" pitchFamily="18" charset="0"/>
            </a:rPr>
            <a:t>należy zwrócić się do osób publicznych o objęcie funkcji </a:t>
          </a:r>
          <a:r>
            <a:rPr lang="pl-PL" sz="1200" dirty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promotora raportu.</a:t>
          </a:r>
        </a:p>
      </dgm:t>
    </dgm:pt>
    <dgm:pt modelId="{74C418DC-8858-430A-AE41-3C2206E51621}" type="parTrans" cxnId="{67B34188-9A8A-47D6-A18D-3363AAB34E7B}">
      <dgm:prSet/>
      <dgm:spPr/>
      <dgm:t>
        <a:bodyPr/>
        <a:lstStyle/>
        <a:p>
          <a:endParaRPr lang="pl-PL"/>
        </a:p>
      </dgm:t>
    </dgm:pt>
    <dgm:pt modelId="{8375EBE7-BE27-418F-B650-9BF7F0A22116}" type="sibTrans" cxnId="{67B34188-9A8A-47D6-A18D-3363AAB34E7B}">
      <dgm:prSet/>
      <dgm:spPr/>
      <dgm:t>
        <a:bodyPr/>
        <a:lstStyle/>
        <a:p>
          <a:endParaRPr lang="pl-PL"/>
        </a:p>
      </dgm:t>
    </dgm:pt>
    <dgm:pt modelId="{85886216-092D-449B-A0A9-F52BC816C3EC}">
      <dgm:prSet/>
      <dgm:spPr/>
      <dgm:t>
        <a:bodyPr/>
        <a:lstStyle/>
        <a:p>
          <a:r>
            <a:rPr lang="pl-PL"/>
            <a:t>8</a:t>
          </a:r>
        </a:p>
      </dgm:t>
    </dgm:pt>
    <dgm:pt modelId="{1B406EE7-EF74-4ABE-94EB-20FBC264C39A}" type="parTrans" cxnId="{40FACA2A-069B-4CA3-94E6-6861DF722897}">
      <dgm:prSet/>
      <dgm:spPr/>
      <dgm:t>
        <a:bodyPr/>
        <a:lstStyle/>
        <a:p>
          <a:endParaRPr lang="pl-PL"/>
        </a:p>
      </dgm:t>
    </dgm:pt>
    <dgm:pt modelId="{76561E8E-6BA2-491C-807B-FB265EEBC30F}" type="sibTrans" cxnId="{40FACA2A-069B-4CA3-94E6-6861DF722897}">
      <dgm:prSet/>
      <dgm:spPr/>
      <dgm:t>
        <a:bodyPr/>
        <a:lstStyle/>
        <a:p>
          <a:endParaRPr lang="pl-PL"/>
        </a:p>
      </dgm:t>
    </dgm:pt>
    <dgm:pt modelId="{0AD36BDF-F097-4374-835A-C60D4AB3A1A9}">
      <dgm:prSet custT="1"/>
      <dgm:spPr/>
      <dgm:t>
        <a:bodyPr/>
        <a:lstStyle/>
        <a:p>
          <a:pPr algn="l"/>
          <a:endParaRPr lang="pl-PL" sz="1200" dirty="0">
            <a:latin typeface="Bookman Old Style" pitchFamily="18" charset="0"/>
            <a:cs typeface="Times New Roman" pitchFamily="18" charset="0"/>
          </a:endParaRPr>
        </a:p>
      </dgm:t>
    </dgm:pt>
    <dgm:pt modelId="{90EE0C31-CC11-4C99-8133-CA44A33D2D71}" type="parTrans" cxnId="{C4B7C1F1-8B90-4934-B10E-BED2C4854A17}">
      <dgm:prSet/>
      <dgm:spPr/>
      <dgm:t>
        <a:bodyPr/>
        <a:lstStyle/>
        <a:p>
          <a:endParaRPr lang="pl-PL"/>
        </a:p>
      </dgm:t>
    </dgm:pt>
    <dgm:pt modelId="{FAEF061C-48E2-490B-9DBB-1732EDF80B0A}" type="sibTrans" cxnId="{C4B7C1F1-8B90-4934-B10E-BED2C4854A17}">
      <dgm:prSet/>
      <dgm:spPr/>
      <dgm:t>
        <a:bodyPr/>
        <a:lstStyle/>
        <a:p>
          <a:endParaRPr lang="pl-PL"/>
        </a:p>
      </dgm:t>
    </dgm:pt>
    <dgm:pt modelId="{D6910711-CE86-4553-BFDB-BD696E589070}">
      <dgm:prSet custT="1"/>
      <dgm:spPr/>
      <dgm:t>
        <a:bodyPr/>
        <a:lstStyle/>
        <a:p>
          <a:pPr algn="just"/>
          <a:r>
            <a:rPr lang="pl-PL" sz="1200" i="1" dirty="0">
              <a:latin typeface="Bookman Old Style" pitchFamily="18" charset="0"/>
              <a:cs typeface="Times New Roman" pitchFamily="18" charset="0"/>
            </a:rPr>
            <a:t>Wskazówki – </a:t>
          </a:r>
          <a:r>
            <a:rPr lang="pl-PL" sz="1200" dirty="0">
              <a:latin typeface="Bookman Old Style" pitchFamily="18" charset="0"/>
              <a:cs typeface="Times New Roman" pitchFamily="18" charset="0"/>
            </a:rPr>
            <a:t>raport powinien zawierać </a:t>
          </a:r>
          <a:r>
            <a:rPr lang="pl-PL" sz="1200" dirty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elementy wizualne </a:t>
          </a:r>
          <a:r>
            <a:rPr lang="pl-PL" sz="1200" dirty="0">
              <a:latin typeface="Bookman Old Style" pitchFamily="18" charset="0"/>
              <a:cs typeface="Times New Roman" pitchFamily="18" charset="0"/>
            </a:rPr>
            <a:t>- mapki, wykresy itp. </a:t>
          </a:r>
        </a:p>
      </dgm:t>
    </dgm:pt>
    <dgm:pt modelId="{7E34B844-537D-4C8B-861F-7F1B3BB0F262}" type="parTrans" cxnId="{F36BA82B-7179-40FD-9261-D38C9CBB7DF3}">
      <dgm:prSet/>
      <dgm:spPr/>
      <dgm:t>
        <a:bodyPr/>
        <a:lstStyle/>
        <a:p>
          <a:endParaRPr lang="pl-PL"/>
        </a:p>
      </dgm:t>
    </dgm:pt>
    <dgm:pt modelId="{D5C0DF9E-242A-4418-A2C1-397362479404}" type="sibTrans" cxnId="{F36BA82B-7179-40FD-9261-D38C9CBB7DF3}">
      <dgm:prSet/>
      <dgm:spPr/>
      <dgm:t>
        <a:bodyPr/>
        <a:lstStyle/>
        <a:p>
          <a:endParaRPr lang="pl-PL"/>
        </a:p>
      </dgm:t>
    </dgm:pt>
    <dgm:pt modelId="{77BEE8DC-ED8A-4E70-B135-4F3A362644B6}">
      <dgm:prSet custT="1"/>
      <dgm:spPr/>
      <dgm:t>
        <a:bodyPr/>
        <a:lstStyle/>
        <a:p>
          <a:pPr algn="l"/>
          <a:endParaRPr lang="pl-PL" sz="1200" dirty="0">
            <a:latin typeface="Bookman Old Style" pitchFamily="18" charset="0"/>
          </a:endParaRPr>
        </a:p>
      </dgm:t>
    </dgm:pt>
    <dgm:pt modelId="{1DD4D826-1C03-4389-AE1A-6F7781DD53A7}" type="parTrans" cxnId="{31952128-8C1A-477D-990D-51CB8BFA1F4E}">
      <dgm:prSet/>
      <dgm:spPr/>
      <dgm:t>
        <a:bodyPr/>
        <a:lstStyle/>
        <a:p>
          <a:endParaRPr lang="pl-PL"/>
        </a:p>
      </dgm:t>
    </dgm:pt>
    <dgm:pt modelId="{3072A9C2-6B63-4FF1-9E12-FE093F1D07D0}" type="sibTrans" cxnId="{31952128-8C1A-477D-990D-51CB8BFA1F4E}">
      <dgm:prSet/>
      <dgm:spPr/>
      <dgm:t>
        <a:bodyPr/>
        <a:lstStyle/>
        <a:p>
          <a:endParaRPr lang="pl-PL"/>
        </a:p>
      </dgm:t>
    </dgm:pt>
    <dgm:pt modelId="{4E6EAF4D-FC7D-4455-8DB3-2D780581BA49}">
      <dgm:prSet custT="1"/>
      <dgm:spPr/>
      <dgm:t>
        <a:bodyPr/>
        <a:lstStyle/>
        <a:p>
          <a:pPr algn="just"/>
          <a:r>
            <a:rPr lang="pl-PL" sz="1200" i="1" dirty="0">
              <a:latin typeface="Bookman Old Style" pitchFamily="18" charset="0"/>
              <a:cs typeface="Times New Roman" pitchFamily="18" charset="0"/>
            </a:rPr>
            <a:t>Wskazówki – </a:t>
          </a:r>
          <a:r>
            <a:rPr lang="pl-PL" sz="1200" dirty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wręczyć streszczenie </a:t>
          </a:r>
          <a:r>
            <a:rPr lang="pl-PL" sz="1200" dirty="0">
              <a:latin typeface="Bookman Old Style" pitchFamily="18" charset="0"/>
              <a:cs typeface="Times New Roman" pitchFamily="18" charset="0"/>
            </a:rPr>
            <a:t>każdemu obecnemu na sesji rady  gminy /powiatu / województwa</a:t>
          </a:r>
          <a:r>
            <a:rPr lang="pl-PL" sz="1600" dirty="0">
              <a:latin typeface="Times New Roman" pitchFamily="18" charset="0"/>
              <a:cs typeface="Times New Roman" pitchFamily="18" charset="0"/>
            </a:rPr>
            <a:t>. </a:t>
          </a:r>
        </a:p>
      </dgm:t>
    </dgm:pt>
    <dgm:pt modelId="{6D0B6368-1569-4299-BB97-F39DCBA89C01}" type="parTrans" cxnId="{ED7AB1AD-C06C-47A1-B3C0-9BDE02EB44CE}">
      <dgm:prSet/>
      <dgm:spPr/>
      <dgm:t>
        <a:bodyPr/>
        <a:lstStyle/>
        <a:p>
          <a:endParaRPr lang="pl-PL"/>
        </a:p>
      </dgm:t>
    </dgm:pt>
    <dgm:pt modelId="{DE0D120E-26E7-4F7A-95AB-B85C94F351A6}" type="sibTrans" cxnId="{ED7AB1AD-C06C-47A1-B3C0-9BDE02EB44CE}">
      <dgm:prSet/>
      <dgm:spPr/>
      <dgm:t>
        <a:bodyPr/>
        <a:lstStyle/>
        <a:p>
          <a:endParaRPr lang="pl-PL"/>
        </a:p>
      </dgm:t>
    </dgm:pt>
    <dgm:pt modelId="{EA94C21A-E532-4793-82C5-5B35EB56DBBC}" type="pres">
      <dgm:prSet presAssocID="{B0CAD909-D1EA-4D7C-8A9C-75C3BF00D60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20CC42F4-9BA5-4DDD-9CB5-678F3F7E90EF}" type="pres">
      <dgm:prSet presAssocID="{0414346A-8566-4E46-9FFE-DA6AE8197065}" presName="composite" presStyleCnt="0"/>
      <dgm:spPr/>
    </dgm:pt>
    <dgm:pt modelId="{8159D1FC-24D5-4655-9E79-FFD12A9A4675}" type="pres">
      <dgm:prSet presAssocID="{0414346A-8566-4E46-9FFE-DA6AE8197065}" presName="parentText" presStyleLbl="alignNode1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95321A2-817F-420A-9C8C-E9C440BD6F03}" type="pres">
      <dgm:prSet presAssocID="{0414346A-8566-4E46-9FFE-DA6AE8197065}" presName="descendantText" presStyleLbl="alignAcc1" presStyleIdx="0" presStyleCnt="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59A981D-5A6D-4294-A7D0-BBEC4EB1CDFD}" type="pres">
      <dgm:prSet presAssocID="{7C1500D6-B190-47EF-A53B-C23534FBD7C3}" presName="sp" presStyleCnt="0"/>
      <dgm:spPr/>
    </dgm:pt>
    <dgm:pt modelId="{EA75013A-1451-4CC1-8C6E-5C316A4FE980}" type="pres">
      <dgm:prSet presAssocID="{D825C209-349A-47C9-917E-F377BBB70E2A}" presName="composite" presStyleCnt="0"/>
      <dgm:spPr/>
    </dgm:pt>
    <dgm:pt modelId="{B0F67692-88CD-4AE7-A4BF-7321CABD86CD}" type="pres">
      <dgm:prSet presAssocID="{D825C209-349A-47C9-917E-F377BBB70E2A}" presName="parentText" presStyleLbl="alignNode1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F238766-7CDD-4F3C-B247-0380F44EA3C8}" type="pres">
      <dgm:prSet presAssocID="{D825C209-349A-47C9-917E-F377BBB70E2A}" presName="descendantText" presStyleLbl="alignAcc1" presStyleIdx="1" presStyleCnt="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C4199C3-5897-4817-9485-3F742669E544}" type="pres">
      <dgm:prSet presAssocID="{3724CAEF-E3BB-4D1F-9170-0319C9377563}" presName="sp" presStyleCnt="0"/>
      <dgm:spPr/>
    </dgm:pt>
    <dgm:pt modelId="{DF4D4316-3B16-40AC-A156-25C639854A33}" type="pres">
      <dgm:prSet presAssocID="{D24EEEF8-87FE-4A25-9053-D8C14A1FCE71}" presName="composite" presStyleCnt="0"/>
      <dgm:spPr/>
    </dgm:pt>
    <dgm:pt modelId="{586B3969-AF36-4348-B527-89A17AF92701}" type="pres">
      <dgm:prSet presAssocID="{D24EEEF8-87FE-4A25-9053-D8C14A1FCE71}" presName="parentText" presStyleLbl="alignNode1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7B68AA6-FB43-4760-B152-9370067B244A}" type="pres">
      <dgm:prSet presAssocID="{D24EEEF8-87FE-4A25-9053-D8C14A1FCE71}" presName="descendantText" presStyleLbl="alignAcc1" presStyleIdx="2" presStyleCnt="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AFB53DB-0738-41D1-AD60-598C4A19E086}" type="pres">
      <dgm:prSet presAssocID="{97B3B174-6BFB-4A3A-A8DD-52EC4DA9AEA7}" presName="sp" presStyleCnt="0"/>
      <dgm:spPr/>
    </dgm:pt>
    <dgm:pt modelId="{8567650D-9676-48EF-A7D4-BBADBEACB4CF}" type="pres">
      <dgm:prSet presAssocID="{5CBF610D-6ED2-4FD1-86FC-3947FF6EC711}" presName="composite" presStyleCnt="0"/>
      <dgm:spPr/>
    </dgm:pt>
    <dgm:pt modelId="{CC956C1B-93DA-4B33-A606-F46FF8C8606A}" type="pres">
      <dgm:prSet presAssocID="{5CBF610D-6ED2-4FD1-86FC-3947FF6EC711}" presName="parentText" presStyleLbl="alignNode1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1C644D1-694C-43DB-964E-F6B325F5B948}" type="pres">
      <dgm:prSet presAssocID="{5CBF610D-6ED2-4FD1-86FC-3947FF6EC711}" presName="descendantText" presStyleLbl="alignAcc1" presStyleIdx="3" presStyleCnt="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8AE225D-AD4B-4E0F-966A-9A7648F2709A}" type="pres">
      <dgm:prSet presAssocID="{F7839466-2F35-4E1C-9028-1593361AEF0F}" presName="sp" presStyleCnt="0"/>
      <dgm:spPr/>
    </dgm:pt>
    <dgm:pt modelId="{B5B556B0-F827-4677-9C27-DFEDAE489E1C}" type="pres">
      <dgm:prSet presAssocID="{79C1BDDB-AB7C-4AC7-81A3-FFEEA2502857}" presName="composite" presStyleCnt="0"/>
      <dgm:spPr/>
    </dgm:pt>
    <dgm:pt modelId="{7B52E954-3404-4D1C-AD62-F7A0A0EAE05D}" type="pres">
      <dgm:prSet presAssocID="{79C1BDDB-AB7C-4AC7-81A3-FFEEA2502857}" presName="parentText" presStyleLbl="alignNode1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215FCA1-47EB-4197-97FA-DDF39F272866}" type="pres">
      <dgm:prSet presAssocID="{79C1BDDB-AB7C-4AC7-81A3-FFEEA2502857}" presName="descendantText" presStyleLbl="alignAcc1" presStyleIdx="4" presStyleCnt="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ABC0A54-BD2F-481B-8004-0FE29D29497B}" type="pres">
      <dgm:prSet presAssocID="{07A6E83C-2904-4F50-A586-1FA0C8484E4E}" presName="sp" presStyleCnt="0"/>
      <dgm:spPr/>
    </dgm:pt>
    <dgm:pt modelId="{2628B565-8551-4FE6-B2A0-D9D65A1B8D7E}" type="pres">
      <dgm:prSet presAssocID="{BA411A56-E6D7-425F-B451-497973040202}" presName="composite" presStyleCnt="0"/>
      <dgm:spPr/>
    </dgm:pt>
    <dgm:pt modelId="{C3529242-D912-4C73-BB88-0298F37E4847}" type="pres">
      <dgm:prSet presAssocID="{BA411A56-E6D7-425F-B451-497973040202}" presName="parentText" presStyleLbl="alignNode1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BC97B75-0A10-49C7-A567-DB18C0E3D016}" type="pres">
      <dgm:prSet presAssocID="{BA411A56-E6D7-425F-B451-497973040202}" presName="descendantText" presStyleLbl="alignAcc1" presStyleIdx="5" presStyleCnt="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ED9A788-D43A-4491-BB05-6854F099C4D3}" type="pres">
      <dgm:prSet presAssocID="{37ACB02E-AD86-4E77-A4F0-8A8856DA7E92}" presName="sp" presStyleCnt="0"/>
      <dgm:spPr/>
    </dgm:pt>
    <dgm:pt modelId="{7F3A3BB0-FF4B-4601-B555-20FADAF2E816}" type="pres">
      <dgm:prSet presAssocID="{846F119A-4E44-4566-B15C-E6D04F1FBB0D}" presName="composite" presStyleCnt="0"/>
      <dgm:spPr/>
    </dgm:pt>
    <dgm:pt modelId="{E8E1253D-97A8-491B-BAD5-F91109AC7FE4}" type="pres">
      <dgm:prSet presAssocID="{846F119A-4E44-4566-B15C-E6D04F1FBB0D}" presName="parentText" presStyleLbl="alignNode1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DFEA949-8C9C-4B0E-A3DA-EFF7DCA61E91}" type="pres">
      <dgm:prSet presAssocID="{846F119A-4E44-4566-B15C-E6D04F1FBB0D}" presName="descendantText" presStyleLbl="alignAcc1" presStyleIdx="6" presStyleCnt="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DE08564-EAF2-424D-AB52-CE83F2357B5B}" type="pres">
      <dgm:prSet presAssocID="{13A1D70B-7C51-4850-B4B9-9762A5E179CA}" presName="sp" presStyleCnt="0"/>
      <dgm:spPr/>
    </dgm:pt>
    <dgm:pt modelId="{34623569-BCF3-40F3-A0C2-4597061B34ED}" type="pres">
      <dgm:prSet presAssocID="{85886216-092D-449B-A0A9-F52BC816C3EC}" presName="composite" presStyleCnt="0"/>
      <dgm:spPr/>
    </dgm:pt>
    <dgm:pt modelId="{FD4B1230-7DA9-4CAC-A7E2-68B2EB436D73}" type="pres">
      <dgm:prSet presAssocID="{85886216-092D-449B-A0A9-F52BC816C3EC}" presName="parentText" presStyleLbl="alignNode1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1EB612E-3B07-48B2-A1AF-32803596269B}" type="pres">
      <dgm:prSet presAssocID="{85886216-092D-449B-A0A9-F52BC816C3EC}" presName="descendantText" presStyleLbl="alignAcc1" presStyleIdx="7" presStyleCnt="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D7BAAC40-FD63-4253-827A-F4F604FBA406}" type="presOf" srcId="{846F119A-4E44-4566-B15C-E6D04F1FBB0D}" destId="{E8E1253D-97A8-491B-BAD5-F91109AC7FE4}" srcOrd="0" destOrd="0" presId="urn:microsoft.com/office/officeart/2005/8/layout/chevron2"/>
    <dgm:cxn modelId="{67B34188-9A8A-47D6-A18D-3363AAB34E7B}" srcId="{BA411A56-E6D7-425F-B451-497973040202}" destId="{FDC3E1EF-B03D-4F42-8C3E-F67B5F813812}" srcOrd="0" destOrd="0" parTransId="{74C418DC-8858-430A-AE41-3C2206E51621}" sibTransId="{8375EBE7-BE27-418F-B650-9BF7F0A22116}"/>
    <dgm:cxn modelId="{93197BB6-4BAB-4C71-AE0C-7A6DE0317566}" type="presOf" srcId="{236CD83E-69AB-4FB3-B749-5E385E42CC30}" destId="{51C644D1-694C-43DB-964E-F6B325F5B948}" srcOrd="0" destOrd="0" presId="urn:microsoft.com/office/officeart/2005/8/layout/chevron2"/>
    <dgm:cxn modelId="{07A4D7AD-D36B-4383-9E05-ADB7780DBACC}" type="presOf" srcId="{81F8B077-D462-4144-ADA3-DF6B26C1C82D}" destId="{695321A2-817F-420A-9C8C-E9C440BD6F03}" srcOrd="0" destOrd="0" presId="urn:microsoft.com/office/officeart/2005/8/layout/chevron2"/>
    <dgm:cxn modelId="{14124855-7045-426F-A9FC-5B5702AC7B58}" srcId="{B0CAD909-D1EA-4D7C-8A9C-75C3BF00D605}" destId="{79C1BDDB-AB7C-4AC7-81A3-FFEEA2502857}" srcOrd="4" destOrd="0" parTransId="{DC5CD844-7CD0-4C57-B4BD-8A90D06EF7C2}" sibTransId="{07A6E83C-2904-4F50-A586-1FA0C8484E4E}"/>
    <dgm:cxn modelId="{295747D9-8924-41CA-815F-532F2585C584}" type="presOf" srcId="{FDC3E1EF-B03D-4F42-8C3E-F67B5F813812}" destId="{8BC97B75-0A10-49C7-A567-DB18C0E3D016}" srcOrd="0" destOrd="0" presId="urn:microsoft.com/office/officeart/2005/8/layout/chevron2"/>
    <dgm:cxn modelId="{40FACA2A-069B-4CA3-94E6-6861DF722897}" srcId="{B0CAD909-D1EA-4D7C-8A9C-75C3BF00D605}" destId="{85886216-092D-449B-A0A9-F52BC816C3EC}" srcOrd="7" destOrd="0" parTransId="{1B406EE7-EF74-4ABE-94EB-20FBC264C39A}" sibTransId="{76561E8E-6BA2-491C-807B-FB265EEBC30F}"/>
    <dgm:cxn modelId="{F6ECB22A-45BC-49BD-AB04-63B5D9FC77B8}" type="presOf" srcId="{BA411A56-E6D7-425F-B451-497973040202}" destId="{C3529242-D912-4C73-BB88-0298F37E4847}" srcOrd="0" destOrd="0" presId="urn:microsoft.com/office/officeart/2005/8/layout/chevron2"/>
    <dgm:cxn modelId="{8E5F4533-C207-4D29-BEB4-8176C4138AF7}" type="presOf" srcId="{0AD36BDF-F097-4374-835A-C60D4AB3A1A9}" destId="{EDFEA949-8C9C-4B0E-A3DA-EFF7DCA61E91}" srcOrd="0" destOrd="0" presId="urn:microsoft.com/office/officeart/2005/8/layout/chevron2"/>
    <dgm:cxn modelId="{957ACFB9-46A9-47F1-9C01-B87DD0FB3CB1}" type="presOf" srcId="{85886216-092D-449B-A0A9-F52BC816C3EC}" destId="{FD4B1230-7DA9-4CAC-A7E2-68B2EB436D73}" srcOrd="0" destOrd="0" presId="urn:microsoft.com/office/officeart/2005/8/layout/chevron2"/>
    <dgm:cxn modelId="{CA6D6F62-CE92-4109-AF3D-3B4AEE3EAF3C}" srcId="{B0CAD909-D1EA-4D7C-8A9C-75C3BF00D605}" destId="{5CBF610D-6ED2-4FD1-86FC-3947FF6EC711}" srcOrd="3" destOrd="0" parTransId="{40420A82-4008-463F-A426-5B7774099019}" sibTransId="{F7839466-2F35-4E1C-9028-1593361AEF0F}"/>
    <dgm:cxn modelId="{34BA91D0-61C6-48D0-9C4D-71277B0FBFBD}" type="presOf" srcId="{79C1BDDB-AB7C-4AC7-81A3-FFEEA2502857}" destId="{7B52E954-3404-4D1C-AD62-F7A0A0EAE05D}" srcOrd="0" destOrd="0" presId="urn:microsoft.com/office/officeart/2005/8/layout/chevron2"/>
    <dgm:cxn modelId="{37613C68-9C9C-4756-A1EE-FA4CC246FE85}" srcId="{B0CAD909-D1EA-4D7C-8A9C-75C3BF00D605}" destId="{0414346A-8566-4E46-9FFE-DA6AE8197065}" srcOrd="0" destOrd="0" parTransId="{C22707B7-7B52-4789-A0EE-F01F6F479611}" sibTransId="{7C1500D6-B190-47EF-A53B-C23534FBD7C3}"/>
    <dgm:cxn modelId="{ED7AB1AD-C06C-47A1-B3C0-9BDE02EB44CE}" srcId="{85886216-092D-449B-A0A9-F52BC816C3EC}" destId="{4E6EAF4D-FC7D-4455-8DB3-2D780581BA49}" srcOrd="0" destOrd="0" parTransId="{6D0B6368-1569-4299-BB97-F39DCBA89C01}" sibTransId="{DE0D120E-26E7-4F7A-95AB-B85C94F351A6}"/>
    <dgm:cxn modelId="{751846C6-C053-42EA-B3C3-A91329469F71}" srcId="{D825C209-349A-47C9-917E-F377BBB70E2A}" destId="{DAA012D6-BE35-4BE3-9494-C42C9454C78A}" srcOrd="0" destOrd="0" parTransId="{ED98D774-4031-463E-8F99-D76BA8CC9E6A}" sibTransId="{CA1CFDCA-EAE7-4406-8719-52D229A2BBAE}"/>
    <dgm:cxn modelId="{4CFDF136-43A9-43A2-AD68-7621E47399E9}" type="presOf" srcId="{D6910711-CE86-4553-BFDB-BD696E589070}" destId="{EDFEA949-8C9C-4B0E-A3DA-EFF7DCA61E91}" srcOrd="0" destOrd="1" presId="urn:microsoft.com/office/officeart/2005/8/layout/chevron2"/>
    <dgm:cxn modelId="{59477CDE-B01B-4600-AC95-23D38891C0AE}" type="presOf" srcId="{B53BF997-459E-481A-88B7-57C230CF3444}" destId="{D215FCA1-47EB-4197-97FA-DDF39F272866}" srcOrd="0" destOrd="0" presId="urn:microsoft.com/office/officeart/2005/8/layout/chevron2"/>
    <dgm:cxn modelId="{7B025C92-5339-41E2-91EE-3FA746356D40}" type="presOf" srcId="{4E6EAF4D-FC7D-4455-8DB3-2D780581BA49}" destId="{A1EB612E-3B07-48B2-A1AF-32803596269B}" srcOrd="0" destOrd="0" presId="urn:microsoft.com/office/officeart/2005/8/layout/chevron2"/>
    <dgm:cxn modelId="{EB654A83-82F7-4D93-819E-4B42B60F4E81}" type="presOf" srcId="{DAA012D6-BE35-4BE3-9494-C42C9454C78A}" destId="{6F238766-7CDD-4F3C-B247-0380F44EA3C8}" srcOrd="0" destOrd="0" presId="urn:microsoft.com/office/officeart/2005/8/layout/chevron2"/>
    <dgm:cxn modelId="{0DB0DF3C-93BB-4AA0-A506-1A45046FA26C}" type="presOf" srcId="{77BEE8DC-ED8A-4E70-B135-4F3A362644B6}" destId="{EDFEA949-8C9C-4B0E-A3DA-EFF7DCA61E91}" srcOrd="0" destOrd="2" presId="urn:microsoft.com/office/officeart/2005/8/layout/chevron2"/>
    <dgm:cxn modelId="{39F2739A-5445-4806-83CD-4026F1D09462}" srcId="{5CBF610D-6ED2-4FD1-86FC-3947FF6EC711}" destId="{236CD83E-69AB-4FB3-B749-5E385E42CC30}" srcOrd="0" destOrd="0" parTransId="{63DEE9FE-39C2-4D8C-81FF-AD1B35349CCC}" sibTransId="{F75DFB62-E7C8-4221-9A69-3F46D190EDA7}"/>
    <dgm:cxn modelId="{046CCEA0-62E9-4B03-9E31-448150D7F1A1}" srcId="{0414346A-8566-4E46-9FFE-DA6AE8197065}" destId="{81F8B077-D462-4144-ADA3-DF6B26C1C82D}" srcOrd="0" destOrd="0" parTransId="{F28764BE-F7A0-4648-AC3B-D6CA63334453}" sibTransId="{F0B90104-46BF-4534-9999-07940E599CA6}"/>
    <dgm:cxn modelId="{28BF15D0-EAC5-41E1-B94D-903D88EB59DE}" type="presOf" srcId="{B0CAD909-D1EA-4D7C-8A9C-75C3BF00D605}" destId="{EA94C21A-E532-4793-82C5-5B35EB56DBBC}" srcOrd="0" destOrd="0" presId="urn:microsoft.com/office/officeart/2005/8/layout/chevron2"/>
    <dgm:cxn modelId="{3C9AD506-7768-4147-8DB9-0ABC1BE75AFA}" srcId="{D24EEEF8-87FE-4A25-9053-D8C14A1FCE71}" destId="{633FF643-75C5-4363-BF4D-B354C6F344AE}" srcOrd="0" destOrd="0" parTransId="{7D21E950-04A8-4EEA-BD3B-C8E0036BC752}" sibTransId="{CAD9DC90-2D28-4083-AA5A-9DAB87F092AB}"/>
    <dgm:cxn modelId="{B4343598-4407-4D6A-822E-6D894FD25D07}" srcId="{B0CAD909-D1EA-4D7C-8A9C-75C3BF00D605}" destId="{D24EEEF8-87FE-4A25-9053-D8C14A1FCE71}" srcOrd="2" destOrd="0" parTransId="{C6F03AC6-34F7-4071-B316-BC2E1FBA947E}" sibTransId="{97B3B174-6BFB-4A3A-A8DD-52EC4DA9AEA7}"/>
    <dgm:cxn modelId="{B8F05A88-350A-44E6-916B-B9F54F636E36}" type="presOf" srcId="{0414346A-8566-4E46-9FFE-DA6AE8197065}" destId="{8159D1FC-24D5-4655-9E79-FFD12A9A4675}" srcOrd="0" destOrd="0" presId="urn:microsoft.com/office/officeart/2005/8/layout/chevron2"/>
    <dgm:cxn modelId="{31952128-8C1A-477D-990D-51CB8BFA1F4E}" srcId="{846F119A-4E44-4566-B15C-E6D04F1FBB0D}" destId="{77BEE8DC-ED8A-4E70-B135-4F3A362644B6}" srcOrd="2" destOrd="0" parTransId="{1DD4D826-1C03-4389-AE1A-6F7781DD53A7}" sibTransId="{3072A9C2-6B63-4FF1-9E12-FE093F1D07D0}"/>
    <dgm:cxn modelId="{54B6DB66-95FC-4459-8ABB-5FD451B59C52}" type="presOf" srcId="{D24EEEF8-87FE-4A25-9053-D8C14A1FCE71}" destId="{586B3969-AF36-4348-B527-89A17AF92701}" srcOrd="0" destOrd="0" presId="urn:microsoft.com/office/officeart/2005/8/layout/chevron2"/>
    <dgm:cxn modelId="{5C72C802-53F2-4C4F-9297-FE1712BC0CFA}" type="presOf" srcId="{633FF643-75C5-4363-BF4D-B354C6F344AE}" destId="{07B68AA6-FB43-4760-B152-9370067B244A}" srcOrd="0" destOrd="0" presId="urn:microsoft.com/office/officeart/2005/8/layout/chevron2"/>
    <dgm:cxn modelId="{1D5CB14D-06ED-4EFE-B925-758E92C8B64D}" srcId="{B0CAD909-D1EA-4D7C-8A9C-75C3BF00D605}" destId="{D825C209-349A-47C9-917E-F377BBB70E2A}" srcOrd="1" destOrd="0" parTransId="{F96D879C-2FE3-4682-84A0-952D77473074}" sibTransId="{3724CAEF-E3BB-4D1F-9170-0319C9377563}"/>
    <dgm:cxn modelId="{F36BA82B-7179-40FD-9261-D38C9CBB7DF3}" srcId="{846F119A-4E44-4566-B15C-E6D04F1FBB0D}" destId="{D6910711-CE86-4553-BFDB-BD696E589070}" srcOrd="1" destOrd="0" parTransId="{7E34B844-537D-4C8B-861F-7F1B3BB0F262}" sibTransId="{D5C0DF9E-242A-4418-A2C1-397362479404}"/>
    <dgm:cxn modelId="{10C4E59F-C8BD-45FD-BAFA-6FEAC2928046}" srcId="{79C1BDDB-AB7C-4AC7-81A3-FFEEA2502857}" destId="{B53BF997-459E-481A-88B7-57C230CF3444}" srcOrd="0" destOrd="0" parTransId="{BA77D2C6-E5CA-45DD-8355-F759D07251A2}" sibTransId="{D04675EF-A5DD-4693-B8C0-0B253EE8942E}"/>
    <dgm:cxn modelId="{EC767570-15E1-4440-B85D-4A68B6AACCBD}" type="presOf" srcId="{5CBF610D-6ED2-4FD1-86FC-3947FF6EC711}" destId="{CC956C1B-93DA-4B33-A606-F46FF8C8606A}" srcOrd="0" destOrd="0" presId="urn:microsoft.com/office/officeart/2005/8/layout/chevron2"/>
    <dgm:cxn modelId="{D29DB827-E0AB-4152-B1AB-C55EA87A3B58}" type="presOf" srcId="{D825C209-349A-47C9-917E-F377BBB70E2A}" destId="{B0F67692-88CD-4AE7-A4BF-7321CABD86CD}" srcOrd="0" destOrd="0" presId="urn:microsoft.com/office/officeart/2005/8/layout/chevron2"/>
    <dgm:cxn modelId="{300DA970-795E-47C2-B0D1-4032C858D49F}" srcId="{B0CAD909-D1EA-4D7C-8A9C-75C3BF00D605}" destId="{BA411A56-E6D7-425F-B451-497973040202}" srcOrd="5" destOrd="0" parTransId="{DC2D13B5-E524-4EAB-B600-E66647BC44F7}" sibTransId="{37ACB02E-AD86-4E77-A4F0-8A8856DA7E92}"/>
    <dgm:cxn modelId="{C4B7C1F1-8B90-4934-B10E-BED2C4854A17}" srcId="{846F119A-4E44-4566-B15C-E6D04F1FBB0D}" destId="{0AD36BDF-F097-4374-835A-C60D4AB3A1A9}" srcOrd="0" destOrd="0" parTransId="{90EE0C31-CC11-4C99-8133-CA44A33D2D71}" sibTransId="{FAEF061C-48E2-490B-9DBB-1732EDF80B0A}"/>
    <dgm:cxn modelId="{7D0B162E-B772-4C37-BDED-8330B5B69598}" srcId="{B0CAD909-D1EA-4D7C-8A9C-75C3BF00D605}" destId="{846F119A-4E44-4566-B15C-E6D04F1FBB0D}" srcOrd="6" destOrd="0" parTransId="{34B9D3CF-CABB-47D5-80D3-E7272C46F3C3}" sibTransId="{13A1D70B-7C51-4850-B4B9-9762A5E179CA}"/>
    <dgm:cxn modelId="{DB2E6C7D-1150-43F0-8AB9-2E06A4AAC5CD}" type="presParOf" srcId="{EA94C21A-E532-4793-82C5-5B35EB56DBBC}" destId="{20CC42F4-9BA5-4DDD-9CB5-678F3F7E90EF}" srcOrd="0" destOrd="0" presId="urn:microsoft.com/office/officeart/2005/8/layout/chevron2"/>
    <dgm:cxn modelId="{5A0EF85E-F7F9-45BA-9281-4E9CA06A5097}" type="presParOf" srcId="{20CC42F4-9BA5-4DDD-9CB5-678F3F7E90EF}" destId="{8159D1FC-24D5-4655-9E79-FFD12A9A4675}" srcOrd="0" destOrd="0" presId="urn:microsoft.com/office/officeart/2005/8/layout/chevron2"/>
    <dgm:cxn modelId="{1B151432-21D2-4C22-A568-0D1AF693D1C5}" type="presParOf" srcId="{20CC42F4-9BA5-4DDD-9CB5-678F3F7E90EF}" destId="{695321A2-817F-420A-9C8C-E9C440BD6F03}" srcOrd="1" destOrd="0" presId="urn:microsoft.com/office/officeart/2005/8/layout/chevron2"/>
    <dgm:cxn modelId="{E7F1725D-D43C-4FEE-8A25-CC6AED44C645}" type="presParOf" srcId="{EA94C21A-E532-4793-82C5-5B35EB56DBBC}" destId="{559A981D-5A6D-4294-A7D0-BBEC4EB1CDFD}" srcOrd="1" destOrd="0" presId="urn:microsoft.com/office/officeart/2005/8/layout/chevron2"/>
    <dgm:cxn modelId="{9C759162-51A4-479D-9AB3-B58AD8FAE9AC}" type="presParOf" srcId="{EA94C21A-E532-4793-82C5-5B35EB56DBBC}" destId="{EA75013A-1451-4CC1-8C6E-5C316A4FE980}" srcOrd="2" destOrd="0" presId="urn:microsoft.com/office/officeart/2005/8/layout/chevron2"/>
    <dgm:cxn modelId="{67517956-9C39-4EAB-A903-17FAC7A9916E}" type="presParOf" srcId="{EA75013A-1451-4CC1-8C6E-5C316A4FE980}" destId="{B0F67692-88CD-4AE7-A4BF-7321CABD86CD}" srcOrd="0" destOrd="0" presId="urn:microsoft.com/office/officeart/2005/8/layout/chevron2"/>
    <dgm:cxn modelId="{A2E75A03-3CCB-4990-9CD7-57401A5A6E98}" type="presParOf" srcId="{EA75013A-1451-4CC1-8C6E-5C316A4FE980}" destId="{6F238766-7CDD-4F3C-B247-0380F44EA3C8}" srcOrd="1" destOrd="0" presId="urn:microsoft.com/office/officeart/2005/8/layout/chevron2"/>
    <dgm:cxn modelId="{36D5DFD8-207D-4399-984B-19B643138372}" type="presParOf" srcId="{EA94C21A-E532-4793-82C5-5B35EB56DBBC}" destId="{0C4199C3-5897-4817-9485-3F742669E544}" srcOrd="3" destOrd="0" presId="urn:microsoft.com/office/officeart/2005/8/layout/chevron2"/>
    <dgm:cxn modelId="{AC680D89-5397-4F75-BC7A-BDFFB1ABDE4E}" type="presParOf" srcId="{EA94C21A-E532-4793-82C5-5B35EB56DBBC}" destId="{DF4D4316-3B16-40AC-A156-25C639854A33}" srcOrd="4" destOrd="0" presId="urn:microsoft.com/office/officeart/2005/8/layout/chevron2"/>
    <dgm:cxn modelId="{B250D1E9-73F4-40CA-B4E1-41118C43DCFA}" type="presParOf" srcId="{DF4D4316-3B16-40AC-A156-25C639854A33}" destId="{586B3969-AF36-4348-B527-89A17AF92701}" srcOrd="0" destOrd="0" presId="urn:microsoft.com/office/officeart/2005/8/layout/chevron2"/>
    <dgm:cxn modelId="{989FB08F-F2E1-4672-92F6-348CE9763A40}" type="presParOf" srcId="{DF4D4316-3B16-40AC-A156-25C639854A33}" destId="{07B68AA6-FB43-4760-B152-9370067B244A}" srcOrd="1" destOrd="0" presId="urn:microsoft.com/office/officeart/2005/8/layout/chevron2"/>
    <dgm:cxn modelId="{A70B77D0-EF35-4E84-8F99-A2E517C3563A}" type="presParOf" srcId="{EA94C21A-E532-4793-82C5-5B35EB56DBBC}" destId="{DAFB53DB-0738-41D1-AD60-598C4A19E086}" srcOrd="5" destOrd="0" presId="urn:microsoft.com/office/officeart/2005/8/layout/chevron2"/>
    <dgm:cxn modelId="{835FF2B0-E896-44E7-9028-D15737929A69}" type="presParOf" srcId="{EA94C21A-E532-4793-82C5-5B35EB56DBBC}" destId="{8567650D-9676-48EF-A7D4-BBADBEACB4CF}" srcOrd="6" destOrd="0" presId="urn:microsoft.com/office/officeart/2005/8/layout/chevron2"/>
    <dgm:cxn modelId="{012480AC-F6E9-4378-BA6B-8815C712EC3D}" type="presParOf" srcId="{8567650D-9676-48EF-A7D4-BBADBEACB4CF}" destId="{CC956C1B-93DA-4B33-A606-F46FF8C8606A}" srcOrd="0" destOrd="0" presId="urn:microsoft.com/office/officeart/2005/8/layout/chevron2"/>
    <dgm:cxn modelId="{8DC074D9-2762-4E3B-A65E-BFF332009559}" type="presParOf" srcId="{8567650D-9676-48EF-A7D4-BBADBEACB4CF}" destId="{51C644D1-694C-43DB-964E-F6B325F5B948}" srcOrd="1" destOrd="0" presId="urn:microsoft.com/office/officeart/2005/8/layout/chevron2"/>
    <dgm:cxn modelId="{38AD203D-10DB-4C0A-8A57-307A839F12B0}" type="presParOf" srcId="{EA94C21A-E532-4793-82C5-5B35EB56DBBC}" destId="{88AE225D-AD4B-4E0F-966A-9A7648F2709A}" srcOrd="7" destOrd="0" presId="urn:microsoft.com/office/officeart/2005/8/layout/chevron2"/>
    <dgm:cxn modelId="{0226FD0A-C812-4C67-B52B-F514D04D5A2B}" type="presParOf" srcId="{EA94C21A-E532-4793-82C5-5B35EB56DBBC}" destId="{B5B556B0-F827-4677-9C27-DFEDAE489E1C}" srcOrd="8" destOrd="0" presId="urn:microsoft.com/office/officeart/2005/8/layout/chevron2"/>
    <dgm:cxn modelId="{86F54567-D624-4435-A433-3DAF9B070AF5}" type="presParOf" srcId="{B5B556B0-F827-4677-9C27-DFEDAE489E1C}" destId="{7B52E954-3404-4D1C-AD62-F7A0A0EAE05D}" srcOrd="0" destOrd="0" presId="urn:microsoft.com/office/officeart/2005/8/layout/chevron2"/>
    <dgm:cxn modelId="{863A4F76-FD25-4653-A4A5-8A38C69E2320}" type="presParOf" srcId="{B5B556B0-F827-4677-9C27-DFEDAE489E1C}" destId="{D215FCA1-47EB-4197-97FA-DDF39F272866}" srcOrd="1" destOrd="0" presId="urn:microsoft.com/office/officeart/2005/8/layout/chevron2"/>
    <dgm:cxn modelId="{C6128B86-8FD2-434F-B9DC-22CA59C31B8E}" type="presParOf" srcId="{EA94C21A-E532-4793-82C5-5B35EB56DBBC}" destId="{2ABC0A54-BD2F-481B-8004-0FE29D29497B}" srcOrd="9" destOrd="0" presId="urn:microsoft.com/office/officeart/2005/8/layout/chevron2"/>
    <dgm:cxn modelId="{DAE5C72B-0E86-4DD4-9D64-F8DE9583CB20}" type="presParOf" srcId="{EA94C21A-E532-4793-82C5-5B35EB56DBBC}" destId="{2628B565-8551-4FE6-B2A0-D9D65A1B8D7E}" srcOrd="10" destOrd="0" presId="urn:microsoft.com/office/officeart/2005/8/layout/chevron2"/>
    <dgm:cxn modelId="{A27373FC-0681-4E48-86E7-98498A0B94C3}" type="presParOf" srcId="{2628B565-8551-4FE6-B2A0-D9D65A1B8D7E}" destId="{C3529242-D912-4C73-BB88-0298F37E4847}" srcOrd="0" destOrd="0" presId="urn:microsoft.com/office/officeart/2005/8/layout/chevron2"/>
    <dgm:cxn modelId="{B5B9CFF4-FBD3-43A0-98C6-10E9F9D83CF6}" type="presParOf" srcId="{2628B565-8551-4FE6-B2A0-D9D65A1B8D7E}" destId="{8BC97B75-0A10-49C7-A567-DB18C0E3D016}" srcOrd="1" destOrd="0" presId="urn:microsoft.com/office/officeart/2005/8/layout/chevron2"/>
    <dgm:cxn modelId="{24B920EB-780F-44B0-AB65-CB7192FC6796}" type="presParOf" srcId="{EA94C21A-E532-4793-82C5-5B35EB56DBBC}" destId="{CED9A788-D43A-4491-BB05-6854F099C4D3}" srcOrd="11" destOrd="0" presId="urn:microsoft.com/office/officeart/2005/8/layout/chevron2"/>
    <dgm:cxn modelId="{0EB17DCA-9E5B-4C5E-A49D-9CD3FCC3CB1C}" type="presParOf" srcId="{EA94C21A-E532-4793-82C5-5B35EB56DBBC}" destId="{7F3A3BB0-FF4B-4601-B555-20FADAF2E816}" srcOrd="12" destOrd="0" presId="urn:microsoft.com/office/officeart/2005/8/layout/chevron2"/>
    <dgm:cxn modelId="{630B747F-D69E-4ACB-AD5E-441EE7F4DF2E}" type="presParOf" srcId="{7F3A3BB0-FF4B-4601-B555-20FADAF2E816}" destId="{E8E1253D-97A8-491B-BAD5-F91109AC7FE4}" srcOrd="0" destOrd="0" presId="urn:microsoft.com/office/officeart/2005/8/layout/chevron2"/>
    <dgm:cxn modelId="{5DC766BF-C249-4EB8-B6A6-0BF442EB0B0F}" type="presParOf" srcId="{7F3A3BB0-FF4B-4601-B555-20FADAF2E816}" destId="{EDFEA949-8C9C-4B0E-A3DA-EFF7DCA61E91}" srcOrd="1" destOrd="0" presId="urn:microsoft.com/office/officeart/2005/8/layout/chevron2"/>
    <dgm:cxn modelId="{A52BB423-D0AB-4488-B9A8-9C5337A2763B}" type="presParOf" srcId="{EA94C21A-E532-4793-82C5-5B35EB56DBBC}" destId="{7DE08564-EAF2-424D-AB52-CE83F2357B5B}" srcOrd="13" destOrd="0" presId="urn:microsoft.com/office/officeart/2005/8/layout/chevron2"/>
    <dgm:cxn modelId="{4B909820-455D-4463-9F57-21675112F2CB}" type="presParOf" srcId="{EA94C21A-E532-4793-82C5-5B35EB56DBBC}" destId="{34623569-BCF3-40F3-A0C2-4597061B34ED}" srcOrd="14" destOrd="0" presId="urn:microsoft.com/office/officeart/2005/8/layout/chevron2"/>
    <dgm:cxn modelId="{E080ECFC-91FA-4904-8681-9C357DC412C5}" type="presParOf" srcId="{34623569-BCF3-40F3-A0C2-4597061B34ED}" destId="{FD4B1230-7DA9-4CAC-A7E2-68B2EB436D73}" srcOrd="0" destOrd="0" presId="urn:microsoft.com/office/officeart/2005/8/layout/chevron2"/>
    <dgm:cxn modelId="{D8EEF67C-D7FE-481A-8047-394370117F17}" type="presParOf" srcId="{34623569-BCF3-40F3-A0C2-4597061B34ED}" destId="{A1EB612E-3B07-48B2-A1AF-32803596269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378C2CD-AB4E-419C-B255-595D3CA9156A}">
      <dsp:nvSpPr>
        <dsp:cNvPr id="0" name=""/>
        <dsp:cNvSpPr/>
      </dsp:nvSpPr>
      <dsp:spPr>
        <a:xfrm>
          <a:off x="673564" y="380363"/>
          <a:ext cx="1745719" cy="1505112"/>
        </a:xfrm>
        <a:prstGeom prst="ellipse">
          <a:avLst/>
        </a:prstGeom>
        <a:solidFill>
          <a:srgbClr val="6089F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solidFill>
                <a:schemeClr val="tx1"/>
              </a:solidFill>
              <a:latin typeface="Bookman Old Style" panose="02050604050505020204" pitchFamily="18" charset="0"/>
            </a:rPr>
            <a:t>Instytucje pomocy społecznej </a:t>
          </a:r>
          <a:endParaRPr lang="pl-PL" sz="1800" kern="1200" dirty="0">
            <a:solidFill>
              <a:schemeClr val="tx1"/>
            </a:solidFill>
            <a:latin typeface="Bookman Old Style" panose="02050604050505020204" pitchFamily="18" charset="0"/>
          </a:endParaRPr>
        </a:p>
      </dsp:txBody>
      <dsp:txXfrm>
        <a:off x="673564" y="380363"/>
        <a:ext cx="1745719" cy="1505112"/>
      </dsp:txXfrm>
    </dsp:sp>
    <dsp:sp modelId="{E9CBF9D9-6F01-4F54-BBDA-3C8A8EA1D837}">
      <dsp:nvSpPr>
        <dsp:cNvPr id="0" name=""/>
        <dsp:cNvSpPr/>
      </dsp:nvSpPr>
      <dsp:spPr>
        <a:xfrm>
          <a:off x="2508995" y="717403"/>
          <a:ext cx="872965" cy="872965"/>
        </a:xfrm>
        <a:prstGeom prst="mathPlus">
          <a:avLst/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400" kern="1200"/>
        </a:p>
      </dsp:txBody>
      <dsp:txXfrm>
        <a:off x="2508995" y="717403"/>
        <a:ext cx="872965" cy="872965"/>
      </dsp:txXfrm>
    </dsp:sp>
    <dsp:sp modelId="{AD13B11B-EFD0-4239-8799-C400296EC2B6}">
      <dsp:nvSpPr>
        <dsp:cNvPr id="0" name=""/>
        <dsp:cNvSpPr/>
      </dsp:nvSpPr>
      <dsp:spPr>
        <a:xfrm>
          <a:off x="3659638" y="378015"/>
          <a:ext cx="1996245" cy="1505112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solidFill>
                <a:schemeClr val="tx1"/>
              </a:solidFill>
              <a:latin typeface="Bookman Old Style" panose="02050604050505020204" pitchFamily="18" charset="0"/>
            </a:rPr>
            <a:t>Inne partnerskie instytucji</a:t>
          </a:r>
          <a:endParaRPr lang="pl-PL" sz="1800" kern="1200" dirty="0">
            <a:solidFill>
              <a:schemeClr val="tx1"/>
            </a:solidFill>
            <a:latin typeface="Bookman Old Style" panose="02050604050505020204" pitchFamily="18" charset="0"/>
          </a:endParaRPr>
        </a:p>
      </dsp:txBody>
      <dsp:txXfrm>
        <a:off x="3659638" y="378015"/>
        <a:ext cx="1996245" cy="1505112"/>
      </dsp:txXfrm>
    </dsp:sp>
    <dsp:sp modelId="{562E2A15-CCCC-42FA-A17E-DDBA04869E81}">
      <dsp:nvSpPr>
        <dsp:cNvPr id="0" name=""/>
        <dsp:cNvSpPr/>
      </dsp:nvSpPr>
      <dsp:spPr>
        <a:xfrm>
          <a:off x="5622636" y="717403"/>
          <a:ext cx="872965" cy="872965"/>
        </a:xfrm>
        <a:prstGeom prst="mathEqual">
          <a:avLst/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600" kern="1200"/>
        </a:p>
      </dsp:txBody>
      <dsp:txXfrm>
        <a:off x="5622636" y="717403"/>
        <a:ext cx="872965" cy="872965"/>
      </dsp:txXfrm>
    </dsp:sp>
    <dsp:sp modelId="{9AEF2F9B-69B0-499C-BD7B-84A6E50738D1}">
      <dsp:nvSpPr>
        <dsp:cNvPr id="0" name=""/>
        <dsp:cNvSpPr/>
      </dsp:nvSpPr>
      <dsp:spPr>
        <a:xfrm>
          <a:off x="6617816" y="646"/>
          <a:ext cx="3575815" cy="2306479"/>
        </a:xfrm>
        <a:prstGeom prst="ellipse">
          <a:avLst/>
        </a:prstGeom>
        <a:solidFill>
          <a:srgbClr val="FD99C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 smtClean="0">
              <a:solidFill>
                <a:schemeClr val="tx1"/>
              </a:solidFill>
              <a:latin typeface="Bookman Old Style" pitchFamily="18" charset="0"/>
            </a:rPr>
            <a:t>Rozwiązywanie problemów społecznych oraz wspieranie  lokalnych społeczności </a:t>
          </a:r>
          <a:br>
            <a:rPr lang="pl-PL" sz="1600" kern="1200" dirty="0" smtClean="0">
              <a:solidFill>
                <a:schemeClr val="tx1"/>
              </a:solidFill>
              <a:latin typeface="Bookman Old Style" pitchFamily="18" charset="0"/>
            </a:rPr>
          </a:br>
          <a:r>
            <a:rPr lang="pl-PL" sz="1600" kern="1200" dirty="0" smtClean="0">
              <a:solidFill>
                <a:schemeClr val="tx1"/>
              </a:solidFill>
              <a:latin typeface="Bookman Old Style" pitchFamily="18" charset="0"/>
            </a:rPr>
            <a:t>w działaniach zmierzających do zaspokajania ich potrzeb. </a:t>
          </a:r>
          <a:r>
            <a:rPr lang="pl-PL" sz="1500" kern="1200" dirty="0" smtClean="0">
              <a:latin typeface="Bookman Old Style" pitchFamily="18" charset="0"/>
            </a:rPr>
            <a:t/>
          </a:r>
          <a:br>
            <a:rPr lang="pl-PL" sz="1500" kern="1200" dirty="0" smtClean="0">
              <a:latin typeface="Bookman Old Style" pitchFamily="18" charset="0"/>
            </a:rPr>
          </a:br>
          <a:endParaRPr lang="pl-PL" sz="1500" kern="1200" dirty="0" smtClean="0">
            <a:latin typeface="Bookman Old Style" pitchFamily="18" charset="0"/>
          </a:endParaRPr>
        </a:p>
      </dsp:txBody>
      <dsp:txXfrm>
        <a:off x="6617816" y="646"/>
        <a:ext cx="3575815" cy="230647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8C72140-73F4-46E4-A05F-82DA52ED1D7C}">
      <dsp:nvSpPr>
        <dsp:cNvPr id="0" name=""/>
        <dsp:cNvSpPr/>
      </dsp:nvSpPr>
      <dsp:spPr>
        <a:xfrm rot="5400000">
          <a:off x="1770586" y="238582"/>
          <a:ext cx="823468" cy="248486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78BDE7-4CAC-4188-B1DC-7703B422D9D9}">
      <dsp:nvSpPr>
        <dsp:cNvPr id="0" name=""/>
        <dsp:cNvSpPr/>
      </dsp:nvSpPr>
      <dsp:spPr>
        <a:xfrm>
          <a:off x="734620" y="896370"/>
          <a:ext cx="3034071" cy="10843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000" kern="1200" dirty="0" smtClean="0">
            <a:latin typeface="Bookman Old Style" panose="02050604050505020204" pitchFamily="18" charset="0"/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latin typeface="Bookman Old Style" panose="02050604050505020204" pitchFamily="18" charset="0"/>
            </a:rPr>
            <a:t>     Poziom udzielanej   </a:t>
          </a:r>
          <a:br>
            <a:rPr lang="pl-PL" sz="2000" kern="1200" dirty="0" smtClean="0">
              <a:latin typeface="Bookman Old Style" panose="02050604050505020204" pitchFamily="18" charset="0"/>
            </a:rPr>
          </a:br>
          <a:r>
            <a:rPr lang="pl-PL" sz="2000" kern="1200" dirty="0" smtClean="0">
              <a:latin typeface="Bookman Old Style" panose="02050604050505020204" pitchFamily="18" charset="0"/>
            </a:rPr>
            <a:t>     pomocy</a:t>
          </a:r>
          <a:endParaRPr lang="pl-PL" sz="2000" kern="1200" dirty="0">
            <a:latin typeface="Bookman Old Style" panose="02050604050505020204" pitchFamily="18" charset="0"/>
          </a:endParaRPr>
        </a:p>
      </dsp:txBody>
      <dsp:txXfrm>
        <a:off x="734620" y="896370"/>
        <a:ext cx="3034071" cy="1084349"/>
      </dsp:txXfrm>
    </dsp:sp>
    <dsp:sp modelId="{51CCDB05-134C-4CA2-920C-BB3C071767DD}">
      <dsp:nvSpPr>
        <dsp:cNvPr id="0" name=""/>
        <dsp:cNvSpPr/>
      </dsp:nvSpPr>
      <dsp:spPr>
        <a:xfrm>
          <a:off x="2636776" y="695019"/>
          <a:ext cx="233406" cy="23340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6E2472-31B9-4788-9533-EB74A549A7B9}">
      <dsp:nvSpPr>
        <dsp:cNvPr id="0" name=""/>
        <dsp:cNvSpPr/>
      </dsp:nvSpPr>
      <dsp:spPr>
        <a:xfrm rot="5400000">
          <a:off x="4997956" y="-393307"/>
          <a:ext cx="823468" cy="2999164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5792FC-817C-4856-95F5-ED1D1ACEDFB5}">
      <dsp:nvSpPr>
        <dsp:cNvPr id="0" name=""/>
        <dsp:cNvSpPr/>
      </dsp:nvSpPr>
      <dsp:spPr>
        <a:xfrm>
          <a:off x="4154463" y="971235"/>
          <a:ext cx="2649125" cy="10843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latin typeface="Bookman Old Style" panose="02050604050505020204" pitchFamily="18" charset="0"/>
            </a:rPr>
            <a:t>Czas jej  udzielania</a:t>
          </a:r>
          <a:endParaRPr lang="pl-PL" sz="2000" kern="1200" dirty="0">
            <a:latin typeface="Bookman Old Style" panose="02050604050505020204" pitchFamily="18" charset="0"/>
          </a:endParaRPr>
        </a:p>
      </dsp:txBody>
      <dsp:txXfrm>
        <a:off x="4154463" y="971235"/>
        <a:ext cx="2649125" cy="1084349"/>
      </dsp:txXfrm>
    </dsp:sp>
    <dsp:sp modelId="{CA837EE8-BA4C-4F6C-AD68-FA8AA39CA0DB}">
      <dsp:nvSpPr>
        <dsp:cNvPr id="0" name=""/>
        <dsp:cNvSpPr/>
      </dsp:nvSpPr>
      <dsp:spPr>
        <a:xfrm>
          <a:off x="5864146" y="320280"/>
          <a:ext cx="233406" cy="23340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532519-EEBF-4DB7-B3F6-1CF899C34988}">
      <dsp:nvSpPr>
        <dsp:cNvPr id="0" name=""/>
        <dsp:cNvSpPr/>
      </dsp:nvSpPr>
      <dsp:spPr>
        <a:xfrm rot="5400000">
          <a:off x="8074227" y="-724923"/>
          <a:ext cx="1164803" cy="330224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BEDA2D-0527-4BAE-B1FF-B766CD88EEBB}">
      <dsp:nvSpPr>
        <dsp:cNvPr id="0" name=""/>
        <dsp:cNvSpPr/>
      </dsp:nvSpPr>
      <dsp:spPr>
        <a:xfrm>
          <a:off x="7093138" y="353147"/>
          <a:ext cx="3380062" cy="1381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000" kern="1200" dirty="0" smtClean="0">
            <a:solidFill>
              <a:srgbClr val="FF0000"/>
            </a:solidFill>
            <a:latin typeface="Bookman Old Style" panose="02050604050505020204" pitchFamily="18" charset="0"/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solidFill>
                <a:srgbClr val="FF0000"/>
              </a:solidFill>
              <a:latin typeface="Bookman Old Style" panose="02050604050505020204" pitchFamily="18" charset="0"/>
            </a:rPr>
            <a:t>   Ustąpienie  przyczyn </a:t>
          </a:r>
          <a:br>
            <a:rPr lang="pl-PL" sz="2000" kern="1200" dirty="0" smtClean="0">
              <a:solidFill>
                <a:srgbClr val="FF0000"/>
              </a:solidFill>
              <a:latin typeface="Bookman Old Style" panose="02050604050505020204" pitchFamily="18" charset="0"/>
            </a:rPr>
          </a:br>
          <a:r>
            <a:rPr lang="pl-PL" sz="2000" kern="1200" dirty="0" smtClean="0">
              <a:solidFill>
                <a:srgbClr val="FF0000"/>
              </a:solidFill>
              <a:latin typeface="Bookman Old Style" panose="02050604050505020204" pitchFamily="18" charset="0"/>
            </a:rPr>
            <a:t>   ryzyka socjalnego</a:t>
          </a:r>
          <a:endParaRPr lang="pl-PL" sz="2000" kern="1200" dirty="0">
            <a:solidFill>
              <a:srgbClr val="FF0000"/>
            </a:solidFill>
            <a:latin typeface="Bookman Old Style" panose="02050604050505020204" pitchFamily="18" charset="0"/>
          </a:endParaRPr>
        </a:p>
      </dsp:txBody>
      <dsp:txXfrm>
        <a:off x="7093138" y="353147"/>
        <a:ext cx="3380062" cy="138154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C28BA2-E95C-4774-AEE7-0C6A60A89B0E}">
      <dsp:nvSpPr>
        <dsp:cNvPr id="0" name=""/>
        <dsp:cNvSpPr/>
      </dsp:nvSpPr>
      <dsp:spPr>
        <a:xfrm>
          <a:off x="0" y="266011"/>
          <a:ext cx="5594115" cy="288231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3536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 smtClean="0">
              <a:latin typeface="Bookman Old Style" panose="02050604050505020204" pitchFamily="18" charset="0"/>
            </a:rPr>
            <a:t>POWINNOŚĆ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 smtClean="0">
              <a:latin typeface="Bookman Old Style" panose="02050604050505020204" pitchFamily="18" charset="0"/>
            </a:rPr>
            <a:t>to uczestnictwo rozumiane </a:t>
          </a:r>
          <a:r>
            <a:rPr lang="pl-PL" sz="1600" b="1" kern="1200" dirty="0" smtClean="0">
              <a:latin typeface="Bookman Old Style" panose="02050604050505020204" pitchFamily="18" charset="0"/>
            </a:rPr>
            <a:t>jako zobowiązanie </a:t>
          </a:r>
          <a:r>
            <a:rPr lang="pl-PL" sz="1600" kern="1200" dirty="0" smtClean="0">
              <a:latin typeface="Bookman Old Style" panose="02050604050505020204" pitchFamily="18" charset="0"/>
            </a:rPr>
            <a:t>instytucji lub jednostki wobec społeczeństwa a wyrażane jest oczekiwaniem spełniania określonych postaw / ról  wobec istniejących norm społecznego życia w takich sferach jak: </a:t>
          </a:r>
          <a:endParaRPr lang="pl-PL" sz="1600" kern="1200" dirty="0">
            <a:latin typeface="Bookman Old Style" panose="020506040505050202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kern="1200" dirty="0" smtClean="0">
              <a:latin typeface="Bookman Old Style" panose="02050604050505020204" pitchFamily="18" charset="0"/>
            </a:rPr>
            <a:t>ekonomiczna, czyli wytwarzanie dóbr, praca, konsumpcja,</a:t>
          </a:r>
          <a:endParaRPr lang="pl-PL" sz="1600" kern="1200" dirty="0">
            <a:latin typeface="Bookman Old Style" panose="020506040505050202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kern="1200" dirty="0" smtClean="0">
              <a:latin typeface="Bookman Old Style" panose="02050604050505020204" pitchFamily="18" charset="0"/>
            </a:rPr>
            <a:t>społeczna, czyli relacje i kontakty społeczne, kultura i oświata.</a:t>
          </a:r>
          <a:endParaRPr lang="pl-PL" sz="1600" kern="1200" dirty="0">
            <a:latin typeface="Bookman Old Style" panose="02050604050505020204" pitchFamily="18" charset="0"/>
          </a:endParaRPr>
        </a:p>
      </dsp:txBody>
      <dsp:txXfrm>
        <a:off x="0" y="266011"/>
        <a:ext cx="5594115" cy="2882310"/>
      </dsp:txXfrm>
    </dsp:sp>
    <dsp:sp modelId="{62B04581-4B74-4A08-BEDC-EBD6919C16E2}">
      <dsp:nvSpPr>
        <dsp:cNvPr id="0" name=""/>
        <dsp:cNvSpPr/>
      </dsp:nvSpPr>
      <dsp:spPr>
        <a:xfrm>
          <a:off x="0" y="208095"/>
          <a:ext cx="279707" cy="2981491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44A247-16B7-42DB-83DC-B0FBE1910478}">
      <dsp:nvSpPr>
        <dsp:cNvPr id="0" name=""/>
        <dsp:cNvSpPr/>
      </dsp:nvSpPr>
      <dsp:spPr>
        <a:xfrm>
          <a:off x="5581840" y="143989"/>
          <a:ext cx="5697937" cy="294416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2598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 smtClean="0">
              <a:latin typeface="Bookman Old Style" panose="02050604050505020204" pitchFamily="18" charset="0"/>
            </a:rPr>
            <a:t>DOSTĘPNOŚĆ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 smtClean="0">
              <a:latin typeface="Bookman Old Style" panose="02050604050505020204" pitchFamily="18" charset="0"/>
            </a:rPr>
            <a:t>to specyficzny rodzaj uczestnictwa związany </a:t>
          </a:r>
          <a:br>
            <a:rPr lang="pl-PL" sz="1600" kern="1200" dirty="0" smtClean="0">
              <a:latin typeface="Bookman Old Style" panose="02050604050505020204" pitchFamily="18" charset="0"/>
            </a:rPr>
          </a:br>
          <a:r>
            <a:rPr lang="pl-PL" sz="1600" kern="1200" dirty="0" smtClean="0">
              <a:latin typeface="Bookman Old Style" panose="02050604050505020204" pitchFamily="18" charset="0"/>
            </a:rPr>
            <a:t>z możliwością </a:t>
          </a:r>
          <a:r>
            <a:rPr lang="pl-PL" sz="1600" b="1" kern="1200" dirty="0" smtClean="0">
              <a:latin typeface="Bookman Old Style" panose="02050604050505020204" pitchFamily="18" charset="0"/>
            </a:rPr>
            <a:t>dostępu do zasobów i usług </a:t>
          </a:r>
          <a:r>
            <a:rPr lang="pl-PL" sz="1600" kern="1200" dirty="0" smtClean="0">
              <a:latin typeface="Bookman Old Style" panose="02050604050505020204" pitchFamily="18" charset="0"/>
            </a:rPr>
            <a:t/>
          </a:r>
          <a:br>
            <a:rPr lang="pl-PL" sz="1600" kern="1200" dirty="0" smtClean="0">
              <a:latin typeface="Bookman Old Style" panose="02050604050505020204" pitchFamily="18" charset="0"/>
            </a:rPr>
          </a:br>
          <a:r>
            <a:rPr lang="pl-PL" sz="1600" kern="1200" dirty="0" smtClean="0">
              <a:latin typeface="Bookman Old Style" panose="02050604050505020204" pitchFamily="18" charset="0"/>
            </a:rPr>
            <a:t>w sferze ekonomicznej (rynek pracy - zatrudnialność), w sferze socjalnej (instytucje zdrowia, instytucje opieki, budownictwo socjalne, usługi społeczne), w sferze edukacyjnej (usługi kształcenia, szkoły, uczelnie) oraz w sferze kultury (literatura, teatr, sztuka filmowa).</a:t>
          </a:r>
          <a:endParaRPr lang="pl-PL" sz="1600" b="1" kern="1200" dirty="0">
            <a:latin typeface="Bookman Old Style" panose="02050604050505020204" pitchFamily="18" charset="0"/>
          </a:endParaRPr>
        </a:p>
      </dsp:txBody>
      <dsp:txXfrm>
        <a:off x="5581840" y="143989"/>
        <a:ext cx="5697937" cy="2944168"/>
      </dsp:txXfrm>
    </dsp:sp>
    <dsp:sp modelId="{E2132CC2-671E-429E-AAA5-0FDCB8466E02}">
      <dsp:nvSpPr>
        <dsp:cNvPr id="0" name=""/>
        <dsp:cNvSpPr/>
      </dsp:nvSpPr>
      <dsp:spPr>
        <a:xfrm>
          <a:off x="5578971" y="128953"/>
          <a:ext cx="319974" cy="3004966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FB5A7A3-64D6-4254-98AE-80323D1897BC}">
      <dsp:nvSpPr>
        <dsp:cNvPr id="0" name=""/>
        <dsp:cNvSpPr/>
      </dsp:nvSpPr>
      <dsp:spPr>
        <a:xfrm>
          <a:off x="2100082" y="1740"/>
          <a:ext cx="3095165" cy="459397"/>
        </a:xfrm>
        <a:prstGeom prst="roundRect">
          <a:avLst>
            <a:gd name="adj" fmla="val 10000"/>
          </a:avLst>
        </a:prstGeom>
        <a:solidFill>
          <a:srgbClr val="FF99FF"/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b="1" kern="1200" dirty="0">
              <a:latin typeface="Times New Roman" pitchFamily="18" charset="0"/>
              <a:cs typeface="Times New Roman" pitchFamily="18" charset="0"/>
            </a:rPr>
            <a:t>Terminy  i pojęcia pokrewne wykluczeniu społecznemu</a:t>
          </a:r>
        </a:p>
      </dsp:txBody>
      <dsp:txXfrm>
        <a:off x="2100082" y="1740"/>
        <a:ext cx="3095165" cy="459397"/>
      </dsp:txXfrm>
    </dsp:sp>
    <dsp:sp modelId="{1EA0B2A7-CD6A-4C5F-9AD9-4CF885AAE797}">
      <dsp:nvSpPr>
        <dsp:cNvPr id="0" name=""/>
        <dsp:cNvSpPr/>
      </dsp:nvSpPr>
      <dsp:spPr>
        <a:xfrm rot="5400000">
          <a:off x="3607467" y="501335"/>
          <a:ext cx="80394" cy="80394"/>
        </a:xfrm>
        <a:prstGeom prst="rightArrow">
          <a:avLst>
            <a:gd name="adj1" fmla="val 667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6BEEC2-3567-4C0F-82FC-0E17F2E85635}">
      <dsp:nvSpPr>
        <dsp:cNvPr id="0" name=""/>
        <dsp:cNvSpPr/>
      </dsp:nvSpPr>
      <dsp:spPr>
        <a:xfrm>
          <a:off x="2169285" y="621927"/>
          <a:ext cx="2956758" cy="459397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>
              <a:latin typeface="Times New Roman" pitchFamily="18" charset="0"/>
              <a:cs typeface="Times New Roman" pitchFamily="18" charset="0"/>
            </a:rPr>
            <a:t>ubóstwo - bieda - pauperyzm</a:t>
          </a:r>
        </a:p>
      </dsp:txBody>
      <dsp:txXfrm>
        <a:off x="2169285" y="621927"/>
        <a:ext cx="2956758" cy="459397"/>
      </dsp:txXfrm>
    </dsp:sp>
    <dsp:sp modelId="{3680488B-4836-40A3-927E-DB32818F5D49}">
      <dsp:nvSpPr>
        <dsp:cNvPr id="0" name=""/>
        <dsp:cNvSpPr/>
      </dsp:nvSpPr>
      <dsp:spPr>
        <a:xfrm rot="5400000">
          <a:off x="3607467" y="1121522"/>
          <a:ext cx="80394" cy="80394"/>
        </a:xfrm>
        <a:prstGeom prst="rightArrow">
          <a:avLst>
            <a:gd name="adj1" fmla="val 667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98BF91-D318-46C3-9DB0-E6774252995D}">
      <dsp:nvSpPr>
        <dsp:cNvPr id="0" name=""/>
        <dsp:cNvSpPr/>
      </dsp:nvSpPr>
      <dsp:spPr>
        <a:xfrm>
          <a:off x="2198944" y="1242114"/>
          <a:ext cx="2897440" cy="459397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>
              <a:latin typeface="Times New Roman" pitchFamily="18" charset="0"/>
              <a:cs typeface="Times New Roman" pitchFamily="18" charset="0"/>
            </a:rPr>
            <a:t>deprywacja społeczna - upośledzenie społeczne </a:t>
          </a:r>
        </a:p>
      </dsp:txBody>
      <dsp:txXfrm>
        <a:off x="2198944" y="1242114"/>
        <a:ext cx="2897440" cy="459397"/>
      </dsp:txXfrm>
    </dsp:sp>
    <dsp:sp modelId="{539D7358-6D0C-4AA6-8A98-142359CCEDC4}">
      <dsp:nvSpPr>
        <dsp:cNvPr id="0" name=""/>
        <dsp:cNvSpPr/>
      </dsp:nvSpPr>
      <dsp:spPr>
        <a:xfrm rot="5400000">
          <a:off x="3607467" y="1741709"/>
          <a:ext cx="80394" cy="80394"/>
        </a:xfrm>
        <a:prstGeom prst="rightArrow">
          <a:avLst>
            <a:gd name="adj1" fmla="val 667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8DB9B3-F97E-47D0-94D1-BC60FE2CAB05}">
      <dsp:nvSpPr>
        <dsp:cNvPr id="0" name=""/>
        <dsp:cNvSpPr/>
      </dsp:nvSpPr>
      <dsp:spPr>
        <a:xfrm>
          <a:off x="2189058" y="1862301"/>
          <a:ext cx="2917213" cy="459397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>
              <a:latin typeface="Times New Roman" pitchFamily="18" charset="0"/>
              <a:cs typeface="Times New Roman" pitchFamily="18" charset="0"/>
            </a:rPr>
            <a:t>marginalność - marginalizacja - deprawacja</a:t>
          </a:r>
        </a:p>
      </dsp:txBody>
      <dsp:txXfrm>
        <a:off x="2189058" y="1862301"/>
        <a:ext cx="2917213" cy="459397"/>
      </dsp:txXfrm>
    </dsp:sp>
    <dsp:sp modelId="{0361D449-1C90-408B-B3EB-BF30271A546D}">
      <dsp:nvSpPr>
        <dsp:cNvPr id="0" name=""/>
        <dsp:cNvSpPr/>
      </dsp:nvSpPr>
      <dsp:spPr>
        <a:xfrm rot="5400000">
          <a:off x="3607467" y="2361896"/>
          <a:ext cx="80394" cy="80394"/>
        </a:xfrm>
        <a:prstGeom prst="rightArrow">
          <a:avLst>
            <a:gd name="adj1" fmla="val 667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D02A11-E850-4E66-B9FD-6C58674FD896}">
      <dsp:nvSpPr>
        <dsp:cNvPr id="0" name=""/>
        <dsp:cNvSpPr/>
      </dsp:nvSpPr>
      <dsp:spPr>
        <a:xfrm>
          <a:off x="2163864" y="2482488"/>
          <a:ext cx="2967600" cy="459397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>
              <a:latin typeface="Times New Roman" pitchFamily="18" charset="0"/>
              <a:cs typeface="Times New Roman" pitchFamily="18" charset="0"/>
            </a:rPr>
            <a:t>uprzedmiotowienie</a:t>
          </a:r>
        </a:p>
      </dsp:txBody>
      <dsp:txXfrm>
        <a:off x="2163864" y="2482488"/>
        <a:ext cx="2967600" cy="459397"/>
      </dsp:txXfrm>
    </dsp:sp>
    <dsp:sp modelId="{CABF6C50-D6D0-44E1-B1FF-A91E689A25F6}">
      <dsp:nvSpPr>
        <dsp:cNvPr id="0" name=""/>
        <dsp:cNvSpPr/>
      </dsp:nvSpPr>
      <dsp:spPr>
        <a:xfrm rot="5600787">
          <a:off x="3588275" y="2982954"/>
          <a:ext cx="82412" cy="80394"/>
        </a:xfrm>
        <a:prstGeom prst="rightArrow">
          <a:avLst>
            <a:gd name="adj1" fmla="val 667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0E4653-E8CE-42E5-BC04-82ACDD2177C1}">
      <dsp:nvSpPr>
        <dsp:cNvPr id="0" name=""/>
        <dsp:cNvSpPr/>
      </dsp:nvSpPr>
      <dsp:spPr>
        <a:xfrm>
          <a:off x="2141887" y="3104416"/>
          <a:ext cx="2938823" cy="459397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>
              <a:latin typeface="Times New Roman" pitchFamily="18" charset="0"/>
              <a:cs typeface="Times New Roman" pitchFamily="18" charset="0"/>
            </a:rPr>
            <a:t>segregacja - izolacja - wyłączenie</a:t>
          </a:r>
        </a:p>
      </dsp:txBody>
      <dsp:txXfrm>
        <a:off x="2141887" y="3104416"/>
        <a:ext cx="2938823" cy="459397"/>
      </dsp:txXfrm>
    </dsp:sp>
    <dsp:sp modelId="{652B48D0-5BC6-4572-993F-BBC824A64B3B}">
      <dsp:nvSpPr>
        <dsp:cNvPr id="0" name=""/>
        <dsp:cNvSpPr/>
      </dsp:nvSpPr>
      <dsp:spPr>
        <a:xfrm>
          <a:off x="5452510" y="1740"/>
          <a:ext cx="3518179" cy="459397"/>
        </a:xfrm>
        <a:prstGeom prst="roundRect">
          <a:avLst>
            <a:gd name="adj" fmla="val 10000"/>
          </a:avLst>
        </a:prstGeom>
        <a:solidFill>
          <a:srgbClr val="66FF33"/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b="1" kern="1200" dirty="0">
              <a:latin typeface="Times New Roman" pitchFamily="18" charset="0"/>
              <a:cs typeface="Times New Roman" pitchFamily="18" charset="0"/>
            </a:rPr>
            <a:t>Antonimy </a:t>
          </a:r>
          <a:br>
            <a:rPr lang="pl-PL" sz="1200" b="1" kern="1200" dirty="0">
              <a:latin typeface="Times New Roman" pitchFamily="18" charset="0"/>
              <a:cs typeface="Times New Roman" pitchFamily="18" charset="0"/>
            </a:rPr>
          </a:br>
          <a:r>
            <a:rPr lang="pl-PL" sz="1200" b="1" kern="1200" dirty="0">
              <a:latin typeface="Times New Roman" pitchFamily="18" charset="0"/>
              <a:cs typeface="Times New Roman" pitchFamily="18" charset="0"/>
            </a:rPr>
            <a:t>wykluczenia </a:t>
          </a:r>
          <a:r>
            <a:rPr lang="pl-PL" sz="1200" b="1" kern="1200" dirty="0" smtClean="0">
              <a:latin typeface="Times New Roman" pitchFamily="18" charset="0"/>
              <a:cs typeface="Times New Roman" pitchFamily="18" charset="0"/>
            </a:rPr>
            <a:t>społecznego</a:t>
          </a:r>
          <a:endParaRPr lang="pl-PL" sz="1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452510" y="1740"/>
        <a:ext cx="3518179" cy="459397"/>
      </dsp:txXfrm>
    </dsp:sp>
    <dsp:sp modelId="{355897E8-0A5D-4374-8C67-C113539B34BA}">
      <dsp:nvSpPr>
        <dsp:cNvPr id="0" name=""/>
        <dsp:cNvSpPr/>
      </dsp:nvSpPr>
      <dsp:spPr>
        <a:xfrm rot="5400000">
          <a:off x="7171402" y="501335"/>
          <a:ext cx="80394" cy="80394"/>
        </a:xfrm>
        <a:prstGeom prst="rightArrow">
          <a:avLst>
            <a:gd name="adj1" fmla="val 667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15799A-07AD-487C-B67F-5D163DD11CE2}">
      <dsp:nvSpPr>
        <dsp:cNvPr id="0" name=""/>
        <dsp:cNvSpPr/>
      </dsp:nvSpPr>
      <dsp:spPr>
        <a:xfrm>
          <a:off x="5482169" y="621927"/>
          <a:ext cx="3458861" cy="459397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>
              <a:latin typeface="Times New Roman" pitchFamily="18" charset="0"/>
              <a:cs typeface="Times New Roman" pitchFamily="18" charset="0"/>
            </a:rPr>
            <a:t>bogactwo - dobrobyt - luksus</a:t>
          </a:r>
        </a:p>
      </dsp:txBody>
      <dsp:txXfrm>
        <a:off x="5482169" y="621927"/>
        <a:ext cx="3458861" cy="459397"/>
      </dsp:txXfrm>
    </dsp:sp>
    <dsp:sp modelId="{B0EE4653-17D6-4A14-8680-A491008F78AC}">
      <dsp:nvSpPr>
        <dsp:cNvPr id="0" name=""/>
        <dsp:cNvSpPr/>
      </dsp:nvSpPr>
      <dsp:spPr>
        <a:xfrm rot="5400000">
          <a:off x="7171402" y="1121522"/>
          <a:ext cx="80394" cy="80394"/>
        </a:xfrm>
        <a:prstGeom prst="rightArrow">
          <a:avLst>
            <a:gd name="adj1" fmla="val 667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CBE080-11B2-4E1E-9A64-034EE6BCA1E0}">
      <dsp:nvSpPr>
        <dsp:cNvPr id="0" name=""/>
        <dsp:cNvSpPr/>
      </dsp:nvSpPr>
      <dsp:spPr>
        <a:xfrm>
          <a:off x="5531600" y="1242114"/>
          <a:ext cx="3359999" cy="459397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>
              <a:latin typeface="Times New Roman" pitchFamily="18" charset="0"/>
              <a:cs typeface="Times New Roman" pitchFamily="18" charset="0"/>
            </a:rPr>
            <a:t>uprzywilejowanie - </a:t>
          </a:r>
          <a:r>
            <a:rPr lang="pl-PL" sz="1200" kern="1200" dirty="0" smtClean="0">
              <a:latin typeface="Times New Roman" pitchFamily="18" charset="0"/>
              <a:cs typeface="Times New Roman" pitchFamily="18" charset="0"/>
            </a:rPr>
            <a:t>rehabilitacja </a:t>
          </a:r>
          <a:r>
            <a:rPr lang="pl-PL" sz="1200" kern="1200" dirty="0">
              <a:latin typeface="Times New Roman" pitchFamily="18" charset="0"/>
              <a:cs typeface="Times New Roman" pitchFamily="18" charset="0"/>
            </a:rPr>
            <a:t>społeczna</a:t>
          </a:r>
        </a:p>
      </dsp:txBody>
      <dsp:txXfrm>
        <a:off x="5531600" y="1242114"/>
        <a:ext cx="3359999" cy="459397"/>
      </dsp:txXfrm>
    </dsp:sp>
    <dsp:sp modelId="{9AABAE0F-ABEF-471D-BA40-0B95502E94D6}">
      <dsp:nvSpPr>
        <dsp:cNvPr id="0" name=""/>
        <dsp:cNvSpPr/>
      </dsp:nvSpPr>
      <dsp:spPr>
        <a:xfrm rot="5400000">
          <a:off x="7171402" y="1741709"/>
          <a:ext cx="80394" cy="80394"/>
        </a:xfrm>
        <a:prstGeom prst="rightArrow">
          <a:avLst>
            <a:gd name="adj1" fmla="val 667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AC8B2E-51A7-43E7-9648-E3644349EA45}">
      <dsp:nvSpPr>
        <dsp:cNvPr id="0" name=""/>
        <dsp:cNvSpPr/>
      </dsp:nvSpPr>
      <dsp:spPr>
        <a:xfrm>
          <a:off x="5521714" y="1862301"/>
          <a:ext cx="3379771" cy="459397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>
              <a:latin typeface="Times New Roman" pitchFamily="18" charset="0"/>
              <a:cs typeface="Times New Roman" pitchFamily="18" charset="0"/>
            </a:rPr>
            <a:t>uczestnictwo - partycypacja - wspólnota</a:t>
          </a:r>
        </a:p>
      </dsp:txBody>
      <dsp:txXfrm>
        <a:off x="5521714" y="1862301"/>
        <a:ext cx="3379771" cy="459397"/>
      </dsp:txXfrm>
    </dsp:sp>
    <dsp:sp modelId="{2093547A-D8E5-4985-BEF6-D3292AED2BA6}">
      <dsp:nvSpPr>
        <dsp:cNvPr id="0" name=""/>
        <dsp:cNvSpPr/>
      </dsp:nvSpPr>
      <dsp:spPr>
        <a:xfrm rot="5400000">
          <a:off x="7171402" y="2361896"/>
          <a:ext cx="80394" cy="80394"/>
        </a:xfrm>
        <a:prstGeom prst="rightArrow">
          <a:avLst>
            <a:gd name="adj1" fmla="val 667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1FB1B3-5BC1-40F4-A89E-A2212F680DF5}">
      <dsp:nvSpPr>
        <dsp:cNvPr id="0" name=""/>
        <dsp:cNvSpPr/>
      </dsp:nvSpPr>
      <dsp:spPr>
        <a:xfrm>
          <a:off x="5474056" y="2482488"/>
          <a:ext cx="3475087" cy="459397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>
              <a:latin typeface="Times New Roman" pitchFamily="18" charset="0"/>
              <a:cs typeface="Times New Roman" pitchFamily="18" charset="0"/>
            </a:rPr>
            <a:t>upodmiotowienie</a:t>
          </a:r>
        </a:p>
      </dsp:txBody>
      <dsp:txXfrm>
        <a:off x="5474056" y="2482488"/>
        <a:ext cx="3475087" cy="459397"/>
      </dsp:txXfrm>
    </dsp:sp>
    <dsp:sp modelId="{A6F1ED5C-3374-45D0-A091-38FE6ECD9E63}">
      <dsp:nvSpPr>
        <dsp:cNvPr id="0" name=""/>
        <dsp:cNvSpPr/>
      </dsp:nvSpPr>
      <dsp:spPr>
        <a:xfrm rot="5400000">
          <a:off x="7171402" y="2982084"/>
          <a:ext cx="80394" cy="80394"/>
        </a:xfrm>
        <a:prstGeom prst="rightArrow">
          <a:avLst>
            <a:gd name="adj1" fmla="val 667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C00A79-45DA-4128-9A59-B8C5D8DA625D}">
      <dsp:nvSpPr>
        <dsp:cNvPr id="0" name=""/>
        <dsp:cNvSpPr/>
      </dsp:nvSpPr>
      <dsp:spPr>
        <a:xfrm>
          <a:off x="5495491" y="3102675"/>
          <a:ext cx="3432216" cy="459397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>
              <a:latin typeface="Times New Roman" pitchFamily="18" charset="0"/>
              <a:cs typeface="Times New Roman" pitchFamily="18" charset="0"/>
            </a:rPr>
            <a:t>asymilacja - akomodacja - inkluzja</a:t>
          </a:r>
        </a:p>
      </dsp:txBody>
      <dsp:txXfrm>
        <a:off x="5495491" y="3102675"/>
        <a:ext cx="3432216" cy="459397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453447A-3377-48B6-B3C8-59CF000C9562}">
      <dsp:nvSpPr>
        <dsp:cNvPr id="0" name=""/>
        <dsp:cNvSpPr/>
      </dsp:nvSpPr>
      <dsp:spPr>
        <a:xfrm>
          <a:off x="3866856" y="214080"/>
          <a:ext cx="8089752" cy="1471867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>
              <a:latin typeface="Times New Roman" pitchFamily="18" charset="0"/>
              <a:cs typeface="Times New Roman" pitchFamily="18" charset="0"/>
            </a:rPr>
            <a:t>dostarcza wiedzę na temat tego, czy istnieje </a:t>
          </a:r>
          <a:r>
            <a:rPr lang="pl-PL" sz="2000" kern="1200" dirty="0" smtClean="0">
              <a:latin typeface="Times New Roman" pitchFamily="18" charset="0"/>
              <a:cs typeface="Times New Roman" pitchFamily="18" charset="0"/>
            </a:rPr>
            <a:t>potrzeba </a:t>
          </a:r>
          <a:r>
            <a:rPr lang="pl-PL" sz="2000" kern="1200" dirty="0">
              <a:latin typeface="Times New Roman" pitchFamily="18" charset="0"/>
              <a:cs typeface="Times New Roman" pitchFamily="18" charset="0"/>
            </a:rPr>
            <a:t>zastosowania danych rozwiązań, czy założone w nich cele są możliwe do </a:t>
          </a:r>
          <a:r>
            <a:rPr lang="pl-PL" sz="2000" kern="1200" dirty="0" smtClean="0">
              <a:latin typeface="Times New Roman" pitchFamily="18" charset="0"/>
              <a:cs typeface="Times New Roman" pitchFamily="18" charset="0"/>
            </a:rPr>
            <a:t>osiągnięcia i </a:t>
          </a:r>
          <a:r>
            <a:rPr lang="pl-PL" sz="2000" kern="1200" dirty="0">
              <a:latin typeface="Times New Roman" pitchFamily="18" charset="0"/>
              <a:cs typeface="Times New Roman" pitchFamily="18" charset="0"/>
            </a:rPr>
            <a:t>czy zaprojektowano odpowiednie systemy, aby można było je monitorować i oceniać. </a:t>
          </a:r>
        </a:p>
      </dsp:txBody>
      <dsp:txXfrm>
        <a:off x="3866856" y="214080"/>
        <a:ext cx="8089752" cy="1471867"/>
      </dsp:txXfrm>
    </dsp:sp>
    <dsp:sp modelId="{17265A4F-AB8D-44B0-9574-34387F0C55C1}">
      <dsp:nvSpPr>
        <dsp:cNvPr id="0" name=""/>
        <dsp:cNvSpPr/>
      </dsp:nvSpPr>
      <dsp:spPr>
        <a:xfrm>
          <a:off x="6791" y="324"/>
          <a:ext cx="3860065" cy="18993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900" kern="1200">
              <a:latin typeface="Times New Roman" pitchFamily="18" charset="0"/>
              <a:cs typeface="Times New Roman" pitchFamily="18" charset="0"/>
            </a:rPr>
            <a:t>OZPS w perspektywie ewaluacyjnej </a:t>
          </a:r>
        </a:p>
      </dsp:txBody>
      <dsp:txXfrm>
        <a:off x="6791" y="324"/>
        <a:ext cx="3860065" cy="1899380"/>
      </dsp:txXfrm>
    </dsp:sp>
    <dsp:sp modelId="{17E0B0CD-C9EA-4502-8F61-F2E0EAEB3EEE}">
      <dsp:nvSpPr>
        <dsp:cNvPr id="0" name=""/>
        <dsp:cNvSpPr/>
      </dsp:nvSpPr>
      <dsp:spPr>
        <a:xfrm>
          <a:off x="3837675" y="2089642"/>
          <a:ext cx="8124748" cy="2161324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>
              <a:latin typeface="Times New Roman" pitchFamily="18" charset="0"/>
              <a:cs typeface="Times New Roman" pitchFamily="18" charset="0"/>
            </a:rPr>
            <a:t>dostarcza wiedzę dla potrzeb przyszłych interwencji, których celem jest spowodowanie zmian wobec niekorzystnych zjawisk społecznych. To nie tylko inwentaryzacja problemów i środków, które dadzą odpowiedź na pytanie: jak jest? i ile, czego mamy?, ale </a:t>
          </a:r>
          <a:r>
            <a:rPr lang="pl-PL" sz="2000" kern="1200" dirty="0" smtClean="0">
              <a:latin typeface="Times New Roman" pitchFamily="18" charset="0"/>
              <a:cs typeface="Times New Roman" pitchFamily="18" charset="0"/>
            </a:rPr>
            <a:t>to </a:t>
          </a:r>
          <a:r>
            <a:rPr lang="pl-PL" sz="2000" kern="1200" dirty="0">
              <a:latin typeface="Times New Roman" pitchFamily="18" charset="0"/>
              <a:cs typeface="Times New Roman" pitchFamily="18" charset="0"/>
            </a:rPr>
            <a:t>uzyskana informacja na temat tego, co możemy w danej sytuacji zrobić? </a:t>
          </a:r>
        </a:p>
      </dsp:txBody>
      <dsp:txXfrm>
        <a:off x="3837675" y="2089642"/>
        <a:ext cx="8124748" cy="2161324"/>
      </dsp:txXfrm>
    </dsp:sp>
    <dsp:sp modelId="{69160B76-5C24-471E-8BE9-2B9949677091}">
      <dsp:nvSpPr>
        <dsp:cNvPr id="0" name=""/>
        <dsp:cNvSpPr/>
      </dsp:nvSpPr>
      <dsp:spPr>
        <a:xfrm>
          <a:off x="975" y="2220614"/>
          <a:ext cx="3836699" cy="18993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900" kern="1200">
              <a:latin typeface="Times New Roman" pitchFamily="18" charset="0"/>
              <a:cs typeface="Times New Roman" pitchFamily="18" charset="0"/>
            </a:rPr>
            <a:t>OZPS w persepktywie diagnostycznej</a:t>
          </a:r>
        </a:p>
      </dsp:txBody>
      <dsp:txXfrm>
        <a:off x="975" y="2220614"/>
        <a:ext cx="3836699" cy="189938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159D1FC-24D5-4655-9E79-FFD12A9A4675}">
      <dsp:nvSpPr>
        <dsp:cNvPr id="0" name=""/>
        <dsp:cNvSpPr/>
      </dsp:nvSpPr>
      <dsp:spPr>
        <a:xfrm rot="5400000">
          <a:off x="-95907" y="102150"/>
          <a:ext cx="639384" cy="44756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/>
            <a:t>1</a:t>
          </a:r>
        </a:p>
      </dsp:txBody>
      <dsp:txXfrm rot="5400000">
        <a:off x="-95907" y="102150"/>
        <a:ext cx="639384" cy="447569"/>
      </dsp:txXfrm>
    </dsp:sp>
    <dsp:sp modelId="{695321A2-817F-420A-9C8C-E9C440BD6F03}">
      <dsp:nvSpPr>
        <dsp:cNvPr id="0" name=""/>
        <dsp:cNvSpPr/>
      </dsp:nvSpPr>
      <dsp:spPr>
        <a:xfrm rot="5400000">
          <a:off x="6006476" y="-5552664"/>
          <a:ext cx="415600" cy="115334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200" i="1" kern="1200" dirty="0">
              <a:latin typeface="Bookman Old Style" pitchFamily="18" charset="0"/>
              <a:cs typeface="Times New Roman" pitchFamily="18" charset="0"/>
            </a:rPr>
            <a:t>Wskazówka – </a:t>
          </a:r>
          <a:r>
            <a:rPr lang="pl-PL" sz="1200" kern="1200" dirty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należy rozważyć do kogo będą kierowane informacje </a:t>
          </a:r>
          <a:r>
            <a:rPr lang="pl-PL" sz="1200" kern="1200" dirty="0">
              <a:latin typeface="Bookman Old Style" pitchFamily="18" charset="0"/>
              <a:cs typeface="Times New Roman" pitchFamily="18" charset="0"/>
            </a:rPr>
            <a:t>zawarte w raporcie, kto będzie głównym ich odbiorcą? . Ustalenia w tej kwestii będą miały wpływ na formę, strukturę i zakres, zawartych treści.</a:t>
          </a:r>
        </a:p>
      </dsp:txBody>
      <dsp:txXfrm rot="5400000">
        <a:off x="6006476" y="-5552664"/>
        <a:ext cx="415600" cy="11533414"/>
      </dsp:txXfrm>
    </dsp:sp>
    <dsp:sp modelId="{B0F67692-88CD-4AE7-A4BF-7321CABD86CD}">
      <dsp:nvSpPr>
        <dsp:cNvPr id="0" name=""/>
        <dsp:cNvSpPr/>
      </dsp:nvSpPr>
      <dsp:spPr>
        <a:xfrm rot="5400000">
          <a:off x="-95907" y="667193"/>
          <a:ext cx="639384" cy="44756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/>
            <a:t>2</a:t>
          </a:r>
        </a:p>
      </dsp:txBody>
      <dsp:txXfrm rot="5400000">
        <a:off x="-95907" y="667193"/>
        <a:ext cx="639384" cy="447569"/>
      </dsp:txXfrm>
    </dsp:sp>
    <dsp:sp modelId="{6F238766-7CDD-4F3C-B247-0380F44EA3C8}">
      <dsp:nvSpPr>
        <dsp:cNvPr id="0" name=""/>
        <dsp:cNvSpPr/>
      </dsp:nvSpPr>
      <dsp:spPr>
        <a:xfrm rot="5400000">
          <a:off x="6006476" y="-4987621"/>
          <a:ext cx="415600" cy="115334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200" i="1" kern="1200" dirty="0">
              <a:latin typeface="Bookman Old Style" pitchFamily="18" charset="0"/>
              <a:cs typeface="Times New Roman" pitchFamily="18" charset="0"/>
            </a:rPr>
            <a:t>Wskazówka –</a:t>
          </a:r>
          <a:r>
            <a:rPr lang="pl-PL" sz="1200" kern="1200" dirty="0">
              <a:latin typeface="Bookman Old Style" pitchFamily="18" charset="0"/>
              <a:cs typeface="Times New Roman" pitchFamily="18" charset="0"/>
            </a:rPr>
            <a:t> informacje w raporcie powinny być  </a:t>
          </a:r>
          <a:r>
            <a:rPr lang="pl-PL" sz="1200" kern="1200" dirty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przedstawione w sposób rzeczowy, zwięzły i konkretny</a:t>
          </a:r>
          <a:r>
            <a:rPr lang="pl-PL" sz="1200" kern="1200" dirty="0">
              <a:latin typeface="Bookman Old Style" pitchFamily="18" charset="0"/>
              <a:cs typeface="Times New Roman" pitchFamily="18" charset="0"/>
            </a:rPr>
            <a:t>, językiem </a:t>
          </a:r>
          <a:r>
            <a:rPr lang="pl-PL" sz="1200" kern="1200" dirty="0" smtClean="0">
              <a:latin typeface="Bookman Old Style" pitchFamily="18" charset="0"/>
              <a:cs typeface="Times New Roman" pitchFamily="18" charset="0"/>
            </a:rPr>
            <a:t>prostym i </a:t>
          </a:r>
          <a:r>
            <a:rPr lang="pl-PL" sz="1200" kern="1200" dirty="0">
              <a:latin typeface="Bookman Old Style" pitchFamily="18" charset="0"/>
              <a:cs typeface="Times New Roman" pitchFamily="18" charset="0"/>
            </a:rPr>
            <a:t>zrozumiałym</a:t>
          </a:r>
        </a:p>
      </dsp:txBody>
      <dsp:txXfrm rot="5400000">
        <a:off x="6006476" y="-4987621"/>
        <a:ext cx="415600" cy="11533414"/>
      </dsp:txXfrm>
    </dsp:sp>
    <dsp:sp modelId="{586B3969-AF36-4348-B527-89A17AF92701}">
      <dsp:nvSpPr>
        <dsp:cNvPr id="0" name=""/>
        <dsp:cNvSpPr/>
      </dsp:nvSpPr>
      <dsp:spPr>
        <a:xfrm rot="5400000">
          <a:off x="-95907" y="1232236"/>
          <a:ext cx="639384" cy="44756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/>
            <a:t>3</a:t>
          </a:r>
        </a:p>
      </dsp:txBody>
      <dsp:txXfrm rot="5400000">
        <a:off x="-95907" y="1232236"/>
        <a:ext cx="639384" cy="447569"/>
      </dsp:txXfrm>
    </dsp:sp>
    <dsp:sp modelId="{07B68AA6-FB43-4760-B152-9370067B244A}">
      <dsp:nvSpPr>
        <dsp:cNvPr id="0" name=""/>
        <dsp:cNvSpPr/>
      </dsp:nvSpPr>
      <dsp:spPr>
        <a:xfrm rot="5400000">
          <a:off x="6006476" y="-4422578"/>
          <a:ext cx="415600" cy="115334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200" i="1" kern="1200" dirty="0">
              <a:latin typeface="Bookman Old Style" pitchFamily="18" charset="0"/>
              <a:cs typeface="Times New Roman" pitchFamily="18" charset="0"/>
            </a:rPr>
            <a:t>Wskazówka - </a:t>
          </a:r>
          <a:r>
            <a:rPr lang="pl-PL" sz="1200" kern="1200" dirty="0">
              <a:latin typeface="Bookman Old Style" pitchFamily="18" charset="0"/>
              <a:cs typeface="Times New Roman" pitchFamily="18" charset="0"/>
            </a:rPr>
            <a:t>najistotniejsze informacje, wnioski i rekomendacje,  skupiające  uwagę odbiorców na kluczowych kwestiach wynikających </a:t>
          </a:r>
          <a:r>
            <a:rPr lang="pl-PL" sz="1200" kern="1200" dirty="0" smtClean="0">
              <a:latin typeface="Bookman Old Style" pitchFamily="18" charset="0"/>
              <a:cs typeface="Times New Roman" pitchFamily="18" charset="0"/>
            </a:rPr>
            <a:t/>
          </a:r>
          <a:br>
            <a:rPr lang="pl-PL" sz="1200" kern="1200" dirty="0" smtClean="0">
              <a:latin typeface="Bookman Old Style" pitchFamily="18" charset="0"/>
              <a:cs typeface="Times New Roman" pitchFamily="18" charset="0"/>
            </a:rPr>
          </a:br>
          <a:r>
            <a:rPr lang="pl-PL" sz="1200" kern="1200" dirty="0" smtClean="0">
              <a:latin typeface="Bookman Old Style" pitchFamily="18" charset="0"/>
              <a:cs typeface="Times New Roman" pitchFamily="18" charset="0"/>
            </a:rPr>
            <a:t>z </a:t>
          </a:r>
          <a:r>
            <a:rPr lang="pl-PL" sz="1200" kern="1200" dirty="0">
              <a:latin typeface="Bookman Old Style" pitchFamily="18" charset="0"/>
              <a:cs typeface="Times New Roman" pitchFamily="18" charset="0"/>
            </a:rPr>
            <a:t>analiz należy </a:t>
          </a:r>
          <a:r>
            <a:rPr lang="pl-PL" sz="1200" kern="1200" dirty="0" smtClean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przygotować w </a:t>
          </a:r>
          <a:r>
            <a:rPr lang="pl-PL" sz="1200" kern="1200" dirty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formie streszczenia</a:t>
          </a:r>
          <a:r>
            <a:rPr lang="pl-PL" sz="1200" kern="1200" dirty="0">
              <a:latin typeface="Bookman Old Style" pitchFamily="18" charset="0"/>
              <a:cs typeface="Times New Roman" pitchFamily="18" charset="0"/>
            </a:rPr>
            <a:t>, bez względu na dodatkowy wysiłek.</a:t>
          </a:r>
        </a:p>
      </dsp:txBody>
      <dsp:txXfrm rot="5400000">
        <a:off x="6006476" y="-4422578"/>
        <a:ext cx="415600" cy="11533414"/>
      </dsp:txXfrm>
    </dsp:sp>
    <dsp:sp modelId="{CC956C1B-93DA-4B33-A606-F46FF8C8606A}">
      <dsp:nvSpPr>
        <dsp:cNvPr id="0" name=""/>
        <dsp:cNvSpPr/>
      </dsp:nvSpPr>
      <dsp:spPr>
        <a:xfrm rot="5400000">
          <a:off x="-95907" y="1797278"/>
          <a:ext cx="639384" cy="44756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/>
            <a:t>4</a:t>
          </a:r>
        </a:p>
      </dsp:txBody>
      <dsp:txXfrm rot="5400000">
        <a:off x="-95907" y="1797278"/>
        <a:ext cx="639384" cy="447569"/>
      </dsp:txXfrm>
    </dsp:sp>
    <dsp:sp modelId="{51C644D1-694C-43DB-964E-F6B325F5B948}">
      <dsp:nvSpPr>
        <dsp:cNvPr id="0" name=""/>
        <dsp:cNvSpPr/>
      </dsp:nvSpPr>
      <dsp:spPr>
        <a:xfrm rot="5400000">
          <a:off x="6006476" y="-3857536"/>
          <a:ext cx="415600" cy="115334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200" i="1" kern="1200" dirty="0">
              <a:latin typeface="Bookman Old Style" pitchFamily="18" charset="0"/>
              <a:cs typeface="Times New Roman" pitchFamily="18" charset="0"/>
            </a:rPr>
            <a:t>Wskazówka – </a:t>
          </a:r>
          <a:r>
            <a:rPr lang="pl-PL" sz="1200" kern="1200" dirty="0">
              <a:latin typeface="Bookman Old Style" pitchFamily="18" charset="0"/>
              <a:cs typeface="Times New Roman" pitchFamily="18" charset="0"/>
            </a:rPr>
            <a:t>należy poprzedzić przekazanie raportu wysłaniem do radnych i innych odbiorców wiadomości (mail) zapowiadającej przekaz raportu. </a:t>
          </a:r>
        </a:p>
      </dsp:txBody>
      <dsp:txXfrm rot="5400000">
        <a:off x="6006476" y="-3857536"/>
        <a:ext cx="415600" cy="11533414"/>
      </dsp:txXfrm>
    </dsp:sp>
    <dsp:sp modelId="{7B52E954-3404-4D1C-AD62-F7A0A0EAE05D}">
      <dsp:nvSpPr>
        <dsp:cNvPr id="0" name=""/>
        <dsp:cNvSpPr/>
      </dsp:nvSpPr>
      <dsp:spPr>
        <a:xfrm rot="5400000">
          <a:off x="-95907" y="2362321"/>
          <a:ext cx="639384" cy="44756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/>
            <a:t>5</a:t>
          </a:r>
        </a:p>
      </dsp:txBody>
      <dsp:txXfrm rot="5400000">
        <a:off x="-95907" y="2362321"/>
        <a:ext cx="639384" cy="447569"/>
      </dsp:txXfrm>
    </dsp:sp>
    <dsp:sp modelId="{D215FCA1-47EB-4197-97FA-DDF39F272866}">
      <dsp:nvSpPr>
        <dsp:cNvPr id="0" name=""/>
        <dsp:cNvSpPr/>
      </dsp:nvSpPr>
      <dsp:spPr>
        <a:xfrm rot="5400000">
          <a:off x="6006476" y="-3292493"/>
          <a:ext cx="415600" cy="115334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200" i="1" kern="1200" dirty="0">
              <a:latin typeface="Bookman Old Style" pitchFamily="18" charset="0"/>
              <a:cs typeface="Times New Roman" pitchFamily="18" charset="0"/>
            </a:rPr>
            <a:t>Wskazówka – </a:t>
          </a:r>
          <a:r>
            <a:rPr lang="pl-PL" sz="1200" kern="1200" dirty="0">
              <a:latin typeface="Bookman Old Style" pitchFamily="18" charset="0"/>
              <a:cs typeface="Times New Roman" pitchFamily="18" charset="0"/>
            </a:rPr>
            <a:t>przekazanie gotowego </a:t>
          </a:r>
          <a:r>
            <a:rPr lang="pl-PL" sz="1200" kern="1200" dirty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raportu powinno nastąpić wcześniej</a:t>
          </a:r>
          <a:r>
            <a:rPr lang="pl-PL" sz="1200" kern="1200" dirty="0">
              <a:latin typeface="Bookman Old Style" pitchFamily="18" charset="0"/>
              <a:cs typeface="Times New Roman" pitchFamily="18" charset="0"/>
            </a:rPr>
            <a:t>, aby można było się z nim zapoznać.</a:t>
          </a:r>
        </a:p>
      </dsp:txBody>
      <dsp:txXfrm rot="5400000">
        <a:off x="6006476" y="-3292493"/>
        <a:ext cx="415600" cy="11533414"/>
      </dsp:txXfrm>
    </dsp:sp>
    <dsp:sp modelId="{C3529242-D912-4C73-BB88-0298F37E4847}">
      <dsp:nvSpPr>
        <dsp:cNvPr id="0" name=""/>
        <dsp:cNvSpPr/>
      </dsp:nvSpPr>
      <dsp:spPr>
        <a:xfrm rot="5400000">
          <a:off x="-95907" y="2927364"/>
          <a:ext cx="639384" cy="44756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/>
            <a:t>6</a:t>
          </a:r>
        </a:p>
      </dsp:txBody>
      <dsp:txXfrm rot="5400000">
        <a:off x="-95907" y="2927364"/>
        <a:ext cx="639384" cy="447569"/>
      </dsp:txXfrm>
    </dsp:sp>
    <dsp:sp modelId="{8BC97B75-0A10-49C7-A567-DB18C0E3D016}">
      <dsp:nvSpPr>
        <dsp:cNvPr id="0" name=""/>
        <dsp:cNvSpPr/>
      </dsp:nvSpPr>
      <dsp:spPr>
        <a:xfrm rot="5400000">
          <a:off x="6006476" y="-2727450"/>
          <a:ext cx="415600" cy="115334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200" i="1" kern="1200" dirty="0">
              <a:latin typeface="Bookman Old Style" pitchFamily="18" charset="0"/>
              <a:cs typeface="Times New Roman" pitchFamily="18" charset="0"/>
            </a:rPr>
            <a:t>Wskazówka – </a:t>
          </a:r>
          <a:r>
            <a:rPr lang="pl-PL" sz="1200" kern="1200" dirty="0">
              <a:latin typeface="Bookman Old Style" pitchFamily="18" charset="0"/>
              <a:cs typeface="Times New Roman" pitchFamily="18" charset="0"/>
            </a:rPr>
            <a:t>należy zwrócić się do osób publicznych o objęcie funkcji </a:t>
          </a:r>
          <a:r>
            <a:rPr lang="pl-PL" sz="1200" kern="1200" dirty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promotora raportu.</a:t>
          </a:r>
        </a:p>
      </dsp:txBody>
      <dsp:txXfrm rot="5400000">
        <a:off x="6006476" y="-2727450"/>
        <a:ext cx="415600" cy="11533414"/>
      </dsp:txXfrm>
    </dsp:sp>
    <dsp:sp modelId="{E8E1253D-97A8-491B-BAD5-F91109AC7FE4}">
      <dsp:nvSpPr>
        <dsp:cNvPr id="0" name=""/>
        <dsp:cNvSpPr/>
      </dsp:nvSpPr>
      <dsp:spPr>
        <a:xfrm rot="5400000">
          <a:off x="-95907" y="3492407"/>
          <a:ext cx="639384" cy="44756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/>
            <a:t>7</a:t>
          </a:r>
        </a:p>
      </dsp:txBody>
      <dsp:txXfrm rot="5400000">
        <a:off x="-95907" y="3492407"/>
        <a:ext cx="639384" cy="447569"/>
      </dsp:txXfrm>
    </dsp:sp>
    <dsp:sp modelId="{EDFEA949-8C9C-4B0E-A3DA-EFF7DCA61E91}">
      <dsp:nvSpPr>
        <dsp:cNvPr id="0" name=""/>
        <dsp:cNvSpPr/>
      </dsp:nvSpPr>
      <dsp:spPr>
        <a:xfrm rot="5400000">
          <a:off x="6006476" y="-2162407"/>
          <a:ext cx="415600" cy="115334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l-PL" sz="1200" kern="1200" dirty="0">
            <a:latin typeface="Bookman Old Style" pitchFamily="18" charset="0"/>
            <a:cs typeface="Times New Roman" pitchFamily="18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200" i="1" kern="1200" dirty="0">
              <a:latin typeface="Bookman Old Style" pitchFamily="18" charset="0"/>
              <a:cs typeface="Times New Roman" pitchFamily="18" charset="0"/>
            </a:rPr>
            <a:t>Wskazówki – </a:t>
          </a:r>
          <a:r>
            <a:rPr lang="pl-PL" sz="1200" kern="1200" dirty="0">
              <a:latin typeface="Bookman Old Style" pitchFamily="18" charset="0"/>
              <a:cs typeface="Times New Roman" pitchFamily="18" charset="0"/>
            </a:rPr>
            <a:t>raport powinien zawierać </a:t>
          </a:r>
          <a:r>
            <a:rPr lang="pl-PL" sz="1200" kern="1200" dirty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elementy wizualne </a:t>
          </a:r>
          <a:r>
            <a:rPr lang="pl-PL" sz="1200" kern="1200" dirty="0">
              <a:latin typeface="Bookman Old Style" pitchFamily="18" charset="0"/>
              <a:cs typeface="Times New Roman" pitchFamily="18" charset="0"/>
            </a:rPr>
            <a:t>- mapki, wykresy itp.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l-PL" sz="1200" kern="1200" dirty="0">
            <a:latin typeface="Bookman Old Style" pitchFamily="18" charset="0"/>
          </a:endParaRPr>
        </a:p>
      </dsp:txBody>
      <dsp:txXfrm rot="5400000">
        <a:off x="6006476" y="-2162407"/>
        <a:ext cx="415600" cy="11533414"/>
      </dsp:txXfrm>
    </dsp:sp>
    <dsp:sp modelId="{FD4B1230-7DA9-4CAC-A7E2-68B2EB436D73}">
      <dsp:nvSpPr>
        <dsp:cNvPr id="0" name=""/>
        <dsp:cNvSpPr/>
      </dsp:nvSpPr>
      <dsp:spPr>
        <a:xfrm rot="5400000">
          <a:off x="-95907" y="4057450"/>
          <a:ext cx="639384" cy="44756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/>
            <a:t>8</a:t>
          </a:r>
        </a:p>
      </dsp:txBody>
      <dsp:txXfrm rot="5400000">
        <a:off x="-95907" y="4057450"/>
        <a:ext cx="639384" cy="447569"/>
      </dsp:txXfrm>
    </dsp:sp>
    <dsp:sp modelId="{A1EB612E-3B07-48B2-A1AF-32803596269B}">
      <dsp:nvSpPr>
        <dsp:cNvPr id="0" name=""/>
        <dsp:cNvSpPr/>
      </dsp:nvSpPr>
      <dsp:spPr>
        <a:xfrm rot="5400000">
          <a:off x="6006476" y="-1597364"/>
          <a:ext cx="415600" cy="115334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200" i="1" kern="1200" dirty="0">
              <a:latin typeface="Bookman Old Style" pitchFamily="18" charset="0"/>
              <a:cs typeface="Times New Roman" pitchFamily="18" charset="0"/>
            </a:rPr>
            <a:t>Wskazówki – </a:t>
          </a:r>
          <a:r>
            <a:rPr lang="pl-PL" sz="1200" kern="1200" dirty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wręczyć streszczenie </a:t>
          </a:r>
          <a:r>
            <a:rPr lang="pl-PL" sz="1200" kern="1200" dirty="0">
              <a:latin typeface="Bookman Old Style" pitchFamily="18" charset="0"/>
              <a:cs typeface="Times New Roman" pitchFamily="18" charset="0"/>
            </a:rPr>
            <a:t>każdemu obecnemu na sesji rady  gminy /powiatu / województwa</a:t>
          </a:r>
          <a:r>
            <a:rPr lang="pl-PL" sz="1600" kern="1200" dirty="0">
              <a:latin typeface="Times New Roman" pitchFamily="18" charset="0"/>
              <a:cs typeface="Times New Roman" pitchFamily="18" charset="0"/>
            </a:rPr>
            <a:t>. </a:t>
          </a:r>
        </a:p>
      </dsp:txBody>
      <dsp:txXfrm rot="5400000">
        <a:off x="6006476" y="-1597364"/>
        <a:ext cx="415600" cy="11533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9FDBF-D6DF-41F2-AFA9-38BC210FB495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E6E8A2-6697-4B85-959F-86923D66A28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293382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jpe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6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7.jpe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5.png"/><Relationship Id="rId4" Type="http://schemas.openxmlformats.org/officeDocument/2006/relationships/image" Target="../media/image6.jpeg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6.jpe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6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EBCD5040-5AC4-4928-A5C2-0CED0C8CDE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26867"/>
            <a:ext cx="9144000" cy="2387600"/>
          </a:xfrm>
        </p:spPr>
        <p:txBody>
          <a:bodyPr anchor="b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="" xmlns:a16="http://schemas.microsoft.com/office/drawing/2014/main" id="{A21F6A7B-354F-4A15-9134-6F94511C22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58794"/>
            <a:ext cx="9144000" cy="1655762"/>
          </a:xfrm>
        </p:spPr>
        <p:txBody>
          <a:bodyPr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pl-PL" sz="2400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AC628C4C-A390-477E-B4B5-40734141B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0277A0CA-7691-483A-AA0A-4208119AE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99CD1560-D500-4A22-A489-1C533028E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="" xmlns:a16="http://schemas.microsoft.com/office/drawing/2014/main" id="{D41B560F-D8B8-411B-9A3C-DB780BDA13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471885" y="5442225"/>
            <a:ext cx="7760154" cy="1279250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="" xmlns:a16="http://schemas.microsoft.com/office/drawing/2014/main" id="{B467E513-D210-422F-AFC1-53B0B5B93FCB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7030" y="26125"/>
            <a:ext cx="7589770" cy="10842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592723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AF9A1E63-6206-44A1-83CD-FA43FE6A9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C481338A-6585-4D1B-A039-7F649BB48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="" xmlns:a16="http://schemas.microsoft.com/office/drawing/2014/main" id="{F9815D33-2218-4870-B2C6-FA32700EAC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214BE3D5-5E4B-4BF0-A9AC-EE313C287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34549269-AF31-49FA-9C47-D6F5FCC5C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E1023693-5B1F-4EB2-81D6-ECAB62BE8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911500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ABC106F2-9181-4C47-9BAA-1CD26C4BB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="" xmlns:a16="http://schemas.microsoft.com/office/drawing/2014/main" id="{DD81271B-2CA4-458D-8F3C-E5B0A94584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="" xmlns:a16="http://schemas.microsoft.com/office/drawing/2014/main" id="{922C1D33-5120-465C-A90A-429846CEF5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61799242-E783-458F-B723-16BAA1B17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A75A4C6A-4EDB-4C39-8744-5AF3D6FFB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9FF93FFF-92F6-4286-89F0-D814231CF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980288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F6FCC83E-1E98-49C2-B071-5CB8AAEC5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="" xmlns:a16="http://schemas.microsoft.com/office/drawing/2014/main" id="{8FE7EF86-1444-4DB6-ACD6-8269675C72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CD11E543-48FE-46DE-BCA2-B601F705D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3075C5FD-CCBB-4579-B238-3976E9240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BA6F1652-8D31-4CC4-8DFA-6CEA335AE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9511872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="" xmlns:a16="http://schemas.microsoft.com/office/drawing/2014/main" id="{92691BCA-107B-4A89-AA08-BDB0930CC1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="" xmlns:a16="http://schemas.microsoft.com/office/drawing/2014/main" id="{3988745E-B279-4062-873D-C63F386A92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6DF0D43D-04EF-4E2B-A827-FA892D75C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5323DE13-538B-4729-82BD-3C66CDBC0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BB12CA3A-9BA3-43FC-8A17-BFECA5A59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9416156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EBCD5040-5AC4-4928-A5C2-0CED0C8CDE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="" xmlns:a16="http://schemas.microsoft.com/office/drawing/2014/main" id="{A21F6A7B-354F-4A15-9134-6F94511C22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AC628C4C-A390-477E-B4B5-40734141B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0277A0CA-7691-483A-AA0A-4208119AE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99CD1560-D500-4A22-A489-1C533028E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9" name="Obraz 8">
            <a:extLst>
              <a:ext uri="{FF2B5EF4-FFF2-40B4-BE49-F238E27FC236}">
                <a16:creationId xmlns="" xmlns:a16="http://schemas.microsoft.com/office/drawing/2014/main" id="{B467E513-D210-422F-AFC1-53B0B5B93FCB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967" y="130629"/>
            <a:ext cx="7560742" cy="1162594"/>
          </a:xfrm>
          <a:prstGeom prst="rect">
            <a:avLst/>
          </a:prstGeom>
          <a:noFill/>
        </p:spPr>
      </p:pic>
      <p:pic>
        <p:nvPicPr>
          <p:cNvPr id="10" name="Obraz 9">
            <a:extLst>
              <a:ext uri="{FF2B5EF4-FFF2-40B4-BE49-F238E27FC236}">
                <a16:creationId xmlns="" xmlns:a16="http://schemas.microsoft.com/office/drawing/2014/main" id="{AB7550E8-87C9-4A56-9677-420CEF127449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58134"/>
            <a:ext cx="2237129" cy="963341"/>
          </a:xfrm>
          <a:prstGeom prst="rect">
            <a:avLst/>
          </a:prstGeom>
          <a:noFill/>
        </p:spPr>
      </p:pic>
      <p:pic>
        <p:nvPicPr>
          <p:cNvPr id="11" name="Obraz 10" descr="logo_IPISS.jpg">
            <a:extLst>
              <a:ext uri="{FF2B5EF4-FFF2-40B4-BE49-F238E27FC236}">
                <a16:creationId xmlns="" xmlns:a16="http://schemas.microsoft.com/office/drawing/2014/main" id="{E3767F8B-7E0A-430D-B63E-C62A3275C562}"/>
              </a:ext>
            </a:extLst>
          </p:cNvPr>
          <p:cNvPicPr/>
          <p:nvPr userDrawn="1"/>
        </p:nvPicPr>
        <p:blipFill>
          <a:blip r:embed="rId4" cstate="print"/>
          <a:stretch>
            <a:fillRect/>
          </a:stretch>
        </p:blipFill>
        <p:spPr>
          <a:xfrm>
            <a:off x="9801769" y="6006056"/>
            <a:ext cx="1552031" cy="63178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99809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7F11DF86-3186-4ADF-B52E-DFDBD56B1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365FB86D-7FEE-41F8-B32B-D7D2C2345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57E4EB43-5764-46E2-865F-06C41741F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9FC6FC77-9101-417E-96A2-F12A4A52C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F92A06C5-F106-4BBF-A5EB-B4FA84283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002168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71397606-46AC-4BA9-A414-431682CA6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B1F9C592-7AF8-407B-B935-61B3D9A27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9D4269DE-FCE6-4E10-A126-FAFC7C105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6379B9F4-34BC-4242-A073-1191C5BFF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74DFA1CB-852D-4AC4-9CCE-BD96E98FF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904783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9C7DC011-5365-4FE4-B6A9-9F3725663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0AB48106-E4EB-42B9-99FF-28AF2F27DC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="" xmlns:a16="http://schemas.microsoft.com/office/drawing/2014/main" id="{A8FD8B5A-6BB1-4E79-AE0B-5C129D6276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8485DBBA-2866-4466-A633-5343675BA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364E07EC-416F-443A-8432-9FFF98130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A567040E-4530-4C15-8554-0FC0546C5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6998073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B20ADC8F-652B-4040-9CD5-45D41CB5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DFC877BE-4C09-4629-8343-EBE2379A6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="" xmlns:a16="http://schemas.microsoft.com/office/drawing/2014/main" id="{3E8596FB-C31B-436C-9727-028B2FED6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="" xmlns:a16="http://schemas.microsoft.com/office/drawing/2014/main" id="{3DF5FA77-3ACE-4640-8364-EBF1E2E68F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="" xmlns:a16="http://schemas.microsoft.com/office/drawing/2014/main" id="{069F762D-6BFC-441B-B1D9-19856C4C7F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="" xmlns:a16="http://schemas.microsoft.com/office/drawing/2014/main" id="{8FEF2659-66E1-48C7-B0B4-1B2F184EA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="" xmlns:a16="http://schemas.microsoft.com/office/drawing/2014/main" id="{C58DB918-2F99-47BE-A2CB-B040C9CFE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="" xmlns:a16="http://schemas.microsoft.com/office/drawing/2014/main" id="{101F738E-DF3B-4F0C-8A8C-F6ED5158C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025289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97ECBC74-2EAD-4F46-B4D1-CA0293E03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="" xmlns:a16="http://schemas.microsoft.com/office/drawing/2014/main" id="{96505481-244E-4501-A2DF-A1A693288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="" xmlns:a16="http://schemas.microsoft.com/office/drawing/2014/main" id="{57A0E54E-D707-47F7-B6FE-F3D8F8FF5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="" xmlns:a16="http://schemas.microsoft.com/office/drawing/2014/main" id="{8C9D7ACC-D73D-40D1-9082-83378BD4A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="" xmlns:a16="http://schemas.microsoft.com/office/drawing/2014/main" id="{C27B4D55-59FD-4445-9DFC-839E0745D033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967" y="365125"/>
            <a:ext cx="7484065" cy="1088165"/>
          </a:xfrm>
          <a:prstGeom prst="rect">
            <a:avLst/>
          </a:prstGeom>
          <a:noFill/>
        </p:spPr>
      </p:pic>
      <p:pic>
        <p:nvPicPr>
          <p:cNvPr id="7" name="Obraz 6">
            <a:extLst>
              <a:ext uri="{FF2B5EF4-FFF2-40B4-BE49-F238E27FC236}">
                <a16:creationId xmlns="" xmlns:a16="http://schemas.microsoft.com/office/drawing/2014/main" id="{1EBD733C-A867-45AE-A151-C718C37B46ED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5891349"/>
            <a:ext cx="1972967" cy="836657"/>
          </a:xfrm>
          <a:prstGeom prst="rect">
            <a:avLst/>
          </a:prstGeom>
          <a:noFill/>
        </p:spPr>
      </p:pic>
      <p:pic>
        <p:nvPicPr>
          <p:cNvPr id="8" name="Obraz 7" descr="logo_IPISS.jpg">
            <a:extLst>
              <a:ext uri="{FF2B5EF4-FFF2-40B4-BE49-F238E27FC236}">
                <a16:creationId xmlns="" xmlns:a16="http://schemas.microsoft.com/office/drawing/2014/main" id="{1B4A47B2-52C7-4C0E-855D-5F9D0A689819}"/>
              </a:ext>
            </a:extLst>
          </p:cNvPr>
          <p:cNvPicPr/>
          <p:nvPr userDrawn="1"/>
        </p:nvPicPr>
        <p:blipFill>
          <a:blip r:embed="rId4" cstate="print"/>
          <a:stretch>
            <a:fillRect/>
          </a:stretch>
        </p:blipFill>
        <p:spPr>
          <a:xfrm>
            <a:off x="9971586" y="6073116"/>
            <a:ext cx="1382214" cy="566467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="" xmlns:a16="http://schemas.microsoft.com/office/drawing/2014/main" id="{4119F442-8C8E-43F9-BE66-5BD60D784C0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095897" y="6073117"/>
            <a:ext cx="5648255" cy="65489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5438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7F11DF86-3186-4ADF-B52E-DFDBD56B1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922"/>
            <a:ext cx="10515600" cy="1325563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365FB86D-7FEE-41F8-B32B-D7D2C2345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026" y="2534195"/>
            <a:ext cx="10515600" cy="3357155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57E4EB43-5764-46E2-865F-06C41741F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9FC6FC77-9101-417E-96A2-F12A4A52C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F92A06C5-F106-4BBF-A5EB-B4FA84283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8" name="Obraz 7">
            <a:extLst>
              <a:ext uri="{FF2B5EF4-FFF2-40B4-BE49-F238E27FC236}">
                <a16:creationId xmlns="" xmlns:a16="http://schemas.microsoft.com/office/drawing/2014/main" id="{4AF1FAD6-19AA-49DC-95C2-650039FB92E3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5891350"/>
            <a:ext cx="2061519" cy="836657"/>
          </a:xfrm>
          <a:prstGeom prst="rect">
            <a:avLst/>
          </a:prstGeom>
          <a:noFill/>
        </p:spPr>
      </p:pic>
      <p:pic>
        <p:nvPicPr>
          <p:cNvPr id="9" name="Obraz 8" descr="logo_IPISS.jpg">
            <a:extLst>
              <a:ext uri="{FF2B5EF4-FFF2-40B4-BE49-F238E27FC236}">
                <a16:creationId xmlns="" xmlns:a16="http://schemas.microsoft.com/office/drawing/2014/main" id="{5DCFFA19-2BC0-46F6-93D5-AFA450E83489}"/>
              </a:ext>
            </a:extLst>
          </p:cNvPr>
          <p:cNvPicPr/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0099588" y="6174581"/>
            <a:ext cx="1254211" cy="46500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="" xmlns:a16="http://schemas.microsoft.com/office/drawing/2014/main" id="{1EB25D1C-C68D-4701-90D7-83E4E72E3E2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337787" y="6073117"/>
            <a:ext cx="5648255" cy="65489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="" xmlns:a16="http://schemas.microsoft.com/office/drawing/2014/main" id="{A274C6D4-C96C-42A3-B8B8-C40B0269800F}"/>
              </a:ext>
            </a:extLst>
          </p:cNvPr>
          <p:cNvPicPr/>
          <p:nvPr userDrawn="1"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4122" y="112303"/>
            <a:ext cx="7378332" cy="99708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9074157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="" xmlns:a16="http://schemas.microsoft.com/office/drawing/2014/main" id="{643BE906-0302-48DB-89A8-8131B62C6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="" xmlns:a16="http://schemas.microsoft.com/office/drawing/2014/main" id="{27DBDA6C-3B6A-4B43-9E45-1D4BE889A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E70169BC-E29B-4E32-A2FC-AA9D16F05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1944012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="" xmlns:a16="http://schemas.microsoft.com/office/drawing/2014/main" id="{643BE906-0302-48DB-89A8-8131B62C6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="" xmlns:a16="http://schemas.microsoft.com/office/drawing/2014/main" id="{27DBDA6C-3B6A-4B43-9E45-1D4BE889A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E70169BC-E29B-4E32-A2FC-AA9D16F05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2164955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AF9A1E63-6206-44A1-83CD-FA43FE6A9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C481338A-6585-4D1B-A039-7F649BB48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="" xmlns:a16="http://schemas.microsoft.com/office/drawing/2014/main" id="{F9815D33-2218-4870-B2C6-FA32700EAC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214BE3D5-5E4B-4BF0-A9AC-EE313C287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34549269-AF31-49FA-9C47-D6F5FCC5C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E1023693-5B1F-4EB2-81D6-ECAB62BE8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4804975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ABC106F2-9181-4C47-9BAA-1CD26C4BB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="" xmlns:a16="http://schemas.microsoft.com/office/drawing/2014/main" id="{DD81271B-2CA4-458D-8F3C-E5B0A94584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="" xmlns:a16="http://schemas.microsoft.com/office/drawing/2014/main" id="{922C1D33-5120-465C-A90A-429846CEF5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61799242-E783-458F-B723-16BAA1B17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A75A4C6A-4EDB-4C39-8744-5AF3D6FFB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9FF93FFF-92F6-4286-89F0-D814231CF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0634668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F6FCC83E-1E98-49C2-B071-5CB8AAEC5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="" xmlns:a16="http://schemas.microsoft.com/office/drawing/2014/main" id="{8FE7EF86-1444-4DB6-ACD6-8269675C72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CD11E543-48FE-46DE-BCA2-B601F705D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3075C5FD-CCBB-4579-B238-3976E9240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BA6F1652-8D31-4CC4-8DFA-6CEA335AE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1142163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="" xmlns:a16="http://schemas.microsoft.com/office/drawing/2014/main" id="{92691BCA-107B-4A89-AA08-BDB0930CC1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="" xmlns:a16="http://schemas.microsoft.com/office/drawing/2014/main" id="{3988745E-B279-4062-873D-C63F386A92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6DF0D43D-04EF-4E2B-A827-FA892D75C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5323DE13-538B-4729-82BD-3C66CDBC0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BB12CA3A-9BA3-43FC-8A17-BFECA5A59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41204065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EBCD5040-5AC4-4928-A5C2-0CED0C8CDE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="" xmlns:a16="http://schemas.microsoft.com/office/drawing/2014/main" id="{A21F6A7B-354F-4A15-9134-6F94511C22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AC628C4C-A390-477E-B4B5-40734141B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0277A0CA-7691-483A-AA0A-4208119AE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99CD1560-D500-4A22-A489-1C533028E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9" name="Obraz 8">
            <a:extLst>
              <a:ext uri="{FF2B5EF4-FFF2-40B4-BE49-F238E27FC236}">
                <a16:creationId xmlns="" xmlns:a16="http://schemas.microsoft.com/office/drawing/2014/main" id="{B467E513-D210-422F-AFC1-53B0B5B93FCB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967" y="130629"/>
            <a:ext cx="7560742" cy="1162594"/>
          </a:xfrm>
          <a:prstGeom prst="rect">
            <a:avLst/>
          </a:prstGeom>
          <a:noFill/>
        </p:spPr>
      </p:pic>
      <p:pic>
        <p:nvPicPr>
          <p:cNvPr id="10" name="Obraz 9">
            <a:extLst>
              <a:ext uri="{FF2B5EF4-FFF2-40B4-BE49-F238E27FC236}">
                <a16:creationId xmlns="" xmlns:a16="http://schemas.microsoft.com/office/drawing/2014/main" id="{AB7550E8-87C9-4A56-9677-420CEF127449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58134"/>
            <a:ext cx="2237129" cy="963341"/>
          </a:xfrm>
          <a:prstGeom prst="rect">
            <a:avLst/>
          </a:prstGeom>
          <a:noFill/>
        </p:spPr>
      </p:pic>
      <p:pic>
        <p:nvPicPr>
          <p:cNvPr id="11" name="Obraz 10" descr="logo_IPISS.jpg">
            <a:extLst>
              <a:ext uri="{FF2B5EF4-FFF2-40B4-BE49-F238E27FC236}">
                <a16:creationId xmlns="" xmlns:a16="http://schemas.microsoft.com/office/drawing/2014/main" id="{E3767F8B-7E0A-430D-B63E-C62A3275C562}"/>
              </a:ext>
            </a:extLst>
          </p:cNvPr>
          <p:cNvPicPr/>
          <p:nvPr userDrawn="1"/>
        </p:nvPicPr>
        <p:blipFill>
          <a:blip r:embed="rId4" cstate="print"/>
          <a:stretch>
            <a:fillRect/>
          </a:stretch>
        </p:blipFill>
        <p:spPr>
          <a:xfrm>
            <a:off x="9801769" y="6006056"/>
            <a:ext cx="1552031" cy="63178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705367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7F11DF86-3186-4ADF-B52E-DFDBD56B1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365FB86D-7FEE-41F8-B32B-D7D2C2345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57E4EB43-5764-46E2-865F-06C41741F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9FC6FC77-9101-417E-96A2-F12A4A52C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F92A06C5-F106-4BBF-A5EB-B4FA84283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5159544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71397606-46AC-4BA9-A414-431682CA6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B1F9C592-7AF8-407B-B935-61B3D9A27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9D4269DE-FCE6-4E10-A126-FAFC7C105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6379B9F4-34BC-4242-A073-1191C5BFF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74DFA1CB-852D-4AC4-9CCE-BD96E98FF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7758130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9C7DC011-5365-4FE4-B6A9-9F3725663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0AB48106-E4EB-42B9-99FF-28AF2F27DC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="" xmlns:a16="http://schemas.microsoft.com/office/drawing/2014/main" id="{A8FD8B5A-6BB1-4E79-AE0B-5C129D6276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8485DBBA-2866-4466-A633-5343675BA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364E07EC-416F-443A-8432-9FFF98130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A567040E-4530-4C15-8554-0FC0546C5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862017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71397606-46AC-4BA9-A414-431682CA6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B1F9C592-7AF8-407B-B935-61B3D9A27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9D4269DE-FCE6-4E10-A126-FAFC7C105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6379B9F4-34BC-4242-A073-1191C5BFF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74DFA1CB-852D-4AC4-9CCE-BD96E98FF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8515643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B20ADC8F-652B-4040-9CD5-45D41CB5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DFC877BE-4C09-4629-8343-EBE2379A6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="" xmlns:a16="http://schemas.microsoft.com/office/drawing/2014/main" id="{3E8596FB-C31B-436C-9727-028B2FED6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="" xmlns:a16="http://schemas.microsoft.com/office/drawing/2014/main" id="{3DF5FA77-3ACE-4640-8364-EBF1E2E68F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="" xmlns:a16="http://schemas.microsoft.com/office/drawing/2014/main" id="{069F762D-6BFC-441B-B1D9-19856C4C7F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="" xmlns:a16="http://schemas.microsoft.com/office/drawing/2014/main" id="{8FEF2659-66E1-48C7-B0B4-1B2F184EA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="" xmlns:a16="http://schemas.microsoft.com/office/drawing/2014/main" id="{C58DB918-2F99-47BE-A2CB-B040C9CFE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="" xmlns:a16="http://schemas.microsoft.com/office/drawing/2014/main" id="{101F738E-DF3B-4F0C-8A8C-F6ED5158C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7367610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97ECBC74-2EAD-4F46-B4D1-CA0293E03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="" xmlns:a16="http://schemas.microsoft.com/office/drawing/2014/main" id="{96505481-244E-4501-A2DF-A1A693288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="" xmlns:a16="http://schemas.microsoft.com/office/drawing/2014/main" id="{57A0E54E-D707-47F7-B6FE-F3D8F8FF5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="" xmlns:a16="http://schemas.microsoft.com/office/drawing/2014/main" id="{8C9D7ACC-D73D-40D1-9082-83378BD4A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="" xmlns:a16="http://schemas.microsoft.com/office/drawing/2014/main" id="{C27B4D55-59FD-4445-9DFC-839E0745D033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967" y="365125"/>
            <a:ext cx="7484065" cy="1088165"/>
          </a:xfrm>
          <a:prstGeom prst="rect">
            <a:avLst/>
          </a:prstGeom>
          <a:noFill/>
        </p:spPr>
      </p:pic>
      <p:pic>
        <p:nvPicPr>
          <p:cNvPr id="7" name="Obraz 6">
            <a:extLst>
              <a:ext uri="{FF2B5EF4-FFF2-40B4-BE49-F238E27FC236}">
                <a16:creationId xmlns="" xmlns:a16="http://schemas.microsoft.com/office/drawing/2014/main" id="{1EBD733C-A867-45AE-A151-C718C37B46ED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5891349"/>
            <a:ext cx="1972967" cy="836657"/>
          </a:xfrm>
          <a:prstGeom prst="rect">
            <a:avLst/>
          </a:prstGeom>
          <a:noFill/>
        </p:spPr>
      </p:pic>
      <p:pic>
        <p:nvPicPr>
          <p:cNvPr id="8" name="Obraz 7" descr="logo_IPISS.jpg">
            <a:extLst>
              <a:ext uri="{FF2B5EF4-FFF2-40B4-BE49-F238E27FC236}">
                <a16:creationId xmlns="" xmlns:a16="http://schemas.microsoft.com/office/drawing/2014/main" id="{1B4A47B2-52C7-4C0E-855D-5F9D0A689819}"/>
              </a:ext>
            </a:extLst>
          </p:cNvPr>
          <p:cNvPicPr/>
          <p:nvPr userDrawn="1"/>
        </p:nvPicPr>
        <p:blipFill>
          <a:blip r:embed="rId4" cstate="print"/>
          <a:stretch>
            <a:fillRect/>
          </a:stretch>
        </p:blipFill>
        <p:spPr>
          <a:xfrm>
            <a:off x="9971586" y="6073116"/>
            <a:ext cx="1382214" cy="566467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="" xmlns:a16="http://schemas.microsoft.com/office/drawing/2014/main" id="{4119F442-8C8E-43F9-BE66-5BD60D784C0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095897" y="6073117"/>
            <a:ext cx="5648255" cy="65489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281372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="" xmlns:a16="http://schemas.microsoft.com/office/drawing/2014/main" id="{643BE906-0302-48DB-89A8-8131B62C6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="" xmlns:a16="http://schemas.microsoft.com/office/drawing/2014/main" id="{27DBDA6C-3B6A-4B43-9E45-1D4BE889A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E70169BC-E29B-4E32-A2FC-AA9D16F05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9222068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="" xmlns:a16="http://schemas.microsoft.com/office/drawing/2014/main" id="{643BE906-0302-48DB-89A8-8131B62C6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="" xmlns:a16="http://schemas.microsoft.com/office/drawing/2014/main" id="{27DBDA6C-3B6A-4B43-9E45-1D4BE889A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E70169BC-E29B-4E32-A2FC-AA9D16F05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4519184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AF9A1E63-6206-44A1-83CD-FA43FE6A9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C481338A-6585-4D1B-A039-7F649BB48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="" xmlns:a16="http://schemas.microsoft.com/office/drawing/2014/main" id="{F9815D33-2218-4870-B2C6-FA32700EAC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214BE3D5-5E4B-4BF0-A9AC-EE313C287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34549269-AF31-49FA-9C47-D6F5FCC5C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E1023693-5B1F-4EB2-81D6-ECAB62BE8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90540174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ABC106F2-9181-4C47-9BAA-1CD26C4BB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="" xmlns:a16="http://schemas.microsoft.com/office/drawing/2014/main" id="{DD81271B-2CA4-458D-8F3C-E5B0A94584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="" xmlns:a16="http://schemas.microsoft.com/office/drawing/2014/main" id="{922C1D33-5120-465C-A90A-429846CEF5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61799242-E783-458F-B723-16BAA1B17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A75A4C6A-4EDB-4C39-8744-5AF3D6FFB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9FF93FFF-92F6-4286-89F0-D814231CF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07918542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F6FCC83E-1E98-49C2-B071-5CB8AAEC5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="" xmlns:a16="http://schemas.microsoft.com/office/drawing/2014/main" id="{8FE7EF86-1444-4DB6-ACD6-8269675C72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CD11E543-48FE-46DE-BCA2-B601F705D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3075C5FD-CCBB-4579-B238-3976E9240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BA6F1652-8D31-4CC4-8DFA-6CEA335AE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6740057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="" xmlns:a16="http://schemas.microsoft.com/office/drawing/2014/main" id="{92691BCA-107B-4A89-AA08-BDB0930CC1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="" xmlns:a16="http://schemas.microsoft.com/office/drawing/2014/main" id="{3988745E-B279-4062-873D-C63F386A92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6DF0D43D-04EF-4E2B-A827-FA892D75C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5323DE13-538B-4729-82BD-3C66CDBC0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BB12CA3A-9BA3-43FC-8A17-BFECA5A59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655888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9C7DC011-5365-4FE4-B6A9-9F3725663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0AB48106-E4EB-42B9-99FF-28AF2F27DC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="" xmlns:a16="http://schemas.microsoft.com/office/drawing/2014/main" id="{A8FD8B5A-6BB1-4E79-AE0B-5C129D6276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8485DBBA-2866-4466-A633-5343675BA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364E07EC-416F-443A-8432-9FFF98130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A567040E-4530-4C15-8554-0FC0546C5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77872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B20ADC8F-652B-4040-9CD5-45D41CB5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DFC877BE-4C09-4629-8343-EBE2379A6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="" xmlns:a16="http://schemas.microsoft.com/office/drawing/2014/main" id="{3E8596FB-C31B-436C-9727-028B2FED6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="" xmlns:a16="http://schemas.microsoft.com/office/drawing/2014/main" id="{3DF5FA77-3ACE-4640-8364-EBF1E2E68F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="" xmlns:a16="http://schemas.microsoft.com/office/drawing/2014/main" id="{069F762D-6BFC-441B-B1D9-19856C4C7F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="" xmlns:a16="http://schemas.microsoft.com/office/drawing/2014/main" id="{8FEF2659-66E1-48C7-B0B4-1B2F184EA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="" xmlns:a16="http://schemas.microsoft.com/office/drawing/2014/main" id="{C58DB918-2F99-47BE-A2CB-B040C9CFE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="" xmlns:a16="http://schemas.microsoft.com/office/drawing/2014/main" id="{101F738E-DF3B-4F0C-8A8C-F6ED5158C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475722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97ECBC74-2EAD-4F46-B4D1-CA0293E03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="" xmlns:a16="http://schemas.microsoft.com/office/drawing/2014/main" id="{96505481-244E-4501-A2DF-A1A693288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="" xmlns:a16="http://schemas.microsoft.com/office/drawing/2014/main" id="{57A0E54E-D707-47F7-B6FE-F3D8F8FF5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="" xmlns:a16="http://schemas.microsoft.com/office/drawing/2014/main" id="{8C9D7ACC-D73D-40D1-9082-83378BD4A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="" xmlns:a16="http://schemas.microsoft.com/office/drawing/2014/main" id="{C27B4D55-59FD-4445-9DFC-839E0745D033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967" y="365125"/>
            <a:ext cx="7484065" cy="1088165"/>
          </a:xfrm>
          <a:prstGeom prst="rect">
            <a:avLst/>
          </a:prstGeom>
          <a:noFill/>
        </p:spPr>
      </p:pic>
      <p:pic>
        <p:nvPicPr>
          <p:cNvPr id="7" name="Obraz 6">
            <a:extLst>
              <a:ext uri="{FF2B5EF4-FFF2-40B4-BE49-F238E27FC236}">
                <a16:creationId xmlns="" xmlns:a16="http://schemas.microsoft.com/office/drawing/2014/main" id="{1EBD733C-A867-45AE-A151-C718C37B46ED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5891349"/>
            <a:ext cx="1972967" cy="836657"/>
          </a:xfrm>
          <a:prstGeom prst="rect">
            <a:avLst/>
          </a:prstGeom>
          <a:noFill/>
        </p:spPr>
      </p:pic>
      <p:pic>
        <p:nvPicPr>
          <p:cNvPr id="8" name="Obraz 7" descr="logo_IPISS.jpg">
            <a:extLst>
              <a:ext uri="{FF2B5EF4-FFF2-40B4-BE49-F238E27FC236}">
                <a16:creationId xmlns="" xmlns:a16="http://schemas.microsoft.com/office/drawing/2014/main" id="{1B4A47B2-52C7-4C0E-855D-5F9D0A689819}"/>
              </a:ext>
            </a:extLst>
          </p:cNvPr>
          <p:cNvPicPr/>
          <p:nvPr userDrawn="1"/>
        </p:nvPicPr>
        <p:blipFill>
          <a:blip r:embed="rId4" cstate="print"/>
          <a:stretch>
            <a:fillRect/>
          </a:stretch>
        </p:blipFill>
        <p:spPr>
          <a:xfrm>
            <a:off x="9971586" y="6073116"/>
            <a:ext cx="1382214" cy="566467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="" xmlns:a16="http://schemas.microsoft.com/office/drawing/2014/main" id="{4119F442-8C8E-43F9-BE66-5BD60D784C0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095897" y="6073117"/>
            <a:ext cx="5648255" cy="654890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="" xmlns:a16="http://schemas.microsoft.com/office/drawing/2014/main" id="{246BB45F-6D67-4F93-82C8-121F2AF21F07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6367" y="517525"/>
            <a:ext cx="7484065" cy="1088165"/>
          </a:xfrm>
          <a:prstGeom prst="rect">
            <a:avLst/>
          </a:prstGeom>
          <a:noFill/>
        </p:spPr>
      </p:pic>
      <p:pic>
        <p:nvPicPr>
          <p:cNvPr id="11" name="Obraz 10">
            <a:extLst>
              <a:ext uri="{FF2B5EF4-FFF2-40B4-BE49-F238E27FC236}">
                <a16:creationId xmlns="" xmlns:a16="http://schemas.microsoft.com/office/drawing/2014/main" id="{F4F390A5-0DC1-4194-9A29-6D6B0BBC0E38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99" y="6043749"/>
            <a:ext cx="1972967" cy="836657"/>
          </a:xfrm>
          <a:prstGeom prst="rect">
            <a:avLst/>
          </a:prstGeom>
          <a:noFill/>
        </p:spPr>
      </p:pic>
      <p:pic>
        <p:nvPicPr>
          <p:cNvPr id="12" name="Obraz 11" descr="logo_IPISS.jpg">
            <a:extLst>
              <a:ext uri="{FF2B5EF4-FFF2-40B4-BE49-F238E27FC236}">
                <a16:creationId xmlns="" xmlns:a16="http://schemas.microsoft.com/office/drawing/2014/main" id="{41F8526E-DC30-4F06-B018-304FCF8ABF9E}"/>
              </a:ext>
            </a:extLst>
          </p:cNvPr>
          <p:cNvPicPr/>
          <p:nvPr userDrawn="1"/>
        </p:nvPicPr>
        <p:blipFill>
          <a:blip r:embed="rId4" cstate="print"/>
          <a:stretch>
            <a:fillRect/>
          </a:stretch>
        </p:blipFill>
        <p:spPr>
          <a:xfrm>
            <a:off x="10123986" y="6225516"/>
            <a:ext cx="1382214" cy="566467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="" xmlns:a16="http://schemas.microsoft.com/office/drawing/2014/main" id="{5A487044-5B2E-445E-8651-35E223A5CD9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248297" y="6225517"/>
            <a:ext cx="5648255" cy="65489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566856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97ECBC74-2EAD-4F46-B4D1-CA0293E03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="" xmlns:a16="http://schemas.microsoft.com/office/drawing/2014/main" id="{96505481-244E-4501-A2DF-A1A693288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="" xmlns:a16="http://schemas.microsoft.com/office/drawing/2014/main" id="{57A0E54E-D707-47F7-B6FE-F3D8F8FF5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="" xmlns:a16="http://schemas.microsoft.com/office/drawing/2014/main" id="{8C9D7ACC-D73D-40D1-9082-83378BD4A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="" xmlns:a16="http://schemas.microsoft.com/office/drawing/2014/main" id="{C27B4D55-59FD-4445-9DFC-839E0745D033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967" y="365125"/>
            <a:ext cx="7484065" cy="1088165"/>
          </a:xfrm>
          <a:prstGeom prst="rect">
            <a:avLst/>
          </a:prstGeom>
          <a:noFill/>
        </p:spPr>
      </p:pic>
      <p:pic>
        <p:nvPicPr>
          <p:cNvPr id="7" name="Obraz 6">
            <a:extLst>
              <a:ext uri="{FF2B5EF4-FFF2-40B4-BE49-F238E27FC236}">
                <a16:creationId xmlns="" xmlns:a16="http://schemas.microsoft.com/office/drawing/2014/main" id="{1EBD733C-A867-45AE-A151-C718C37B46ED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5891349"/>
            <a:ext cx="1972967" cy="836657"/>
          </a:xfrm>
          <a:prstGeom prst="rect">
            <a:avLst/>
          </a:prstGeom>
          <a:noFill/>
        </p:spPr>
      </p:pic>
      <p:pic>
        <p:nvPicPr>
          <p:cNvPr id="8" name="Obraz 7" descr="logo_IPISS.jpg">
            <a:extLst>
              <a:ext uri="{FF2B5EF4-FFF2-40B4-BE49-F238E27FC236}">
                <a16:creationId xmlns="" xmlns:a16="http://schemas.microsoft.com/office/drawing/2014/main" id="{1B4A47B2-52C7-4C0E-855D-5F9D0A689819}"/>
              </a:ext>
            </a:extLst>
          </p:cNvPr>
          <p:cNvPicPr/>
          <p:nvPr userDrawn="1"/>
        </p:nvPicPr>
        <p:blipFill>
          <a:blip r:embed="rId4" cstate="print"/>
          <a:stretch>
            <a:fillRect/>
          </a:stretch>
        </p:blipFill>
        <p:spPr>
          <a:xfrm>
            <a:off x="9971586" y="6073116"/>
            <a:ext cx="1382214" cy="566467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="" xmlns:a16="http://schemas.microsoft.com/office/drawing/2014/main" id="{4119F442-8C8E-43F9-BE66-5BD60D784C0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095897" y="6073117"/>
            <a:ext cx="5648255" cy="65489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06240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="" xmlns:a16="http://schemas.microsoft.com/office/drawing/2014/main" id="{643BE906-0302-48DB-89A8-8131B62C6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="" xmlns:a16="http://schemas.microsoft.com/office/drawing/2014/main" id="{27DBDA6C-3B6A-4B43-9E45-1D4BE889A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E70169BC-E29B-4E32-A2FC-AA9D16F05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424969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="" xmlns:a16="http://schemas.microsoft.com/office/drawing/2014/main" id="{643BE906-0302-48DB-89A8-8131B62C6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="" xmlns:a16="http://schemas.microsoft.com/office/drawing/2014/main" id="{27DBDA6C-3B6A-4B43-9E45-1D4BE889A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E70169BC-E29B-4E32-A2FC-AA9D16F05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834424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="" xmlns:a16="http://schemas.microsoft.com/office/drawing/2014/main" id="{3FEDF45C-3270-40CC-96E2-DF4F31EB6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7CE4FD7D-A6AB-4B98-8849-6E5661B9B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9175E666-96AD-45C0-9F7A-78F3D1F786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C5E9CE37-C8F7-402C-ABB5-5984CD8FE5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2C6B66BB-89C7-477D-8581-144E0C6DBE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128102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87" r:id="rId7"/>
    <p:sldLayoutId id="2147483655" r:id="rId8"/>
    <p:sldLayoutId id="2147483660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="" xmlns:a16="http://schemas.microsoft.com/office/drawing/2014/main" id="{3FEDF45C-3270-40CC-96E2-DF4F31EB6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7CE4FD7D-A6AB-4B98-8849-6E5661B9B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9175E666-96AD-45C0-9F7A-78F3D1F786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C5E9CE37-C8F7-402C-ABB5-5984CD8FE5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2C6B66BB-89C7-477D-8581-144E0C6DBE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111284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="" xmlns:a16="http://schemas.microsoft.com/office/drawing/2014/main" id="{3FEDF45C-3270-40CC-96E2-DF4F31EB6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7CE4FD7D-A6AB-4B98-8849-6E5661B9B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9175E666-96AD-45C0-9F7A-78F3D1F786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C5E9CE37-C8F7-402C-ABB5-5984CD8FE5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2C6B66BB-89C7-477D-8581-144E0C6DBE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341411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esco.pl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9788AF79-AFEE-47BF-B5EF-AB308121B9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25880"/>
            <a:ext cx="9144000" cy="2606040"/>
          </a:xfrm>
        </p:spPr>
        <p:txBody>
          <a:bodyPr/>
          <a:lstStyle/>
          <a:p>
            <a:r>
              <a:rPr lang="pl-PL" sz="2800" i="1" dirty="0" smtClean="0">
                <a:latin typeface="Bookman Old Style" pitchFamily="18" charset="0"/>
              </a:rPr>
              <a:t>SENS OZPS  NA TLE UDOSKONALANIA  </a:t>
            </a:r>
            <a:br>
              <a:rPr lang="pl-PL" sz="2800" i="1" dirty="0" smtClean="0">
                <a:latin typeface="Bookman Old Style" pitchFamily="18" charset="0"/>
              </a:rPr>
            </a:br>
            <a:r>
              <a:rPr lang="pl-PL" sz="2800" i="1" dirty="0" smtClean="0">
                <a:latin typeface="Bookman Old Style" pitchFamily="18" charset="0"/>
              </a:rPr>
              <a:t>NARZĘDZIA ANALITYCZNO-DIAGNOSTYCZNEGO</a:t>
            </a:r>
            <a:br>
              <a:rPr lang="pl-PL" sz="2800" i="1" dirty="0" smtClean="0">
                <a:latin typeface="Bookman Old Style" pitchFamily="18" charset="0"/>
              </a:rPr>
            </a:br>
            <a:r>
              <a:rPr lang="pl-PL" sz="2800" i="1" dirty="0" smtClean="0">
                <a:latin typeface="Bookman Old Style" pitchFamily="18" charset="0"/>
              </a:rPr>
              <a:t> – REASUMPCJA 2011-2019</a:t>
            </a:r>
            <a:br>
              <a:rPr lang="pl-PL" sz="2800" i="1" dirty="0" smtClean="0">
                <a:latin typeface="Bookman Old Style" pitchFamily="18" charset="0"/>
              </a:rPr>
            </a:br>
            <a:r>
              <a:rPr lang="pl-PL" sz="2800" i="1" dirty="0">
                <a:latin typeface="Bookman Old Style" pitchFamily="18" charset="0"/>
              </a:rPr>
              <a:t/>
            </a:r>
            <a:br>
              <a:rPr lang="pl-PL" sz="2800" i="1" dirty="0">
                <a:latin typeface="Bookman Old Style" pitchFamily="18" charset="0"/>
              </a:rPr>
            </a:br>
            <a:r>
              <a:rPr lang="pl-PL" sz="1800" i="1" dirty="0" smtClean="0">
                <a:latin typeface="Bookman Old Style" pitchFamily="18" charset="0"/>
              </a:rPr>
              <a:t>Wykład nr 1, część nr 2 seminarium: </a:t>
            </a:r>
            <a:br>
              <a:rPr lang="pl-PL" sz="1800" i="1" dirty="0" smtClean="0">
                <a:latin typeface="Bookman Old Style" pitchFamily="18" charset="0"/>
              </a:rPr>
            </a:br>
            <a:r>
              <a:rPr lang="pl-PL" sz="1800" i="1" dirty="0" smtClean="0">
                <a:latin typeface="Bookman Old Style" pitchFamily="18" charset="0"/>
              </a:rPr>
              <a:t>Nowe </a:t>
            </a:r>
            <a:r>
              <a:rPr lang="pl-PL" sz="1800" i="1" dirty="0">
                <a:latin typeface="Bookman Old Style" pitchFamily="18" charset="0"/>
              </a:rPr>
              <a:t>narzędzie oceny zasobów pomocy społecznej</a:t>
            </a:r>
            <a:r>
              <a:rPr lang="pl-PL" sz="2800" dirty="0" smtClean="0"/>
              <a:t/>
            </a:r>
            <a:br>
              <a:rPr lang="pl-PL" sz="2800" dirty="0" smtClean="0"/>
            </a:br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="" xmlns:a16="http://schemas.microsoft.com/office/drawing/2014/main" id="{C43A8DCC-E58C-489E-9D52-47A82C63B1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14191"/>
            <a:ext cx="9144000" cy="98833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pl-PL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Projekt "Narzędzie agregowania i monitorowania danych w obszarze włączenia społecznego" POWR.02.05.00-00-0111/16 realizowany w ramach Działania 2.5 Skuteczna pomoc społeczna </a:t>
            </a:r>
            <a:br>
              <a:rPr lang="pl-PL" dirty="0">
                <a:latin typeface="Bookman Old Style" panose="02050604050505020204" pitchFamily="18" charset="0"/>
                <a:cs typeface="Times New Roman" panose="02020603050405020304" pitchFamily="18" charset="0"/>
              </a:rPr>
            </a:br>
            <a:r>
              <a:rPr lang="pl-PL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Programu Operacyjnego Wiedza Edukacja Rozwój 2014-2020</a:t>
            </a:r>
          </a:p>
        </p:txBody>
      </p:sp>
    </p:spTree>
    <p:extLst>
      <p:ext uri="{BB962C8B-B14F-4D97-AF65-F5344CB8AC3E}">
        <p14:creationId xmlns="" xmlns:p14="http://schemas.microsoft.com/office/powerpoint/2010/main" val="447595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92237"/>
          </a:xfrm>
        </p:spPr>
        <p:txBody>
          <a:bodyPr/>
          <a:lstStyle/>
          <a:p>
            <a:r>
              <a:rPr lang="pl-PL" dirty="0" smtClean="0">
                <a:latin typeface="Bookman Old Style" panose="02050604050505020204" pitchFamily="18" charset="0"/>
              </a:rPr>
              <a:t>Słów kilka o OZPS</a:t>
            </a:r>
            <a:endParaRPr lang="pl-PL" dirty="0">
              <a:latin typeface="Bookman Old Style" panose="02050604050505020204" pitchFamily="18" charset="0"/>
            </a:endParaRPr>
          </a:p>
        </p:txBody>
      </p:sp>
      <p:sp>
        <p:nvSpPr>
          <p:cNvPr id="7" name="Podtytuł 6"/>
          <p:cNvSpPr>
            <a:spLocks noGrp="1"/>
          </p:cNvSpPr>
          <p:nvPr>
            <p:ph type="subTitle" idx="1"/>
          </p:nvPr>
        </p:nvSpPr>
        <p:spPr>
          <a:xfrm>
            <a:off x="239487" y="2906486"/>
            <a:ext cx="11244942" cy="1937657"/>
          </a:xfrm>
          <a:solidFill>
            <a:srgbClr val="93F7A4"/>
          </a:solidFill>
        </p:spPr>
        <p:txBody>
          <a:bodyPr>
            <a:normAutofit/>
          </a:bodyPr>
          <a:lstStyle/>
          <a:p>
            <a:r>
              <a:rPr lang="pl-PL" sz="4800" b="1" i="1" dirty="0" smtClean="0">
                <a:latin typeface="Bookman Old Style" panose="02050604050505020204" pitchFamily="18" charset="0"/>
              </a:rPr>
              <a:t>OZPS </a:t>
            </a:r>
            <a:r>
              <a:rPr lang="pl-PL" sz="4800" b="1" i="1" dirty="0">
                <a:latin typeface="Bookman Old Style" panose="02050604050505020204" pitchFamily="18" charset="0"/>
              </a:rPr>
              <a:t>to przede wszystkim narzędzie diagnostyczne </a:t>
            </a:r>
            <a:endParaRPr lang="pl-PL" sz="4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3276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971" y="849086"/>
            <a:ext cx="11963400" cy="925285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pl-PL" sz="3200" dirty="0" smtClean="0">
                <a:latin typeface="Bookman Old Style" panose="02050604050505020204" pitchFamily="18" charset="0"/>
              </a:rPr>
              <a:t>Na początek przykład sytuacji do jakiej powinna zmierzać działalność interwencyjna w polityce społecznej </a:t>
            </a:r>
            <a:endParaRPr lang="pl-PL" sz="3200" dirty="0">
              <a:latin typeface="Bookman Old Style" panose="0205060405050502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7971" y="1894114"/>
            <a:ext cx="11963400" cy="4424623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9600" dirty="0">
                <a:latin typeface="Bookman Old Style" panose="02050604050505020204" pitchFamily="18" charset="0"/>
              </a:rPr>
              <a:t>Autorzy </a:t>
            </a:r>
            <a:r>
              <a:rPr lang="pl-PL" sz="9600" dirty="0" smtClean="0">
                <a:latin typeface="Bookman Old Style" panose="02050604050505020204" pitchFamily="18" charset="0"/>
              </a:rPr>
              <a:t>wspominanego już raportu przywołali </a:t>
            </a:r>
            <a:r>
              <a:rPr lang="pl-PL" sz="9600" dirty="0">
                <a:latin typeface="Bookman Old Style" panose="02050604050505020204" pitchFamily="18" charset="0"/>
              </a:rPr>
              <a:t>opis następującej sytuacji: </a:t>
            </a:r>
            <a:endParaRPr lang="pl-PL" sz="9600" dirty="0" smtClean="0">
              <a:latin typeface="Bookman Old Style" panose="020506040505050202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9600" dirty="0" smtClean="0">
                <a:latin typeface="Bookman Old Style" panose="02050604050505020204" pitchFamily="18" charset="0"/>
              </a:rPr>
              <a:t>  „</a:t>
            </a:r>
            <a:r>
              <a:rPr lang="pl-PL" sz="9600" i="1" dirty="0">
                <a:latin typeface="Bookman Old Style" panose="02050604050505020204" pitchFamily="18" charset="0"/>
              </a:rPr>
              <a:t>Rok 2016 był kolejnym, w którym odnotowano spadek wartości wskaźnika </a:t>
            </a:r>
            <a:r>
              <a:rPr lang="pl-PL" sz="9600" i="1" dirty="0" smtClean="0">
                <a:latin typeface="Bookman Old Style" panose="02050604050505020204" pitchFamily="18" charset="0"/>
              </a:rPr>
              <a:t>   </a:t>
            </a:r>
            <a:br>
              <a:rPr lang="pl-PL" sz="9600" i="1" dirty="0" smtClean="0">
                <a:latin typeface="Bookman Old Style" panose="02050604050505020204" pitchFamily="18" charset="0"/>
              </a:rPr>
            </a:br>
            <a:r>
              <a:rPr lang="pl-PL" sz="9600" i="1" dirty="0" smtClean="0">
                <a:latin typeface="Bookman Old Style" panose="02050604050505020204" pitchFamily="18" charset="0"/>
              </a:rPr>
              <a:t>   zagrożenia </a:t>
            </a:r>
            <a:r>
              <a:rPr lang="pl-PL" sz="9600" i="1" dirty="0">
                <a:latin typeface="Bookman Old Style" panose="02050604050505020204" pitchFamily="18" charset="0"/>
              </a:rPr>
              <a:t>ubóstwem lub wykluczeniem społecznym. W porównaniu </a:t>
            </a:r>
            <a:r>
              <a:rPr lang="pl-PL" sz="9600" i="1" dirty="0" smtClean="0">
                <a:latin typeface="Bookman Old Style" panose="02050604050505020204" pitchFamily="18" charset="0"/>
              </a:rPr>
              <a:t/>
            </a:r>
            <a:br>
              <a:rPr lang="pl-PL" sz="9600" i="1" dirty="0" smtClean="0">
                <a:latin typeface="Bookman Old Style" panose="02050604050505020204" pitchFamily="18" charset="0"/>
              </a:rPr>
            </a:br>
            <a:r>
              <a:rPr lang="pl-PL" sz="9600" i="1" dirty="0" smtClean="0">
                <a:latin typeface="Bookman Old Style" panose="02050604050505020204" pitchFamily="18" charset="0"/>
              </a:rPr>
              <a:t>   z </a:t>
            </a:r>
            <a:r>
              <a:rPr lang="pl-PL" sz="9600" i="1" dirty="0">
                <a:latin typeface="Bookman Old Style" panose="02050604050505020204" pitchFamily="18" charset="0"/>
              </a:rPr>
              <a:t>2015 r. </a:t>
            </a:r>
            <a:r>
              <a:rPr lang="pl-PL" sz="96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wartość tego wskaźnika zmalała </a:t>
            </a:r>
            <a:r>
              <a:rPr lang="pl-PL" sz="9600" i="1" dirty="0">
                <a:latin typeface="Bookman Old Style" panose="02050604050505020204" pitchFamily="18" charset="0"/>
              </a:rPr>
              <a:t>o 1,5 p. proc. (z 23,4% do 21,9%). </a:t>
            </a:r>
            <a:r>
              <a:rPr lang="pl-PL" sz="9600" i="1" dirty="0" smtClean="0">
                <a:latin typeface="Bookman Old Style" panose="02050604050505020204" pitchFamily="18" charset="0"/>
              </a:rPr>
              <a:t/>
            </a:r>
            <a:br>
              <a:rPr lang="pl-PL" sz="9600" i="1" dirty="0" smtClean="0">
                <a:latin typeface="Bookman Old Style" panose="02050604050505020204" pitchFamily="18" charset="0"/>
              </a:rPr>
            </a:br>
            <a:r>
              <a:rPr lang="pl-PL" sz="9600" i="1" dirty="0" smtClean="0">
                <a:latin typeface="Bookman Old Style" panose="02050604050505020204" pitchFamily="18" charset="0"/>
              </a:rPr>
              <a:t>   Podobnie </a:t>
            </a:r>
            <a:r>
              <a:rPr lang="pl-PL" sz="9600" i="1" dirty="0">
                <a:latin typeface="Bookman Old Style" panose="02050604050505020204" pitchFamily="18" charset="0"/>
              </a:rPr>
              <a:t>jak w latach poprzednich, spadek wartości wskaźnika zagrożenia </a:t>
            </a:r>
            <a:r>
              <a:rPr lang="pl-PL" sz="9600" i="1" dirty="0" smtClean="0">
                <a:latin typeface="Bookman Old Style" panose="02050604050505020204" pitchFamily="18" charset="0"/>
              </a:rPr>
              <a:t/>
            </a:r>
            <a:br>
              <a:rPr lang="pl-PL" sz="9600" i="1" dirty="0" smtClean="0">
                <a:latin typeface="Bookman Old Style" panose="02050604050505020204" pitchFamily="18" charset="0"/>
              </a:rPr>
            </a:br>
            <a:r>
              <a:rPr lang="pl-PL" sz="9600" i="1" dirty="0" smtClean="0">
                <a:latin typeface="Bookman Old Style" panose="02050604050505020204" pitchFamily="18" charset="0"/>
              </a:rPr>
              <a:t>   ubóstwem </a:t>
            </a:r>
            <a:r>
              <a:rPr lang="pl-PL" sz="9600" i="1" dirty="0">
                <a:latin typeface="Bookman Old Style" panose="02050604050505020204" pitchFamily="18" charset="0"/>
              </a:rPr>
              <a:t>lub wykluczeniem społecznym w największej mierze wynikał z </a:t>
            </a:r>
            <a:r>
              <a:rPr lang="pl-PL" sz="9600" i="1" dirty="0" smtClean="0">
                <a:latin typeface="Bookman Old Style" panose="02050604050505020204" pitchFamily="18" charset="0"/>
              </a:rPr>
              <a:t/>
            </a:r>
            <a:br>
              <a:rPr lang="pl-PL" sz="9600" i="1" dirty="0" smtClean="0">
                <a:latin typeface="Bookman Old Style" panose="02050604050505020204" pitchFamily="18" charset="0"/>
              </a:rPr>
            </a:br>
            <a:r>
              <a:rPr lang="pl-PL" sz="9600" i="1" dirty="0" smtClean="0">
                <a:latin typeface="Bookman Old Style" panose="02050604050505020204" pitchFamily="18" charset="0"/>
              </a:rPr>
              <a:t>   obniżenia </a:t>
            </a:r>
            <a:r>
              <a:rPr lang="pl-PL" sz="9600" i="1" dirty="0">
                <a:latin typeface="Bookman Old Style" panose="02050604050505020204" pitchFamily="18" charset="0"/>
              </a:rPr>
              <a:t>w okresie 2015-2016 wskaźnika pogłębionej deprywacji </a:t>
            </a:r>
            <a:r>
              <a:rPr lang="pl-PL" sz="9600" i="1" dirty="0" smtClean="0">
                <a:latin typeface="Bookman Old Style" panose="02050604050505020204" pitchFamily="18" charset="0"/>
              </a:rPr>
              <a:t/>
            </a:r>
            <a:br>
              <a:rPr lang="pl-PL" sz="9600" i="1" dirty="0" smtClean="0">
                <a:latin typeface="Bookman Old Style" panose="02050604050505020204" pitchFamily="18" charset="0"/>
              </a:rPr>
            </a:br>
            <a:r>
              <a:rPr lang="pl-PL" sz="9600" i="1" dirty="0" smtClean="0">
                <a:latin typeface="Bookman Old Style" panose="02050604050505020204" pitchFamily="18" charset="0"/>
              </a:rPr>
              <a:t>   materialnej </a:t>
            </a:r>
            <a:r>
              <a:rPr lang="pl-PL" sz="9600" i="1" dirty="0">
                <a:latin typeface="Bookman Old Style" panose="02050604050505020204" pitchFamily="18" charset="0"/>
              </a:rPr>
              <a:t>(z 8,1% do 6,7%).”.</a:t>
            </a:r>
            <a:r>
              <a:rPr lang="pl-PL" sz="9600" dirty="0">
                <a:latin typeface="Bookman Old Style" panose="02050604050505020204" pitchFamily="18" charset="0"/>
              </a:rPr>
              <a:t> </a:t>
            </a:r>
            <a:endParaRPr lang="pl-PL" sz="9600" dirty="0" smtClean="0">
              <a:latin typeface="Bookman Old Style" panose="02050604050505020204" pitchFamily="18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8000" dirty="0" smtClean="0">
                <a:latin typeface="Bookman Old Style" panose="02050604050505020204" pitchFamily="18" charset="0"/>
              </a:rPr>
              <a:t>To przykład monitorowania ubóstwa i </a:t>
            </a:r>
            <a:r>
              <a:rPr lang="pl-PL" sz="8000" dirty="0">
                <a:latin typeface="Bookman Old Style" panose="02050604050505020204" pitchFamily="18" charset="0"/>
              </a:rPr>
              <a:t>wykluczenia społecznego na poziomie „Centralnym” za pomocą wskaźników, </a:t>
            </a:r>
            <a:r>
              <a:rPr lang="pl-PL" sz="8000" dirty="0" smtClean="0">
                <a:latin typeface="Bookman Old Style" panose="02050604050505020204" pitchFamily="18" charset="0"/>
              </a:rPr>
              <a:t>które </a:t>
            </a:r>
            <a:r>
              <a:rPr lang="pl-PL" sz="8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w </a:t>
            </a:r>
            <a:r>
              <a:rPr lang="pl-PL" sz="8000" dirty="0">
                <a:solidFill>
                  <a:srgbClr val="FF0000"/>
                </a:solidFill>
                <a:latin typeface="Bookman Old Style" panose="02050604050505020204" pitchFamily="18" charset="0"/>
              </a:rPr>
              <a:t>przypadku OZPS należy traktować jako źródło inspiracji dla programów, czy strategii o charakterze lokalnym lub regionalnym</a:t>
            </a:r>
            <a:endParaRPr lang="pl-PL" sz="8000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endParaRPr lang="pl-PL" sz="44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pl-PL" sz="4000" dirty="0" smtClean="0">
                <a:latin typeface="Bookman Old Style" panose="02050604050505020204" pitchFamily="18" charset="0"/>
              </a:rPr>
              <a:t>Raport </a:t>
            </a:r>
            <a:r>
              <a:rPr lang="pl-PL" sz="4000" dirty="0">
                <a:latin typeface="Bookman Old Style" panose="02050604050505020204" pitchFamily="18" charset="0"/>
              </a:rPr>
              <a:t>pn.: </a:t>
            </a:r>
            <a:r>
              <a:rPr lang="pl-PL" sz="4000" i="1" dirty="0">
                <a:latin typeface="Bookman Old Style" panose="02050604050505020204" pitchFamily="18" charset="0"/>
              </a:rPr>
              <a:t>Standard informacji, danych i miar strategicznych polityki krajowej w obszarze włączenia społecznego i przeciwdziałania ubóstwu, </a:t>
            </a:r>
            <a:r>
              <a:rPr lang="pl-PL" sz="4000" dirty="0">
                <a:latin typeface="Bookman Old Style" panose="02050604050505020204" pitchFamily="18" charset="0"/>
              </a:rPr>
              <a:t>opracowanie zespołu projektowego, Warszawa, czerwiec 2018 r., </a:t>
            </a:r>
            <a:r>
              <a:rPr lang="pl-PL" sz="4000" dirty="0" smtClean="0">
                <a:latin typeface="Bookman Old Style" panose="02050604050505020204" pitchFamily="18" charset="0"/>
              </a:rPr>
              <a:t>s.13</a:t>
            </a:r>
            <a:r>
              <a:rPr lang="pl-PL" sz="4000" dirty="0">
                <a:latin typeface="Bookman Old Style" panose="02050604050505020204" pitchFamily="18" charset="0"/>
              </a:rPr>
              <a:t> </a:t>
            </a:r>
          </a:p>
          <a:p>
            <a:endParaRPr lang="pl-PL" sz="4000" dirty="0"/>
          </a:p>
        </p:txBody>
      </p:sp>
    </p:spTree>
    <p:extLst>
      <p:ext uri="{BB962C8B-B14F-4D97-AF65-F5344CB8AC3E}">
        <p14:creationId xmlns="" xmlns:p14="http://schemas.microsoft.com/office/powerpoint/2010/main" val="42846894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971" y="849086"/>
            <a:ext cx="11963400" cy="925285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pl-PL" sz="3200" dirty="0" smtClean="0">
                <a:latin typeface="Bookman Old Style" panose="02050604050505020204" pitchFamily="18" charset="0"/>
              </a:rPr>
              <a:t>Zanim monitorowanie to najpierw diagnoza </a:t>
            </a:r>
            <a:endParaRPr lang="pl-PL" sz="3200" dirty="0">
              <a:latin typeface="Bookman Old Style" panose="0205060405050502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7971" y="1894115"/>
            <a:ext cx="11963400" cy="399723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pl-PL" sz="4000" dirty="0" smtClean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pl-PL" sz="4000" dirty="0" smtClean="0">
                <a:latin typeface="Bookman Old Style" panose="02050604050505020204" pitchFamily="18" charset="0"/>
              </a:rPr>
              <a:t>Wg </a:t>
            </a:r>
            <a:r>
              <a:rPr lang="pl-PL" sz="4000" dirty="0">
                <a:latin typeface="Bookman Old Style" panose="02050604050505020204" pitchFamily="18" charset="0"/>
              </a:rPr>
              <a:t>B. </a:t>
            </a:r>
            <a:r>
              <a:rPr lang="pl-PL" sz="4000" dirty="0" err="1">
                <a:latin typeface="Bookman Old Style" panose="02050604050505020204" pitchFamily="18" charset="0"/>
              </a:rPr>
              <a:t>Szatur</a:t>
            </a:r>
            <a:r>
              <a:rPr lang="pl-PL" sz="4000" dirty="0">
                <a:latin typeface="Bookman Old Style" panose="02050604050505020204" pitchFamily="18" charset="0"/>
              </a:rPr>
              <a:t>-Jaworskiej „</a:t>
            </a:r>
            <a:r>
              <a:rPr lang="pl-PL" sz="4000" i="1" dirty="0">
                <a:latin typeface="Bookman Old Style" panose="02050604050505020204" pitchFamily="18" charset="0"/>
              </a:rPr>
              <a:t>w toku diagnozy społecznej nie tylko rozpoznajemy wybrany fragment życia społecznego, ale dokonujemy także jego </a:t>
            </a:r>
            <a:r>
              <a:rPr lang="pl-PL" sz="4000" i="1" dirty="0" smtClean="0">
                <a:latin typeface="Bookman Old Style" panose="02050604050505020204" pitchFamily="18" charset="0"/>
              </a:rPr>
              <a:t>ocenę. </a:t>
            </a:r>
            <a:r>
              <a:rPr lang="pl-PL" sz="4000" i="1" dirty="0">
                <a:latin typeface="Bookman Old Style" panose="02050604050505020204" pitchFamily="18" charset="0"/>
              </a:rPr>
              <a:t>Pojawia się ona na początku procesu badawczego, gdy uznajemy jakieś zjawiska za faktyczny lub potencjalny problem społeczny</a:t>
            </a:r>
            <a:r>
              <a:rPr lang="pl-PL" sz="4000" dirty="0">
                <a:latin typeface="Bookman Old Style" panose="02050604050505020204" pitchFamily="18" charset="0"/>
              </a:rPr>
              <a:t>”. </a:t>
            </a:r>
            <a:endParaRPr lang="pl-PL" sz="4000" dirty="0" smtClean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endParaRPr lang="pl-PL" sz="40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pl-PL" sz="1300" dirty="0">
                <a:latin typeface="Bookman Old Style" panose="02050604050505020204" pitchFamily="18" charset="0"/>
              </a:rPr>
              <a:t>B. </a:t>
            </a:r>
            <a:r>
              <a:rPr lang="pl-PL" sz="1300" dirty="0" err="1">
                <a:latin typeface="Bookman Old Style" panose="02050604050505020204" pitchFamily="18" charset="0"/>
              </a:rPr>
              <a:t>Szatur</a:t>
            </a:r>
            <a:r>
              <a:rPr lang="pl-PL" sz="1300" dirty="0">
                <a:latin typeface="Bookman Old Style" panose="02050604050505020204" pitchFamily="18" charset="0"/>
              </a:rPr>
              <a:t> – Jaworska: </a:t>
            </a:r>
            <a:r>
              <a:rPr lang="pl-PL" sz="1300" i="1" dirty="0">
                <a:latin typeface="Bookman Old Style" panose="02050604050505020204" pitchFamily="18" charset="0"/>
              </a:rPr>
              <a:t>Diagnoza i diagnozowanie w polityce społecznej</a:t>
            </a:r>
            <a:r>
              <a:rPr lang="pl-PL" sz="1300" dirty="0">
                <a:latin typeface="Bookman Old Style" panose="02050604050505020204" pitchFamily="18" charset="0"/>
              </a:rPr>
              <a:t>, w: Polityka społeczna,  red. </a:t>
            </a:r>
            <a:r>
              <a:rPr lang="pl-PL" sz="1300" dirty="0" err="1">
                <a:latin typeface="Bookman Old Style" panose="02050604050505020204" pitchFamily="18" charset="0"/>
              </a:rPr>
              <a:t>G.Firlit-Fesnak</a:t>
            </a:r>
            <a:r>
              <a:rPr lang="pl-PL" sz="1300" dirty="0">
                <a:latin typeface="Bookman Old Style" panose="02050604050505020204" pitchFamily="18" charset="0"/>
              </a:rPr>
              <a:t>, </a:t>
            </a:r>
            <a:r>
              <a:rPr lang="pl-PL" sz="1300" dirty="0" err="1">
                <a:latin typeface="Bookman Old Style" panose="02050604050505020204" pitchFamily="18" charset="0"/>
              </a:rPr>
              <a:t>M.Szylko</a:t>
            </a:r>
            <a:r>
              <a:rPr lang="pl-PL" sz="1300" dirty="0">
                <a:latin typeface="Bookman Old Style" panose="02050604050505020204" pitchFamily="18" charset="0"/>
              </a:rPr>
              <a:t>-Skoczny</a:t>
            </a:r>
            <a:endParaRPr lang="pl-PL" sz="1300" dirty="0" smtClean="0"/>
          </a:p>
          <a:p>
            <a:pPr marL="0" indent="0">
              <a:buNone/>
            </a:pPr>
            <a:r>
              <a:rPr lang="pl-PL" sz="4000" dirty="0" smtClean="0"/>
              <a:t>. </a:t>
            </a:r>
            <a:endParaRPr lang="pl-PL" sz="4000" dirty="0"/>
          </a:p>
          <a:p>
            <a:pPr marL="0" indent="0">
              <a:buNone/>
            </a:pPr>
            <a:endParaRPr lang="pl-PL" sz="4000" dirty="0">
              <a:latin typeface="Bookman Old Style" panose="02050604050505020204" pitchFamily="18" charset="0"/>
            </a:endParaRPr>
          </a:p>
          <a:p>
            <a:endParaRPr lang="pl-PL" sz="4000" dirty="0"/>
          </a:p>
        </p:txBody>
      </p:sp>
    </p:spTree>
    <p:extLst>
      <p:ext uri="{BB962C8B-B14F-4D97-AF65-F5344CB8AC3E}">
        <p14:creationId xmlns="" xmlns:p14="http://schemas.microsoft.com/office/powerpoint/2010/main" val="26644220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971" y="849087"/>
            <a:ext cx="11963400" cy="932821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pl-PL" sz="2000" dirty="0" smtClean="0">
                <a:latin typeface="Bookman Old Style" panose="02050604050505020204" pitchFamily="18" charset="0"/>
              </a:rPr>
              <a:t/>
            </a:r>
            <a:br>
              <a:rPr lang="pl-PL" sz="2000" dirty="0" smtClean="0">
                <a:latin typeface="Bookman Old Style" panose="02050604050505020204" pitchFamily="18" charset="0"/>
              </a:rPr>
            </a:br>
            <a:r>
              <a:rPr lang="pl-PL" sz="2400" b="1" dirty="0" smtClean="0">
                <a:latin typeface="Bookman Old Style" panose="02050604050505020204" pitchFamily="18" charset="0"/>
              </a:rPr>
              <a:t>OZPS – to dwie perspektywy </a:t>
            </a:r>
            <a:r>
              <a:rPr lang="pl-PL" sz="2400" b="1" dirty="0">
                <a:latin typeface="Bookman Old Style" panose="02050604050505020204" pitchFamily="18" charset="0"/>
              </a:rPr>
              <a:t>prowadzonych prac przez instytucje pomocy społecznej, a raczej koordynujących te prace na danym terytorium. </a:t>
            </a:r>
            <a:r>
              <a:rPr lang="pl-PL" sz="2400" dirty="0">
                <a:latin typeface="Bookman Old Style" panose="02050604050505020204" pitchFamily="18" charset="0"/>
              </a:rPr>
              <a:t/>
            </a:r>
            <a:br>
              <a:rPr lang="pl-PL" sz="2400" dirty="0">
                <a:latin typeface="Bookman Old Style" panose="02050604050505020204" pitchFamily="18" charset="0"/>
              </a:rPr>
            </a:br>
            <a:endParaRPr lang="pl-PL" sz="2400" dirty="0">
              <a:latin typeface="Bookman Old Style" panose="0205060405050502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7971" y="1894115"/>
            <a:ext cx="11963400" cy="39972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l-PL" sz="4000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pl-PL" sz="4000" dirty="0">
              <a:latin typeface="Bookman Old Style" panose="02050604050505020204" pitchFamily="18" charset="0"/>
            </a:endParaRPr>
          </a:p>
          <a:p>
            <a:endParaRPr lang="pl-PL" sz="40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1199396173"/>
              </p:ext>
            </p:extLst>
          </p:nvPr>
        </p:nvGraphicFramePr>
        <p:xfrm>
          <a:off x="97971" y="1899138"/>
          <a:ext cx="11963400" cy="42512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7196687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971" y="849086"/>
            <a:ext cx="11963400" cy="805543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pl-PL" sz="2000" dirty="0" smtClean="0">
                <a:latin typeface="Bookman Old Style" panose="02050604050505020204" pitchFamily="18" charset="0"/>
              </a:rPr>
              <a:t/>
            </a:r>
            <a:br>
              <a:rPr lang="pl-PL" sz="2000" dirty="0" smtClean="0">
                <a:latin typeface="Bookman Old Style" panose="02050604050505020204" pitchFamily="18" charset="0"/>
              </a:rPr>
            </a:br>
            <a:r>
              <a:rPr lang="pl-PL" sz="2400" b="1" dirty="0" smtClean="0">
                <a:latin typeface="Bookman Old Style" panose="02050604050505020204" pitchFamily="18" charset="0"/>
              </a:rPr>
              <a:t>Pierwsze opinie o OZPS zarejestrowane już  w 2013 r. (1)</a:t>
            </a:r>
            <a:r>
              <a:rPr lang="pl-PL" sz="2400" dirty="0">
                <a:latin typeface="Bookman Old Style" panose="02050604050505020204" pitchFamily="18" charset="0"/>
              </a:rPr>
              <a:t/>
            </a:r>
            <a:br>
              <a:rPr lang="pl-PL" sz="2400" dirty="0">
                <a:latin typeface="Bookman Old Style" panose="02050604050505020204" pitchFamily="18" charset="0"/>
              </a:rPr>
            </a:br>
            <a:endParaRPr lang="pl-PL" sz="2400" dirty="0">
              <a:latin typeface="Bookman Old Style" panose="0205060405050502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7971" y="1894115"/>
            <a:ext cx="11963400" cy="3997236"/>
          </a:xfrm>
        </p:spPr>
        <p:txBody>
          <a:bodyPr>
            <a:normAutofit fontScale="47500" lnSpcReduction="20000"/>
          </a:bodyPr>
          <a:lstStyle/>
          <a:p>
            <a:pPr marL="742950" indent="-74295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5100" dirty="0" smtClean="0">
                <a:latin typeface="Bookman Old Style" panose="02050604050505020204" pitchFamily="18" charset="0"/>
              </a:rPr>
              <a:t>„</a:t>
            </a:r>
            <a:r>
              <a:rPr lang="pl-PL" sz="5100" i="1" dirty="0" smtClean="0">
                <a:latin typeface="Bookman Old Style" panose="02050604050505020204" pitchFamily="18" charset="0"/>
              </a:rPr>
              <a:t>Obecna </a:t>
            </a:r>
            <a:r>
              <a:rPr lang="pl-PL" sz="5100" i="1" dirty="0">
                <a:latin typeface="Bookman Old Style" panose="02050604050505020204" pitchFamily="18" charset="0"/>
              </a:rPr>
              <a:t>aplikacja jest jedynym narzędziem do opracowania oceny zasobów pomocy społecznej dostępnym dla pracowników OPS, dzięki czemu cenią oni sam fakt jej istnienia, bowiem pomaga im ona w realizacji zadania, które na nich spadło</a:t>
            </a:r>
            <a:r>
              <a:rPr lang="pl-PL" sz="5100" dirty="0" smtClean="0">
                <a:latin typeface="Bookman Old Style" panose="02050604050505020204" pitchFamily="18" charset="0"/>
              </a:rPr>
              <a:t>.”,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pl-PL" sz="4000" b="1" dirty="0" smtClean="0">
              <a:latin typeface="Bookman Old Style" panose="020506040505050202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5100" dirty="0" smtClean="0">
                <a:latin typeface="Bookman Old Style" panose="02050604050505020204" pitchFamily="18" charset="0"/>
              </a:rPr>
              <a:t>2.   </a:t>
            </a:r>
            <a:r>
              <a:rPr lang="pl-PL" sz="4400" dirty="0" smtClean="0">
                <a:latin typeface="Bookman Old Style" panose="02050604050505020204" pitchFamily="18" charset="0"/>
              </a:rPr>
              <a:t>„</a:t>
            </a:r>
            <a:r>
              <a:rPr lang="pl-PL" sz="4400" i="1" dirty="0" smtClean="0">
                <a:latin typeface="Bookman Old Style" panose="02050604050505020204" pitchFamily="18" charset="0"/>
              </a:rPr>
              <a:t>Nie </a:t>
            </a:r>
            <a:r>
              <a:rPr lang="pl-PL" sz="4400" i="1" dirty="0">
                <a:latin typeface="Bookman Old Style" panose="02050604050505020204" pitchFamily="18" charset="0"/>
              </a:rPr>
              <a:t>ma danych przedstawiających zapotrzebowanie na usługi </a:t>
            </a:r>
            <a:r>
              <a:rPr lang="pl-PL" sz="4400" i="1" dirty="0" smtClean="0">
                <a:latin typeface="Bookman Old Style" panose="02050604050505020204" pitchFamily="18" charset="0"/>
              </a:rPr>
              <a:t>socjalne</a:t>
            </a:r>
            <a:r>
              <a:rPr lang="pl-PL" sz="4400" i="1" dirty="0">
                <a:latin typeface="Bookman Old Style" panose="02050604050505020204" pitchFamily="18" charset="0"/>
              </a:rPr>
              <a:t>, jest pokazane </a:t>
            </a:r>
            <a:r>
              <a:rPr lang="pl-PL" sz="4400" i="1" dirty="0" smtClean="0">
                <a:latin typeface="Bookman Old Style" panose="02050604050505020204" pitchFamily="18" charset="0"/>
              </a:rPr>
              <a:t/>
            </a:r>
            <a:br>
              <a:rPr lang="pl-PL" sz="4400" i="1" dirty="0" smtClean="0">
                <a:latin typeface="Bookman Old Style" panose="02050604050505020204" pitchFamily="18" charset="0"/>
              </a:rPr>
            </a:br>
            <a:r>
              <a:rPr lang="pl-PL" sz="4400" i="1" dirty="0" smtClean="0">
                <a:latin typeface="Bookman Old Style" panose="02050604050505020204" pitchFamily="18" charset="0"/>
              </a:rPr>
              <a:t>        tylko </a:t>
            </a:r>
            <a:r>
              <a:rPr lang="pl-PL" sz="4400" i="1" dirty="0">
                <a:latin typeface="Bookman Old Style" panose="02050604050505020204" pitchFamily="18" charset="0"/>
              </a:rPr>
              <a:t>ile jest ośrodków, ile </a:t>
            </a:r>
            <a:r>
              <a:rPr lang="pl-PL" sz="4400" i="1" dirty="0" smtClean="0">
                <a:latin typeface="Bookman Old Style" panose="02050604050505020204" pitchFamily="18" charset="0"/>
              </a:rPr>
              <a:t>domów pomocy, ile wypłacono świadczeń, i </a:t>
            </a:r>
            <a:r>
              <a:rPr lang="pl-PL" sz="4400" i="1" dirty="0">
                <a:latin typeface="Bookman Old Style" panose="02050604050505020204" pitchFamily="18" charset="0"/>
              </a:rPr>
              <a:t>nie wiem jak to </a:t>
            </a:r>
            <a:r>
              <a:rPr lang="pl-PL" sz="4400" i="1" dirty="0" smtClean="0">
                <a:latin typeface="Bookman Old Style" panose="02050604050505020204" pitchFamily="18" charset="0"/>
              </a:rPr>
              <a:t/>
            </a:r>
            <a:br>
              <a:rPr lang="pl-PL" sz="4400" i="1" dirty="0" smtClean="0">
                <a:latin typeface="Bookman Old Style" panose="02050604050505020204" pitchFamily="18" charset="0"/>
              </a:rPr>
            </a:br>
            <a:r>
              <a:rPr lang="pl-PL" sz="4400" i="1" dirty="0" smtClean="0">
                <a:latin typeface="Bookman Old Style" panose="02050604050505020204" pitchFamily="18" charset="0"/>
              </a:rPr>
              <a:t>        się  ma </a:t>
            </a:r>
            <a:r>
              <a:rPr lang="pl-PL" sz="4400" i="1" dirty="0">
                <a:latin typeface="Bookman Old Style" panose="02050604050505020204" pitchFamily="18" charset="0"/>
              </a:rPr>
              <a:t>do </a:t>
            </a:r>
            <a:r>
              <a:rPr lang="pl-PL" sz="4400" i="1" dirty="0" smtClean="0">
                <a:latin typeface="Bookman Old Style" panose="02050604050505020204" pitchFamily="18" charset="0"/>
              </a:rPr>
              <a:t>nazwy tego narzędzia</a:t>
            </a:r>
            <a:r>
              <a:rPr lang="pl-PL" sz="4400" i="1" dirty="0">
                <a:latin typeface="Bookman Old Style" panose="02050604050505020204" pitchFamily="18" charset="0"/>
              </a:rPr>
              <a:t>, bo Ocena Zasobów to powinna </a:t>
            </a:r>
            <a:r>
              <a:rPr lang="pl-PL" sz="4400" i="1" dirty="0" smtClean="0">
                <a:latin typeface="Bookman Old Style" panose="02050604050505020204" pitchFamily="18" charset="0"/>
              </a:rPr>
              <a:t>pokazać co </a:t>
            </a:r>
            <a:r>
              <a:rPr lang="pl-PL" sz="4400" i="1" dirty="0">
                <a:latin typeface="Bookman Old Style" panose="02050604050505020204" pitchFamily="18" charset="0"/>
              </a:rPr>
              <a:t>mamy, </a:t>
            </a:r>
            <a:r>
              <a:rPr lang="pl-PL" sz="4400" i="1" dirty="0" smtClean="0">
                <a:latin typeface="Bookman Old Style" panose="02050604050505020204" pitchFamily="18" charset="0"/>
              </a:rPr>
              <a:t> </a:t>
            </a:r>
            <a:br>
              <a:rPr lang="pl-PL" sz="4400" i="1" dirty="0" smtClean="0">
                <a:latin typeface="Bookman Old Style" panose="02050604050505020204" pitchFamily="18" charset="0"/>
              </a:rPr>
            </a:br>
            <a:r>
              <a:rPr lang="pl-PL" sz="4400" i="1" dirty="0" smtClean="0">
                <a:latin typeface="Bookman Old Style" panose="02050604050505020204" pitchFamily="18" charset="0"/>
              </a:rPr>
              <a:t>        czego brakuje </a:t>
            </a:r>
            <a:r>
              <a:rPr lang="pl-PL" sz="4400" i="1" dirty="0">
                <a:latin typeface="Bookman Old Style" panose="02050604050505020204" pitchFamily="18" charset="0"/>
              </a:rPr>
              <a:t>i o co powinniśmy zabiegać u </a:t>
            </a:r>
            <a:r>
              <a:rPr lang="pl-PL" sz="4400" i="1" dirty="0" smtClean="0">
                <a:latin typeface="Bookman Old Style" panose="02050604050505020204" pitchFamily="18" charset="0"/>
              </a:rPr>
              <a:t>Radnych.”</a:t>
            </a:r>
            <a:endParaRPr lang="pl-PL" sz="4400" dirty="0">
              <a:latin typeface="Bookman Old Style" panose="02050604050505020204" pitchFamily="18" charset="0"/>
            </a:endParaRPr>
          </a:p>
          <a:p>
            <a:pPr marL="742950" indent="-742950" algn="just">
              <a:buAutoNum type="arabicPeriod"/>
            </a:pPr>
            <a:endParaRPr lang="pl-PL" sz="4000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pl-PL" sz="4000" dirty="0">
              <a:latin typeface="Bookman Old Style" panose="02050604050505020204" pitchFamily="18" charset="0"/>
            </a:endParaRPr>
          </a:p>
          <a:p>
            <a:endParaRPr lang="pl-PL" sz="4000" dirty="0"/>
          </a:p>
        </p:txBody>
      </p:sp>
    </p:spTree>
    <p:extLst>
      <p:ext uri="{BB962C8B-B14F-4D97-AF65-F5344CB8AC3E}">
        <p14:creationId xmlns="" xmlns:p14="http://schemas.microsoft.com/office/powerpoint/2010/main" val="8135553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971" y="849086"/>
            <a:ext cx="11963400" cy="805543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pl-PL" sz="2000" dirty="0" smtClean="0">
                <a:latin typeface="Bookman Old Style" panose="02050604050505020204" pitchFamily="18" charset="0"/>
              </a:rPr>
              <a:t/>
            </a:r>
            <a:br>
              <a:rPr lang="pl-PL" sz="2000" dirty="0" smtClean="0">
                <a:latin typeface="Bookman Old Style" panose="02050604050505020204" pitchFamily="18" charset="0"/>
              </a:rPr>
            </a:br>
            <a:r>
              <a:rPr lang="pl-PL" sz="2400" b="1" dirty="0" smtClean="0">
                <a:latin typeface="Bookman Old Style" panose="02050604050505020204" pitchFamily="18" charset="0"/>
              </a:rPr>
              <a:t>Pierwsze opinie o OZPS zarejestrowane już  w 2013 r. (2)</a:t>
            </a:r>
            <a:r>
              <a:rPr lang="pl-PL" sz="2400" dirty="0">
                <a:latin typeface="Bookman Old Style" panose="02050604050505020204" pitchFamily="18" charset="0"/>
              </a:rPr>
              <a:t/>
            </a:r>
            <a:br>
              <a:rPr lang="pl-PL" sz="2400" dirty="0">
                <a:latin typeface="Bookman Old Style" panose="02050604050505020204" pitchFamily="18" charset="0"/>
              </a:rPr>
            </a:br>
            <a:endParaRPr lang="pl-PL" sz="2400" dirty="0">
              <a:latin typeface="Bookman Old Style" panose="0205060405050502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7971" y="1654629"/>
            <a:ext cx="11963400" cy="4236722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9600" dirty="0" smtClean="0">
                <a:latin typeface="Bookman Old Style" panose="02050604050505020204" pitchFamily="18" charset="0"/>
              </a:rPr>
              <a:t>3. „</a:t>
            </a:r>
            <a:r>
              <a:rPr lang="pl-PL" sz="9600" i="1" dirty="0" smtClean="0">
                <a:latin typeface="Bookman Old Style" panose="02050604050505020204" pitchFamily="18" charset="0"/>
              </a:rPr>
              <a:t>W </a:t>
            </a:r>
            <a:r>
              <a:rPr lang="pl-PL" sz="9600" i="1" dirty="0">
                <a:latin typeface="Bookman Old Style" panose="02050604050505020204" pitchFamily="18" charset="0"/>
              </a:rPr>
              <a:t>ocenie respondentów aplikacja, a szczególnie jej wersje </a:t>
            </a:r>
            <a:r>
              <a:rPr lang="pl-PL" sz="9600" i="1" dirty="0" smtClean="0">
                <a:latin typeface="Bookman Old Style" panose="02050604050505020204" pitchFamily="18" charset="0"/>
              </a:rPr>
              <a:t>po poprawieniu </a:t>
            </a:r>
            <a:br>
              <a:rPr lang="pl-PL" sz="9600" i="1" dirty="0" smtClean="0">
                <a:latin typeface="Bookman Old Style" panose="02050604050505020204" pitchFamily="18" charset="0"/>
              </a:rPr>
            </a:br>
            <a:r>
              <a:rPr lang="pl-PL" sz="9600" i="1" dirty="0" smtClean="0">
                <a:latin typeface="Bookman Old Style" panose="02050604050505020204" pitchFamily="18" charset="0"/>
              </a:rPr>
              <a:t>    będą doskonałym narzędziem </a:t>
            </a:r>
            <a:r>
              <a:rPr lang="pl-PL" sz="9600" i="1" dirty="0">
                <a:latin typeface="Bookman Old Style" panose="02050604050505020204" pitchFamily="18" charset="0"/>
              </a:rPr>
              <a:t>do kreowania </a:t>
            </a:r>
            <a:r>
              <a:rPr lang="pl-PL" sz="9600" i="1" dirty="0" smtClean="0">
                <a:latin typeface="Bookman Old Style" panose="02050604050505020204" pitchFamily="18" charset="0"/>
              </a:rPr>
              <a:t>polityki społecznej </a:t>
            </a:r>
            <a:r>
              <a:rPr lang="pl-PL" sz="9600" i="1" dirty="0">
                <a:latin typeface="Bookman Old Style" panose="02050604050505020204" pitchFamily="18" charset="0"/>
              </a:rPr>
              <a:t>na danym </a:t>
            </a:r>
            <a:r>
              <a:rPr lang="pl-PL" sz="9600" i="1" dirty="0" smtClean="0">
                <a:latin typeface="Bookman Old Style" panose="02050604050505020204" pitchFamily="18" charset="0"/>
              </a:rPr>
              <a:t/>
            </a:r>
            <a:br>
              <a:rPr lang="pl-PL" sz="9600" i="1" dirty="0" smtClean="0">
                <a:latin typeface="Bookman Old Style" panose="02050604050505020204" pitchFamily="18" charset="0"/>
              </a:rPr>
            </a:br>
            <a:r>
              <a:rPr lang="pl-PL" sz="9600" i="1" dirty="0" smtClean="0">
                <a:latin typeface="Bookman Old Style" panose="02050604050505020204" pitchFamily="18" charset="0"/>
              </a:rPr>
              <a:t>    obszarze</a:t>
            </a:r>
            <a:r>
              <a:rPr lang="pl-PL" sz="9600" i="1" dirty="0">
                <a:latin typeface="Bookman Old Style" panose="02050604050505020204" pitchFamily="18" charset="0"/>
              </a:rPr>
              <a:t>, głównie dlatego, </a:t>
            </a:r>
            <a:r>
              <a:rPr lang="pl-PL" sz="9600" i="1" dirty="0" smtClean="0">
                <a:latin typeface="Bookman Old Style" panose="02050604050505020204" pitchFamily="18" charset="0"/>
              </a:rPr>
              <a:t>że integruje i gromadzi </a:t>
            </a:r>
            <a:r>
              <a:rPr lang="pl-PL" sz="9600" i="1" dirty="0">
                <a:latin typeface="Bookman Old Style" panose="02050604050505020204" pitchFamily="18" charset="0"/>
              </a:rPr>
              <a:t>bardzo szerokie dane do </a:t>
            </a:r>
            <a:r>
              <a:rPr lang="pl-PL" sz="9600" i="1" dirty="0" smtClean="0">
                <a:latin typeface="Bookman Old Style" panose="02050604050505020204" pitchFamily="18" charset="0"/>
              </a:rPr>
              <a:t/>
            </a:r>
            <a:br>
              <a:rPr lang="pl-PL" sz="9600" i="1" dirty="0" smtClean="0">
                <a:latin typeface="Bookman Old Style" panose="02050604050505020204" pitchFamily="18" charset="0"/>
              </a:rPr>
            </a:br>
            <a:r>
              <a:rPr lang="pl-PL" sz="9600" i="1" dirty="0" smtClean="0">
                <a:latin typeface="Bookman Old Style" panose="02050604050505020204" pitchFamily="18" charset="0"/>
              </a:rPr>
              <a:t>    wykorzystania </a:t>
            </a:r>
            <a:r>
              <a:rPr lang="pl-PL" sz="9600" i="1" dirty="0">
                <a:latin typeface="Bookman Old Style" panose="02050604050505020204" pitchFamily="18" charset="0"/>
              </a:rPr>
              <a:t>przez </a:t>
            </a:r>
            <a:r>
              <a:rPr lang="pl-PL" sz="9600" i="1" dirty="0" smtClean="0">
                <a:latin typeface="Bookman Old Style" panose="02050604050505020204" pitchFamily="18" charset="0"/>
              </a:rPr>
              <a:t>lokalne władze”,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pl-PL" sz="8000" i="1" dirty="0" smtClean="0">
              <a:latin typeface="Bookman Old Style" panose="020506040505050202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9600" i="1" dirty="0" smtClean="0">
                <a:latin typeface="Bookman Old Style" panose="02050604050505020204" pitchFamily="18" charset="0"/>
              </a:rPr>
              <a:t>4.  </a:t>
            </a:r>
            <a:r>
              <a:rPr lang="pl-PL" sz="96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„Pierwszy </a:t>
            </a:r>
            <a:r>
              <a:rPr lang="pl-PL" sz="96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raz miałam do czynienia z tak wielką statystką, </a:t>
            </a:r>
            <a:r>
              <a:rPr lang="pl-PL" sz="96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jeżeli chodzi </a:t>
            </a:r>
            <a:r>
              <a:rPr lang="pl-PL" sz="96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o </a:t>
            </a:r>
            <a:r>
              <a:rPr lang="pl-PL" sz="96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/>
            </a:r>
            <a:br>
              <a:rPr lang="pl-PL" sz="96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r>
              <a:rPr lang="pl-PL" sz="96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    pomoc </a:t>
            </a:r>
            <a:r>
              <a:rPr lang="pl-PL" sz="96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społeczną</a:t>
            </a:r>
            <a:r>
              <a:rPr lang="pl-PL" sz="96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. Gdyby </a:t>
            </a:r>
            <a:r>
              <a:rPr lang="pl-PL" sz="96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usiadł zespół osób, </a:t>
            </a:r>
            <a:r>
              <a:rPr lang="pl-PL" sz="96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które myślą </a:t>
            </a:r>
            <a:r>
              <a:rPr lang="pl-PL" sz="96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o pomocy </a:t>
            </a:r>
            <a:r>
              <a:rPr lang="pl-PL" sz="96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/>
            </a:r>
            <a:br>
              <a:rPr lang="pl-PL" sz="96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r>
              <a:rPr lang="pl-PL" sz="96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    społecznej </a:t>
            </a:r>
            <a:r>
              <a:rPr lang="pl-PL" sz="96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pozytywnie, </a:t>
            </a:r>
            <a:r>
              <a:rPr lang="pl-PL" sz="96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wyciągnąłby bardzo wiele </a:t>
            </a:r>
            <a:r>
              <a:rPr lang="pl-PL" sz="96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pozytywnych wniosków. </a:t>
            </a:r>
            <a:r>
              <a:rPr lang="pl-PL" sz="96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/>
            </a:r>
            <a:br>
              <a:rPr lang="pl-PL" sz="96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r>
              <a:rPr lang="pl-PL" sz="96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    Daje </a:t>
            </a:r>
            <a:r>
              <a:rPr lang="pl-PL" sz="96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szanse olbrzymie, jeżeli </a:t>
            </a:r>
            <a:r>
              <a:rPr lang="pl-PL" sz="96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chodzi </a:t>
            </a:r>
            <a:r>
              <a:rPr lang="pl-PL" sz="96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o </a:t>
            </a:r>
            <a:r>
              <a:rPr lang="pl-PL" sz="96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kreowanie potrzeb </a:t>
            </a:r>
            <a:r>
              <a:rPr lang="pl-PL" sz="96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polityki </a:t>
            </a:r>
            <a:r>
              <a:rPr lang="pl-PL" sz="96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społecznej </a:t>
            </a:r>
            <a:br>
              <a:rPr lang="pl-PL" sz="96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r>
              <a:rPr lang="pl-PL" sz="96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    na danym obszarze</a:t>
            </a:r>
            <a:r>
              <a:rPr lang="pl-PL" sz="96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”, </a:t>
            </a:r>
            <a:endParaRPr lang="pl-PL" sz="9600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pl-PL" sz="4000" dirty="0">
              <a:latin typeface="Bookman Old Style" panose="02050604050505020204" pitchFamily="18" charset="0"/>
            </a:endParaRPr>
          </a:p>
          <a:p>
            <a:endParaRPr lang="pl-PL" sz="4000" dirty="0"/>
          </a:p>
        </p:txBody>
      </p:sp>
    </p:spTree>
    <p:extLst>
      <p:ext uri="{BB962C8B-B14F-4D97-AF65-F5344CB8AC3E}">
        <p14:creationId xmlns="" xmlns:p14="http://schemas.microsoft.com/office/powerpoint/2010/main" val="16414630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971" y="849086"/>
            <a:ext cx="11963400" cy="805543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pl-PL" sz="2000" dirty="0" smtClean="0">
                <a:latin typeface="Bookman Old Style" panose="02050604050505020204" pitchFamily="18" charset="0"/>
              </a:rPr>
              <a:t/>
            </a:r>
            <a:br>
              <a:rPr lang="pl-PL" sz="2000" dirty="0" smtClean="0">
                <a:latin typeface="Bookman Old Style" panose="02050604050505020204" pitchFamily="18" charset="0"/>
              </a:rPr>
            </a:br>
            <a:r>
              <a:rPr lang="pl-PL" sz="2400" b="1" dirty="0" smtClean="0">
                <a:latin typeface="Bookman Old Style" panose="02050604050505020204" pitchFamily="18" charset="0"/>
              </a:rPr>
              <a:t>Pierwsze opinie o OZPS zarejestrowane już  w 2013 r. (3)</a:t>
            </a:r>
            <a:r>
              <a:rPr lang="pl-PL" sz="2400" dirty="0">
                <a:latin typeface="Bookman Old Style" panose="02050604050505020204" pitchFamily="18" charset="0"/>
              </a:rPr>
              <a:t/>
            </a:r>
            <a:br>
              <a:rPr lang="pl-PL" sz="2400" dirty="0">
                <a:latin typeface="Bookman Old Style" panose="02050604050505020204" pitchFamily="18" charset="0"/>
              </a:rPr>
            </a:br>
            <a:endParaRPr lang="pl-PL" sz="2400" dirty="0">
              <a:latin typeface="Bookman Old Style" panose="0205060405050502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7971" y="1654629"/>
            <a:ext cx="11963400" cy="4236722"/>
          </a:xfrm>
        </p:spPr>
        <p:txBody>
          <a:bodyPr>
            <a:normAutofit fontScale="55000" lnSpcReduction="20000"/>
          </a:bodyPr>
          <a:lstStyle/>
          <a:p>
            <a:pPr marL="0" lv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4000" dirty="0" smtClean="0">
                <a:latin typeface="Bookman Old Style" panose="02050604050505020204" pitchFamily="18" charset="0"/>
              </a:rPr>
              <a:t>5. </a:t>
            </a:r>
            <a:r>
              <a:rPr lang="pl-PL" sz="4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„</a:t>
            </a:r>
            <a:r>
              <a:rPr lang="pl-PL" sz="40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Daje </a:t>
            </a:r>
            <a:r>
              <a:rPr lang="pl-PL" sz="40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możliwość przygotowania jakiejś strategii na przyszłe </a:t>
            </a:r>
            <a:r>
              <a:rPr lang="pl-PL" sz="40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lata i to </a:t>
            </a:r>
            <a:r>
              <a:rPr lang="pl-PL" sz="40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w szerszym </a:t>
            </a:r>
            <a:r>
              <a:rPr lang="pl-PL" sz="40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/>
            </a:r>
            <a:br>
              <a:rPr lang="pl-PL" sz="40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r>
              <a:rPr lang="pl-PL" sz="40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    kontekście</a:t>
            </a:r>
            <a:r>
              <a:rPr lang="pl-PL" sz="40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, nie tylko pomocy społecznej. Więcej </a:t>
            </a:r>
            <a:r>
              <a:rPr lang="pl-PL" sz="40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tych </a:t>
            </a:r>
            <a:r>
              <a:rPr lang="pl-PL" sz="40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problemów jest, więcej </a:t>
            </a:r>
            <a:r>
              <a:rPr lang="pl-PL" sz="40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/>
            </a:r>
            <a:br>
              <a:rPr lang="pl-PL" sz="40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r>
              <a:rPr lang="pl-PL" sz="40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    instytucji</a:t>
            </a:r>
            <a:r>
              <a:rPr lang="pl-PL" sz="40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”,</a:t>
            </a:r>
            <a:endParaRPr lang="pl-PL" sz="40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4000" dirty="0" smtClean="0">
                <a:latin typeface="Bookman Old Style" panose="02050604050505020204" pitchFamily="18" charset="0"/>
              </a:rPr>
              <a:t>6. </a:t>
            </a:r>
            <a:r>
              <a:rPr lang="pl-PL" sz="4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„</a:t>
            </a:r>
            <a:r>
              <a:rPr lang="pl-PL" sz="40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Prezentacja </a:t>
            </a:r>
            <a:r>
              <a:rPr lang="pl-PL" sz="40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skali zjawiska, na które jednostka </a:t>
            </a:r>
            <a:r>
              <a:rPr lang="pl-PL" sz="40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pomocy społecznej </a:t>
            </a:r>
            <a:r>
              <a:rPr lang="pl-PL" sz="40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planuje wywrzeć </a:t>
            </a:r>
            <a:r>
              <a:rPr lang="pl-PL" sz="40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/>
            </a:r>
            <a:br>
              <a:rPr lang="pl-PL" sz="40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r>
              <a:rPr lang="pl-PL" sz="40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   wpływ </a:t>
            </a:r>
            <a:r>
              <a:rPr lang="pl-PL" sz="40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jest pomocne </a:t>
            </a:r>
            <a:r>
              <a:rPr lang="pl-PL" sz="40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w przekonywaniu </a:t>
            </a:r>
            <a:r>
              <a:rPr lang="pl-PL" sz="40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radnych do przydzielenia funduszy na daną </a:t>
            </a:r>
            <a:r>
              <a:rPr lang="pl-PL" sz="40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/>
            </a:r>
            <a:br>
              <a:rPr lang="pl-PL" sz="40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r>
              <a:rPr lang="pl-PL" sz="40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   sprawę</a:t>
            </a:r>
            <a:r>
              <a:rPr lang="pl-PL" sz="4000" i="1" dirty="0">
                <a:solidFill>
                  <a:srgbClr val="006600"/>
                </a:solidFill>
                <a:latin typeface="Bookman Old Style" panose="02050604050505020204" pitchFamily="18" charset="0"/>
              </a:rPr>
              <a:t>. </a:t>
            </a:r>
            <a:r>
              <a:rPr lang="pl-PL" sz="4000" i="1" dirty="0">
                <a:latin typeface="Bookman Old Style" panose="02050604050505020204" pitchFamily="18" charset="0"/>
              </a:rPr>
              <a:t>Także w konkursach o fundusze unijne duże </a:t>
            </a:r>
            <a:r>
              <a:rPr lang="pl-PL" sz="4000" i="1" dirty="0" smtClean="0">
                <a:latin typeface="Bookman Old Style" panose="02050604050505020204" pitchFamily="18" charset="0"/>
              </a:rPr>
              <a:t>znaczenie ma </a:t>
            </a:r>
            <a:r>
              <a:rPr lang="pl-PL" sz="4000" i="1" dirty="0">
                <a:latin typeface="Bookman Old Style" panose="02050604050505020204" pitchFamily="18" charset="0"/>
              </a:rPr>
              <a:t>odpowiednie </a:t>
            </a:r>
            <a:r>
              <a:rPr lang="pl-PL" sz="4000" i="1" dirty="0" smtClean="0">
                <a:latin typeface="Bookman Old Style" panose="02050604050505020204" pitchFamily="18" charset="0"/>
              </a:rPr>
              <a:t/>
            </a:r>
            <a:br>
              <a:rPr lang="pl-PL" sz="4000" i="1" dirty="0" smtClean="0">
                <a:latin typeface="Bookman Old Style" panose="02050604050505020204" pitchFamily="18" charset="0"/>
              </a:rPr>
            </a:br>
            <a:r>
              <a:rPr lang="pl-PL" sz="4000" i="1" dirty="0" smtClean="0">
                <a:latin typeface="Bookman Old Style" panose="02050604050505020204" pitchFamily="18" charset="0"/>
              </a:rPr>
              <a:t>    nakreślenie </a:t>
            </a:r>
            <a:r>
              <a:rPr lang="pl-PL" sz="4000" i="1" dirty="0">
                <a:latin typeface="Bookman Old Style" panose="02050604050505020204" pitchFamily="18" charset="0"/>
              </a:rPr>
              <a:t>tła, zaprezentowanie </a:t>
            </a:r>
            <a:r>
              <a:rPr lang="pl-PL" sz="4000" i="1" dirty="0" smtClean="0">
                <a:latin typeface="Bookman Old Style" panose="02050604050505020204" pitchFamily="18" charset="0"/>
              </a:rPr>
              <a:t>danych unaoczniających wagę problemu</a:t>
            </a:r>
            <a:r>
              <a:rPr lang="pl-PL" sz="4000" i="1" dirty="0">
                <a:latin typeface="Bookman Old Style" panose="02050604050505020204" pitchFamily="18" charset="0"/>
              </a:rPr>
              <a:t>. W obu </a:t>
            </a:r>
            <a:r>
              <a:rPr lang="pl-PL" sz="4000" i="1" dirty="0" smtClean="0">
                <a:latin typeface="Bookman Old Style" panose="02050604050505020204" pitchFamily="18" charset="0"/>
              </a:rPr>
              <a:t/>
            </a:r>
            <a:br>
              <a:rPr lang="pl-PL" sz="4000" i="1" dirty="0" smtClean="0">
                <a:latin typeface="Bookman Old Style" panose="02050604050505020204" pitchFamily="18" charset="0"/>
              </a:rPr>
            </a:br>
            <a:r>
              <a:rPr lang="pl-PL" sz="4000" i="1" dirty="0" smtClean="0">
                <a:latin typeface="Bookman Old Style" panose="02050604050505020204" pitchFamily="18" charset="0"/>
              </a:rPr>
              <a:t>    tych </a:t>
            </a:r>
            <a:r>
              <a:rPr lang="pl-PL" sz="4000" i="1" dirty="0">
                <a:latin typeface="Bookman Old Style" panose="02050604050505020204" pitchFamily="18" charset="0"/>
              </a:rPr>
              <a:t>przypadkach </a:t>
            </a:r>
            <a:r>
              <a:rPr lang="pl-PL" sz="4000" i="1" dirty="0" smtClean="0">
                <a:latin typeface="Bookman Old Style" panose="02050604050505020204" pitchFamily="18" charset="0"/>
              </a:rPr>
              <a:t>dane zgromadzone </a:t>
            </a:r>
            <a:r>
              <a:rPr lang="pl-PL" sz="4000" i="1" dirty="0">
                <a:latin typeface="Bookman Old Style" panose="02050604050505020204" pitchFamily="18" charset="0"/>
              </a:rPr>
              <a:t>dzięki aplikacji OZPS </a:t>
            </a:r>
            <a:r>
              <a:rPr lang="pl-PL" sz="4000" i="1" dirty="0" smtClean="0">
                <a:latin typeface="Bookman Old Style" panose="02050604050505020204" pitchFamily="18" charset="0"/>
              </a:rPr>
              <a:t>mogą być </a:t>
            </a:r>
            <a:r>
              <a:rPr lang="pl-PL" sz="4000" i="1" dirty="0">
                <a:latin typeface="Bookman Old Style" panose="02050604050505020204" pitchFamily="18" charset="0"/>
              </a:rPr>
              <a:t>przydatne o ile </a:t>
            </a:r>
            <a:r>
              <a:rPr lang="pl-PL" sz="4000" i="1" dirty="0" smtClean="0">
                <a:latin typeface="Bookman Old Style" panose="02050604050505020204" pitchFamily="18" charset="0"/>
              </a:rPr>
              <a:t/>
            </a:r>
            <a:br>
              <a:rPr lang="pl-PL" sz="4000" i="1" dirty="0" smtClean="0">
                <a:latin typeface="Bookman Old Style" panose="02050604050505020204" pitchFamily="18" charset="0"/>
              </a:rPr>
            </a:br>
            <a:r>
              <a:rPr lang="pl-PL" sz="4000" i="1" dirty="0" smtClean="0">
                <a:latin typeface="Bookman Old Style" panose="02050604050505020204" pitchFamily="18" charset="0"/>
              </a:rPr>
              <a:t>    w kolejnych </a:t>
            </a:r>
            <a:r>
              <a:rPr lang="pl-PL" sz="4000" i="1" dirty="0">
                <a:latin typeface="Bookman Old Style" panose="02050604050505020204" pitchFamily="18" charset="0"/>
              </a:rPr>
              <a:t>wersjach aplikacji będą one łatwo dostępne</a:t>
            </a:r>
            <a:r>
              <a:rPr lang="pl-PL" sz="4000" i="1" dirty="0" smtClean="0">
                <a:latin typeface="Bookman Old Style" panose="02050604050505020204" pitchFamily="18" charset="0"/>
              </a:rPr>
              <a:t>, wiarygodne </a:t>
            </a:r>
            <a:r>
              <a:rPr lang="pl-PL" sz="4000" i="1" dirty="0">
                <a:latin typeface="Bookman Old Style" panose="02050604050505020204" pitchFamily="18" charset="0"/>
              </a:rPr>
              <a:t>i czytelne.”.</a:t>
            </a:r>
            <a:endParaRPr lang="pl-PL" sz="40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pl-PL" sz="4000" dirty="0">
              <a:latin typeface="Bookman Old Style" panose="02050604050505020204" pitchFamily="18" charset="0"/>
            </a:endParaRPr>
          </a:p>
          <a:p>
            <a:endParaRPr lang="pl-PL" sz="4000" dirty="0"/>
          </a:p>
        </p:txBody>
      </p:sp>
    </p:spTree>
    <p:extLst>
      <p:ext uri="{BB962C8B-B14F-4D97-AF65-F5344CB8AC3E}">
        <p14:creationId xmlns="" xmlns:p14="http://schemas.microsoft.com/office/powerpoint/2010/main" val="27262571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971" y="849086"/>
            <a:ext cx="11963400" cy="805543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pl-PL" sz="2800" b="1" dirty="0" smtClean="0">
                <a:latin typeface="Bookman Old Style" panose="02050604050505020204" pitchFamily="18" charset="0"/>
              </a:rPr>
              <a:t>Założenie dla nowego narzędzia OZPS </a:t>
            </a:r>
            <a:endParaRPr lang="pl-PL" sz="2800" dirty="0">
              <a:latin typeface="Bookman Old Style" panose="0205060405050502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7971" y="1654628"/>
            <a:ext cx="11963400" cy="4441371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4000" dirty="0">
                <a:latin typeface="Bookman Old Style" panose="02050604050505020204" pitchFamily="18" charset="0"/>
              </a:rPr>
              <a:t>Od 2018 r. </a:t>
            </a:r>
            <a:r>
              <a:rPr lang="pl-PL" sz="4000" dirty="0" smtClean="0">
                <a:latin typeface="Bookman Old Style" panose="02050604050505020204" pitchFamily="18" charset="0"/>
              </a:rPr>
              <a:t>miało nastąpić udoskonalenie </a:t>
            </a:r>
            <a:r>
              <a:rPr lang="pl-PL" sz="4000" dirty="0">
                <a:latin typeface="Bookman Old Style" panose="02050604050505020204" pitchFamily="18" charset="0"/>
              </a:rPr>
              <a:t>nie tylko formularza OZPS ale </a:t>
            </a:r>
            <a:r>
              <a:rPr lang="pl-PL" sz="4000" b="1" dirty="0">
                <a:latin typeface="Bookman Old Style" panose="02050604050505020204" pitchFamily="18" charset="0"/>
              </a:rPr>
              <a:t>wmontowanie mechanizmów, które umożliwią agregowanie, analizowanie i monitorowanie danych na poziomie krajowym </a:t>
            </a:r>
            <a:r>
              <a:rPr lang="pl-PL" sz="4000" dirty="0">
                <a:latin typeface="Bookman Old Style" panose="02050604050505020204" pitchFamily="18" charset="0"/>
              </a:rPr>
              <a:t>(zagregowanie danych zawartych w lokalnych oraz regionalnych OZPS).  </a:t>
            </a:r>
            <a:r>
              <a:rPr lang="pl-PL" sz="4000" dirty="0" smtClean="0">
                <a:latin typeface="Bookman Old Style" panose="02050604050505020204" pitchFamily="18" charset="0"/>
              </a:rPr>
              <a:t>Cel - to umożliwienie prognozowania </a:t>
            </a:r>
            <a:br>
              <a:rPr lang="pl-PL" sz="4000" dirty="0" smtClean="0">
                <a:latin typeface="Bookman Old Style" panose="02050604050505020204" pitchFamily="18" charset="0"/>
              </a:rPr>
            </a:br>
            <a:r>
              <a:rPr lang="pl-PL" sz="4000" dirty="0" smtClean="0">
                <a:latin typeface="Bookman Old Style" panose="02050604050505020204" pitchFamily="18" charset="0"/>
              </a:rPr>
              <a:t>i planowania </a:t>
            </a:r>
            <a:r>
              <a:rPr lang="pl-PL" sz="4000" dirty="0">
                <a:latin typeface="Bookman Old Style" panose="02050604050505020204" pitchFamily="18" charset="0"/>
              </a:rPr>
              <a:t>długoletnich działań strategicznych na każdym poziomie zarządzania polityką społeczną na rzecz redukcji ubóstwa i wykluczenia społecznego</a:t>
            </a:r>
            <a:r>
              <a:rPr lang="pl-PL" sz="4000" dirty="0" smtClean="0">
                <a:latin typeface="Bookman Old Style" panose="02050604050505020204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pl-PL" sz="4000" dirty="0">
              <a:latin typeface="Bookman Old Style" panose="02050604050505020204" pitchFamily="18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4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Założona </a:t>
            </a:r>
            <a:r>
              <a:rPr lang="pl-PL" sz="4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od początku funkcja diagnostyczna OZPS pozostała </a:t>
            </a:r>
            <a:r>
              <a:rPr lang="pl-PL" sz="4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nienaruszona </a:t>
            </a:r>
            <a:br>
              <a:rPr lang="pl-PL" sz="4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r>
              <a:rPr lang="pl-PL" sz="4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i </a:t>
            </a:r>
            <a:r>
              <a:rPr lang="pl-PL" sz="4000" dirty="0">
                <a:solidFill>
                  <a:srgbClr val="FF0000"/>
                </a:solidFill>
                <a:latin typeface="Bookman Old Style" panose="02050604050505020204" pitchFamily="18" charset="0"/>
              </a:rPr>
              <a:t>prowadzi do uzyskiwania takich efektów interwencji w polityce społecznej, jakie zostały przytoczone na początku niniejszego podrozdziału, czyli zmniejszania skali ubóstwa i wykluczenia społecznego.</a:t>
            </a:r>
          </a:p>
          <a:p>
            <a:pPr marL="0" lvl="0" indent="0" algn="just">
              <a:buNone/>
            </a:pPr>
            <a:endParaRPr lang="pl-PL" sz="4000" dirty="0"/>
          </a:p>
        </p:txBody>
      </p:sp>
    </p:spTree>
    <p:extLst>
      <p:ext uri="{BB962C8B-B14F-4D97-AF65-F5344CB8AC3E}">
        <p14:creationId xmlns="" xmlns:p14="http://schemas.microsoft.com/office/powerpoint/2010/main" val="40421373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>
            <a:spLocks noGrp="1"/>
          </p:cNvSpPr>
          <p:nvPr>
            <p:ph type="ctrTitle"/>
          </p:nvPr>
        </p:nvSpPr>
        <p:spPr>
          <a:xfrm>
            <a:off x="1545772" y="1089706"/>
            <a:ext cx="9144000" cy="1392237"/>
          </a:xfrm>
        </p:spPr>
        <p:txBody>
          <a:bodyPr/>
          <a:lstStyle/>
          <a:p>
            <a:r>
              <a:rPr lang="pl-PL" dirty="0" smtClean="0">
                <a:latin typeface="Bookman Old Style" panose="02050604050505020204" pitchFamily="18" charset="0"/>
              </a:rPr>
              <a:t>Na zakończenie wykładu</a:t>
            </a:r>
            <a:endParaRPr lang="pl-PL" dirty="0">
              <a:latin typeface="Bookman Old Style" panose="02050604050505020204" pitchFamily="18" charset="0"/>
            </a:endParaRPr>
          </a:p>
        </p:txBody>
      </p:sp>
      <p:sp>
        <p:nvSpPr>
          <p:cNvPr id="7" name="Podtytuł 6"/>
          <p:cNvSpPr>
            <a:spLocks noGrp="1"/>
          </p:cNvSpPr>
          <p:nvPr>
            <p:ph type="subTitle" idx="1"/>
          </p:nvPr>
        </p:nvSpPr>
        <p:spPr>
          <a:xfrm>
            <a:off x="239487" y="2906486"/>
            <a:ext cx="11244942" cy="1937657"/>
          </a:xfrm>
          <a:solidFill>
            <a:srgbClr val="93F7A4"/>
          </a:solidFill>
        </p:spPr>
        <p:txBody>
          <a:bodyPr>
            <a:normAutofit/>
          </a:bodyPr>
          <a:lstStyle/>
          <a:p>
            <a:r>
              <a:rPr lang="pl-PL" sz="4800" b="1" i="1" dirty="0" smtClean="0">
                <a:latin typeface="Bookman Old Style" panose="02050604050505020204" pitchFamily="18" charset="0"/>
              </a:rPr>
              <a:t>Niezmienność zasad prezentacji OZPS  </a:t>
            </a:r>
            <a:endParaRPr lang="pl-PL" sz="4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086211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115922"/>
            <a:ext cx="11025554" cy="724601"/>
          </a:xfrm>
          <a:solidFill>
            <a:srgbClr val="CCFFFF"/>
          </a:solidFill>
        </p:spPr>
        <p:txBody>
          <a:bodyPr/>
          <a:lstStyle/>
          <a:p>
            <a:r>
              <a:rPr lang="pl-PL" b="1" dirty="0" smtClean="0">
                <a:latin typeface="Bookman Old Style" pitchFamily="18" charset="0"/>
              </a:rPr>
              <a:t>Niezmienność celu OZPS</a:t>
            </a:r>
            <a:endParaRPr lang="pl-PL" b="1" dirty="0">
              <a:latin typeface="Bookman Old Style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46185" y="1875693"/>
            <a:ext cx="11570677" cy="4015658"/>
          </a:xfrm>
        </p:spPr>
        <p:txBody>
          <a:bodyPr>
            <a:noAutofit/>
          </a:bodyPr>
          <a:lstStyle/>
          <a:p>
            <a:pPr algn="just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2400" dirty="0" smtClean="0">
                <a:latin typeface="Bookman Old Style" pitchFamily="18" charset="0"/>
              </a:rPr>
              <a:t>Narzędzie OZPS miało i nadal ma niezmienny cel.</a:t>
            </a:r>
          </a:p>
          <a:p>
            <a:pPr algn="just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pl-PL" sz="2400" dirty="0" smtClean="0">
              <a:latin typeface="Bookman Old Style" pitchFamily="18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562705" y="2473570"/>
          <a:ext cx="11066587" cy="3559992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052649"/>
                <a:gridCol w="668215"/>
                <a:gridCol w="5345723"/>
              </a:tblGrid>
              <a:tr h="542472">
                <a:tc>
                  <a:txBody>
                    <a:bodyPr/>
                    <a:lstStyle/>
                    <a:p>
                      <a:r>
                        <a:rPr lang="pl-PL" sz="2400" b="1" kern="1200" dirty="0" smtClean="0">
                          <a:solidFill>
                            <a:schemeClr val="bg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Z jednej strony ma ukazać </a:t>
                      </a:r>
                      <a:endParaRPr lang="pl-PL" sz="2400" dirty="0">
                        <a:latin typeface="Bookman Old Style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pl-PL" sz="2400" dirty="0">
                        <a:latin typeface="Bookman Old Style" pitchFamily="18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400" dirty="0" smtClean="0">
                          <a:latin typeface="Bookman Old Style" pitchFamily="18" charset="0"/>
                        </a:rPr>
                        <a:t>Z drugiej</a:t>
                      </a:r>
                      <a:r>
                        <a:rPr lang="pl-PL" sz="2400" baseline="0" dirty="0" smtClean="0">
                          <a:latin typeface="Bookman Old Style" pitchFamily="18" charset="0"/>
                        </a:rPr>
                        <a:t> strony</a:t>
                      </a:r>
                      <a:endParaRPr lang="pl-PL" sz="24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890626">
                <a:tc>
                  <a:txBody>
                    <a:bodyPr/>
                    <a:lstStyle/>
                    <a:p>
                      <a:pPr algn="just"/>
                      <a:r>
                        <a:rPr lang="pl-PL" sz="2400" kern="12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stan faktyczny, pomóc sporządzić specyficzną fotografię lokalnych warunków, z której dowiemy się o występujących problemach, ich natężeniu, ale też o możliwościach, zasobach i formach pomocy służących ich rozwiązaniu.</a:t>
                      </a:r>
                      <a:endParaRPr lang="pl-PL" sz="2400" dirty="0">
                        <a:latin typeface="Bookman Old Style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kern="12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dzięki wskaźnikom i odniesieniom do założeń lokalnych strategii, pozwala odpowiedzieć na pytanie: „</a:t>
                      </a:r>
                      <a:r>
                        <a:rPr lang="pl-PL" sz="2400" i="1" kern="12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Czy jest tak, jak być powinno?"</a:t>
                      </a:r>
                      <a:r>
                        <a:rPr lang="pl-PL" sz="2400" kern="12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92237"/>
          </a:xfrm>
        </p:spPr>
        <p:txBody>
          <a:bodyPr/>
          <a:lstStyle/>
          <a:p>
            <a:r>
              <a:rPr lang="pl-PL" dirty="0" smtClean="0">
                <a:latin typeface="Bookman Old Style" panose="02050604050505020204" pitchFamily="18" charset="0"/>
              </a:rPr>
              <a:t>Tytułem wstępu</a:t>
            </a:r>
            <a:endParaRPr lang="pl-PL" dirty="0">
              <a:latin typeface="Bookman Old Style" panose="02050604050505020204" pitchFamily="18" charset="0"/>
            </a:endParaRPr>
          </a:p>
        </p:txBody>
      </p:sp>
      <p:sp>
        <p:nvSpPr>
          <p:cNvPr id="7" name="Podtytuł 6"/>
          <p:cNvSpPr>
            <a:spLocks noGrp="1"/>
          </p:cNvSpPr>
          <p:nvPr>
            <p:ph type="subTitle" idx="1"/>
          </p:nvPr>
        </p:nvSpPr>
        <p:spPr>
          <a:xfrm>
            <a:off x="239487" y="2906486"/>
            <a:ext cx="11244942" cy="1937657"/>
          </a:xfrm>
          <a:solidFill>
            <a:srgbClr val="93F7A4"/>
          </a:solidFill>
        </p:spPr>
        <p:txBody>
          <a:bodyPr>
            <a:normAutofit/>
          </a:bodyPr>
          <a:lstStyle/>
          <a:p>
            <a:r>
              <a:rPr lang="pl-PL" sz="4800" b="1" i="1" dirty="0">
                <a:latin typeface="Bookman Old Style" pitchFamily="18" charset="0"/>
              </a:rPr>
              <a:t>Sens OZPS jest wynikiem istoty instytucji pomocy społecznej</a:t>
            </a:r>
            <a:endParaRPr lang="pl-PL" sz="4800" dirty="0"/>
          </a:p>
        </p:txBody>
      </p:sp>
    </p:spTree>
    <p:extLst>
      <p:ext uri="{BB962C8B-B14F-4D97-AF65-F5344CB8AC3E}">
        <p14:creationId xmlns="" xmlns:p14="http://schemas.microsoft.com/office/powerpoint/2010/main" val="14653268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115922"/>
            <a:ext cx="10515600" cy="1076293"/>
          </a:xfrm>
          <a:solidFill>
            <a:srgbClr val="CCFFFF"/>
          </a:solidFill>
        </p:spPr>
        <p:txBody>
          <a:bodyPr/>
          <a:lstStyle/>
          <a:p>
            <a:pPr algn="ctr"/>
            <a:r>
              <a:rPr lang="pl-PL" b="1" dirty="0" smtClean="0">
                <a:latin typeface="Bookman Old Style" pitchFamily="18" charset="0"/>
              </a:rPr>
              <a:t>Sens OZPS</a:t>
            </a:r>
            <a:endParaRPr lang="pl-PL" b="1" dirty="0">
              <a:latin typeface="Bookman Old Style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0677" y="2534195"/>
            <a:ext cx="12051323" cy="3357155"/>
          </a:xfrm>
        </p:spPr>
        <p:txBody>
          <a:bodyPr>
            <a:normAutofit/>
          </a:bodyPr>
          <a:lstStyle/>
          <a:p>
            <a:pPr>
              <a:buNone/>
            </a:pPr>
            <a:endParaRPr lang="pl-PL" b="1" dirty="0" smtClean="0"/>
          </a:p>
          <a:p>
            <a:pPr>
              <a:buNone/>
            </a:pPr>
            <a:r>
              <a:rPr lang="pl-PL" b="1" dirty="0" smtClean="0"/>
              <a:t>   </a:t>
            </a:r>
            <a:r>
              <a:rPr lang="pl-PL" b="1" dirty="0" smtClean="0">
                <a:latin typeface="Bookman Old Style" pitchFamily="18" charset="0"/>
              </a:rPr>
              <a:t>Sens OZPS można sformułować za pomocą następującej tezy:</a:t>
            </a:r>
          </a:p>
          <a:p>
            <a:pPr>
              <a:buNone/>
            </a:pPr>
            <a:r>
              <a:rPr lang="pl-PL" b="1" dirty="0" smtClean="0">
                <a:latin typeface="Bookman Old Style" pitchFamily="18" charset="0"/>
              </a:rPr>
              <a:t>   </a:t>
            </a:r>
          </a:p>
          <a:p>
            <a:pPr>
              <a:buNone/>
            </a:pPr>
            <a:r>
              <a:rPr lang="pl-PL" sz="4000" b="1" dirty="0" smtClean="0">
                <a:latin typeface="Bookman Old Style" pitchFamily="18" charset="0"/>
              </a:rPr>
              <a:t>  Nie zmieniamy czegoś dla samej zmiany, ale po to, by osiągnąć jakiś pożądany stan. </a:t>
            </a:r>
            <a:endParaRPr lang="pl-PL" sz="4000" dirty="0" smtClean="0">
              <a:latin typeface="Bookman Old Style" pitchFamily="18" charset="0"/>
            </a:endParaRPr>
          </a:p>
          <a:p>
            <a:endParaRPr lang="pl-PL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4462" y="1115922"/>
            <a:ext cx="11119338" cy="701155"/>
          </a:xfrm>
          <a:solidFill>
            <a:srgbClr val="CCFFFF"/>
          </a:solidFill>
        </p:spPr>
        <p:txBody>
          <a:bodyPr/>
          <a:lstStyle/>
          <a:p>
            <a:pPr algn="ctr"/>
            <a:r>
              <a:rPr lang="pl-PL" b="1" dirty="0" smtClean="0">
                <a:latin typeface="Bookman Old Style" pitchFamily="18" charset="0"/>
              </a:rPr>
              <a:t>Sens raportu OZPS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34462" y="1817078"/>
            <a:ext cx="11067164" cy="4431322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 smtClean="0">
                <a:latin typeface="Bookman Old Style" pitchFamily="18" charset="0"/>
              </a:rPr>
              <a:t>Zwieńczeniem procesu zebrania danych i informacji w formularzu OZPS jest przygotowanie raportu. W kolejnych edycjach zauważalna była zmiana w formułach przygotowywania tego dokumentu.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 smtClean="0">
                <a:latin typeface="Bookman Old Style" pitchFamily="18" charset="0"/>
              </a:rPr>
              <a:t>W „lepszych przykładach” raportów, występowały stałe elementy, dzięki którym komunikowano odbiorcom:</a:t>
            </a:r>
          </a:p>
          <a:p>
            <a:pPr lv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b="1" dirty="0" smtClean="0">
                <a:latin typeface="Bookman Old Style" pitchFamily="18" charset="0"/>
              </a:rPr>
              <a:t>1) przedmiot i kontekst badania OZPS,</a:t>
            </a:r>
            <a:endParaRPr lang="pl-PL" dirty="0" smtClean="0">
              <a:latin typeface="Bookman Old Style" pitchFamily="18" charset="0"/>
            </a:endParaRPr>
          </a:p>
          <a:p>
            <a:pPr lv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b="1" dirty="0" smtClean="0">
                <a:latin typeface="Bookman Old Style" pitchFamily="18" charset="0"/>
              </a:rPr>
              <a:t>2) procedurę badawczą OZPS – </a:t>
            </a:r>
            <a:r>
              <a:rPr lang="pl-PL" dirty="0" smtClean="0">
                <a:latin typeface="Bookman Old Style" pitchFamily="18" charset="0"/>
              </a:rPr>
              <a:t>w tym np. koncepcję diagnozy, zastosowane metody dla uwiarygodnienia zebranych danych w formularzu,</a:t>
            </a:r>
          </a:p>
          <a:p>
            <a:pPr lv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b="1" dirty="0" smtClean="0">
                <a:latin typeface="Bookman Old Style" pitchFamily="18" charset="0"/>
              </a:rPr>
              <a:t>3) dane statystyczne z podstawowych obszarów formularza OZPS,</a:t>
            </a:r>
            <a:endParaRPr lang="pl-PL" dirty="0" smtClean="0">
              <a:latin typeface="Bookman Old Style" pitchFamily="18" charset="0"/>
            </a:endParaRPr>
          </a:p>
          <a:p>
            <a:pPr lv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b="1" dirty="0" smtClean="0">
                <a:latin typeface="Bookman Old Style" pitchFamily="18" charset="0"/>
              </a:rPr>
              <a:t>4) wnioski i rekomendacje – </a:t>
            </a:r>
            <a:r>
              <a:rPr lang="pl-PL" dirty="0" smtClean="0">
                <a:latin typeface="Bookman Old Style" pitchFamily="18" charset="0"/>
              </a:rPr>
              <a:t>w tym propozycje możliwych do wykonania działań celem uzyskania zmiany, lub rozwiązania konkretnego problemu.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115922"/>
            <a:ext cx="10515600" cy="806663"/>
          </a:xfrm>
          <a:solidFill>
            <a:srgbClr val="CCFFFF"/>
          </a:solidFill>
        </p:spPr>
        <p:txBody>
          <a:bodyPr/>
          <a:lstStyle/>
          <a:p>
            <a:pPr algn="ctr"/>
            <a:r>
              <a:rPr lang="pl-PL" b="1" dirty="0" smtClean="0">
                <a:latin typeface="Bookman Old Style" pitchFamily="18" charset="0"/>
              </a:rPr>
              <a:t>Sens rekomendacji OZPS (1)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0677" y="1969477"/>
            <a:ext cx="11910646" cy="344658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 smtClean="0">
                <a:latin typeface="Bookman Old Style" pitchFamily="18" charset="0"/>
              </a:rPr>
              <a:t>To trudny element OZPS, bowiem jeśli przyjmie się niepisaną zasadę, że </a:t>
            </a:r>
            <a:r>
              <a:rPr lang="pl-PL" dirty="0" smtClean="0">
                <a:solidFill>
                  <a:srgbClr val="FF0000"/>
                </a:solidFill>
                <a:latin typeface="Bookman Old Style" pitchFamily="18" charset="0"/>
              </a:rPr>
              <a:t>raporty są tak zwaną „historią sukcesów</a:t>
            </a:r>
            <a:r>
              <a:rPr lang="pl-PL" dirty="0" smtClean="0">
                <a:latin typeface="Bookman Old Style" pitchFamily="18" charset="0"/>
              </a:rPr>
              <a:t>”, gdzie pokazuje się pozytywne rezultaty, np. co się udało zrobić, jakie działania przeprowadzono itd., to </a:t>
            </a:r>
            <a:r>
              <a:rPr lang="pl-PL" dirty="0" smtClean="0">
                <a:solidFill>
                  <a:srgbClr val="FF0000"/>
                </a:solidFill>
                <a:latin typeface="Bookman Old Style" pitchFamily="18" charset="0"/>
              </a:rPr>
              <a:t>rzadko można doszukać się </a:t>
            </a:r>
            <a:br>
              <a:rPr lang="pl-PL" dirty="0" smtClean="0">
                <a:solidFill>
                  <a:srgbClr val="FF0000"/>
                </a:solidFill>
                <a:latin typeface="Bookman Old Style" pitchFamily="18" charset="0"/>
              </a:rPr>
            </a:br>
            <a:r>
              <a:rPr lang="pl-PL" dirty="0" smtClean="0">
                <a:solidFill>
                  <a:srgbClr val="FF0000"/>
                </a:solidFill>
                <a:latin typeface="Bookman Old Style" pitchFamily="18" charset="0"/>
              </a:rPr>
              <a:t>w nich informacji o zaniechaniu, bądź wręcz niepowodzeniu</a:t>
            </a:r>
            <a:r>
              <a:rPr lang="pl-PL" dirty="0" smtClean="0">
                <a:latin typeface="Bookman Old Style" pitchFamily="18" charset="0"/>
              </a:rPr>
              <a:t>. Raczej unika się stwierdzeń, które mogłyby pokazywać lub sugerować, że „źle się dzieje”. 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6477" y="904906"/>
            <a:ext cx="10515600" cy="806663"/>
          </a:xfrm>
          <a:solidFill>
            <a:srgbClr val="CCFFFF"/>
          </a:solidFill>
        </p:spPr>
        <p:txBody>
          <a:bodyPr/>
          <a:lstStyle/>
          <a:p>
            <a:pPr algn="ctr"/>
            <a:r>
              <a:rPr lang="pl-PL" b="1" dirty="0" smtClean="0">
                <a:latin typeface="Bookman Old Style" pitchFamily="18" charset="0"/>
              </a:rPr>
              <a:t>Sens rekomendacji OZPS (2)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0677" y="1969477"/>
            <a:ext cx="11910646" cy="4079631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 smtClean="0">
                <a:latin typeface="Bookman Old Style" pitchFamily="18" charset="0"/>
              </a:rPr>
              <a:t>Z czasem raporty i rekomendacje OZPS pokazujące zarówno sukcesy jak i niedociągnięcia staną się niezbywalnym elementem zarządzania w instytucjach polityki społecznej (pomocy społecznej). 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pl-PL" dirty="0" smtClean="0">
              <a:latin typeface="Bookman Old Style" pitchFamily="18" charset="0"/>
            </a:endParaRPr>
          </a:p>
          <a:p>
            <a:endParaRPr lang="pl-PL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96815" y="881460"/>
            <a:ext cx="10515600" cy="548755"/>
          </a:xfrm>
          <a:solidFill>
            <a:srgbClr val="CCFFFF"/>
          </a:solidFill>
        </p:spPr>
        <p:txBody>
          <a:bodyPr>
            <a:normAutofit fontScale="90000"/>
          </a:bodyPr>
          <a:lstStyle/>
          <a:p>
            <a:pPr algn="ctr"/>
            <a:r>
              <a:rPr lang="pl-PL" b="1" dirty="0" smtClean="0">
                <a:latin typeface="Bookman Old Style" pitchFamily="18" charset="0"/>
              </a:rPr>
              <a:t>Sens rekomendacji OZPS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0677" y="1969477"/>
            <a:ext cx="11910646" cy="4196861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pl-PL" dirty="0" smtClean="0">
              <a:latin typeface="Bookman Old Style" pitchFamily="18" charset="0"/>
            </a:endParaRPr>
          </a:p>
          <a:p>
            <a:endParaRPr lang="pl-PL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0" y="1617784"/>
          <a:ext cx="11980984" cy="4607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768" y="1221429"/>
            <a:ext cx="10017369" cy="4628386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pl-PL" sz="3600" i="1" dirty="0" smtClean="0">
                <a:latin typeface="Bookman Old Style" pitchFamily="18" charset="0"/>
              </a:rPr>
              <a:t>Koniec wykładu nr 1</a:t>
            </a:r>
            <a:br>
              <a:rPr lang="pl-PL" sz="3600" i="1" dirty="0" smtClean="0">
                <a:latin typeface="Bookman Old Style" pitchFamily="18" charset="0"/>
              </a:rPr>
            </a:br>
            <a:r>
              <a:rPr lang="pl-PL" sz="3600" i="1" dirty="0" smtClean="0">
                <a:latin typeface="Bookman Old Style" pitchFamily="18" charset="0"/>
              </a:rPr>
              <a:t/>
            </a:r>
            <a:br>
              <a:rPr lang="pl-PL" sz="3600" i="1" dirty="0" smtClean="0">
                <a:latin typeface="Bookman Old Style" pitchFamily="18" charset="0"/>
              </a:rPr>
            </a:br>
            <a:endParaRPr lang="pl-PL" sz="3600" i="1" dirty="0">
              <a:latin typeface="Bookman Old Style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0677" y="2661138"/>
            <a:ext cx="11910646" cy="3505200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pl-PL" dirty="0" smtClean="0">
              <a:latin typeface="Bookman Old Style" pitchFamily="18" charset="0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pl-PL" dirty="0" smtClean="0">
              <a:latin typeface="Bookman Old Style" pitchFamily="18" charset="0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dirty="0" smtClean="0">
                <a:latin typeface="Bookman Old Style" pitchFamily="18" charset="0"/>
              </a:rPr>
              <a:t>        </a:t>
            </a:r>
            <a:r>
              <a:rPr lang="pl-PL" b="1" i="1" dirty="0" smtClean="0">
                <a:latin typeface="Bookman Old Style" pitchFamily="18" charset="0"/>
              </a:rPr>
              <a:t>Bardzo serdecznie dziękuję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b="1" i="1" dirty="0" smtClean="0">
                <a:latin typeface="Bookman Old Style" pitchFamily="18" charset="0"/>
              </a:rPr>
              <a:t>        za uwagę</a:t>
            </a:r>
            <a:endParaRPr lang="pl-PL" dirty="0" smtClean="0">
              <a:latin typeface="Bookman Old Style" pitchFamily="18" charset="0"/>
            </a:endParaRPr>
          </a:p>
          <a:p>
            <a:pPr>
              <a:buNone/>
            </a:pPr>
            <a:endParaRPr lang="pl-PL" dirty="0"/>
          </a:p>
        </p:txBody>
      </p:sp>
      <p:pic>
        <p:nvPicPr>
          <p:cNvPr id="61442" name="Picture 2" descr="Kwiaty, Motyle, PiÄkny, PomaraÅczow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3663" y="1003300"/>
            <a:ext cx="5400675" cy="48688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883EC282-BDE8-4508-9B73-D57C74A44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87" y="1123950"/>
            <a:ext cx="11767456" cy="595993"/>
          </a:xfrm>
          <a:solidFill>
            <a:srgbClr val="93F7A4"/>
          </a:solidFill>
        </p:spPr>
        <p:txBody>
          <a:bodyPr>
            <a:normAutofit fontScale="90000"/>
          </a:bodyPr>
          <a:lstStyle/>
          <a:p>
            <a:pPr algn="ctr"/>
            <a:r>
              <a:rPr lang="pl-PL" sz="2700" b="1" i="1" dirty="0" smtClean="0">
                <a:latin typeface="Bookman Old Style" pitchFamily="18" charset="0"/>
              </a:rPr>
              <a:t/>
            </a:r>
            <a:br>
              <a:rPr lang="pl-PL" sz="2700" b="1" i="1" dirty="0" smtClean="0">
                <a:latin typeface="Bookman Old Style" pitchFamily="18" charset="0"/>
              </a:rPr>
            </a:br>
            <a:r>
              <a:rPr lang="pl-PL" sz="2700" b="1" i="1" dirty="0" smtClean="0">
                <a:latin typeface="Bookman Old Style" pitchFamily="18" charset="0"/>
              </a:rPr>
              <a:t>Sens OZPS jest wynikiem istoty instytucji pomocy społecznej (1)</a:t>
            </a:r>
            <a:r>
              <a:rPr lang="pl-PL" sz="2700" dirty="0" smtClean="0"/>
              <a:t/>
            </a:r>
            <a:br>
              <a:rPr lang="pl-PL" sz="2700" dirty="0" smtClean="0"/>
            </a:br>
            <a:endParaRPr lang="pl-PL" sz="27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EAF7BA80-2199-4731-9922-D4C002E4FF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125" y="2111830"/>
            <a:ext cx="11409589" cy="1621970"/>
          </a:xfrm>
        </p:spPr>
        <p:txBody>
          <a:bodyPr>
            <a:normAutofit fontScale="32500" lnSpcReduction="20000"/>
          </a:bodyPr>
          <a:lstStyle/>
          <a:p>
            <a:pPr algn="just">
              <a:buNone/>
            </a:pPr>
            <a:r>
              <a:rPr lang="pl-PL" dirty="0" smtClean="0">
                <a:latin typeface="Bookman Old Style" pitchFamily="18" charset="0"/>
              </a:rPr>
              <a:t>      </a:t>
            </a:r>
          </a:p>
          <a:p>
            <a:pPr algn="just">
              <a:buNone/>
            </a:pPr>
            <a:r>
              <a:rPr lang="pl-PL" sz="4500" dirty="0">
                <a:latin typeface="Bookman Old Style" pitchFamily="18" charset="0"/>
              </a:rPr>
              <a:t> </a:t>
            </a:r>
            <a:r>
              <a:rPr lang="pl-PL" sz="4500" dirty="0" smtClean="0">
                <a:latin typeface="Bookman Old Style" pitchFamily="18" charset="0"/>
              </a:rPr>
              <a:t>   </a:t>
            </a:r>
            <a:r>
              <a:rPr lang="pl-PL" sz="5500" dirty="0" smtClean="0">
                <a:latin typeface="Bookman Old Style" pitchFamily="18" charset="0"/>
              </a:rPr>
              <a:t>Podstawowym zadaniem instytucji pomocy społecznej, ale i nie tylko, także instytucji skorelowanych z jej działalnością – na przykład instytucji zatrudnienia socjalnego, instytucji aktywizacji i rehabilitacji osób niepełnosprawnych, instytucji wsparcia osób starszych i innych - </a:t>
            </a:r>
            <a:r>
              <a:rPr lang="pl-PL" sz="5500" dirty="0" smtClean="0">
                <a:solidFill>
                  <a:srgbClr val="FF0000"/>
                </a:solidFill>
                <a:latin typeface="Bookman Old Style" pitchFamily="18" charset="0"/>
              </a:rPr>
              <a:t>jest uczestniczenie w rozwiązywaniu problemów społecznych oraz wspieranie lokalnych społeczności w działaniach zmierzających do zaspokajania ich potrzeb.</a:t>
            </a:r>
          </a:p>
          <a:p>
            <a:pPr algn="just">
              <a:buNone/>
            </a:pPr>
            <a:r>
              <a:rPr lang="pl-PL" dirty="0" smtClean="0">
                <a:solidFill>
                  <a:srgbClr val="FF0000"/>
                </a:solidFill>
                <a:latin typeface="Bookman Old Style" pitchFamily="18" charset="0"/>
              </a:rPr>
              <a:t> </a:t>
            </a:r>
            <a:r>
              <a:rPr lang="pl-PL" dirty="0" smtClean="0">
                <a:latin typeface="Bookman Old Style" pitchFamily="18" charset="0"/>
              </a:rPr>
              <a:t/>
            </a:r>
            <a:br>
              <a:rPr lang="pl-PL" dirty="0" smtClean="0">
                <a:latin typeface="Bookman Old Style" pitchFamily="18" charset="0"/>
              </a:rPr>
            </a:br>
            <a:endParaRPr lang="pl-PL" dirty="0" smtClean="0">
              <a:latin typeface="Bookman Old Style" pitchFamily="18" charset="0"/>
            </a:endParaRPr>
          </a:p>
          <a:p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721401482"/>
              </p:ext>
            </p:extLst>
          </p:nvPr>
        </p:nvGraphicFramePr>
        <p:xfrm>
          <a:off x="711312" y="3439885"/>
          <a:ext cx="10834693" cy="23077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874300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27BA090E-6DFA-4658-B6B5-EF85F8FC0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15923"/>
            <a:ext cx="11582400" cy="712878"/>
          </a:xfrm>
          <a:solidFill>
            <a:srgbClr val="93F7A4"/>
          </a:solidFill>
        </p:spPr>
        <p:txBody>
          <a:bodyPr>
            <a:normAutofit/>
          </a:bodyPr>
          <a:lstStyle/>
          <a:p>
            <a:pPr algn="ctr"/>
            <a:r>
              <a:rPr lang="pl-PL" sz="2400" b="1" i="1" dirty="0" smtClean="0">
                <a:latin typeface="Bookman Old Style" pitchFamily="18" charset="0"/>
              </a:rPr>
              <a:t>Sens OZPS jest wynikiem istoty instytucji pomocy społecznej (2)</a:t>
            </a:r>
            <a:endParaRPr lang="pl-PL" sz="24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D43E992A-8D45-43D8-8BB5-1590A95B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846" y="1828801"/>
            <a:ext cx="11535508" cy="406255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pl-PL" sz="32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pl-PL" sz="3200" dirty="0" smtClean="0">
                <a:latin typeface="Bookman Old Style" pitchFamily="18" charset="0"/>
              </a:rPr>
              <a:t> Art.25 Powszechnej Deklaracji Praw Człowieka </a:t>
            </a:r>
            <a:r>
              <a:rPr lang="pl-PL" sz="1400" dirty="0" smtClean="0">
                <a:latin typeface="Bookman Old Style" pitchFamily="18" charset="0"/>
              </a:rPr>
              <a:t>(III ONZ, 10.XII.1948):   </a:t>
            </a:r>
          </a:p>
          <a:p>
            <a:pPr>
              <a:buNone/>
            </a:pPr>
            <a:endParaRPr lang="pl-PL" sz="3200" dirty="0" smtClean="0">
              <a:latin typeface="Bookman Old Style" pitchFamily="18" charset="0"/>
            </a:endParaRPr>
          </a:p>
          <a:p>
            <a:pPr algn="just">
              <a:buNone/>
            </a:pPr>
            <a:r>
              <a:rPr lang="pl-PL" sz="3200" i="1" dirty="0" smtClean="0">
                <a:latin typeface="Bookman Old Style" pitchFamily="18" charset="0"/>
              </a:rPr>
              <a:t>  „Każdy człowiek ma prawo do stopy życiowej zapewniającej zdrowie i dobrobyt jego i  jego rodziny, włączając w </a:t>
            </a:r>
            <a:br>
              <a:rPr lang="pl-PL" sz="3200" i="1" dirty="0" smtClean="0">
                <a:latin typeface="Bookman Old Style" pitchFamily="18" charset="0"/>
              </a:rPr>
            </a:br>
            <a:r>
              <a:rPr lang="pl-PL" sz="3200" i="1" dirty="0" smtClean="0">
                <a:latin typeface="Bookman Old Style" pitchFamily="18" charset="0"/>
              </a:rPr>
              <a:t>to wyżywienie, odzież, mieszkanie, opiekę lekarską  i konieczne świadczenia socjalne, oraz prawo do ubezpieczenia na wypadek bezrobocia, choroby, niezdolności do pracy, wdowieństwa, starości lub utraty środków do życia w  inny sposób od niego niezależny.”.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sz="1200" dirty="0" smtClean="0">
                <a:latin typeface="Bookman Old Style" panose="02050604050505020204" pitchFamily="18" charset="0"/>
              </a:rPr>
              <a:t>Dokument „</a:t>
            </a:r>
            <a:r>
              <a:rPr lang="pl-PL" sz="1200" i="1" dirty="0" smtClean="0">
                <a:latin typeface="Bookman Old Style" panose="02050604050505020204" pitchFamily="18" charset="0"/>
              </a:rPr>
              <a:t>Powszechna Deklaracja Praw Człowieka</a:t>
            </a:r>
            <a:r>
              <a:rPr lang="pl-PL" sz="1200" dirty="0" smtClean="0">
                <a:latin typeface="Bookman Old Style" panose="02050604050505020204" pitchFamily="18" charset="0"/>
              </a:rPr>
              <a:t>”, </a:t>
            </a:r>
            <a:r>
              <a:rPr lang="pl-PL" sz="1200" u="sng" dirty="0" smtClean="0">
                <a:latin typeface="Bookman Old Style" panose="02050604050505020204" pitchFamily="18" charset="0"/>
                <a:hlinkClick r:id="rId2"/>
              </a:rPr>
              <a:t>http://www.unesco.pl/</a:t>
            </a:r>
            <a:r>
              <a:rPr lang="pl-PL" sz="1200" dirty="0" smtClean="0">
                <a:latin typeface="Bookman Old Style" panose="02050604050505020204" pitchFamily="18" charset="0"/>
              </a:rPr>
              <a:t> (19.06.2019)</a:t>
            </a:r>
          </a:p>
          <a:p>
            <a:endParaRPr lang="pl-PL" sz="1200" dirty="0">
              <a:latin typeface="Bookman Old Style" panose="02050604050505020204" pitchFamily="18" charset="0"/>
            </a:endParaRPr>
          </a:p>
        </p:txBody>
      </p:sp>
      <p:sp>
        <p:nvSpPr>
          <p:cNvPr id="4" name="Strzałka w prawo 3"/>
          <p:cNvSpPr/>
          <p:nvPr/>
        </p:nvSpPr>
        <p:spPr>
          <a:xfrm>
            <a:off x="1045027" y="2634344"/>
            <a:ext cx="1578430" cy="43542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552132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27BA090E-6DFA-4658-B6B5-EF85F8FC0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7" y="865551"/>
            <a:ext cx="11778343" cy="604020"/>
          </a:xfrm>
          <a:solidFill>
            <a:srgbClr val="93F7A4"/>
          </a:solidFill>
        </p:spPr>
        <p:txBody>
          <a:bodyPr>
            <a:normAutofit/>
          </a:bodyPr>
          <a:lstStyle/>
          <a:p>
            <a:pPr algn="ctr"/>
            <a:r>
              <a:rPr lang="pl-PL" sz="2400" b="1" i="1" dirty="0" smtClean="0">
                <a:latin typeface="Bookman Old Style" pitchFamily="18" charset="0"/>
              </a:rPr>
              <a:t>Sens OZPS jest wynikiem istoty instytucji pomocy społecznej (3)</a:t>
            </a:r>
            <a:endParaRPr lang="pl-PL" sz="24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D43E992A-8D45-43D8-8BB5-1590A95B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469571"/>
            <a:ext cx="11778343" cy="474617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l-PL" sz="2600" dirty="0" smtClean="0">
                <a:latin typeface="Bookman Old Style" panose="02050604050505020204" pitchFamily="18" charset="0"/>
              </a:rPr>
              <a:t>Autorzy </a:t>
            </a:r>
            <a:r>
              <a:rPr lang="pl-PL" sz="2600" dirty="0">
                <a:latin typeface="Bookman Old Style" panose="02050604050505020204" pitchFamily="18" charset="0"/>
              </a:rPr>
              <a:t>jednego z raportów, wykonanych w 2018 r. </a:t>
            </a:r>
            <a:r>
              <a:rPr lang="pl-PL" sz="2600" dirty="0" smtClean="0">
                <a:latin typeface="Bookman Old Style" panose="02050604050505020204" pitchFamily="18" charset="0"/>
              </a:rPr>
              <a:t>w ramach projektu wskazali, że </a:t>
            </a:r>
            <a:r>
              <a:rPr lang="pl-PL" sz="2600" b="1" dirty="0">
                <a:latin typeface="Bookman Old Style" panose="02050604050505020204" pitchFamily="18" charset="0"/>
              </a:rPr>
              <a:t>działania pomocy społecznej są „</a:t>
            </a:r>
            <a:r>
              <a:rPr lang="pl-PL" sz="2600" b="1" i="1" dirty="0">
                <a:latin typeface="Bookman Old Style" panose="02050604050505020204" pitchFamily="18" charset="0"/>
              </a:rPr>
              <a:t>systemem zorganizowanym</a:t>
            </a:r>
            <a:r>
              <a:rPr lang="pl-PL" sz="2600" i="1" dirty="0">
                <a:latin typeface="Bookman Old Style" panose="02050604050505020204" pitchFamily="18" charset="0"/>
              </a:rPr>
              <a:t> wokół zasady poszanowania ludzkiej godności </a:t>
            </a:r>
            <a:r>
              <a:rPr lang="pl-PL" sz="2600" i="1" dirty="0" smtClean="0">
                <a:latin typeface="Bookman Old Style" panose="02050604050505020204" pitchFamily="18" charset="0"/>
              </a:rPr>
              <a:t/>
            </a:r>
            <a:br>
              <a:rPr lang="pl-PL" sz="2600" i="1" dirty="0" smtClean="0">
                <a:latin typeface="Bookman Old Style" panose="02050604050505020204" pitchFamily="18" charset="0"/>
              </a:rPr>
            </a:br>
            <a:r>
              <a:rPr lang="pl-PL" sz="2600" i="1" dirty="0" smtClean="0">
                <a:latin typeface="Bookman Old Style" panose="02050604050505020204" pitchFamily="18" charset="0"/>
              </a:rPr>
              <a:t>i </a:t>
            </a:r>
            <a:r>
              <a:rPr lang="pl-PL" sz="2600" i="1" dirty="0">
                <a:latin typeface="Bookman Old Style" panose="02050604050505020204" pitchFamily="18" charset="0"/>
              </a:rPr>
              <a:t>zasady </a:t>
            </a:r>
            <a:r>
              <a:rPr lang="pl-PL" sz="2600" i="1" dirty="0" smtClean="0">
                <a:latin typeface="Bookman Old Style" panose="02050604050505020204" pitchFamily="18" charset="0"/>
              </a:rPr>
              <a:t>subsydiarności</a:t>
            </a:r>
            <a:r>
              <a:rPr lang="pl-PL" sz="2600" dirty="0" smtClean="0">
                <a:latin typeface="Bookman Old Style" panose="02050604050505020204" pitchFamily="18" charset="0"/>
              </a:rPr>
              <a:t>”, </a:t>
            </a:r>
            <a:r>
              <a:rPr lang="pl-PL" sz="2600" dirty="0">
                <a:latin typeface="Bookman Old Style" panose="02050604050505020204" pitchFamily="18" charset="0"/>
              </a:rPr>
              <a:t>którego celem jest zabezpieczanie </a:t>
            </a:r>
            <a:r>
              <a:rPr lang="pl-PL" sz="2600" dirty="0" smtClean="0">
                <a:latin typeface="Bookman Old Style" panose="02050604050505020204" pitchFamily="18" charset="0"/>
              </a:rPr>
              <a:t>odpowiedniego </a:t>
            </a:r>
            <a:r>
              <a:rPr lang="pl-PL" sz="2600" dirty="0">
                <a:latin typeface="Bookman Old Style" panose="02050604050505020204" pitchFamily="18" charset="0"/>
              </a:rPr>
              <a:t>poziomu życia (potrzeb</a:t>
            </a:r>
            <a:r>
              <a:rPr lang="pl-PL" sz="2600" dirty="0" smtClean="0">
                <a:latin typeface="Bookman Old Style" panose="02050604050505020204" pitchFamily="18" charset="0"/>
              </a:rPr>
              <a:t>) – identyfikacja z treścią Deklaracji Praw Człowieka.</a:t>
            </a:r>
          </a:p>
          <a:p>
            <a:pPr algn="just"/>
            <a:r>
              <a:rPr lang="pl-PL" sz="2600" dirty="0" smtClean="0">
                <a:latin typeface="Bookman Old Style" panose="02050604050505020204" pitchFamily="18" charset="0"/>
              </a:rPr>
              <a:t>Autorzy raportu zwrócili uwagę na dodatkowe istotne elementy interwencji pomocy społecznej: </a:t>
            </a:r>
            <a:r>
              <a:rPr lang="pl-PL" sz="26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(1) odpowiedni poziom pomocy, oraz (2) czas jej udzielania.</a:t>
            </a:r>
          </a:p>
          <a:p>
            <a:endParaRPr lang="pl-PL" sz="32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pl-PL" sz="3200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pl-PL" sz="32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pl-PL" sz="1100" dirty="0" smtClean="0">
                <a:latin typeface="Bookman Old Style" panose="02050604050505020204" pitchFamily="18" charset="0"/>
              </a:rPr>
              <a:t>Raport </a:t>
            </a:r>
            <a:r>
              <a:rPr lang="pl-PL" sz="1100" dirty="0">
                <a:latin typeface="Bookman Old Style" panose="02050604050505020204" pitchFamily="18" charset="0"/>
              </a:rPr>
              <a:t>pn.: </a:t>
            </a:r>
            <a:r>
              <a:rPr lang="pl-PL" sz="1100" i="1" dirty="0">
                <a:latin typeface="Bookman Old Style" panose="02050604050505020204" pitchFamily="18" charset="0"/>
              </a:rPr>
              <a:t>Standard informacji, danych i miar strategicznych polityki krajowej w obszarze włączenia społecznego i przeciwdziałania ubóstwu, </a:t>
            </a:r>
            <a:r>
              <a:rPr lang="pl-PL" sz="1100" dirty="0">
                <a:latin typeface="Bookman Old Style" panose="02050604050505020204" pitchFamily="18" charset="0"/>
              </a:rPr>
              <a:t>opracowanie zespołu projektowego, Warszawa, czerwiec 2018 r., s.15</a:t>
            </a:r>
          </a:p>
          <a:p>
            <a:pPr>
              <a:buNone/>
            </a:pPr>
            <a:endParaRPr lang="pl-PL" sz="3200" i="1" dirty="0" smtClean="0">
              <a:latin typeface="Bookman Old Style" pitchFamily="18" charset="0"/>
            </a:endParaRPr>
          </a:p>
          <a:p>
            <a:pPr>
              <a:buNone/>
            </a:pPr>
            <a:endParaRPr lang="pl-PL" dirty="0" smtClean="0"/>
          </a:p>
          <a:p>
            <a:endParaRPr lang="pl-PL" sz="12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5" name="Symbol zastępczy zawartości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071748271"/>
              </p:ext>
            </p:extLst>
          </p:nvPr>
        </p:nvGraphicFramePr>
        <p:xfrm>
          <a:off x="410308" y="3446585"/>
          <a:ext cx="11230707" cy="2290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547894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27BA090E-6DFA-4658-B6B5-EF85F8FC0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7" y="865551"/>
            <a:ext cx="11778343" cy="604020"/>
          </a:xfrm>
          <a:solidFill>
            <a:srgbClr val="93F7A4"/>
          </a:solidFill>
        </p:spPr>
        <p:txBody>
          <a:bodyPr>
            <a:normAutofit/>
          </a:bodyPr>
          <a:lstStyle/>
          <a:p>
            <a:pPr algn="ctr"/>
            <a:r>
              <a:rPr lang="pl-PL" sz="2400" b="1" i="1" dirty="0" smtClean="0">
                <a:latin typeface="Bookman Old Style" pitchFamily="18" charset="0"/>
              </a:rPr>
              <a:t>Sens OZPS jest wynikiem istoty instytucji pomocy społecznej (4)</a:t>
            </a:r>
            <a:endParaRPr lang="pl-PL" sz="24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D43E992A-8D45-43D8-8BB5-1590A95B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469571"/>
            <a:ext cx="11778343" cy="4746172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pl-PL" sz="3200" dirty="0" smtClean="0">
                <a:latin typeface="Bookman Old Style" panose="02050604050505020204" pitchFamily="18" charset="0"/>
              </a:rPr>
              <a:t>Dysponowanie </a:t>
            </a:r>
            <a:r>
              <a:rPr lang="pl-PL" sz="3200" dirty="0">
                <a:latin typeface="Bookman Old Style" panose="02050604050505020204" pitchFamily="18" charset="0"/>
              </a:rPr>
              <a:t>przez instytucje polityki społecznej, </a:t>
            </a:r>
            <a:r>
              <a:rPr lang="pl-PL" sz="3200" dirty="0" smtClean="0">
                <a:latin typeface="Bookman Old Style" panose="02050604050505020204" pitchFamily="18" charset="0"/>
              </a:rPr>
              <a:t/>
            </a:r>
            <a:br>
              <a:rPr lang="pl-PL" sz="3200" dirty="0" smtClean="0">
                <a:latin typeface="Bookman Old Style" panose="02050604050505020204" pitchFamily="18" charset="0"/>
              </a:rPr>
            </a:br>
            <a:r>
              <a:rPr lang="pl-PL" sz="3200" dirty="0" smtClean="0">
                <a:latin typeface="Bookman Old Style" panose="02050604050505020204" pitchFamily="18" charset="0"/>
              </a:rPr>
              <a:t>w </a:t>
            </a:r>
            <a:r>
              <a:rPr lang="pl-PL" sz="3200" dirty="0">
                <a:latin typeface="Bookman Old Style" panose="02050604050505020204" pitchFamily="18" charset="0"/>
              </a:rPr>
              <a:t>tym </a:t>
            </a:r>
            <a:r>
              <a:rPr lang="pl-PL" sz="3200" dirty="0" smtClean="0">
                <a:latin typeface="Bookman Old Style" panose="02050604050505020204" pitchFamily="18" charset="0"/>
              </a:rPr>
              <a:t>także pomocy </a:t>
            </a:r>
            <a:r>
              <a:rPr lang="pl-PL" sz="3200" dirty="0">
                <a:latin typeface="Bookman Old Style" panose="02050604050505020204" pitchFamily="18" charset="0"/>
              </a:rPr>
              <a:t>społecznej wynikami </a:t>
            </a:r>
            <a:r>
              <a:rPr lang="pl-PL" sz="3200" dirty="0" smtClean="0">
                <a:latin typeface="Bookman Old Style" panose="02050604050505020204" pitchFamily="18" charset="0"/>
              </a:rPr>
              <a:t>rozpoznania </a:t>
            </a:r>
            <a:r>
              <a:rPr lang="pl-PL" sz="3200" dirty="0">
                <a:latin typeface="Bookman Old Style" panose="02050604050505020204" pitchFamily="18" charset="0"/>
              </a:rPr>
              <a:t>lokalnego </a:t>
            </a:r>
            <a:r>
              <a:rPr lang="pl-PL" sz="3200" dirty="0" smtClean="0">
                <a:latin typeface="Bookman Old Style" panose="02050604050505020204" pitchFamily="18" charset="0"/>
              </a:rPr>
              <a:t>środowiska (OZPS) </a:t>
            </a:r>
            <a:r>
              <a:rPr lang="pl-PL" sz="3200" dirty="0">
                <a:latin typeface="Bookman Old Style" panose="02050604050505020204" pitchFamily="18" charset="0"/>
              </a:rPr>
              <a:t>jest dążeniem do inspirowania </a:t>
            </a:r>
            <a:r>
              <a:rPr lang="pl-PL" sz="3200" dirty="0" smtClean="0">
                <a:latin typeface="Bookman Old Style" panose="02050604050505020204" pitchFamily="18" charset="0"/>
              </a:rPr>
              <a:t>i </a:t>
            </a:r>
            <a:r>
              <a:rPr lang="pl-PL" sz="3200" dirty="0">
                <a:latin typeface="Bookman Old Style" panose="02050604050505020204" pitchFamily="18" charset="0"/>
              </a:rPr>
              <a:t>wdrażania dwóch form uczestnictwa </a:t>
            </a:r>
            <a:r>
              <a:rPr lang="pl-PL" sz="3200" dirty="0" smtClean="0">
                <a:latin typeface="Bookman Old Style" panose="02050604050505020204" pitchFamily="18" charset="0"/>
              </a:rPr>
              <a:t/>
            </a:r>
            <a:br>
              <a:rPr lang="pl-PL" sz="3200" dirty="0" smtClean="0">
                <a:latin typeface="Bookman Old Style" panose="02050604050505020204" pitchFamily="18" charset="0"/>
              </a:rPr>
            </a:br>
            <a:r>
              <a:rPr lang="pl-PL" sz="3200" dirty="0" smtClean="0">
                <a:latin typeface="Bookman Old Style" panose="02050604050505020204" pitchFamily="18" charset="0"/>
              </a:rPr>
              <a:t>w </a:t>
            </a:r>
            <a:r>
              <a:rPr lang="pl-PL" sz="3200" dirty="0">
                <a:latin typeface="Bookman Old Style" panose="02050604050505020204" pitchFamily="18" charset="0"/>
              </a:rPr>
              <a:t>życiu społecznym. </a:t>
            </a:r>
            <a:endParaRPr lang="pl-PL" sz="3200" dirty="0" smtClean="0">
              <a:latin typeface="Bookman Old Style" panose="02050604050505020204" pitchFamily="18" charset="0"/>
            </a:endParaRPr>
          </a:p>
          <a:p>
            <a:pPr marL="514350" indent="-514350" algn="just">
              <a:buAutoNum type="arabicPeriod"/>
            </a:pPr>
            <a:r>
              <a:rPr lang="pl-PL" sz="3200" dirty="0">
                <a:latin typeface="Bookman Old Style" panose="02050604050505020204" pitchFamily="18" charset="0"/>
              </a:rPr>
              <a:t>Termin </a:t>
            </a:r>
            <a:r>
              <a:rPr lang="pl-PL" sz="3200" b="1" dirty="0">
                <a:latin typeface="Bookman Old Style" panose="02050604050505020204" pitchFamily="18" charset="0"/>
              </a:rPr>
              <a:t>„uczestnictwo” </a:t>
            </a:r>
            <a:r>
              <a:rPr lang="pl-PL" sz="3200" b="1" dirty="0" smtClean="0">
                <a:latin typeface="Bookman Old Style" panose="02050604050505020204" pitchFamily="18" charset="0"/>
              </a:rPr>
              <a:t>w kontekście OZPS odnosi się zarówno do </a:t>
            </a:r>
            <a:r>
              <a:rPr lang="pl-PL" sz="3200" b="1" dirty="0">
                <a:latin typeface="Bookman Old Style" panose="02050604050505020204" pitchFamily="18" charset="0"/>
              </a:rPr>
              <a:t>różnorodnej reprezentacji  instytucji polityki społecznej, jaki i poszczególnych członków wspólnot społecznych</a:t>
            </a:r>
            <a:r>
              <a:rPr lang="pl-PL" sz="3200" dirty="0">
                <a:latin typeface="Bookman Old Style" panose="02050604050505020204" pitchFamily="18" charset="0"/>
              </a:rPr>
              <a:t>, czyli osób, grup społecznych </a:t>
            </a:r>
            <a:r>
              <a:rPr lang="pl-PL" sz="3200" dirty="0" smtClean="0">
                <a:latin typeface="Bookman Old Style" panose="02050604050505020204" pitchFamily="18" charset="0"/>
              </a:rPr>
              <a:t/>
            </a:r>
            <a:br>
              <a:rPr lang="pl-PL" sz="3200" dirty="0" smtClean="0">
                <a:latin typeface="Bookman Old Style" panose="02050604050505020204" pitchFamily="18" charset="0"/>
              </a:rPr>
            </a:br>
            <a:r>
              <a:rPr lang="pl-PL" sz="3200" dirty="0" smtClean="0">
                <a:latin typeface="Bookman Old Style" panose="02050604050505020204" pitchFamily="18" charset="0"/>
              </a:rPr>
              <a:t>i </a:t>
            </a:r>
            <a:r>
              <a:rPr lang="pl-PL" sz="3200" dirty="0">
                <a:latin typeface="Bookman Old Style" panose="02050604050505020204" pitchFamily="18" charset="0"/>
              </a:rPr>
              <a:t>rodzin.</a:t>
            </a:r>
          </a:p>
          <a:p>
            <a:pPr>
              <a:buNone/>
            </a:pPr>
            <a:endParaRPr lang="pl-PL" sz="3200" dirty="0" smtClean="0">
              <a:latin typeface="Bookman Old Style" pitchFamily="18" charset="0"/>
            </a:endParaRPr>
          </a:p>
          <a:p>
            <a:pPr marL="0" indent="0">
              <a:buNone/>
            </a:pPr>
            <a:endParaRPr lang="pl-PL" sz="3200" dirty="0">
              <a:latin typeface="Bookman Old Style" panose="02050604050505020204" pitchFamily="18" charset="0"/>
            </a:endParaRPr>
          </a:p>
          <a:p>
            <a:pPr>
              <a:buNone/>
            </a:pPr>
            <a:endParaRPr lang="pl-PL" dirty="0" smtClean="0"/>
          </a:p>
          <a:p>
            <a:endParaRPr lang="pl-PL" sz="12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1169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27BA090E-6DFA-4658-B6B5-EF85F8FC0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7" y="865551"/>
            <a:ext cx="11778343" cy="604020"/>
          </a:xfrm>
          <a:solidFill>
            <a:srgbClr val="93F7A4"/>
          </a:solidFill>
        </p:spPr>
        <p:txBody>
          <a:bodyPr>
            <a:normAutofit/>
          </a:bodyPr>
          <a:lstStyle/>
          <a:p>
            <a:pPr algn="ctr"/>
            <a:r>
              <a:rPr lang="pl-PL" sz="2400" b="1" i="1" dirty="0" smtClean="0">
                <a:latin typeface="Bookman Old Style" pitchFamily="18" charset="0"/>
              </a:rPr>
              <a:t>Sens OZPS jest wynikiem istoty instytucji pomocy społecznej (6)</a:t>
            </a:r>
            <a:endParaRPr lang="pl-PL" sz="24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D43E992A-8D45-43D8-8BB5-1590A95B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688123"/>
            <a:ext cx="11778343" cy="433753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l-PL" sz="2400" dirty="0" smtClean="0">
                <a:latin typeface="Bookman Old Style" panose="02050604050505020204" pitchFamily="18" charset="0"/>
              </a:rPr>
              <a:t>Wg socjolog </a:t>
            </a:r>
            <a:r>
              <a:rPr lang="pl-PL" sz="2400" dirty="0">
                <a:latin typeface="Bookman Old Style" panose="02050604050505020204" pitchFamily="18" charset="0"/>
              </a:rPr>
              <a:t>J. </a:t>
            </a:r>
            <a:r>
              <a:rPr lang="pl-PL" sz="2400" dirty="0" smtClean="0">
                <a:latin typeface="Bookman Old Style" panose="02050604050505020204" pitchFamily="18" charset="0"/>
              </a:rPr>
              <a:t>Grotowskiej-Leder są dwie formy tego uczestnictwa </a:t>
            </a:r>
          </a:p>
          <a:p>
            <a:pPr marL="0" indent="0" algn="just">
              <a:buNone/>
            </a:pPr>
            <a:endParaRPr lang="pl-PL" sz="3200" dirty="0"/>
          </a:p>
          <a:p>
            <a:pPr marL="0" indent="0" algn="just">
              <a:buNone/>
            </a:pPr>
            <a:endParaRPr lang="pl-PL" sz="3200" dirty="0"/>
          </a:p>
          <a:p>
            <a:pPr marL="0" indent="0" algn="just">
              <a:buNone/>
            </a:pPr>
            <a:endParaRPr lang="pl-PL" sz="3200" dirty="0" smtClean="0"/>
          </a:p>
          <a:p>
            <a:pPr marL="0" indent="0" algn="just">
              <a:buNone/>
            </a:pPr>
            <a:endParaRPr lang="pl-PL" sz="3200" dirty="0"/>
          </a:p>
          <a:p>
            <a:pPr marL="0" indent="0" algn="just">
              <a:buNone/>
            </a:pPr>
            <a:endParaRPr lang="pl-PL" sz="3200" dirty="0" smtClean="0"/>
          </a:p>
          <a:p>
            <a:pPr marL="0" indent="0" algn="just">
              <a:buNone/>
            </a:pPr>
            <a:endParaRPr lang="pl-PL" sz="3200" dirty="0"/>
          </a:p>
          <a:p>
            <a:pPr marL="0" indent="0" algn="just">
              <a:buNone/>
            </a:pPr>
            <a:endParaRPr lang="pl-PL" sz="3200" dirty="0" smtClean="0"/>
          </a:p>
          <a:p>
            <a:pPr marL="0" indent="0" algn="just">
              <a:buNone/>
            </a:pPr>
            <a:endParaRPr lang="pl-PL" sz="3200" dirty="0"/>
          </a:p>
          <a:p>
            <a:pPr marL="0" indent="0" algn="just">
              <a:buNone/>
            </a:pPr>
            <a:r>
              <a:rPr lang="pl-PL" sz="3200" dirty="0" smtClean="0"/>
              <a:t> </a:t>
            </a:r>
            <a:r>
              <a:rPr lang="pl-PL" sz="1100" dirty="0">
                <a:latin typeface="Bookman Old Style" panose="02050604050505020204" pitchFamily="18" charset="0"/>
              </a:rPr>
              <a:t>J. Grotowska-Leder, K. </a:t>
            </a:r>
            <a:r>
              <a:rPr lang="pl-PL" sz="1100" dirty="0" err="1">
                <a:latin typeface="Bookman Old Style" panose="02050604050505020204" pitchFamily="18" charset="0"/>
              </a:rPr>
              <a:t>Faliszek</a:t>
            </a:r>
            <a:r>
              <a:rPr lang="pl-PL" sz="1100" dirty="0">
                <a:latin typeface="Bookman Old Style" panose="02050604050505020204" pitchFamily="18" charset="0"/>
              </a:rPr>
              <a:t> (red.): </a:t>
            </a:r>
            <a:r>
              <a:rPr lang="pl-PL" sz="1100" i="1" dirty="0">
                <a:latin typeface="Bookman Old Style" panose="02050604050505020204" pitchFamily="18" charset="0"/>
              </a:rPr>
              <a:t>Ekskluzja i inkluzja społeczna. Diagnoza –uwarunkowania - kierunki działań, </a:t>
            </a:r>
            <a:r>
              <a:rPr lang="pl-PL" sz="1100" dirty="0">
                <a:latin typeface="Bookman Old Style" panose="02050604050505020204" pitchFamily="18" charset="0"/>
              </a:rPr>
              <a:t>Wyd. Edukacyjne Akapit, Toruń 2005, s. 28-29</a:t>
            </a:r>
          </a:p>
          <a:p>
            <a:pPr marL="0" indent="0" algn="just">
              <a:buNone/>
            </a:pPr>
            <a:endParaRPr lang="pl-PL" sz="1100" dirty="0">
              <a:latin typeface="Bookman Old Style" panose="02050604050505020204" pitchFamily="18" charset="0"/>
            </a:endParaRPr>
          </a:p>
          <a:p>
            <a:pPr>
              <a:buNone/>
            </a:pPr>
            <a:endParaRPr lang="pl-PL" sz="3200" dirty="0" smtClean="0">
              <a:latin typeface="Bookman Old Style" pitchFamily="18" charset="0"/>
            </a:endParaRPr>
          </a:p>
          <a:p>
            <a:pPr marL="0" indent="0">
              <a:buNone/>
            </a:pPr>
            <a:endParaRPr lang="pl-PL" sz="3200" dirty="0">
              <a:latin typeface="Bookman Old Style" panose="02050604050505020204" pitchFamily="18" charset="0"/>
            </a:endParaRPr>
          </a:p>
          <a:p>
            <a:pPr>
              <a:buNone/>
            </a:pPr>
            <a:endParaRPr lang="pl-PL" dirty="0" smtClean="0"/>
          </a:p>
          <a:p>
            <a:endParaRPr lang="pl-PL" sz="12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="" xmlns:p14="http://schemas.microsoft.com/office/powerpoint/2010/main" val="1792174929"/>
              </p:ext>
            </p:extLst>
          </p:nvPr>
        </p:nvGraphicFramePr>
        <p:xfrm>
          <a:off x="261257" y="1872343"/>
          <a:ext cx="11691257" cy="347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416468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27BA090E-6DFA-4658-B6B5-EF85F8FC0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7" y="865551"/>
            <a:ext cx="11778343" cy="604020"/>
          </a:xfrm>
          <a:solidFill>
            <a:srgbClr val="93F7A4"/>
          </a:solidFill>
        </p:spPr>
        <p:txBody>
          <a:bodyPr>
            <a:normAutofit/>
          </a:bodyPr>
          <a:lstStyle/>
          <a:p>
            <a:pPr algn="ctr"/>
            <a:r>
              <a:rPr lang="pl-PL" sz="2400" b="1" i="1" dirty="0" smtClean="0">
                <a:latin typeface="Bookman Old Style" pitchFamily="18" charset="0"/>
              </a:rPr>
              <a:t>Sens OZPS jest wynikiem istoty instytucji pomocy społecznej (7)</a:t>
            </a:r>
            <a:endParaRPr lang="pl-PL" sz="24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D43E992A-8D45-43D8-8BB5-1590A95B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469571"/>
            <a:ext cx="11778343" cy="4746172"/>
          </a:xfrm>
        </p:spPr>
        <p:txBody>
          <a:bodyPr>
            <a:normAutofit fontScale="25000" lnSpcReduction="20000"/>
          </a:bodyPr>
          <a:lstStyle/>
          <a:p>
            <a:pPr marL="457200" indent="-457200" algn="just">
              <a:buAutoNum type="arabicPeriod"/>
            </a:pPr>
            <a:endParaRPr lang="pl-PL" sz="8000" dirty="0" smtClean="0">
              <a:latin typeface="Bookman Old Style" panose="02050604050505020204" pitchFamily="18" charset="0"/>
            </a:endParaRPr>
          </a:p>
          <a:p>
            <a:pPr marL="457200" indent="-457200" algn="just">
              <a:buAutoNum type="arabicPeriod"/>
            </a:pPr>
            <a:r>
              <a:rPr lang="pl-PL" sz="8000" dirty="0" smtClean="0">
                <a:latin typeface="Bookman Old Style" panose="02050604050505020204" pitchFamily="18" charset="0"/>
              </a:rPr>
              <a:t>Zaburzenia wewnątrz wspomnianych form uczestnictwa prowadzą do negatywnych sytuacji społecznych =====</a:t>
            </a:r>
            <a:r>
              <a:rPr lang="pl-PL" sz="8000" dirty="0" smtClean="0">
                <a:latin typeface="Bookman Old Style" panose="02050604050505020204" pitchFamily="18" charset="0"/>
                <a:sym typeface="Wingdings" panose="05000000000000000000" pitchFamily="2" charset="2"/>
              </a:rPr>
              <a:t> ubóstwa i wykluczenia społecznego.</a:t>
            </a:r>
          </a:p>
          <a:p>
            <a:pPr marL="457200" indent="-457200" algn="just">
              <a:buAutoNum type="arabicPeriod"/>
            </a:pPr>
            <a:r>
              <a:rPr lang="pl-PL" sz="8000" dirty="0" smtClean="0">
                <a:latin typeface="Bookman Old Style" panose="02050604050505020204" pitchFamily="18" charset="0"/>
                <a:sym typeface="Wingdings" panose="05000000000000000000" pitchFamily="2" charset="2"/>
              </a:rPr>
              <a:t>A chcemy mieć sytuacje, w której ś</a:t>
            </a:r>
            <a:r>
              <a:rPr lang="pl-PL" sz="8000" dirty="0" smtClean="0">
                <a:latin typeface="Bookman Old Style" panose="02050604050505020204" pitchFamily="18" charset="0"/>
              </a:rPr>
              <a:t>rodki </a:t>
            </a:r>
            <a:r>
              <a:rPr lang="pl-PL" sz="8000" dirty="0">
                <a:latin typeface="Bookman Old Style" panose="02050604050505020204" pitchFamily="18" charset="0"/>
              </a:rPr>
              <a:t>finansowe, te z budżetu rządu </a:t>
            </a:r>
            <a:r>
              <a:rPr lang="pl-PL" sz="8000" dirty="0" smtClean="0">
                <a:latin typeface="Bookman Old Style" panose="02050604050505020204" pitchFamily="18" charset="0"/>
              </a:rPr>
              <a:t/>
            </a:r>
            <a:br>
              <a:rPr lang="pl-PL" sz="8000" dirty="0" smtClean="0">
                <a:latin typeface="Bookman Old Style" panose="02050604050505020204" pitchFamily="18" charset="0"/>
              </a:rPr>
            </a:br>
            <a:r>
              <a:rPr lang="pl-PL" sz="8000" dirty="0" smtClean="0">
                <a:latin typeface="Bookman Old Style" panose="02050604050505020204" pitchFamily="18" charset="0"/>
              </a:rPr>
              <a:t>i </a:t>
            </a:r>
            <a:r>
              <a:rPr lang="pl-PL" sz="8000" dirty="0">
                <a:latin typeface="Bookman Old Style" panose="02050604050505020204" pitchFamily="18" charset="0"/>
              </a:rPr>
              <a:t>budżetów samorządów, wydatkowane na działania interwencyjne (pomoc, wsparcie, aktywizację) </a:t>
            </a:r>
            <a:r>
              <a:rPr lang="pl-PL" sz="8000" dirty="0" smtClean="0">
                <a:latin typeface="Bookman Old Style" panose="02050604050505020204" pitchFamily="18" charset="0"/>
              </a:rPr>
              <a:t>przyniosą sytuacje pozytywnych </a:t>
            </a:r>
            <a:r>
              <a:rPr lang="pl-PL" sz="8000" dirty="0">
                <a:latin typeface="Bookman Old Style" panose="02050604050505020204" pitchFamily="18" charset="0"/>
              </a:rPr>
              <a:t>rezultatów przedsięwzięć, na które są one przeznaczane</a:t>
            </a:r>
            <a:r>
              <a:rPr lang="pl-PL" sz="8000" dirty="0" smtClean="0">
                <a:latin typeface="Bookman Old Style" panose="02050604050505020204" pitchFamily="18" charset="0"/>
              </a:rPr>
              <a:t>, w </a:t>
            </a:r>
            <a:r>
              <a:rPr lang="pl-PL" sz="8000" dirty="0">
                <a:latin typeface="Bookman Old Style" panose="02050604050505020204" pitchFamily="18" charset="0"/>
              </a:rPr>
              <a:t>tym do likwidacji przyczyn </a:t>
            </a:r>
            <a:r>
              <a:rPr lang="pl-PL" sz="8000" dirty="0" smtClean="0">
                <a:latin typeface="Bookman Old Style" panose="02050604050505020204" pitchFamily="18" charset="0"/>
              </a:rPr>
              <a:t>ubóstwa i </a:t>
            </a:r>
            <a:r>
              <a:rPr lang="pl-PL" sz="8000" dirty="0">
                <a:latin typeface="Bookman Old Style" panose="02050604050505020204" pitchFamily="18" charset="0"/>
              </a:rPr>
              <a:t>wykluczenia </a:t>
            </a:r>
            <a:r>
              <a:rPr lang="pl-PL" sz="8000" dirty="0" smtClean="0">
                <a:latin typeface="Bookman Old Style" panose="02050604050505020204" pitchFamily="18" charset="0"/>
              </a:rPr>
              <a:t>społecznego.</a:t>
            </a:r>
          </a:p>
          <a:p>
            <a:pPr marL="0" indent="0" algn="just">
              <a:buNone/>
            </a:pPr>
            <a:r>
              <a:rPr lang="pl-PL" sz="8000" dirty="0" smtClean="0">
                <a:latin typeface="Bookman Old Style" panose="02050604050505020204" pitchFamily="18" charset="0"/>
              </a:rPr>
              <a:t>3. </a:t>
            </a:r>
            <a:r>
              <a:rPr lang="pl-PL" sz="8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Działania interwencyjne (pomoc społeczna) są w praktyce oparte za </a:t>
            </a:r>
            <a:r>
              <a:rPr lang="pl-PL" sz="8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zasadzie działań </a:t>
            </a:r>
            <a:br>
              <a:rPr lang="pl-PL" sz="8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r>
              <a:rPr lang="pl-PL" sz="8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    celowościowych</a:t>
            </a:r>
            <a:r>
              <a:rPr lang="pl-PL" sz="8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,</a:t>
            </a:r>
            <a:r>
              <a:rPr lang="pl-PL" sz="8000" dirty="0">
                <a:solidFill>
                  <a:srgbClr val="FF0000"/>
                </a:solidFill>
                <a:latin typeface="Bookman Old Style" panose="02050604050505020204" pitchFamily="18" charset="0"/>
              </a:rPr>
              <a:t> stanowiących sekwencję następujących po sobie czynności, </a:t>
            </a:r>
            <a:r>
              <a:rPr lang="pl-PL" sz="8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/>
            </a:r>
            <a:br>
              <a:rPr lang="pl-PL" sz="8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r>
              <a:rPr lang="pl-PL" sz="80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    zmierzających </a:t>
            </a:r>
            <a:r>
              <a:rPr lang="pl-PL" sz="8000" dirty="0">
                <a:solidFill>
                  <a:srgbClr val="FF0000"/>
                </a:solidFill>
                <a:latin typeface="Bookman Old Style" panose="02050604050505020204" pitchFamily="18" charset="0"/>
              </a:rPr>
              <a:t>do osiągnięcia spodziewanego rezultatu. </a:t>
            </a:r>
          </a:p>
          <a:p>
            <a:pPr marL="0" indent="0" algn="just">
              <a:buNone/>
            </a:pPr>
            <a:r>
              <a:rPr lang="pl-PL" sz="8000" dirty="0">
                <a:latin typeface="Bookman Old Style" panose="02050604050505020204" pitchFamily="18" charset="0"/>
              </a:rPr>
              <a:t> </a:t>
            </a:r>
            <a:r>
              <a:rPr lang="pl-PL" sz="8000" dirty="0" smtClean="0">
                <a:latin typeface="Bookman Old Style" panose="02050604050505020204" pitchFamily="18" charset="0"/>
              </a:rPr>
              <a:t>4. </a:t>
            </a:r>
            <a:r>
              <a:rPr lang="pl-PL" sz="8000" b="1" dirty="0">
                <a:latin typeface="Bookman Old Style" panose="02050604050505020204" pitchFamily="18" charset="0"/>
              </a:rPr>
              <a:t>Przygotowane w latach </a:t>
            </a:r>
            <a:r>
              <a:rPr lang="pl-PL" sz="8000" b="1" dirty="0" smtClean="0">
                <a:latin typeface="Bookman Old Style" panose="02050604050505020204" pitchFamily="18" charset="0"/>
              </a:rPr>
              <a:t>2011-2012 </a:t>
            </a:r>
            <a:r>
              <a:rPr lang="pl-PL" sz="8000" b="1" dirty="0">
                <a:latin typeface="Bookman Old Style" panose="02050604050505020204" pitchFamily="18" charset="0"/>
              </a:rPr>
              <a:t>narzędzie badawcze zwane </a:t>
            </a:r>
            <a:r>
              <a:rPr lang="pl-PL" sz="8000" b="1" i="1" dirty="0">
                <a:latin typeface="Bookman Old Style" panose="02050604050505020204" pitchFamily="18" charset="0"/>
              </a:rPr>
              <a:t>Formularzem OZPS</a:t>
            </a:r>
            <a:r>
              <a:rPr lang="pl-PL" sz="8000" b="1" dirty="0">
                <a:latin typeface="Bookman Old Style" panose="02050604050505020204" pitchFamily="18" charset="0"/>
              </a:rPr>
              <a:t> </a:t>
            </a:r>
            <a:r>
              <a:rPr lang="pl-PL" sz="8000" b="1" dirty="0" smtClean="0">
                <a:latin typeface="Bookman Old Style" panose="02050604050505020204" pitchFamily="18" charset="0"/>
              </a:rPr>
              <a:t/>
            </a:r>
            <a:br>
              <a:rPr lang="pl-PL" sz="8000" b="1" dirty="0" smtClean="0">
                <a:latin typeface="Bookman Old Style" panose="02050604050505020204" pitchFamily="18" charset="0"/>
              </a:rPr>
            </a:br>
            <a:r>
              <a:rPr lang="pl-PL" sz="8000" b="1" dirty="0" smtClean="0">
                <a:latin typeface="Bookman Old Style" panose="02050604050505020204" pitchFamily="18" charset="0"/>
              </a:rPr>
              <a:t>      wpisuje się </a:t>
            </a:r>
            <a:r>
              <a:rPr lang="pl-PL" sz="8000" b="1" dirty="0">
                <a:latin typeface="Bookman Old Style" panose="02050604050505020204" pitchFamily="18" charset="0"/>
              </a:rPr>
              <a:t>w zasadę celowościowego działania, ponieważ jego konstrukcją, </a:t>
            </a:r>
            <a:r>
              <a:rPr lang="pl-PL" sz="8000" b="1" dirty="0" smtClean="0">
                <a:latin typeface="Bookman Old Style" panose="02050604050505020204" pitchFamily="18" charset="0"/>
              </a:rPr>
              <a:t/>
            </a:r>
            <a:br>
              <a:rPr lang="pl-PL" sz="8000" b="1" dirty="0" smtClean="0">
                <a:latin typeface="Bookman Old Style" panose="02050604050505020204" pitchFamily="18" charset="0"/>
              </a:rPr>
            </a:br>
            <a:r>
              <a:rPr lang="pl-PL" sz="8000" b="1" dirty="0" smtClean="0">
                <a:latin typeface="Bookman Old Style" panose="02050604050505020204" pitchFamily="18" charset="0"/>
              </a:rPr>
              <a:t>      modyfikowana w kolejnych edycjach, nawiązuje do ciągu celowościowych </a:t>
            </a:r>
            <a:r>
              <a:rPr lang="pl-PL" sz="8000" b="1" dirty="0">
                <a:latin typeface="Bookman Old Style" panose="02050604050505020204" pitchFamily="18" charset="0"/>
              </a:rPr>
              <a:t>zdarzeń </a:t>
            </a:r>
            <a:r>
              <a:rPr lang="pl-PL" sz="8000" b="1" dirty="0" smtClean="0">
                <a:latin typeface="Bookman Old Style" panose="02050604050505020204" pitchFamily="18" charset="0"/>
              </a:rPr>
              <a:t/>
            </a:r>
            <a:br>
              <a:rPr lang="pl-PL" sz="8000" b="1" dirty="0" smtClean="0">
                <a:latin typeface="Bookman Old Style" panose="02050604050505020204" pitchFamily="18" charset="0"/>
              </a:rPr>
            </a:br>
            <a:r>
              <a:rPr lang="pl-PL" sz="8000" b="1" dirty="0" smtClean="0">
                <a:latin typeface="Bookman Old Style" panose="02050604050505020204" pitchFamily="18" charset="0"/>
              </a:rPr>
              <a:t>      (</a:t>
            </a:r>
            <a:r>
              <a:rPr lang="pl-PL" sz="8000" dirty="0" smtClean="0">
                <a:latin typeface="Bookman Old Style" panose="02050604050505020204" pitchFamily="18" charset="0"/>
              </a:rPr>
              <a:t>etapów):</a:t>
            </a:r>
          </a:p>
          <a:p>
            <a:pPr marL="0" indent="0">
              <a:buNone/>
            </a:pPr>
            <a:r>
              <a:rPr lang="pl-PL" sz="8000" dirty="0" smtClean="0">
                <a:latin typeface="Bookman Old Style" panose="02050604050505020204" pitchFamily="18" charset="0"/>
              </a:rPr>
              <a:t>     1) </a:t>
            </a:r>
            <a:r>
              <a:rPr lang="pl-PL" sz="8000" dirty="0">
                <a:latin typeface="Bookman Old Style" panose="02050604050505020204" pitchFamily="18" charset="0"/>
              </a:rPr>
              <a:t>E</a:t>
            </a:r>
            <a:r>
              <a:rPr lang="pl-PL" sz="8000" dirty="0" smtClean="0">
                <a:latin typeface="Bookman Old Style" panose="02050604050505020204" pitchFamily="18" charset="0"/>
              </a:rPr>
              <a:t>tap </a:t>
            </a:r>
            <a:r>
              <a:rPr lang="pl-PL" sz="8000" dirty="0">
                <a:latin typeface="Bookman Old Style" panose="02050604050505020204" pitchFamily="18" charset="0"/>
              </a:rPr>
              <a:t>pierwszy „diagnoza</a:t>
            </a:r>
            <a:r>
              <a:rPr lang="pl-PL" sz="8000" dirty="0" smtClean="0">
                <a:latin typeface="Bookman Old Style" panose="02050604050505020204" pitchFamily="18" charset="0"/>
              </a:rPr>
              <a:t>”,</a:t>
            </a:r>
          </a:p>
          <a:p>
            <a:pPr marL="0" indent="0">
              <a:buNone/>
            </a:pPr>
            <a:r>
              <a:rPr lang="pl-PL" sz="8000" dirty="0" smtClean="0">
                <a:latin typeface="Bookman Old Style" panose="02050604050505020204" pitchFamily="18" charset="0"/>
              </a:rPr>
              <a:t>     2) Etap drugi „interpretacja”,</a:t>
            </a:r>
          </a:p>
          <a:p>
            <a:pPr marL="0" indent="0">
              <a:buNone/>
            </a:pPr>
            <a:r>
              <a:rPr lang="pl-PL" sz="8000" dirty="0" smtClean="0">
                <a:latin typeface="Bookman Old Style" panose="02050604050505020204" pitchFamily="18" charset="0"/>
              </a:rPr>
              <a:t>     3) Etap trzeci „rekomendacje”</a:t>
            </a:r>
          </a:p>
          <a:p>
            <a:pPr marL="0" indent="0" algn="just">
              <a:buNone/>
            </a:pPr>
            <a:endParaRPr lang="pl-PL" sz="3200" dirty="0"/>
          </a:p>
          <a:p>
            <a:pPr marL="0" indent="0" algn="just">
              <a:buNone/>
            </a:pPr>
            <a:endParaRPr lang="pl-PL" sz="3200" dirty="0" smtClean="0"/>
          </a:p>
          <a:p>
            <a:pPr marL="0" indent="0" algn="just">
              <a:buNone/>
            </a:pPr>
            <a:endParaRPr lang="pl-PL" sz="3200" dirty="0"/>
          </a:p>
          <a:p>
            <a:pPr marL="0" indent="0" algn="just">
              <a:buNone/>
            </a:pPr>
            <a:endParaRPr lang="pl-PL" sz="3200" dirty="0" smtClean="0"/>
          </a:p>
          <a:p>
            <a:pPr marL="0" indent="0" algn="just">
              <a:buNone/>
            </a:pPr>
            <a:endParaRPr lang="pl-PL" sz="3200" dirty="0"/>
          </a:p>
          <a:p>
            <a:pPr marL="0" indent="0" algn="just">
              <a:buNone/>
            </a:pPr>
            <a:r>
              <a:rPr lang="pl-PL" sz="3200" dirty="0" smtClean="0"/>
              <a:t> </a:t>
            </a:r>
            <a:endParaRPr lang="pl-PL" sz="1100" dirty="0">
              <a:latin typeface="Bookman Old Style" panose="02050604050505020204" pitchFamily="18" charset="0"/>
            </a:endParaRPr>
          </a:p>
          <a:p>
            <a:pPr>
              <a:buNone/>
            </a:pPr>
            <a:endParaRPr lang="pl-PL" sz="3200" dirty="0" smtClean="0">
              <a:latin typeface="Bookman Old Style" pitchFamily="18" charset="0"/>
            </a:endParaRPr>
          </a:p>
          <a:p>
            <a:pPr marL="0" indent="0">
              <a:buNone/>
            </a:pPr>
            <a:endParaRPr lang="pl-PL" sz="3200" dirty="0">
              <a:latin typeface="Bookman Old Style" panose="02050604050505020204" pitchFamily="18" charset="0"/>
            </a:endParaRPr>
          </a:p>
          <a:p>
            <a:pPr>
              <a:buNone/>
            </a:pPr>
            <a:endParaRPr lang="pl-PL" dirty="0" smtClean="0"/>
          </a:p>
          <a:p>
            <a:endParaRPr lang="pl-PL" sz="12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9219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27BA090E-6DFA-4658-B6B5-EF85F8FC0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7" y="865551"/>
            <a:ext cx="11778343" cy="604020"/>
          </a:xfrm>
          <a:solidFill>
            <a:srgbClr val="93F7A4"/>
          </a:solidFill>
        </p:spPr>
        <p:txBody>
          <a:bodyPr>
            <a:normAutofit/>
          </a:bodyPr>
          <a:lstStyle/>
          <a:p>
            <a:pPr algn="ctr"/>
            <a:r>
              <a:rPr lang="pl-PL" sz="2400" b="1" i="1" dirty="0" smtClean="0">
                <a:latin typeface="Bookman Old Style" pitchFamily="18" charset="0"/>
              </a:rPr>
              <a:t>Sens OZPS jest wynikiem istoty instytucji pomocy społecznej (8)</a:t>
            </a:r>
            <a:endParaRPr lang="pl-PL" sz="24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D43E992A-8D45-43D8-8BB5-1590A95B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469571"/>
            <a:ext cx="11778343" cy="44036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1000" dirty="0" smtClean="0">
                <a:latin typeface="Bookman Old Style" pitchFamily="18" charset="0"/>
              </a:rPr>
              <a:t>R</a:t>
            </a:r>
            <a:r>
              <a:rPr lang="pl-PL" sz="1000" dirty="0">
                <a:latin typeface="Bookman Old Style" pitchFamily="18" charset="0"/>
              </a:rPr>
              <a:t>. </a:t>
            </a:r>
            <a:r>
              <a:rPr lang="pl-PL" sz="1000" dirty="0" err="1">
                <a:latin typeface="Bookman Old Style" pitchFamily="18" charset="0"/>
              </a:rPr>
              <a:t>Szarfenberg</a:t>
            </a:r>
            <a:r>
              <a:rPr lang="pl-PL" sz="1000" dirty="0">
                <a:latin typeface="Bookman Old Style" pitchFamily="18" charset="0"/>
              </a:rPr>
              <a:t> </a:t>
            </a:r>
            <a:r>
              <a:rPr lang="pl-PL" sz="1000" dirty="0" smtClean="0">
                <a:latin typeface="Bookman Old Style" pitchFamily="18" charset="0"/>
              </a:rPr>
              <a:t>: </a:t>
            </a:r>
            <a:r>
              <a:rPr lang="pl-PL" sz="1000" i="1" dirty="0" smtClean="0">
                <a:latin typeface="Bookman Old Style" pitchFamily="18" charset="0"/>
              </a:rPr>
              <a:t>Marginalizacja i wykluczenie społeczne – panorama językowo-teoretyczna,</a:t>
            </a:r>
            <a:r>
              <a:rPr lang="pl-PL" sz="1000" dirty="0" smtClean="0">
                <a:latin typeface="Bookman Old Style" pitchFamily="18" charset="0"/>
              </a:rPr>
              <a:t> w: </a:t>
            </a:r>
            <a:r>
              <a:rPr lang="pl-PL" sz="1000" i="1" dirty="0" smtClean="0">
                <a:latin typeface="Bookman Old Style" pitchFamily="18" charset="0"/>
              </a:rPr>
              <a:t>Ubóstwo i wykluczenie społeczne, perspektywa poznawcza,</a:t>
            </a:r>
            <a:r>
              <a:rPr lang="pl-PL" sz="1000" dirty="0" smtClean="0">
                <a:latin typeface="Bookman Old Style" pitchFamily="18" charset="0"/>
              </a:rPr>
              <a:t> pod red. R. </a:t>
            </a:r>
            <a:r>
              <a:rPr lang="pl-PL" sz="1000" dirty="0" err="1" smtClean="0">
                <a:latin typeface="Bookman Old Style" pitchFamily="18" charset="0"/>
              </a:rPr>
              <a:t>Szarfenberg</a:t>
            </a:r>
            <a:r>
              <a:rPr lang="pl-PL" sz="1000" dirty="0" smtClean="0">
                <a:latin typeface="Bookman Old Style" pitchFamily="18" charset="0"/>
              </a:rPr>
              <a:t>, C. </a:t>
            </a:r>
            <a:r>
              <a:rPr lang="pl-PL" sz="1000" dirty="0" err="1" smtClean="0">
                <a:latin typeface="Bookman Old Style" pitchFamily="18" charset="0"/>
              </a:rPr>
              <a:t>Żółedowski</a:t>
            </a:r>
            <a:r>
              <a:rPr lang="pl-PL" sz="1000" dirty="0" smtClean="0">
                <a:latin typeface="Bookman Old Style" pitchFamily="18" charset="0"/>
              </a:rPr>
              <a:t>, M. </a:t>
            </a:r>
            <a:r>
              <a:rPr lang="pl-PL" sz="1000" dirty="0" err="1" smtClean="0">
                <a:latin typeface="Bookman Old Style" pitchFamily="18" charset="0"/>
              </a:rPr>
              <a:t>Theiss</a:t>
            </a:r>
            <a:r>
              <a:rPr lang="pl-PL" sz="1000" dirty="0" smtClean="0">
                <a:latin typeface="Bookman Old Style" pitchFamily="18" charset="0"/>
              </a:rPr>
              <a:t>, IPS UW, Warszawa 2010</a:t>
            </a:r>
          </a:p>
          <a:p>
            <a:pPr marL="0" indent="0" algn="ctr">
              <a:buNone/>
            </a:pPr>
            <a:r>
              <a:rPr lang="pl-PL" sz="1600" b="1" dirty="0" smtClean="0">
                <a:latin typeface="Bookman Old Style" panose="02050604050505020204" pitchFamily="18" charset="0"/>
              </a:rPr>
              <a:t> zestawienie </a:t>
            </a:r>
            <a:r>
              <a:rPr lang="pl-PL" sz="1600" b="1" dirty="0">
                <a:latin typeface="Bookman Old Style" panose="02050604050505020204" pitchFamily="18" charset="0"/>
              </a:rPr>
              <a:t>terminów wykluczenia społecznego i ich </a:t>
            </a:r>
            <a:r>
              <a:rPr lang="pl-PL" sz="1600" b="1" dirty="0" smtClean="0">
                <a:latin typeface="Bookman Old Style" panose="02050604050505020204" pitchFamily="18" charset="0"/>
              </a:rPr>
              <a:t>przeciwieństw – </a:t>
            </a:r>
            <a:br>
              <a:rPr lang="pl-PL" sz="1600" b="1" dirty="0" smtClean="0">
                <a:latin typeface="Bookman Old Style" panose="02050604050505020204" pitchFamily="18" charset="0"/>
              </a:rPr>
            </a:br>
            <a:r>
              <a:rPr lang="pl-PL" sz="1600" b="1" dirty="0" smtClean="0">
                <a:latin typeface="Bookman Old Style" panose="02050604050505020204" pitchFamily="18" charset="0"/>
              </a:rPr>
              <a:t>OZPS służy osiąganiu antonimów wykluczenia społecznego </a:t>
            </a:r>
            <a:endParaRPr lang="pl-PL" sz="1600" b="1" dirty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endParaRPr lang="pl-PL" sz="3200" dirty="0" smtClean="0"/>
          </a:p>
          <a:p>
            <a:pPr marL="0" indent="0" algn="just">
              <a:buNone/>
            </a:pPr>
            <a:endParaRPr lang="pl-PL" sz="3200" dirty="0"/>
          </a:p>
          <a:p>
            <a:pPr marL="0" indent="0" algn="just">
              <a:buNone/>
            </a:pPr>
            <a:endParaRPr lang="pl-PL" sz="3200" dirty="0" smtClean="0"/>
          </a:p>
          <a:p>
            <a:pPr marL="0" indent="0" algn="just">
              <a:buNone/>
            </a:pPr>
            <a:endParaRPr lang="pl-PL" sz="3200" dirty="0"/>
          </a:p>
          <a:p>
            <a:pPr marL="0" indent="0" algn="just">
              <a:buNone/>
            </a:pPr>
            <a:r>
              <a:rPr lang="pl-PL" sz="3200" dirty="0" smtClean="0"/>
              <a:t> </a:t>
            </a:r>
            <a:endParaRPr lang="pl-PL" sz="1100" dirty="0">
              <a:latin typeface="Bookman Old Style" panose="02050604050505020204" pitchFamily="18" charset="0"/>
            </a:endParaRPr>
          </a:p>
          <a:p>
            <a:pPr>
              <a:buNone/>
            </a:pPr>
            <a:endParaRPr lang="pl-PL" sz="3200" dirty="0" smtClean="0">
              <a:latin typeface="Bookman Old Style" pitchFamily="18" charset="0"/>
            </a:endParaRPr>
          </a:p>
          <a:p>
            <a:pPr marL="0" indent="0">
              <a:buNone/>
            </a:pPr>
            <a:endParaRPr lang="pl-PL" sz="3200" dirty="0">
              <a:latin typeface="Bookman Old Style" panose="02050604050505020204" pitchFamily="18" charset="0"/>
            </a:endParaRPr>
          </a:p>
          <a:p>
            <a:pPr>
              <a:buNone/>
            </a:pPr>
            <a:endParaRPr lang="pl-PL" dirty="0" smtClean="0"/>
          </a:p>
          <a:p>
            <a:endParaRPr lang="pl-PL" sz="12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1528528466"/>
              </p:ext>
            </p:extLst>
          </p:nvPr>
        </p:nvGraphicFramePr>
        <p:xfrm>
          <a:off x="261257" y="2543908"/>
          <a:ext cx="11070772" cy="35638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56266905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1300</Words>
  <Application>Microsoft Office PowerPoint</Application>
  <PresentationFormat>Niestandardowy</PresentationFormat>
  <Paragraphs>177</Paragraphs>
  <Slides>25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3</vt:i4>
      </vt:variant>
      <vt:variant>
        <vt:lpstr>Tytuły slajdów</vt:lpstr>
      </vt:variant>
      <vt:variant>
        <vt:i4>25</vt:i4>
      </vt:variant>
    </vt:vector>
  </HeadingPairs>
  <TitlesOfParts>
    <vt:vector size="28" baseType="lpstr">
      <vt:lpstr>Motyw pakietu Office</vt:lpstr>
      <vt:lpstr>1_Motyw pakietu Office</vt:lpstr>
      <vt:lpstr>2_Motyw pakietu Office</vt:lpstr>
      <vt:lpstr>SENS OZPS  NA TLE UDOSKONALANIA   NARZĘDZIA ANALITYCZNO-DIAGNOSTYCZNEGO  – REASUMPCJA 2011-2019  Wykład nr 1, część nr 2 seminarium:  Nowe narzędzie oceny zasobów pomocy społecznej </vt:lpstr>
      <vt:lpstr>Tytułem wstępu</vt:lpstr>
      <vt:lpstr> Sens OZPS jest wynikiem istoty instytucji pomocy społecznej (1) </vt:lpstr>
      <vt:lpstr>Sens OZPS jest wynikiem istoty instytucji pomocy społecznej (2)</vt:lpstr>
      <vt:lpstr>Sens OZPS jest wynikiem istoty instytucji pomocy społecznej (3)</vt:lpstr>
      <vt:lpstr>Sens OZPS jest wynikiem istoty instytucji pomocy społecznej (4)</vt:lpstr>
      <vt:lpstr>Sens OZPS jest wynikiem istoty instytucji pomocy społecznej (6)</vt:lpstr>
      <vt:lpstr>Sens OZPS jest wynikiem istoty instytucji pomocy społecznej (7)</vt:lpstr>
      <vt:lpstr>Sens OZPS jest wynikiem istoty instytucji pomocy społecznej (8)</vt:lpstr>
      <vt:lpstr>Słów kilka o OZPS</vt:lpstr>
      <vt:lpstr>Na początek przykład sytuacji do jakiej powinna zmierzać działalność interwencyjna w polityce społecznej </vt:lpstr>
      <vt:lpstr>Zanim monitorowanie to najpierw diagnoza </vt:lpstr>
      <vt:lpstr> OZPS – to dwie perspektywy prowadzonych prac przez instytucje pomocy społecznej, a raczej koordynujących te prace na danym terytorium.  </vt:lpstr>
      <vt:lpstr> Pierwsze opinie o OZPS zarejestrowane już  w 2013 r. (1) </vt:lpstr>
      <vt:lpstr> Pierwsze opinie o OZPS zarejestrowane już  w 2013 r. (2) </vt:lpstr>
      <vt:lpstr> Pierwsze opinie o OZPS zarejestrowane już  w 2013 r. (3) </vt:lpstr>
      <vt:lpstr>Założenie dla nowego narzędzia OZPS </vt:lpstr>
      <vt:lpstr>Na zakończenie wykładu</vt:lpstr>
      <vt:lpstr>Niezmienność celu OZPS</vt:lpstr>
      <vt:lpstr>Sens OZPS</vt:lpstr>
      <vt:lpstr>Sens raportu OZPS</vt:lpstr>
      <vt:lpstr>Sens rekomendacji OZPS (1)</vt:lpstr>
      <vt:lpstr>Sens rekomendacji OZPS (2)</vt:lpstr>
      <vt:lpstr>Sens rekomendacji OZPS</vt:lpstr>
      <vt:lpstr>Koniec wykładu nr 1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Iwona</dc:creator>
  <cp:lastModifiedBy>Andrzej Trzeciecki</cp:lastModifiedBy>
  <cp:revision>114</cp:revision>
  <dcterms:created xsi:type="dcterms:W3CDTF">2018-10-30T18:17:20Z</dcterms:created>
  <dcterms:modified xsi:type="dcterms:W3CDTF">2019-06-24T06:46:22Z</dcterms:modified>
</cp:coreProperties>
</file>