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2"/>
  </p:notesMasterIdLst>
  <p:sldIdLst>
    <p:sldId id="280" r:id="rId6"/>
    <p:sldId id="285" r:id="rId7"/>
    <p:sldId id="289" r:id="rId8"/>
    <p:sldId id="298" r:id="rId9"/>
    <p:sldId id="314" r:id="rId10"/>
    <p:sldId id="31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0567" autoAdjust="0"/>
  </p:normalViewPr>
  <p:slideViewPr>
    <p:cSldViewPr snapToGrid="0">
      <p:cViewPr varScale="1">
        <p:scale>
          <a:sx n="54" d="100"/>
          <a:sy n="54" d="100"/>
        </p:scale>
        <p:origin x="12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B811C-E1AB-454E-831A-E39704FDB3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3FB244-120C-460A-B58E-5B72FDC4A441}">
      <dgm:prSet phldrT="[Tekst]"/>
      <dgm:spPr/>
      <dgm:t>
        <a:bodyPr/>
        <a:lstStyle/>
        <a:p>
          <a:r>
            <a:rPr lang="pl-PL" dirty="0"/>
            <a:t>Terminowe osiągnięcie kamieni milowych</a:t>
          </a:r>
        </a:p>
      </dgm:t>
    </dgm:pt>
    <dgm:pt modelId="{326209FB-903C-4755-AE33-C9ECC54741ED}" type="parTrans" cxnId="{274C0CC1-1410-406D-8F81-63692207CC74}">
      <dgm:prSet/>
      <dgm:spPr/>
      <dgm:t>
        <a:bodyPr/>
        <a:lstStyle/>
        <a:p>
          <a:endParaRPr lang="pl-PL"/>
        </a:p>
      </dgm:t>
    </dgm:pt>
    <dgm:pt modelId="{10A58590-D401-435B-BAE9-9CE215906D12}" type="sibTrans" cxnId="{274C0CC1-1410-406D-8F81-63692207CC74}">
      <dgm:prSet/>
      <dgm:spPr/>
      <dgm:t>
        <a:bodyPr/>
        <a:lstStyle/>
        <a:p>
          <a:endParaRPr lang="pl-PL"/>
        </a:p>
      </dgm:t>
    </dgm:pt>
    <dgm:pt modelId="{4645BD0E-2EE9-4C9E-BF02-EF48E69B728F}">
      <dgm:prSet phldrT="[Tekst]"/>
      <dgm:spPr/>
      <dgm:t>
        <a:bodyPr/>
        <a:lstStyle/>
        <a:p>
          <a:r>
            <a:rPr lang="pl-PL" dirty="0"/>
            <a:t>Złożenie wniosku o aneks</a:t>
          </a:r>
        </a:p>
      </dgm:t>
    </dgm:pt>
    <dgm:pt modelId="{C4B6B299-D875-48B9-88A5-257C44C76CA2}" type="parTrans" cxnId="{1BDCFAEC-0200-48E9-8AB8-CF4B97F4FC3E}">
      <dgm:prSet/>
      <dgm:spPr/>
      <dgm:t>
        <a:bodyPr/>
        <a:lstStyle/>
        <a:p>
          <a:endParaRPr lang="pl-PL"/>
        </a:p>
      </dgm:t>
    </dgm:pt>
    <dgm:pt modelId="{9078BFF3-C012-4310-B746-30DD45B807D5}" type="sibTrans" cxnId="{1BDCFAEC-0200-48E9-8AB8-CF4B97F4FC3E}">
      <dgm:prSet/>
      <dgm:spPr/>
      <dgm:t>
        <a:bodyPr/>
        <a:lstStyle/>
        <a:p>
          <a:endParaRPr lang="pl-PL"/>
        </a:p>
      </dgm:t>
    </dgm:pt>
    <dgm:pt modelId="{6884F093-D7B8-4096-8780-7A2D1C68F0F0}">
      <dgm:prSet phldrT="[Tekst]"/>
      <dgm:spPr/>
      <dgm:t>
        <a:bodyPr/>
        <a:lstStyle/>
        <a:p>
          <a:r>
            <a:rPr lang="pl-PL" dirty="0"/>
            <a:t>Złożenie zabezpieczenia (po podpisaniu aneksu)</a:t>
          </a:r>
        </a:p>
      </dgm:t>
    </dgm:pt>
    <dgm:pt modelId="{F6145215-610D-4E7C-BC81-AD89CCFA2787}" type="parTrans" cxnId="{0E066367-75F8-4B99-951B-03A44A751776}">
      <dgm:prSet/>
      <dgm:spPr/>
      <dgm:t>
        <a:bodyPr/>
        <a:lstStyle/>
        <a:p>
          <a:endParaRPr lang="pl-PL"/>
        </a:p>
      </dgm:t>
    </dgm:pt>
    <dgm:pt modelId="{A19829A6-0546-4738-8DE0-A270CDA1342C}" type="sibTrans" cxnId="{0E066367-75F8-4B99-951B-03A44A751776}">
      <dgm:prSet/>
      <dgm:spPr/>
      <dgm:t>
        <a:bodyPr/>
        <a:lstStyle/>
        <a:p>
          <a:endParaRPr lang="pl-PL"/>
        </a:p>
      </dgm:t>
    </dgm:pt>
    <dgm:pt modelId="{4D28870B-EE3D-4464-B16A-09EA532A6C2B}" type="pres">
      <dgm:prSet presAssocID="{9E3B811C-E1AB-454E-831A-E39704FDB3BC}" presName="CompostProcess" presStyleCnt="0">
        <dgm:presLayoutVars>
          <dgm:dir/>
          <dgm:resizeHandles val="exact"/>
        </dgm:presLayoutVars>
      </dgm:prSet>
      <dgm:spPr/>
    </dgm:pt>
    <dgm:pt modelId="{5E97BB3B-39A6-4CE3-AA8D-5371EBE17234}" type="pres">
      <dgm:prSet presAssocID="{9E3B811C-E1AB-454E-831A-E39704FDB3BC}" presName="arrow" presStyleLbl="bgShp" presStyleIdx="0" presStyleCnt="1"/>
      <dgm:spPr/>
    </dgm:pt>
    <dgm:pt modelId="{C530A9DD-E827-4F74-A61C-4A22CF138085}" type="pres">
      <dgm:prSet presAssocID="{9E3B811C-E1AB-454E-831A-E39704FDB3BC}" presName="linearProcess" presStyleCnt="0"/>
      <dgm:spPr/>
    </dgm:pt>
    <dgm:pt modelId="{665E0968-03E3-4056-A285-6AED0C7623DA}" type="pres">
      <dgm:prSet presAssocID="{543FB244-120C-460A-B58E-5B72FDC4A441}" presName="textNode" presStyleLbl="node1" presStyleIdx="0" presStyleCnt="3">
        <dgm:presLayoutVars>
          <dgm:bulletEnabled val="1"/>
        </dgm:presLayoutVars>
      </dgm:prSet>
      <dgm:spPr/>
    </dgm:pt>
    <dgm:pt modelId="{662EE157-D28D-4EDE-A32F-5F5B89468248}" type="pres">
      <dgm:prSet presAssocID="{10A58590-D401-435B-BAE9-9CE215906D12}" presName="sibTrans" presStyleCnt="0"/>
      <dgm:spPr/>
    </dgm:pt>
    <dgm:pt modelId="{2B871873-9C13-4570-926C-EB8E7D835BBF}" type="pres">
      <dgm:prSet presAssocID="{4645BD0E-2EE9-4C9E-BF02-EF48E69B728F}" presName="textNode" presStyleLbl="node1" presStyleIdx="1" presStyleCnt="3">
        <dgm:presLayoutVars>
          <dgm:bulletEnabled val="1"/>
        </dgm:presLayoutVars>
      </dgm:prSet>
      <dgm:spPr/>
    </dgm:pt>
    <dgm:pt modelId="{CEA17E63-176B-4204-8D63-9A7DBF707026}" type="pres">
      <dgm:prSet presAssocID="{9078BFF3-C012-4310-B746-30DD45B807D5}" presName="sibTrans" presStyleCnt="0"/>
      <dgm:spPr/>
    </dgm:pt>
    <dgm:pt modelId="{B05C583F-7177-4A0E-9723-7B8C5262305B}" type="pres">
      <dgm:prSet presAssocID="{6884F093-D7B8-4096-8780-7A2D1C68F0F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4AFBC26-12E7-432F-A611-5718A2AA44BA}" type="presOf" srcId="{4645BD0E-2EE9-4C9E-BF02-EF48E69B728F}" destId="{2B871873-9C13-4570-926C-EB8E7D835BBF}" srcOrd="0" destOrd="0" presId="urn:microsoft.com/office/officeart/2005/8/layout/hProcess9"/>
    <dgm:cxn modelId="{0E066367-75F8-4B99-951B-03A44A751776}" srcId="{9E3B811C-E1AB-454E-831A-E39704FDB3BC}" destId="{6884F093-D7B8-4096-8780-7A2D1C68F0F0}" srcOrd="2" destOrd="0" parTransId="{F6145215-610D-4E7C-BC81-AD89CCFA2787}" sibTransId="{A19829A6-0546-4738-8DE0-A270CDA1342C}"/>
    <dgm:cxn modelId="{D0A3559D-DD19-41FD-BFBC-DA0AAE0781DB}" type="presOf" srcId="{9E3B811C-E1AB-454E-831A-E39704FDB3BC}" destId="{4D28870B-EE3D-4464-B16A-09EA532A6C2B}" srcOrd="0" destOrd="0" presId="urn:microsoft.com/office/officeart/2005/8/layout/hProcess9"/>
    <dgm:cxn modelId="{9B5505A8-D270-40E2-AE4E-1DFBBF1674C6}" type="presOf" srcId="{6884F093-D7B8-4096-8780-7A2D1C68F0F0}" destId="{B05C583F-7177-4A0E-9723-7B8C5262305B}" srcOrd="0" destOrd="0" presId="urn:microsoft.com/office/officeart/2005/8/layout/hProcess9"/>
    <dgm:cxn modelId="{40E49AB6-A5E9-4E9C-BDC7-AF7159F0B00C}" type="presOf" srcId="{543FB244-120C-460A-B58E-5B72FDC4A441}" destId="{665E0968-03E3-4056-A285-6AED0C7623DA}" srcOrd="0" destOrd="0" presId="urn:microsoft.com/office/officeart/2005/8/layout/hProcess9"/>
    <dgm:cxn modelId="{274C0CC1-1410-406D-8F81-63692207CC74}" srcId="{9E3B811C-E1AB-454E-831A-E39704FDB3BC}" destId="{543FB244-120C-460A-B58E-5B72FDC4A441}" srcOrd="0" destOrd="0" parTransId="{326209FB-903C-4755-AE33-C9ECC54741ED}" sibTransId="{10A58590-D401-435B-BAE9-9CE215906D12}"/>
    <dgm:cxn modelId="{1BDCFAEC-0200-48E9-8AB8-CF4B97F4FC3E}" srcId="{9E3B811C-E1AB-454E-831A-E39704FDB3BC}" destId="{4645BD0E-2EE9-4C9E-BF02-EF48E69B728F}" srcOrd="1" destOrd="0" parTransId="{C4B6B299-D875-48B9-88A5-257C44C76CA2}" sibTransId="{9078BFF3-C012-4310-B746-30DD45B807D5}"/>
    <dgm:cxn modelId="{74E614EA-1079-4C2E-BE83-1C022F676460}" type="presParOf" srcId="{4D28870B-EE3D-4464-B16A-09EA532A6C2B}" destId="{5E97BB3B-39A6-4CE3-AA8D-5371EBE17234}" srcOrd="0" destOrd="0" presId="urn:microsoft.com/office/officeart/2005/8/layout/hProcess9"/>
    <dgm:cxn modelId="{6A1CF5CF-AEDD-4B7A-B9DF-CA88C2BCF8A9}" type="presParOf" srcId="{4D28870B-EE3D-4464-B16A-09EA532A6C2B}" destId="{C530A9DD-E827-4F74-A61C-4A22CF138085}" srcOrd="1" destOrd="0" presId="urn:microsoft.com/office/officeart/2005/8/layout/hProcess9"/>
    <dgm:cxn modelId="{77626B40-D591-4C54-B399-E7B31D869CF3}" type="presParOf" srcId="{C530A9DD-E827-4F74-A61C-4A22CF138085}" destId="{665E0968-03E3-4056-A285-6AED0C7623DA}" srcOrd="0" destOrd="0" presId="urn:microsoft.com/office/officeart/2005/8/layout/hProcess9"/>
    <dgm:cxn modelId="{D1383151-BD69-4CDE-8FED-365556817047}" type="presParOf" srcId="{C530A9DD-E827-4F74-A61C-4A22CF138085}" destId="{662EE157-D28D-4EDE-A32F-5F5B89468248}" srcOrd="1" destOrd="0" presId="urn:microsoft.com/office/officeart/2005/8/layout/hProcess9"/>
    <dgm:cxn modelId="{850B8414-3923-4772-A172-BC7ED794DC47}" type="presParOf" srcId="{C530A9DD-E827-4F74-A61C-4A22CF138085}" destId="{2B871873-9C13-4570-926C-EB8E7D835BBF}" srcOrd="2" destOrd="0" presId="urn:microsoft.com/office/officeart/2005/8/layout/hProcess9"/>
    <dgm:cxn modelId="{AF38129D-5FA0-4571-BCC9-AB40F315BCFE}" type="presParOf" srcId="{C530A9DD-E827-4F74-A61C-4A22CF138085}" destId="{CEA17E63-176B-4204-8D63-9A7DBF707026}" srcOrd="3" destOrd="0" presId="urn:microsoft.com/office/officeart/2005/8/layout/hProcess9"/>
    <dgm:cxn modelId="{94196A74-6026-4110-8DAA-834D01EC9673}" type="presParOf" srcId="{C530A9DD-E827-4F74-A61C-4A22CF138085}" destId="{B05C583F-7177-4A0E-9723-7B8C526230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BB3B-39A6-4CE3-AA8D-5371EBE17234}">
      <dsp:nvSpPr>
        <dsp:cNvPr id="0" name=""/>
        <dsp:cNvSpPr/>
      </dsp:nvSpPr>
      <dsp:spPr>
        <a:xfrm>
          <a:off x="815969" y="0"/>
          <a:ext cx="9247648" cy="41110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E0968-03E3-4056-A285-6AED0C7623DA}">
      <dsp:nvSpPr>
        <dsp:cNvPr id="0" name=""/>
        <dsp:cNvSpPr/>
      </dsp:nvSpPr>
      <dsp:spPr>
        <a:xfrm>
          <a:off x="11687" y="1233329"/>
          <a:ext cx="3501867" cy="164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Terminowe osiągnięcie kamieni milowych</a:t>
          </a:r>
        </a:p>
      </dsp:txBody>
      <dsp:txXfrm>
        <a:off x="91962" y="1313604"/>
        <a:ext cx="3341317" cy="1483888"/>
      </dsp:txXfrm>
    </dsp:sp>
    <dsp:sp modelId="{2B871873-9C13-4570-926C-EB8E7D835BBF}">
      <dsp:nvSpPr>
        <dsp:cNvPr id="0" name=""/>
        <dsp:cNvSpPr/>
      </dsp:nvSpPr>
      <dsp:spPr>
        <a:xfrm>
          <a:off x="3688859" y="1233329"/>
          <a:ext cx="3501867" cy="164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Złożenie wniosku o aneks</a:t>
          </a:r>
        </a:p>
      </dsp:txBody>
      <dsp:txXfrm>
        <a:off x="3769134" y="1313604"/>
        <a:ext cx="3341317" cy="1483888"/>
      </dsp:txXfrm>
    </dsp:sp>
    <dsp:sp modelId="{B05C583F-7177-4A0E-9723-7B8C5262305B}">
      <dsp:nvSpPr>
        <dsp:cNvPr id="0" name=""/>
        <dsp:cNvSpPr/>
      </dsp:nvSpPr>
      <dsp:spPr>
        <a:xfrm>
          <a:off x="7366032" y="1233329"/>
          <a:ext cx="3501867" cy="164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Złożenie zabezpieczenia (po podpisaniu aneksu)</a:t>
          </a:r>
        </a:p>
      </dsp:txBody>
      <dsp:txXfrm>
        <a:off x="7446307" y="1313604"/>
        <a:ext cx="3341317" cy="148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265C-C959-4C47-837E-4CB4F88F808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CC02-F522-4693-B9B3-7AE13E6FC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8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CCC02-F522-4693-B9B3-7AE13E6FC1F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33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Waloryzacja stawek jednostkowych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§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654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Możliwość zmiany dofinansowania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FCDD23-7D7F-AB25-CFF2-C3B1B5BB13BC}"/>
              </a:ext>
            </a:extLst>
          </p:cNvPr>
          <p:cNvSpPr txBox="1"/>
          <p:nvPr/>
        </p:nvSpPr>
        <p:spPr>
          <a:xfrm>
            <a:off x="630404" y="1855598"/>
            <a:ext cx="10419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Jednostka wspierająca (CPPC) przewiduje możliwość zmiany wysokości dofinansowania w wyniku waloryzacji stawek jednostkowych.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odbywała się dwukrotnie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tzn. na początku 2025 r. w oparciu o wskaźnik opublikowany w IV kwartale 2024 r. oraz w 2026 r. w oparciu o wskaźnik opublikowany w IV kwartale 2025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Pierwszą waloryzacją zostaną objęte punkty adresowe nie objęte planami pierwszego kamienia milowego, natomiast drugą waloryzacją nie będą objęte punkty adresowe planowane do realizacji w pierwszym i drugim kamieniu milowym.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Tym samym pierwsza waloryzacja będzie obejmować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maksymalnie 85% punktów adresowych wyznaczonych do realizacji w ramach zadania 1., natomiast druga waloryzacja maksymalnie 65% tych punktów adresowych. </a:t>
            </a:r>
          </a:p>
        </p:txBody>
      </p:sp>
    </p:spTree>
    <p:extLst>
      <p:ext uri="{BB962C8B-B14F-4D97-AF65-F5344CB8AC3E}">
        <p14:creationId xmlns:p14="http://schemas.microsoft.com/office/powerpoint/2010/main" val="289342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15" y="529865"/>
            <a:ext cx="10879587" cy="540401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Warunki otrzymania waloryzacji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1A773F0-3CC0-9205-CDF7-9BEBFF893A5F}"/>
              </a:ext>
            </a:extLst>
          </p:cNvPr>
          <p:cNvSpPr txBox="1"/>
          <p:nvPr/>
        </p:nvSpPr>
        <p:spPr>
          <a:xfrm>
            <a:off x="733926" y="1624263"/>
            <a:ext cx="107802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Ostateczny odbiorca wsparcia ma prawo do wystąpienia o waloryzację stawek jednostkowych po spełnieniu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łącznie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następujących warunków: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terminowego osiągnięcia kamieni milowych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dla zadania 1 i 2 (jeśli dotyczy) zgodnie z Umową;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złożenia wniosku o waloryzację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najwcześniej po upływie 12 i/lub 24 miesięcy okresu realizacji Przedsięwzięcia.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Kwota dofinansowania po waloryzacji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może przekroczyć 115 % kwoty pierwotnie przyznanego dofinansowania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Jednocześnie poziom intensywności pomocy publicznej określony we Wniosku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może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ulec zmianie.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Jeżeli w trakcie weryfikacji wniosku lub po jego zatwierdzeniu – aż do końca okresu trwałości Przedsięwzięcia, Jednostka wspierająca stwierdzi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nieosiągnięcie kamieni milowych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rozliczy dofinansowanie bez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uwzględnienia waloryzacji.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0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Czego dotyczy oraz podsumowanie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541477"/>
            <a:ext cx="107270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dotyczyć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tylko tych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punktów adresowych, które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zostały wykazane w dotychczas przedłożonych wnioskach o płatność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Waloryzacja kwot oraz stawek jednostkowych, zostanie dokonana poprzez zawarcie między Stronami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aneksu do Umowy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Nieprzystąpienie przez OOW do zawarcia aneksu w zakresie powoduje utratę przez niego uprawnienia do waloryzacji.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Przypominamy, że przy podpisaniu aneksu dot. waloryzacji jednocześnie zwiększa się kwota dofinansowania. Dlatego OOW będzie zobowiązany do przedłożenia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najpóźniej przed dniem wypłaty nowego zabezpieczenia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(weksel in blanco + deklaracja wekslowa na dofinansowanie uwzględniające dokonana waloryzację).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Następnie należy wyrazić zgodę na zniszczenie komisyjne starego weksla lub odebrać go i przedłożyć nowy. Weksel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m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ożna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przekazać osobiście lub przesłać poświadczony notarialnie do CPPC.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93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B3556204-63E4-9A23-BE3B-838D4FE0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74216" y="1399032"/>
          <a:ext cx="10879587" cy="411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C8DB7EA4-E526-D1D0-137F-FEF2903B89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Podsumowanie: jak zakwalifikować się na waloryzację</a:t>
            </a:r>
          </a:p>
        </p:txBody>
      </p:sp>
    </p:spTree>
    <p:extLst>
      <p:ext uri="{BB962C8B-B14F-4D97-AF65-F5344CB8AC3E}">
        <p14:creationId xmlns:p14="http://schemas.microsoft.com/office/powerpoint/2010/main" val="331613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4983-05E6-5F5A-EAE4-4E3021AF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15B4E-F656-4B93-24C8-83A7CA489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Dziękuję za uwagę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C8B269-4F7F-28A3-5D0D-34544A2D3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569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DAB43-12F6-41C1-BBC6-3FBA7F8D1776}">
  <ds:schemaRefs>
    <ds:schemaRef ds:uri="http://purl.org/dc/terms/"/>
    <ds:schemaRef ds:uri="http://www.w3.org/XML/1998/namespace"/>
    <ds:schemaRef ds:uri="http://purl.org/dc/elements/1.1/"/>
    <ds:schemaRef ds:uri="3b41daa1-6750-4b31-afda-36cb41ae05c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383</Words>
  <Application>Microsoft Office PowerPoint</Application>
  <PresentationFormat>Panoramiczny</PresentationFormat>
  <Paragraphs>33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Motyw pakietu Office</vt:lpstr>
      <vt:lpstr>3_Projekt niestandardowy</vt:lpstr>
      <vt:lpstr>Waloryzacja stawek jednostkowych </vt:lpstr>
      <vt:lpstr>Możliwość zmiany dofinansowania</vt:lpstr>
      <vt:lpstr>Warunki otrzymania waloryzacji </vt:lpstr>
      <vt:lpstr>Czego dotyczy oraz podsumowanie</vt:lpstr>
      <vt:lpstr>Podsumowanie: jak zakwalifikować się na waloryzację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subject>prezentacja dotycząca waloryzacji</dc:subject>
  <dc:creator>Anna Czekalska</dc:creator>
  <cp:lastModifiedBy>Apolonia Maj</cp:lastModifiedBy>
  <cp:revision>85</cp:revision>
  <dcterms:created xsi:type="dcterms:W3CDTF">2023-03-05T08:28:36Z</dcterms:created>
  <dcterms:modified xsi:type="dcterms:W3CDTF">2024-02-20T10:51:43Z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