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5"/>
  </p:sldMasterIdLst>
  <p:notesMasterIdLst>
    <p:notesMasterId r:id="rId13"/>
  </p:notesMasterIdLst>
  <p:sldIdLst>
    <p:sldId id="256" r:id="rId6"/>
    <p:sldId id="273" r:id="rId7"/>
    <p:sldId id="297" r:id="rId8"/>
    <p:sldId id="298" r:id="rId9"/>
    <p:sldId id="293" r:id="rId10"/>
    <p:sldId id="283" r:id="rId11"/>
    <p:sldId id="284" r:id="rId12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to Maciej (Britenet)" initials="MP" lastIdx="2" clrIdx="0">
    <p:extLst>
      <p:ext uri="{19B8F6BF-5375-455C-9EA6-DF929625EA0E}">
        <p15:presenceInfo xmlns:p15="http://schemas.microsoft.com/office/powerpoint/2012/main" userId="Puto Maciej (Britenet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67542" autoAdjust="0"/>
  </p:normalViewPr>
  <p:slideViewPr>
    <p:cSldViewPr>
      <p:cViewPr varScale="1">
        <p:scale>
          <a:sx n="48" d="100"/>
          <a:sy n="48" d="100"/>
        </p:scale>
        <p:origin x="1716" y="28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13.06.2019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b="0" i="0" kern="1200" cap="all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05396-CDA6-44A7-8DBF-C7B902CD5245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2167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05396-CDA6-44A7-8DBF-C7B902CD5245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7862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05396-CDA6-44A7-8DBF-C7B902CD5245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697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4113761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05396-CDA6-44A7-8DBF-C7B902CD5245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63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13.06.2019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13.06.2019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13.06.2019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13.06.2019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13.06.2019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13.06.2019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13.06.2019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13.06.2019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13.06.2019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13.06.2019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13.06.2019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13.06.2019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3"/>
            <a:ext cx="8509677" cy="4871565"/>
          </a:xfrm>
        </p:spPr>
        <p:txBody>
          <a:bodyPr anchor="ctr" anchorCtr="0"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4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Założenia projektu </a:t>
            </a:r>
          </a:p>
          <a:p>
            <a:pPr>
              <a:spcAft>
                <a:spcPts val="1200"/>
              </a:spcAft>
            </a:pPr>
            <a:r>
              <a:rPr lang="pl-PL" sz="44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Cyfrowa Piaskownica Administracji</a:t>
            </a: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40000" lnSpcReduction="20000"/>
          </a:bodyPr>
          <a:lstStyle/>
          <a:p>
            <a:pPr>
              <a:spcAft>
                <a:spcPts val="1200"/>
              </a:spcAft>
            </a:pPr>
            <a:r>
              <a:rPr lang="pl-PL" sz="96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Cyfrowa Piaskownica Administracji (CPA)</a:t>
            </a:r>
          </a:p>
          <a:p>
            <a:endParaRPr lang="pl-PL" i="1" dirty="0" smtClean="0"/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Wnioskodawca: Ministerstwo Cyfryzacji 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Beneficjent: Ministerstwo Cyfryzacji 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Partnerzy: brak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Źródło finansowania: budżet </a:t>
            </a: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</a:t>
            </a: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aństwa </a:t>
            </a: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15,37% - </a:t>
            </a: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1 616 617,70 zł</a:t>
            </a:r>
          </a:p>
          <a:p>
            <a:pPr marL="2509838" algn="l">
              <a:spcBef>
                <a:spcPts val="800"/>
              </a:spcBef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POPC 84,63</a:t>
            </a: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% - </a:t>
            </a: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8 901 389,46 zł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Całkowity koszt projektu: 10 518 007,16 zł 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Planowany okres realizacji projektu: 07/2019 – 05/2021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707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33375" y="1483200"/>
            <a:ext cx="8427822" cy="75059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333375" y="2235600"/>
            <a:ext cx="8427822" cy="4335189"/>
          </a:xfrm>
          <a:prstGeom prst="rect">
            <a:avLst/>
          </a:prstGeom>
          <a:noFill/>
        </p:spPr>
        <p:txBody>
          <a:bodyPr wrap="square" rtlCol="0">
            <a:normAutofit fontScale="92500" lnSpcReduction="20000"/>
          </a:bodyPr>
          <a:lstStyle/>
          <a:p>
            <a:pPr algn="just"/>
            <a:r>
              <a:rPr lang="pl-PL" sz="2000" dirty="0">
                <a:solidFill>
                  <a:srgbClr val="002060"/>
                </a:solidFill>
              </a:rPr>
              <a:t>Stworzenie ekosystemu współpracy administracji publicznej z otoczeniem, która zwiększy interoperacyjność danych (biznes/administracja), </a:t>
            </a:r>
            <a:r>
              <a:rPr lang="pl-PL" sz="2000" dirty="0" smtClean="0">
                <a:solidFill>
                  <a:srgbClr val="002060"/>
                </a:solidFill>
              </a:rPr>
              <a:t>poprawi kooperację </a:t>
            </a:r>
            <a:r>
              <a:rPr lang="pl-PL" sz="2000" dirty="0">
                <a:solidFill>
                  <a:srgbClr val="002060"/>
                </a:solidFill>
              </a:rPr>
              <a:t>międzyresortową i pozwoli administracji współtworzyć usługi cyfrowe z podmiotami zewnętrznymi</a:t>
            </a:r>
          </a:p>
          <a:p>
            <a:pPr algn="just"/>
            <a:endParaRPr lang="pl-PL" sz="2000" dirty="0">
              <a:solidFill>
                <a:srgbClr val="002060"/>
              </a:solidFill>
            </a:endParaRPr>
          </a:p>
          <a:p>
            <a:pPr algn="just"/>
            <a:r>
              <a:rPr lang="pl-PL" sz="2000" dirty="0">
                <a:solidFill>
                  <a:srgbClr val="002060"/>
                </a:solidFill>
              </a:rPr>
              <a:t>poprzez </a:t>
            </a:r>
          </a:p>
          <a:p>
            <a:pPr algn="just"/>
            <a:endParaRPr lang="pl-PL" sz="2000" dirty="0">
              <a:solidFill>
                <a:srgbClr val="002060"/>
              </a:solidFill>
            </a:endParaRPr>
          </a:p>
          <a:p>
            <a:pPr algn="just"/>
            <a:r>
              <a:rPr lang="pl-PL" sz="2000" dirty="0">
                <a:solidFill>
                  <a:srgbClr val="002060"/>
                </a:solidFill>
              </a:rPr>
              <a:t>rozwiązania organizacyjne i technologiczne wspierające projektowanie usług cyfrowych dla obywateli, przedsiębiorców, organizacji pozarządowych i jednostek administracji publicznej. </a:t>
            </a:r>
            <a:endParaRPr lang="pl-PL" sz="2000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000" dirty="0" smtClean="0">
              <a:solidFill>
                <a:srgbClr val="002060"/>
              </a:solidFill>
            </a:endParaRPr>
          </a:p>
          <a:p>
            <a:r>
              <a:rPr lang="pl-PL" sz="2000" dirty="0" smtClean="0">
                <a:solidFill>
                  <a:srgbClr val="002060"/>
                </a:solidFill>
              </a:rPr>
              <a:t>Cele szczegółowe: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rgbClr val="002060"/>
                </a:solidFill>
              </a:rPr>
              <a:t>Cel 1: Wdrożenie procesu prototypowania usług API administracji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rgbClr val="002060"/>
                </a:solidFill>
              </a:rPr>
              <a:t>Cel 2: Stworzenie środowiska współpracy – procedury, regulaminy, porozumienia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rgbClr val="002060"/>
                </a:solidFill>
              </a:rPr>
              <a:t>Cel 3: Stworzenie katalogu usług API administracji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rgbClr val="002060"/>
                </a:solidFill>
              </a:rPr>
              <a:t>Cel 4: Umożliwienie wcześniejszego przygotowania do integracji z usługami administracji</a:t>
            </a:r>
            <a:endParaRPr lang="pl-PL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92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33375" y="1483200"/>
            <a:ext cx="8427822" cy="75059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PODSTAWOWE ZAŁOŻENIA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333375" y="2235600"/>
            <a:ext cx="8427822" cy="4335189"/>
          </a:xfrm>
          <a:prstGeom prst="rect">
            <a:avLst/>
          </a:prstGeom>
          <a:noFill/>
        </p:spPr>
        <p:txBody>
          <a:bodyPr wrap="square" rtlCol="0">
            <a:normAutofit fontScale="85000" lnSpcReduction="2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800" dirty="0" smtClean="0">
                <a:solidFill>
                  <a:srgbClr val="002060"/>
                </a:solidFill>
              </a:rPr>
              <a:t>Współpracujemy z Programem </a:t>
            </a:r>
            <a:r>
              <a:rPr lang="pl-PL" sz="2800" dirty="0" err="1" smtClean="0">
                <a:solidFill>
                  <a:srgbClr val="002060"/>
                </a:solidFill>
              </a:rPr>
              <a:t>GovTech</a:t>
            </a:r>
            <a:r>
              <a:rPr lang="pl-PL" sz="2800" dirty="0" smtClean="0">
                <a:solidFill>
                  <a:srgbClr val="002060"/>
                </a:solidFill>
              </a:rPr>
              <a:t> Polska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800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800" dirty="0" smtClean="0">
                <a:solidFill>
                  <a:srgbClr val="002060"/>
                </a:solidFill>
              </a:rPr>
              <a:t>Nie powielamy elementów planowanych w innych przedsięwzięciach, lecz planujemy ich wykorzystanie lub integrację z nimi – GOV.PL, WIIP, ZPA, </a:t>
            </a:r>
            <a:r>
              <a:rPr lang="pl-PL" sz="2800" dirty="0" err="1" smtClean="0">
                <a:solidFill>
                  <a:srgbClr val="002060"/>
                </a:solidFill>
              </a:rPr>
              <a:t>eDoręczenia</a:t>
            </a:r>
            <a:r>
              <a:rPr lang="pl-PL" sz="2800" dirty="0" smtClean="0">
                <a:solidFill>
                  <a:srgbClr val="002060"/>
                </a:solidFill>
              </a:rPr>
              <a:t>, KAP itd.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800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800" dirty="0" smtClean="0">
                <a:solidFill>
                  <a:srgbClr val="002060"/>
                </a:solidFill>
              </a:rPr>
              <a:t>Działamy na prototypach usług lub usługach testowych, na wykorzystanie których zgodę wyrazili gestorzy usług.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800" dirty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800" dirty="0" smtClean="0">
                <a:solidFill>
                  <a:srgbClr val="002060"/>
                </a:solidFill>
              </a:rPr>
              <a:t>Działamy z wykorzystaniem standardów pozwalających w przyszłości na łatwą przenoszalność na środowisko produkcyjne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800" dirty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800" dirty="0" smtClean="0">
                <a:solidFill>
                  <a:srgbClr val="002060"/>
                </a:solidFill>
              </a:rPr>
              <a:t>Współdziałamy ze społecznością w celu dopasowania </a:t>
            </a:r>
            <a:r>
              <a:rPr lang="pl-PL" sz="2800" dirty="0">
                <a:solidFill>
                  <a:srgbClr val="002060"/>
                </a:solidFill>
              </a:rPr>
              <a:t>prototypowanych usług </a:t>
            </a:r>
            <a:r>
              <a:rPr lang="pl-PL" sz="2800" dirty="0" smtClean="0">
                <a:solidFill>
                  <a:srgbClr val="002060"/>
                </a:solidFill>
              </a:rPr>
              <a:t>do potrzeb</a:t>
            </a:r>
          </a:p>
          <a:p>
            <a:pPr algn="just"/>
            <a:endParaRPr lang="pl-PL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04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4" name="Prostokąt 83"/>
          <p:cNvSpPr/>
          <p:nvPr/>
        </p:nvSpPr>
        <p:spPr>
          <a:xfrm>
            <a:off x="-9428" y="2221805"/>
            <a:ext cx="9175294" cy="169618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675"/>
          </a:p>
        </p:txBody>
      </p:sp>
      <p:sp>
        <p:nvSpPr>
          <p:cNvPr id="83" name="Prostokąt 82"/>
          <p:cNvSpPr/>
          <p:nvPr/>
        </p:nvSpPr>
        <p:spPr>
          <a:xfrm>
            <a:off x="0" y="3911088"/>
            <a:ext cx="9144000" cy="121269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675"/>
          </a:p>
        </p:txBody>
      </p:sp>
      <p:sp>
        <p:nvSpPr>
          <p:cNvPr id="82" name="Prostokąt 81"/>
          <p:cNvSpPr/>
          <p:nvPr/>
        </p:nvSpPr>
        <p:spPr>
          <a:xfrm>
            <a:off x="0" y="5125202"/>
            <a:ext cx="9144000" cy="121269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sz="675"/>
          </a:p>
        </p:txBody>
      </p:sp>
      <p:pic>
        <p:nvPicPr>
          <p:cNvPr id="33" name="Obraz 3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339" y="4232422"/>
            <a:ext cx="1883034" cy="885755"/>
          </a:xfrm>
          <a:prstGeom prst="rect">
            <a:avLst/>
          </a:prstGeom>
        </p:spPr>
      </p:pic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16D16-9098-42D3-8B40-008C5A6AEF6C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9" name="Elipsa 28"/>
          <p:cNvSpPr/>
          <p:nvPr/>
        </p:nvSpPr>
        <p:spPr>
          <a:xfrm>
            <a:off x="2467486" y="2710933"/>
            <a:ext cx="1705955" cy="571337"/>
          </a:xfrm>
          <a:prstGeom prst="ellipse">
            <a:avLst/>
          </a:prstGeom>
          <a:solidFill>
            <a:srgbClr val="7030A0"/>
          </a:solidFill>
          <a:ln w="15875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350" dirty="0" err="1"/>
              <a:t>OpenLab</a:t>
            </a:r>
            <a:endParaRPr lang="pl-PL" sz="1350" dirty="0"/>
          </a:p>
          <a:p>
            <a:pPr algn="ctr"/>
            <a:r>
              <a:rPr lang="pl-PL" sz="1350" dirty="0"/>
              <a:t>24h</a:t>
            </a:r>
          </a:p>
        </p:txBody>
      </p:sp>
      <p:sp>
        <p:nvSpPr>
          <p:cNvPr id="30" name="Elipsa 29"/>
          <p:cNvSpPr/>
          <p:nvPr/>
        </p:nvSpPr>
        <p:spPr>
          <a:xfrm>
            <a:off x="3808688" y="2717269"/>
            <a:ext cx="1705955" cy="571337"/>
          </a:xfrm>
          <a:prstGeom prst="ellipse">
            <a:avLst/>
          </a:prstGeom>
          <a:solidFill>
            <a:srgbClr val="7030A0"/>
          </a:solidFill>
          <a:ln w="15875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350" dirty="0"/>
              <a:t>Wydarzenia</a:t>
            </a:r>
          </a:p>
          <a:p>
            <a:pPr algn="ctr"/>
            <a:r>
              <a:rPr lang="pl-PL" sz="1350" dirty="0"/>
              <a:t>1/miesiąc</a:t>
            </a:r>
          </a:p>
        </p:txBody>
      </p:sp>
      <p:sp>
        <p:nvSpPr>
          <p:cNvPr id="31" name="Elipsa 30"/>
          <p:cNvSpPr/>
          <p:nvPr/>
        </p:nvSpPr>
        <p:spPr>
          <a:xfrm>
            <a:off x="5155658" y="2737967"/>
            <a:ext cx="1705955" cy="571337"/>
          </a:xfrm>
          <a:prstGeom prst="ellipse">
            <a:avLst/>
          </a:prstGeom>
          <a:solidFill>
            <a:srgbClr val="7030A0"/>
          </a:solidFill>
          <a:ln w="15875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350" dirty="0"/>
              <a:t>Inicjatywy</a:t>
            </a:r>
          </a:p>
          <a:p>
            <a:pPr algn="ctr"/>
            <a:r>
              <a:rPr lang="pl-PL" sz="1350" dirty="0"/>
              <a:t>2/rok</a:t>
            </a:r>
          </a:p>
        </p:txBody>
      </p:sp>
      <p:pic>
        <p:nvPicPr>
          <p:cNvPr id="32" name="Obraz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521" y="4192876"/>
            <a:ext cx="270025" cy="270025"/>
          </a:xfrm>
          <a:prstGeom prst="rect">
            <a:avLst/>
          </a:prstGeom>
        </p:spPr>
      </p:pic>
      <p:pic>
        <p:nvPicPr>
          <p:cNvPr id="34" name="Obraz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9483" y="4192876"/>
            <a:ext cx="270025" cy="270025"/>
          </a:xfrm>
          <a:prstGeom prst="rect">
            <a:avLst/>
          </a:prstGeom>
        </p:spPr>
      </p:pic>
      <p:pic>
        <p:nvPicPr>
          <p:cNvPr id="35" name="Obraz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669" y="4005528"/>
            <a:ext cx="270025" cy="270025"/>
          </a:xfrm>
          <a:prstGeom prst="rect">
            <a:avLst/>
          </a:prstGeom>
        </p:spPr>
      </p:pic>
      <p:pic>
        <p:nvPicPr>
          <p:cNvPr id="36" name="Obraz 3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861" y="4214529"/>
            <a:ext cx="270025" cy="270025"/>
          </a:xfrm>
          <a:prstGeom prst="rect">
            <a:avLst/>
          </a:prstGeom>
        </p:spPr>
      </p:pic>
      <p:pic>
        <p:nvPicPr>
          <p:cNvPr id="37" name="Obraz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0316" y="4214528"/>
            <a:ext cx="270025" cy="270025"/>
          </a:xfrm>
          <a:prstGeom prst="rect">
            <a:avLst/>
          </a:prstGeom>
        </p:spPr>
      </p:pic>
      <p:pic>
        <p:nvPicPr>
          <p:cNvPr id="38" name="Obraz 3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022" y="3983875"/>
            <a:ext cx="270025" cy="270025"/>
          </a:xfrm>
          <a:prstGeom prst="rect">
            <a:avLst/>
          </a:prstGeom>
        </p:spPr>
      </p:pic>
      <p:pic>
        <p:nvPicPr>
          <p:cNvPr id="39" name="Obraz 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842" y="3994702"/>
            <a:ext cx="270025" cy="270025"/>
          </a:xfrm>
          <a:prstGeom prst="rect">
            <a:avLst/>
          </a:prstGeom>
        </p:spPr>
      </p:pic>
      <p:sp>
        <p:nvSpPr>
          <p:cNvPr id="56" name="pole tekstowe 55"/>
          <p:cNvSpPr txBox="1"/>
          <p:nvPr/>
        </p:nvSpPr>
        <p:spPr>
          <a:xfrm>
            <a:off x="2463241" y="4869160"/>
            <a:ext cx="750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100" dirty="0">
                <a:solidFill>
                  <a:schemeClr val="bg1"/>
                </a:solidFill>
              </a:rPr>
              <a:t>Istniejące</a:t>
            </a:r>
          </a:p>
        </p:txBody>
      </p:sp>
      <p:pic>
        <p:nvPicPr>
          <p:cNvPr id="59" name="Obraz 5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792" y="4232422"/>
            <a:ext cx="1436723" cy="885755"/>
          </a:xfrm>
          <a:prstGeom prst="rect">
            <a:avLst/>
          </a:prstGeom>
        </p:spPr>
      </p:pic>
      <p:pic>
        <p:nvPicPr>
          <p:cNvPr id="60" name="Obraz 5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973" y="4192876"/>
            <a:ext cx="270025" cy="270025"/>
          </a:xfrm>
          <a:prstGeom prst="rect">
            <a:avLst/>
          </a:prstGeom>
        </p:spPr>
      </p:pic>
      <p:pic>
        <p:nvPicPr>
          <p:cNvPr id="61" name="Obraz 6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935" y="4192876"/>
            <a:ext cx="270025" cy="270025"/>
          </a:xfrm>
          <a:prstGeom prst="rect">
            <a:avLst/>
          </a:prstGeom>
        </p:spPr>
      </p:pic>
      <p:pic>
        <p:nvPicPr>
          <p:cNvPr id="62" name="Obraz 6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121" y="4005528"/>
            <a:ext cx="270025" cy="270025"/>
          </a:xfrm>
          <a:prstGeom prst="rect">
            <a:avLst/>
          </a:prstGeom>
        </p:spPr>
      </p:pic>
      <p:pic>
        <p:nvPicPr>
          <p:cNvPr id="63" name="Obraz 6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313" y="4214529"/>
            <a:ext cx="270025" cy="270025"/>
          </a:xfrm>
          <a:prstGeom prst="rect">
            <a:avLst/>
          </a:prstGeom>
        </p:spPr>
      </p:pic>
      <p:pic>
        <p:nvPicPr>
          <p:cNvPr id="64" name="Obraz 6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7768" y="4214528"/>
            <a:ext cx="270025" cy="270025"/>
          </a:xfrm>
          <a:prstGeom prst="rect">
            <a:avLst/>
          </a:prstGeom>
        </p:spPr>
      </p:pic>
      <p:pic>
        <p:nvPicPr>
          <p:cNvPr id="65" name="Obraz 6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1474" y="3983875"/>
            <a:ext cx="270025" cy="270025"/>
          </a:xfrm>
          <a:prstGeom prst="rect">
            <a:avLst/>
          </a:prstGeom>
        </p:spPr>
      </p:pic>
      <p:pic>
        <p:nvPicPr>
          <p:cNvPr id="66" name="Obraz 6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6294" y="3994702"/>
            <a:ext cx="270025" cy="270025"/>
          </a:xfrm>
          <a:prstGeom prst="rect">
            <a:avLst/>
          </a:prstGeom>
        </p:spPr>
      </p:pic>
      <p:sp>
        <p:nvSpPr>
          <p:cNvPr id="67" name="pole tekstowe 66"/>
          <p:cNvSpPr txBox="1"/>
          <p:nvPr/>
        </p:nvSpPr>
        <p:spPr>
          <a:xfrm>
            <a:off x="5215439" y="4869160"/>
            <a:ext cx="9616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100" dirty="0">
                <a:solidFill>
                  <a:schemeClr val="bg1"/>
                </a:solidFill>
              </a:rPr>
              <a:t>Wdrażane</a:t>
            </a:r>
          </a:p>
        </p:txBody>
      </p:sp>
      <p:pic>
        <p:nvPicPr>
          <p:cNvPr id="68" name="Obraz 6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002" y="4208480"/>
            <a:ext cx="885755" cy="885755"/>
          </a:xfrm>
          <a:prstGeom prst="rect">
            <a:avLst/>
          </a:prstGeom>
        </p:spPr>
      </p:pic>
      <p:pic>
        <p:nvPicPr>
          <p:cNvPr id="69" name="Obraz 6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525" y="4202939"/>
            <a:ext cx="270025" cy="270025"/>
          </a:xfrm>
          <a:prstGeom prst="rect">
            <a:avLst/>
          </a:prstGeom>
        </p:spPr>
      </p:pic>
      <p:pic>
        <p:nvPicPr>
          <p:cNvPr id="70" name="Obraz 6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146" y="4168933"/>
            <a:ext cx="270025" cy="270025"/>
          </a:xfrm>
          <a:prstGeom prst="rect">
            <a:avLst/>
          </a:prstGeom>
        </p:spPr>
      </p:pic>
      <p:pic>
        <p:nvPicPr>
          <p:cNvPr id="71" name="Obraz 7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5332" y="3981586"/>
            <a:ext cx="270025" cy="270025"/>
          </a:xfrm>
          <a:prstGeom prst="rect">
            <a:avLst/>
          </a:prstGeom>
        </p:spPr>
      </p:pic>
      <p:pic>
        <p:nvPicPr>
          <p:cNvPr id="72" name="Obraz 7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524" y="4190586"/>
            <a:ext cx="270025" cy="270025"/>
          </a:xfrm>
          <a:prstGeom prst="rect">
            <a:avLst/>
          </a:prstGeom>
        </p:spPr>
      </p:pic>
      <p:pic>
        <p:nvPicPr>
          <p:cNvPr id="73" name="Obraz 7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979" y="4190586"/>
            <a:ext cx="270025" cy="270025"/>
          </a:xfrm>
          <a:prstGeom prst="rect">
            <a:avLst/>
          </a:prstGeom>
        </p:spPr>
      </p:pic>
      <p:pic>
        <p:nvPicPr>
          <p:cNvPr id="74" name="Obraz 7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7684" y="3959932"/>
            <a:ext cx="270025" cy="270025"/>
          </a:xfrm>
          <a:prstGeom prst="rect">
            <a:avLst/>
          </a:prstGeom>
        </p:spPr>
      </p:pic>
      <p:pic>
        <p:nvPicPr>
          <p:cNvPr id="75" name="Obraz 7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2505" y="3970759"/>
            <a:ext cx="270025" cy="270025"/>
          </a:xfrm>
          <a:prstGeom prst="rect">
            <a:avLst/>
          </a:prstGeom>
        </p:spPr>
      </p:pic>
      <p:sp>
        <p:nvSpPr>
          <p:cNvPr id="76" name="pole tekstowe 75"/>
          <p:cNvSpPr txBox="1"/>
          <p:nvPr/>
        </p:nvSpPr>
        <p:spPr>
          <a:xfrm>
            <a:off x="7615332" y="4869160"/>
            <a:ext cx="77444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solidFill>
                  <a:schemeClr val="bg1"/>
                </a:solidFill>
              </a:rPr>
              <a:t>Prototypy</a:t>
            </a:r>
          </a:p>
        </p:txBody>
      </p:sp>
      <p:grpSp>
        <p:nvGrpSpPr>
          <p:cNvPr id="109" name="Grupa 108"/>
          <p:cNvGrpSpPr/>
          <p:nvPr/>
        </p:nvGrpSpPr>
        <p:grpSpPr>
          <a:xfrm>
            <a:off x="2352612" y="5291204"/>
            <a:ext cx="784606" cy="982769"/>
            <a:chOff x="745619" y="11074435"/>
            <a:chExt cx="2092281" cy="2620718"/>
          </a:xfrm>
        </p:grpSpPr>
        <p:pic>
          <p:nvPicPr>
            <p:cNvPr id="77" name="Obraz 7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720" y="11074435"/>
              <a:ext cx="1350299" cy="1350299"/>
            </a:xfrm>
            <a:prstGeom prst="rect">
              <a:avLst/>
            </a:prstGeom>
          </p:spPr>
        </p:pic>
        <p:sp>
          <p:nvSpPr>
            <p:cNvPr id="80" name="pole tekstowe 79"/>
            <p:cNvSpPr txBox="1"/>
            <p:nvPr/>
          </p:nvSpPr>
          <p:spPr>
            <a:xfrm>
              <a:off x="745619" y="12546121"/>
              <a:ext cx="2092281" cy="11490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100" dirty="0">
                  <a:solidFill>
                    <a:schemeClr val="bg1"/>
                  </a:solidFill>
                </a:rPr>
                <a:t>Innowacje w biznesie</a:t>
              </a:r>
            </a:p>
          </p:txBody>
        </p:sp>
      </p:grpSp>
      <p:grpSp>
        <p:nvGrpSpPr>
          <p:cNvPr id="98" name="Grupa 97"/>
          <p:cNvGrpSpPr/>
          <p:nvPr/>
        </p:nvGrpSpPr>
        <p:grpSpPr>
          <a:xfrm>
            <a:off x="1204311" y="5291646"/>
            <a:ext cx="972334" cy="1012233"/>
            <a:chOff x="2914733" y="10973319"/>
            <a:chExt cx="2592890" cy="2699288"/>
          </a:xfrm>
        </p:grpSpPr>
        <p:pic>
          <p:nvPicPr>
            <p:cNvPr id="79" name="Obraz 78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4482" y="10973319"/>
              <a:ext cx="1552533" cy="1552533"/>
            </a:xfrm>
            <a:prstGeom prst="rect">
              <a:avLst/>
            </a:prstGeom>
          </p:spPr>
        </p:pic>
        <p:sp>
          <p:nvSpPr>
            <p:cNvPr id="81" name="pole tekstowe 80"/>
            <p:cNvSpPr txBox="1"/>
            <p:nvPr/>
          </p:nvSpPr>
          <p:spPr>
            <a:xfrm>
              <a:off x="2914733" y="12523575"/>
              <a:ext cx="2592890" cy="11490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1100" dirty="0">
                  <a:solidFill>
                    <a:schemeClr val="bg1"/>
                  </a:solidFill>
                </a:rPr>
                <a:t>Innowacje w administracji</a:t>
              </a:r>
            </a:p>
          </p:txBody>
        </p:sp>
      </p:grpSp>
      <p:sp>
        <p:nvSpPr>
          <p:cNvPr id="85" name="pole tekstowe 84"/>
          <p:cNvSpPr txBox="1"/>
          <p:nvPr/>
        </p:nvSpPr>
        <p:spPr>
          <a:xfrm>
            <a:off x="66907" y="3980651"/>
            <a:ext cx="15465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1500" b="1" dirty="0">
                <a:solidFill>
                  <a:schemeClr val="bg1"/>
                </a:solidFill>
              </a:rPr>
              <a:t>TestAPI.gov.pl</a:t>
            </a:r>
          </a:p>
        </p:txBody>
      </p:sp>
      <p:grpSp>
        <p:nvGrpSpPr>
          <p:cNvPr id="8" name="Grupa 7"/>
          <p:cNvGrpSpPr/>
          <p:nvPr/>
        </p:nvGrpSpPr>
        <p:grpSpPr>
          <a:xfrm>
            <a:off x="3275856" y="5291646"/>
            <a:ext cx="961833" cy="1113782"/>
            <a:chOff x="10371029" y="10911246"/>
            <a:chExt cx="2564887" cy="2970087"/>
          </a:xfrm>
        </p:grpSpPr>
        <p:pic>
          <p:nvPicPr>
            <p:cNvPr id="86" name="Obraz 8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1387" y="10911246"/>
              <a:ext cx="1551600" cy="1551600"/>
            </a:xfrm>
            <a:prstGeom prst="rect">
              <a:avLst/>
            </a:prstGeom>
          </p:spPr>
        </p:pic>
        <p:sp>
          <p:nvSpPr>
            <p:cNvPr id="87" name="pole tekstowe 86"/>
            <p:cNvSpPr txBox="1"/>
            <p:nvPr/>
          </p:nvSpPr>
          <p:spPr>
            <a:xfrm>
              <a:off x="10371029" y="12280895"/>
              <a:ext cx="2564887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1100" dirty="0">
                  <a:solidFill>
                    <a:schemeClr val="bg1"/>
                  </a:solidFill>
                </a:rPr>
                <a:t>Usługi API dopasowane do potrzeb</a:t>
              </a:r>
            </a:p>
          </p:txBody>
        </p:sp>
      </p:grpSp>
      <p:grpSp>
        <p:nvGrpSpPr>
          <p:cNvPr id="96" name="Grupa 95"/>
          <p:cNvGrpSpPr/>
          <p:nvPr/>
        </p:nvGrpSpPr>
        <p:grpSpPr>
          <a:xfrm>
            <a:off x="5506024" y="5291648"/>
            <a:ext cx="805897" cy="1010852"/>
            <a:chOff x="8518624" y="10977004"/>
            <a:chExt cx="2149058" cy="2695606"/>
          </a:xfrm>
        </p:grpSpPr>
        <p:pic>
          <p:nvPicPr>
            <p:cNvPr id="88" name="Obraz 87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56634" y="10977004"/>
              <a:ext cx="1551600" cy="1551600"/>
            </a:xfrm>
            <a:prstGeom prst="rect">
              <a:avLst/>
            </a:prstGeom>
          </p:spPr>
        </p:pic>
        <p:sp>
          <p:nvSpPr>
            <p:cNvPr id="89" name="pole tekstowe 88"/>
            <p:cNvSpPr txBox="1"/>
            <p:nvPr/>
          </p:nvSpPr>
          <p:spPr>
            <a:xfrm>
              <a:off x="8518624" y="12523578"/>
              <a:ext cx="2149058" cy="11490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1100" dirty="0">
                  <a:solidFill>
                    <a:schemeClr val="bg1"/>
                  </a:solidFill>
                </a:rPr>
                <a:t>Obniżenie</a:t>
              </a:r>
            </a:p>
            <a:p>
              <a:pPr algn="ctr"/>
              <a:r>
                <a:rPr lang="pl-PL" sz="1100" dirty="0">
                  <a:solidFill>
                    <a:schemeClr val="bg1"/>
                  </a:solidFill>
                </a:rPr>
                <a:t>kosztów</a:t>
              </a:r>
            </a:p>
          </p:txBody>
        </p:sp>
      </p:grpSp>
      <p:grpSp>
        <p:nvGrpSpPr>
          <p:cNvPr id="95" name="Grupa 94"/>
          <p:cNvGrpSpPr/>
          <p:nvPr/>
        </p:nvGrpSpPr>
        <p:grpSpPr>
          <a:xfrm>
            <a:off x="6468719" y="5291647"/>
            <a:ext cx="1089157" cy="1021191"/>
            <a:chOff x="10868281" y="10971977"/>
            <a:chExt cx="2904419" cy="2723176"/>
          </a:xfrm>
        </p:grpSpPr>
        <p:pic>
          <p:nvPicPr>
            <p:cNvPr id="90" name="Obraz 89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08030" y="10971977"/>
              <a:ext cx="1551600" cy="1551600"/>
            </a:xfrm>
            <a:prstGeom prst="rect">
              <a:avLst/>
            </a:prstGeom>
          </p:spPr>
        </p:pic>
        <p:sp>
          <p:nvSpPr>
            <p:cNvPr id="91" name="pole tekstowe 90"/>
            <p:cNvSpPr txBox="1"/>
            <p:nvPr/>
          </p:nvSpPr>
          <p:spPr>
            <a:xfrm>
              <a:off x="10868281" y="12546121"/>
              <a:ext cx="2904419" cy="11490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1100" dirty="0">
                  <a:solidFill>
                    <a:schemeClr val="bg1"/>
                  </a:solidFill>
                </a:rPr>
                <a:t>Zaangażowanie obywateli</a:t>
              </a:r>
            </a:p>
          </p:txBody>
        </p:sp>
      </p:grpSp>
      <p:grpSp>
        <p:nvGrpSpPr>
          <p:cNvPr id="94" name="Grupa 93"/>
          <p:cNvGrpSpPr/>
          <p:nvPr/>
        </p:nvGrpSpPr>
        <p:grpSpPr>
          <a:xfrm>
            <a:off x="7557878" y="5291648"/>
            <a:ext cx="973932" cy="1010851"/>
            <a:chOff x="13337961" y="10977004"/>
            <a:chExt cx="2597152" cy="2695603"/>
          </a:xfrm>
        </p:grpSpPr>
        <p:pic>
          <p:nvPicPr>
            <p:cNvPr id="92" name="Obraz 91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55945" y="10977004"/>
              <a:ext cx="1551600" cy="1551600"/>
            </a:xfrm>
            <a:prstGeom prst="rect">
              <a:avLst/>
            </a:prstGeom>
          </p:spPr>
        </p:pic>
        <p:sp>
          <p:nvSpPr>
            <p:cNvPr id="93" name="pole tekstowe 92"/>
            <p:cNvSpPr txBox="1"/>
            <p:nvPr/>
          </p:nvSpPr>
          <p:spPr>
            <a:xfrm>
              <a:off x="13337961" y="12523575"/>
              <a:ext cx="2597152" cy="11490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1100" dirty="0">
                  <a:solidFill>
                    <a:schemeClr val="bg1"/>
                  </a:solidFill>
                </a:rPr>
                <a:t>Współpraca</a:t>
              </a:r>
            </a:p>
            <a:p>
              <a:pPr algn="ctr"/>
              <a:r>
                <a:rPr lang="pl-PL" sz="1100" dirty="0">
                  <a:solidFill>
                    <a:schemeClr val="bg1"/>
                  </a:solidFill>
                </a:rPr>
                <a:t>A2B</a:t>
              </a:r>
            </a:p>
          </p:txBody>
        </p:sp>
      </p:grpSp>
      <p:sp>
        <p:nvSpPr>
          <p:cNvPr id="100" name="pole tekstowe 99"/>
          <p:cNvSpPr txBox="1"/>
          <p:nvPr/>
        </p:nvSpPr>
        <p:spPr>
          <a:xfrm>
            <a:off x="8224919" y="2758522"/>
            <a:ext cx="6113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1100" dirty="0">
                <a:solidFill>
                  <a:schemeClr val="bg1"/>
                </a:solidFill>
              </a:rPr>
              <a:t>Biznes</a:t>
            </a:r>
          </a:p>
        </p:txBody>
      </p:sp>
      <p:pic>
        <p:nvPicPr>
          <p:cNvPr id="101" name="Obraz 10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3091500"/>
            <a:ext cx="337500" cy="337500"/>
          </a:xfrm>
          <a:prstGeom prst="rect">
            <a:avLst/>
          </a:prstGeom>
        </p:spPr>
      </p:pic>
      <p:sp>
        <p:nvSpPr>
          <p:cNvPr id="102" name="pole tekstowe 101"/>
          <p:cNvSpPr txBox="1"/>
          <p:nvPr/>
        </p:nvSpPr>
        <p:spPr>
          <a:xfrm>
            <a:off x="8221868" y="3155838"/>
            <a:ext cx="6113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1100" dirty="0">
                <a:solidFill>
                  <a:schemeClr val="bg1"/>
                </a:solidFill>
              </a:rPr>
              <a:t>NGO</a:t>
            </a:r>
          </a:p>
        </p:txBody>
      </p:sp>
      <p:sp>
        <p:nvSpPr>
          <p:cNvPr id="104" name="pole tekstowe 103"/>
          <p:cNvSpPr txBox="1"/>
          <p:nvPr/>
        </p:nvSpPr>
        <p:spPr>
          <a:xfrm>
            <a:off x="8223009" y="3553155"/>
            <a:ext cx="7310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1100" dirty="0">
                <a:solidFill>
                  <a:schemeClr val="bg1"/>
                </a:solidFill>
              </a:rPr>
              <a:t>Obywatel</a:t>
            </a:r>
          </a:p>
        </p:txBody>
      </p:sp>
      <p:sp>
        <p:nvSpPr>
          <p:cNvPr id="106" name="pole tekstowe 105"/>
          <p:cNvSpPr txBox="1"/>
          <p:nvPr/>
        </p:nvSpPr>
        <p:spPr>
          <a:xfrm>
            <a:off x="8225470" y="2348880"/>
            <a:ext cx="9909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1100" dirty="0">
                <a:solidFill>
                  <a:schemeClr val="bg1"/>
                </a:solidFill>
              </a:rPr>
              <a:t>Administracja</a:t>
            </a:r>
          </a:p>
        </p:txBody>
      </p:sp>
      <p:sp>
        <p:nvSpPr>
          <p:cNvPr id="107" name="pole tekstowe 106"/>
          <p:cNvSpPr txBox="1"/>
          <p:nvPr/>
        </p:nvSpPr>
        <p:spPr>
          <a:xfrm>
            <a:off x="98109" y="2306870"/>
            <a:ext cx="132553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1500" b="1" dirty="0">
                <a:solidFill>
                  <a:schemeClr val="bg1"/>
                </a:solidFill>
              </a:rPr>
              <a:t>Społeczność</a:t>
            </a:r>
          </a:p>
        </p:txBody>
      </p:sp>
      <p:sp>
        <p:nvSpPr>
          <p:cNvPr id="108" name="pole tekstowe 107"/>
          <p:cNvSpPr txBox="1"/>
          <p:nvPr/>
        </p:nvSpPr>
        <p:spPr>
          <a:xfrm>
            <a:off x="66907" y="5164380"/>
            <a:ext cx="132553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1500" b="1" dirty="0">
                <a:solidFill>
                  <a:schemeClr val="bg1"/>
                </a:solidFill>
              </a:rPr>
              <a:t>Korzyści</a:t>
            </a:r>
          </a:p>
        </p:txBody>
      </p:sp>
      <p:pic>
        <p:nvPicPr>
          <p:cNvPr id="110" name="Obraz 10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868" y="4210255"/>
            <a:ext cx="270025" cy="270025"/>
          </a:xfrm>
          <a:prstGeom prst="rect">
            <a:avLst/>
          </a:prstGeom>
        </p:spPr>
      </p:pic>
      <p:pic>
        <p:nvPicPr>
          <p:cNvPr id="111" name="Obraz 1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4395" y="3990428"/>
            <a:ext cx="270025" cy="270025"/>
          </a:xfrm>
          <a:prstGeom prst="rect">
            <a:avLst/>
          </a:prstGeom>
        </p:spPr>
      </p:pic>
      <p:pic>
        <p:nvPicPr>
          <p:cNvPr id="112" name="Obraz 1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769" y="4201939"/>
            <a:ext cx="270025" cy="270025"/>
          </a:xfrm>
          <a:prstGeom prst="rect">
            <a:avLst/>
          </a:prstGeom>
        </p:spPr>
      </p:pic>
      <p:pic>
        <p:nvPicPr>
          <p:cNvPr id="113" name="Obraz 1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295" y="3982112"/>
            <a:ext cx="270025" cy="270025"/>
          </a:xfrm>
          <a:prstGeom prst="rect">
            <a:avLst/>
          </a:prstGeom>
        </p:spPr>
      </p:pic>
      <p:pic>
        <p:nvPicPr>
          <p:cNvPr id="114" name="Obraz 1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744" y="4201419"/>
            <a:ext cx="270025" cy="270025"/>
          </a:xfrm>
          <a:prstGeom prst="rect">
            <a:avLst/>
          </a:prstGeom>
        </p:spPr>
      </p:pic>
      <p:pic>
        <p:nvPicPr>
          <p:cNvPr id="115" name="Obraz 1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270" y="3981592"/>
            <a:ext cx="270025" cy="270025"/>
          </a:xfrm>
          <a:prstGeom prst="rect">
            <a:avLst/>
          </a:prstGeom>
        </p:spPr>
      </p:pic>
      <p:pic>
        <p:nvPicPr>
          <p:cNvPr id="116" name="Obraz 1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130" y="4209224"/>
            <a:ext cx="270025" cy="270025"/>
          </a:xfrm>
          <a:prstGeom prst="rect">
            <a:avLst/>
          </a:prstGeom>
        </p:spPr>
      </p:pic>
      <p:pic>
        <p:nvPicPr>
          <p:cNvPr id="117" name="Obraz 1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2657" y="3989398"/>
            <a:ext cx="270025" cy="270025"/>
          </a:xfrm>
          <a:prstGeom prst="rect">
            <a:avLst/>
          </a:prstGeom>
        </p:spPr>
      </p:pic>
      <p:pic>
        <p:nvPicPr>
          <p:cNvPr id="118" name="Obraz 1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5102" y="4209525"/>
            <a:ext cx="270025" cy="270025"/>
          </a:xfrm>
          <a:prstGeom prst="rect">
            <a:avLst/>
          </a:prstGeom>
        </p:spPr>
      </p:pic>
      <p:pic>
        <p:nvPicPr>
          <p:cNvPr id="119" name="Obraz 1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629" y="3989698"/>
            <a:ext cx="270025" cy="270025"/>
          </a:xfrm>
          <a:prstGeom prst="rect">
            <a:avLst/>
          </a:prstGeom>
        </p:spPr>
      </p:pic>
      <p:pic>
        <p:nvPicPr>
          <p:cNvPr id="120" name="Obraz 1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5628" y="4209525"/>
            <a:ext cx="270025" cy="270025"/>
          </a:xfrm>
          <a:prstGeom prst="rect">
            <a:avLst/>
          </a:prstGeom>
        </p:spPr>
      </p:pic>
      <p:pic>
        <p:nvPicPr>
          <p:cNvPr id="121" name="Obraz 1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155" y="3989698"/>
            <a:ext cx="270025" cy="270025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731460"/>
            <a:ext cx="337500" cy="337500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4900" y="2299412"/>
            <a:ext cx="337500" cy="337500"/>
          </a:xfrm>
          <a:prstGeom prst="rect">
            <a:avLst/>
          </a:prstGeom>
        </p:spPr>
      </p:pic>
      <p:grpSp>
        <p:nvGrpSpPr>
          <p:cNvPr id="40" name="Grupa 39"/>
          <p:cNvGrpSpPr/>
          <p:nvPr/>
        </p:nvGrpSpPr>
        <p:grpSpPr>
          <a:xfrm>
            <a:off x="7812360" y="3523548"/>
            <a:ext cx="471671" cy="337500"/>
            <a:chOff x="21129673" y="5181383"/>
            <a:chExt cx="1257790" cy="900000"/>
          </a:xfrm>
        </p:grpSpPr>
        <p:pic>
          <p:nvPicPr>
            <p:cNvPr id="122" name="Obraz 121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29673" y="5181383"/>
              <a:ext cx="900000" cy="900000"/>
            </a:xfrm>
            <a:prstGeom prst="rect">
              <a:avLst/>
            </a:prstGeom>
          </p:spPr>
        </p:pic>
        <p:pic>
          <p:nvPicPr>
            <p:cNvPr id="123" name="Obraz 122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87463" y="5181383"/>
              <a:ext cx="900000" cy="900000"/>
            </a:xfrm>
            <a:prstGeom prst="rect">
              <a:avLst/>
            </a:prstGeom>
          </p:spPr>
        </p:pic>
      </p:grpSp>
      <p:pic>
        <p:nvPicPr>
          <p:cNvPr id="124" name="Obraz 12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051" y="3432802"/>
            <a:ext cx="337500" cy="337500"/>
          </a:xfrm>
          <a:prstGeom prst="rect">
            <a:avLst/>
          </a:prstGeom>
        </p:spPr>
      </p:pic>
      <p:pic>
        <p:nvPicPr>
          <p:cNvPr id="125" name="Obraz 12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0367" y="3432802"/>
            <a:ext cx="337500" cy="337500"/>
          </a:xfrm>
          <a:prstGeom prst="rect">
            <a:avLst/>
          </a:prstGeom>
        </p:spPr>
      </p:pic>
      <p:pic>
        <p:nvPicPr>
          <p:cNvPr id="126" name="Obraz 125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784" y="3474916"/>
            <a:ext cx="337500" cy="337500"/>
          </a:xfrm>
          <a:prstGeom prst="rect">
            <a:avLst/>
          </a:prstGeom>
        </p:spPr>
      </p:pic>
      <p:pic>
        <p:nvPicPr>
          <p:cNvPr id="127" name="Obraz 12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1084" y="2621312"/>
            <a:ext cx="337500" cy="337500"/>
          </a:xfrm>
          <a:prstGeom prst="rect">
            <a:avLst/>
          </a:prstGeom>
        </p:spPr>
      </p:pic>
      <p:pic>
        <p:nvPicPr>
          <p:cNvPr id="128" name="Obraz 127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986" y="2379090"/>
            <a:ext cx="337500" cy="337500"/>
          </a:xfrm>
          <a:prstGeom prst="rect">
            <a:avLst/>
          </a:prstGeom>
        </p:spPr>
      </p:pic>
      <p:pic>
        <p:nvPicPr>
          <p:cNvPr id="129" name="Obraz 12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075" y="2311844"/>
            <a:ext cx="337500" cy="337500"/>
          </a:xfrm>
          <a:prstGeom prst="rect">
            <a:avLst/>
          </a:prstGeom>
        </p:spPr>
      </p:pic>
      <p:pic>
        <p:nvPicPr>
          <p:cNvPr id="130" name="Obraz 12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5342" y="2295141"/>
            <a:ext cx="337500" cy="337500"/>
          </a:xfrm>
          <a:prstGeom prst="rect">
            <a:avLst/>
          </a:prstGeom>
        </p:spPr>
      </p:pic>
      <p:pic>
        <p:nvPicPr>
          <p:cNvPr id="131" name="Obraz 13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346" y="2289357"/>
            <a:ext cx="337500" cy="337500"/>
          </a:xfrm>
          <a:prstGeom prst="rect">
            <a:avLst/>
          </a:prstGeom>
        </p:spPr>
      </p:pic>
      <p:pic>
        <p:nvPicPr>
          <p:cNvPr id="132" name="Obraz 13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717" y="2305665"/>
            <a:ext cx="337500" cy="337500"/>
          </a:xfrm>
          <a:prstGeom prst="rect">
            <a:avLst/>
          </a:prstGeom>
        </p:spPr>
      </p:pic>
      <p:pic>
        <p:nvPicPr>
          <p:cNvPr id="133" name="Obraz 1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8103" y="3074734"/>
            <a:ext cx="337500" cy="337500"/>
          </a:xfrm>
          <a:prstGeom prst="rect">
            <a:avLst/>
          </a:prstGeom>
        </p:spPr>
      </p:pic>
      <p:pic>
        <p:nvPicPr>
          <p:cNvPr id="134" name="Obraz 13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070" y="3367653"/>
            <a:ext cx="337500" cy="337500"/>
          </a:xfrm>
          <a:prstGeom prst="rect">
            <a:avLst/>
          </a:prstGeom>
        </p:spPr>
      </p:pic>
      <p:pic>
        <p:nvPicPr>
          <p:cNvPr id="135" name="Obraz 13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283" y="3400868"/>
            <a:ext cx="337500" cy="337500"/>
          </a:xfrm>
          <a:prstGeom prst="rect">
            <a:avLst/>
          </a:prstGeom>
        </p:spPr>
      </p:pic>
      <p:pic>
        <p:nvPicPr>
          <p:cNvPr id="136" name="Obraz 1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888" y="3342325"/>
            <a:ext cx="337500" cy="337500"/>
          </a:xfrm>
          <a:prstGeom prst="rect">
            <a:avLst/>
          </a:prstGeom>
        </p:spPr>
      </p:pic>
      <p:pic>
        <p:nvPicPr>
          <p:cNvPr id="137" name="Obraz 13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2348" y="2297025"/>
            <a:ext cx="337500" cy="337500"/>
          </a:xfrm>
          <a:prstGeom prst="rect">
            <a:avLst/>
          </a:prstGeom>
        </p:spPr>
      </p:pic>
      <p:grpSp>
        <p:nvGrpSpPr>
          <p:cNvPr id="138" name="Grupa 137"/>
          <p:cNvGrpSpPr/>
          <p:nvPr/>
        </p:nvGrpSpPr>
        <p:grpSpPr>
          <a:xfrm>
            <a:off x="6476485" y="3368925"/>
            <a:ext cx="471671" cy="337500"/>
            <a:chOff x="21129673" y="5181383"/>
            <a:chExt cx="1257790" cy="900000"/>
          </a:xfrm>
        </p:grpSpPr>
        <p:pic>
          <p:nvPicPr>
            <p:cNvPr id="139" name="Obraz 138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29673" y="5181383"/>
              <a:ext cx="900000" cy="900000"/>
            </a:xfrm>
            <a:prstGeom prst="rect">
              <a:avLst/>
            </a:prstGeom>
          </p:spPr>
        </p:pic>
        <p:pic>
          <p:nvPicPr>
            <p:cNvPr id="140" name="Obraz 139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87463" y="5181383"/>
              <a:ext cx="900000" cy="900000"/>
            </a:xfrm>
            <a:prstGeom prst="rect">
              <a:avLst/>
            </a:prstGeom>
          </p:spPr>
        </p:pic>
      </p:grpSp>
      <p:grpSp>
        <p:nvGrpSpPr>
          <p:cNvPr id="141" name="Grupa 140"/>
          <p:cNvGrpSpPr/>
          <p:nvPr/>
        </p:nvGrpSpPr>
        <p:grpSpPr>
          <a:xfrm>
            <a:off x="6373688" y="2349452"/>
            <a:ext cx="471671" cy="337500"/>
            <a:chOff x="21129673" y="5181383"/>
            <a:chExt cx="1257790" cy="900000"/>
          </a:xfrm>
        </p:grpSpPr>
        <p:pic>
          <p:nvPicPr>
            <p:cNvPr id="142" name="Obraz 141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29673" y="5181383"/>
              <a:ext cx="900000" cy="900000"/>
            </a:xfrm>
            <a:prstGeom prst="rect">
              <a:avLst/>
            </a:prstGeom>
          </p:spPr>
        </p:pic>
        <p:pic>
          <p:nvPicPr>
            <p:cNvPr id="143" name="Obraz 142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87463" y="5181383"/>
              <a:ext cx="900000" cy="900000"/>
            </a:xfrm>
            <a:prstGeom prst="rect">
              <a:avLst/>
            </a:prstGeom>
          </p:spPr>
        </p:pic>
      </p:grpSp>
      <p:grpSp>
        <p:nvGrpSpPr>
          <p:cNvPr id="144" name="Grupa 143"/>
          <p:cNvGrpSpPr/>
          <p:nvPr/>
        </p:nvGrpSpPr>
        <p:grpSpPr>
          <a:xfrm>
            <a:off x="4760018" y="2308339"/>
            <a:ext cx="471671" cy="337500"/>
            <a:chOff x="21129673" y="5181383"/>
            <a:chExt cx="1257790" cy="900000"/>
          </a:xfrm>
        </p:grpSpPr>
        <p:pic>
          <p:nvPicPr>
            <p:cNvPr id="145" name="Obraz 144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29673" y="5181383"/>
              <a:ext cx="900000" cy="900000"/>
            </a:xfrm>
            <a:prstGeom prst="rect">
              <a:avLst/>
            </a:prstGeom>
          </p:spPr>
        </p:pic>
        <p:pic>
          <p:nvPicPr>
            <p:cNvPr id="146" name="Obraz 145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87463" y="5181383"/>
              <a:ext cx="900000" cy="900000"/>
            </a:xfrm>
            <a:prstGeom prst="rect">
              <a:avLst/>
            </a:prstGeom>
          </p:spPr>
        </p:pic>
      </p:grpSp>
      <p:grpSp>
        <p:nvGrpSpPr>
          <p:cNvPr id="147" name="Grupa 146"/>
          <p:cNvGrpSpPr/>
          <p:nvPr/>
        </p:nvGrpSpPr>
        <p:grpSpPr>
          <a:xfrm>
            <a:off x="3097510" y="2292178"/>
            <a:ext cx="471671" cy="337500"/>
            <a:chOff x="21129673" y="5181383"/>
            <a:chExt cx="1257790" cy="900000"/>
          </a:xfrm>
        </p:grpSpPr>
        <p:pic>
          <p:nvPicPr>
            <p:cNvPr id="148" name="Obraz 147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29673" y="5181383"/>
              <a:ext cx="900000" cy="900000"/>
            </a:xfrm>
            <a:prstGeom prst="rect">
              <a:avLst/>
            </a:prstGeom>
          </p:spPr>
        </p:pic>
        <p:pic>
          <p:nvPicPr>
            <p:cNvPr id="149" name="Obraz 148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87463" y="5181383"/>
              <a:ext cx="900000" cy="900000"/>
            </a:xfrm>
            <a:prstGeom prst="rect">
              <a:avLst/>
            </a:prstGeom>
          </p:spPr>
        </p:pic>
      </p:grpSp>
      <p:grpSp>
        <p:nvGrpSpPr>
          <p:cNvPr id="150" name="Grupa 149"/>
          <p:cNvGrpSpPr/>
          <p:nvPr/>
        </p:nvGrpSpPr>
        <p:grpSpPr>
          <a:xfrm>
            <a:off x="1949519" y="2816281"/>
            <a:ext cx="471671" cy="337500"/>
            <a:chOff x="21129673" y="5181383"/>
            <a:chExt cx="1257790" cy="900000"/>
          </a:xfrm>
        </p:grpSpPr>
        <p:pic>
          <p:nvPicPr>
            <p:cNvPr id="151" name="Obraz 150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29673" y="5181383"/>
              <a:ext cx="900000" cy="900000"/>
            </a:xfrm>
            <a:prstGeom prst="rect">
              <a:avLst/>
            </a:prstGeom>
          </p:spPr>
        </p:pic>
        <p:pic>
          <p:nvPicPr>
            <p:cNvPr id="152" name="Obraz 151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87463" y="5181383"/>
              <a:ext cx="900000" cy="900000"/>
            </a:xfrm>
            <a:prstGeom prst="rect">
              <a:avLst/>
            </a:prstGeom>
          </p:spPr>
        </p:pic>
      </p:grpSp>
      <p:pic>
        <p:nvPicPr>
          <p:cNvPr id="153" name="Obraz 15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151" y="3273863"/>
            <a:ext cx="337500" cy="337500"/>
          </a:xfrm>
          <a:prstGeom prst="rect">
            <a:avLst/>
          </a:prstGeom>
        </p:spPr>
      </p:pic>
      <p:grpSp>
        <p:nvGrpSpPr>
          <p:cNvPr id="154" name="Grupa 153"/>
          <p:cNvGrpSpPr/>
          <p:nvPr/>
        </p:nvGrpSpPr>
        <p:grpSpPr>
          <a:xfrm>
            <a:off x="3360496" y="3425412"/>
            <a:ext cx="471671" cy="337500"/>
            <a:chOff x="21129673" y="5181383"/>
            <a:chExt cx="1257790" cy="900000"/>
          </a:xfrm>
        </p:grpSpPr>
        <p:pic>
          <p:nvPicPr>
            <p:cNvPr id="155" name="Obraz 154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29673" y="5181383"/>
              <a:ext cx="900000" cy="900000"/>
            </a:xfrm>
            <a:prstGeom prst="rect">
              <a:avLst/>
            </a:prstGeom>
          </p:spPr>
        </p:pic>
        <p:pic>
          <p:nvPicPr>
            <p:cNvPr id="156" name="Obraz 155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87463" y="5181383"/>
              <a:ext cx="900000" cy="900000"/>
            </a:xfrm>
            <a:prstGeom prst="rect">
              <a:avLst/>
            </a:prstGeom>
          </p:spPr>
        </p:pic>
      </p:grpSp>
      <p:grpSp>
        <p:nvGrpSpPr>
          <p:cNvPr id="157" name="Grupa 156"/>
          <p:cNvGrpSpPr/>
          <p:nvPr/>
        </p:nvGrpSpPr>
        <p:grpSpPr>
          <a:xfrm>
            <a:off x="5069661" y="3451105"/>
            <a:ext cx="471671" cy="337500"/>
            <a:chOff x="21129673" y="5181383"/>
            <a:chExt cx="1257790" cy="900000"/>
          </a:xfrm>
        </p:grpSpPr>
        <p:pic>
          <p:nvPicPr>
            <p:cNvPr id="158" name="Obraz 157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29673" y="5181383"/>
              <a:ext cx="900000" cy="900000"/>
            </a:xfrm>
            <a:prstGeom prst="rect">
              <a:avLst/>
            </a:prstGeom>
          </p:spPr>
        </p:pic>
        <p:pic>
          <p:nvPicPr>
            <p:cNvPr id="159" name="Obraz 158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87463" y="5181383"/>
              <a:ext cx="900000" cy="900000"/>
            </a:xfrm>
            <a:prstGeom prst="rect">
              <a:avLst/>
            </a:prstGeom>
          </p:spPr>
        </p:pic>
      </p:grpSp>
      <p:pic>
        <p:nvPicPr>
          <p:cNvPr id="160" name="Obraz 15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096" y="3380942"/>
            <a:ext cx="337500" cy="337500"/>
          </a:xfrm>
          <a:prstGeom prst="rect">
            <a:avLst/>
          </a:prstGeom>
        </p:spPr>
      </p:pic>
      <p:pic>
        <p:nvPicPr>
          <p:cNvPr id="161" name="Obraz 16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390" y="3422521"/>
            <a:ext cx="337500" cy="337500"/>
          </a:xfrm>
          <a:prstGeom prst="rect">
            <a:avLst/>
          </a:prstGeom>
        </p:spPr>
      </p:pic>
      <p:pic>
        <p:nvPicPr>
          <p:cNvPr id="162" name="Obraz 16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4474" y="3482023"/>
            <a:ext cx="337500" cy="337500"/>
          </a:xfrm>
          <a:prstGeom prst="rect">
            <a:avLst/>
          </a:prstGeom>
        </p:spPr>
      </p:pic>
      <p:pic>
        <p:nvPicPr>
          <p:cNvPr id="163" name="Obraz 16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305" y="2470102"/>
            <a:ext cx="337500" cy="337500"/>
          </a:xfrm>
          <a:prstGeom prst="rect">
            <a:avLst/>
          </a:prstGeom>
        </p:spPr>
      </p:pic>
      <p:pic>
        <p:nvPicPr>
          <p:cNvPr id="164" name="Obraz 163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989" y="2410676"/>
            <a:ext cx="337500" cy="337500"/>
          </a:xfrm>
          <a:prstGeom prst="rect">
            <a:avLst/>
          </a:prstGeom>
        </p:spPr>
      </p:pic>
      <p:pic>
        <p:nvPicPr>
          <p:cNvPr id="165" name="Obraz 164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5718" y="2327266"/>
            <a:ext cx="337500" cy="33750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68015" y="2824349"/>
            <a:ext cx="1060847" cy="400050"/>
          </a:xfrm>
          <a:prstGeom prst="rect">
            <a:avLst/>
          </a:prstGeom>
        </p:spPr>
      </p:pic>
      <p:sp>
        <p:nvSpPr>
          <p:cNvPr id="6" name="Strzałka w lewo i prawo 5"/>
          <p:cNvSpPr/>
          <p:nvPr/>
        </p:nvSpPr>
        <p:spPr>
          <a:xfrm>
            <a:off x="1472341" y="2958812"/>
            <a:ext cx="446084" cy="144164"/>
          </a:xfrm>
          <a:prstGeom prst="leftRightArrow">
            <a:avLst/>
          </a:prstGeom>
          <a:ln>
            <a:solidFill>
              <a:schemeClr val="accent2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675"/>
          </a:p>
        </p:txBody>
      </p:sp>
      <p:grpSp>
        <p:nvGrpSpPr>
          <p:cNvPr id="9" name="Grupa 8"/>
          <p:cNvGrpSpPr/>
          <p:nvPr/>
        </p:nvGrpSpPr>
        <p:grpSpPr>
          <a:xfrm>
            <a:off x="4413656" y="5291647"/>
            <a:ext cx="906762" cy="1113781"/>
            <a:chOff x="11344448" y="10848260"/>
            <a:chExt cx="2418032" cy="2970082"/>
          </a:xfrm>
        </p:grpSpPr>
        <p:pic>
          <p:nvPicPr>
            <p:cNvPr id="7" name="Obraz 6"/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92751" y="10848260"/>
              <a:ext cx="1551600" cy="1551600"/>
            </a:xfrm>
            <a:prstGeom prst="rect">
              <a:avLst/>
            </a:prstGeom>
          </p:spPr>
        </p:pic>
        <p:sp>
          <p:nvSpPr>
            <p:cNvPr id="166" name="pole tekstowe 165"/>
            <p:cNvSpPr txBox="1"/>
            <p:nvPr/>
          </p:nvSpPr>
          <p:spPr>
            <a:xfrm>
              <a:off x="11344448" y="12217905"/>
              <a:ext cx="2418032" cy="1600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1100" dirty="0">
                  <a:solidFill>
                    <a:schemeClr val="bg1"/>
                  </a:solidFill>
                </a:rPr>
                <a:t>Prawo dopasowane do usług API</a:t>
              </a:r>
            </a:p>
          </p:txBody>
        </p:sp>
      </p:grpSp>
      <p:sp>
        <p:nvSpPr>
          <p:cNvPr id="167" name="Podtytuł 2"/>
          <p:cNvSpPr txBox="1">
            <a:spLocks/>
          </p:cNvSpPr>
          <p:nvPr/>
        </p:nvSpPr>
        <p:spPr>
          <a:xfrm>
            <a:off x="0" y="1483200"/>
            <a:ext cx="9127605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KONCEPCJA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41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6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33375" y="1222961"/>
            <a:ext cx="8427822" cy="70793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ARCHITEKTURA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AutoShape 2" descr="https://eu-api.asm.skype.com/v1/objects/0-neu-d8-e265b6758a977bc487f11fd83d6d1708/views/imgpsh_mobile_sav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040" y="1930896"/>
            <a:ext cx="6480720" cy="4295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258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7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33375" y="1483200"/>
            <a:ext cx="8427822" cy="4721550"/>
          </a:xfrm>
        </p:spPr>
        <p:txBody>
          <a:bodyPr anchor="ctr" anchorCtr="0"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Dziękuję za uwagę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35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290677DBCB56749A569B8B7C2B9FE8C" ma:contentTypeVersion="1" ma:contentTypeDescription="Utwórz nowy dokument." ma:contentTypeScope="" ma:versionID="0f8d6f463c38fe353a741e465372f387">
  <xsd:schema xmlns:xsd="http://www.w3.org/2001/XMLSchema" xmlns:xs="http://www.w3.org/2001/XMLSchema" xmlns:p="http://schemas.microsoft.com/office/2006/metadata/properties" xmlns:ns2="3a019021-2db9-4573-874a-1cac295e69ae" targetNamespace="http://schemas.microsoft.com/office/2006/metadata/properties" ma:root="true" ma:fieldsID="507f483d23b8cc673073124fad543531" ns2:_="">
    <xsd:import namespace="3a019021-2db9-4573-874a-1cac295e69a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19021-2db9-4573-874a-1cac295e69a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artość identyfikatora dokumentu" ma:description="Wartość identyfikatora dokumentu przypisanego do tego elementu." ma:internalName="_dlc_DocId" ma:readOnly="true">
      <xsd:simpleType>
        <xsd:restriction base="dms:Text"/>
      </xsd:simpleType>
    </xsd:element>
    <xsd:element name="_dlc_DocIdUrl" ma:index="9" nillable="true" ma:displayName="Identyfikator dokumentu" ma:description="Łącze stałe do tego dokumentu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Udostępnianie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a019021-2db9-4573-874a-1cac295e69ae">33EXR6SS6JYP-1557906046-157</_dlc_DocId>
    <_dlc_DocIdUrl xmlns="3a019021-2db9-4573-874a-1cac295e69ae">
      <Url>https://docs.mc.gov.pl/proj/digitalregulatorysandbox/_layouts/15/DocIdRedir.aspx?ID=33EXR6SS6JYP-1557906046-157</Url>
      <Description>33EXR6SS6JYP-1557906046-157</Description>
    </_dlc_DocIdUrl>
  </documentManagement>
</p:properties>
</file>

<file path=customXml/itemProps1.xml><?xml version="1.0" encoding="utf-8"?>
<ds:datastoreItem xmlns:ds="http://schemas.openxmlformats.org/officeDocument/2006/customXml" ds:itemID="{97D6B4FE-754B-4A7E-86FB-132EAEAC4A9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4D70DE-043C-439E-81FC-2D9C9080417B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482CEE74-4E8D-49DB-88ED-9931D4B146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019021-2db9-4573-874a-1cac295e69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5D576466-01EF-4B18-8EA3-A8EBCD646F3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3a019021-2db9-4573-874a-1cac295e69ae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4312</TotalTime>
  <Words>286</Words>
  <Application>Microsoft Office PowerPoint</Application>
  <PresentationFormat>Pokaz na ekranie (4:3)</PresentationFormat>
  <Paragraphs>101</Paragraphs>
  <Slides>7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Założeń Projektu Cyfrowa Piaskownica Administracji na Posiedzeniu KRMC</dc:title>
  <dc:creator>Maciej.Puto@mc.gov.pl</dc:creator>
  <cp:lastModifiedBy>Puto Maciej (Britenet)</cp:lastModifiedBy>
  <cp:revision>216</cp:revision>
  <cp:lastPrinted>2014-01-14T19:52:29Z</cp:lastPrinted>
  <dcterms:created xsi:type="dcterms:W3CDTF">2014-01-14T15:20:07Z</dcterms:created>
  <dcterms:modified xsi:type="dcterms:W3CDTF">2019-06-13T07:25:47Z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0x0101007290677DBCB56749A569B8B7C2B9FE8C</vt:lpwstr>
  </property>
  <property fmtid="{D5CDD505-2E9C-101B-9397-08002B2CF9AE}" pid="3" name="_dlc_DocIdItemGuid">
    <vt:lpwstr>c29d0be9-e029-401f-bb29-562225afd532</vt:lpwstr>
  </property>
</Properties>
</file>