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697" r:id="rId2"/>
    <p:sldId id="698" r:id="rId3"/>
    <p:sldId id="715" r:id="rId4"/>
    <p:sldId id="717" r:id="rId5"/>
    <p:sldId id="726" r:id="rId6"/>
    <p:sldId id="736" r:id="rId7"/>
    <p:sldId id="727" r:id="rId8"/>
    <p:sldId id="728" r:id="rId9"/>
    <p:sldId id="730" r:id="rId10"/>
    <p:sldId id="731" r:id="rId11"/>
    <p:sldId id="733" r:id="rId12"/>
    <p:sldId id="732" r:id="rId13"/>
    <p:sldId id="734" r:id="rId14"/>
    <p:sldId id="735" r:id="rId15"/>
    <p:sldId id="738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  <p15:guide id="4" orient="horz" pos="913" userDrawn="1">
          <p15:clr>
            <a:srgbClr val="A4A3A4"/>
          </p15:clr>
        </p15:guide>
        <p15:guide id="5" pos="1776" userDrawn="1">
          <p15:clr>
            <a:srgbClr val="A4A3A4"/>
          </p15:clr>
        </p15:guide>
        <p15:guide id="6" pos="1572" userDrawn="1">
          <p15:clr>
            <a:srgbClr val="A4A3A4"/>
          </p15:clr>
        </p15:guide>
        <p15:guide id="7" orient="horz" pos="640" userDrawn="1">
          <p15:clr>
            <a:srgbClr val="A4A3A4"/>
          </p15:clr>
        </p15:guide>
        <p15:guide id="8" orient="horz" pos="3475" userDrawn="1">
          <p15:clr>
            <a:srgbClr val="A4A3A4"/>
          </p15:clr>
        </p15:guide>
        <p15:guide id="9" orient="horz" pos="3952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1" orient="horz" pos="18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94"/>
    <a:srgbClr val="A00000"/>
    <a:srgbClr val="4372C4"/>
    <a:srgbClr val="75160F"/>
    <a:srgbClr val="5D4597"/>
    <a:srgbClr val="921C12"/>
    <a:srgbClr val="EB8028"/>
    <a:srgbClr val="316CB9"/>
    <a:srgbClr val="A9B248"/>
    <a:srgbClr val="795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3" autoAdjust="0"/>
    <p:restoredTop sz="94407" autoAdjust="0"/>
  </p:normalViewPr>
  <p:slideViewPr>
    <p:cSldViewPr snapToGrid="0" snapToObjects="1">
      <p:cViewPr varScale="1">
        <p:scale>
          <a:sx n="106" d="100"/>
          <a:sy n="106" d="100"/>
        </p:scale>
        <p:origin x="1500" y="150"/>
      </p:cViewPr>
      <p:guideLst>
        <p:guide orient="horz" pos="278"/>
        <p:guide pos="642"/>
        <p:guide orient="horz" pos="4110"/>
        <p:guide orient="horz" pos="913"/>
        <p:guide pos="1776"/>
        <p:guide pos="1572"/>
        <p:guide orient="horz" pos="640"/>
        <p:guide orient="horz" pos="3475"/>
        <p:guide orient="horz" pos="3952"/>
        <p:guide orient="horz" pos="4320"/>
        <p:guide orient="horz" pos="1820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01F2A-8290-8A48-A430-D50443936CF6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BA055-543C-294C-B2DF-2C22EA8BD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4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l-PL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199C-35E2-47F8-B532-69DE3587AA8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462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1" dirty="0"/>
              <a:t>jak widać, wynagrodzenia absolwentów nadal rosną systematycznie </a:t>
            </a:r>
            <a:r>
              <a:rPr lang="mr-IN" sz="1200" i="1" dirty="0"/>
              <a:t>–</a:t>
            </a:r>
            <a:r>
              <a:rPr lang="pl-PL" sz="1200" i="1" dirty="0"/>
              <a:t> szybciej niż w ich miejscach zamieszkania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199C-35E2-47F8-B532-69DE3587AA8B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2290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1" dirty="0"/>
              <a:t>tu należy powiedzieć o tym, że ELA pozwoli m.in. na ewaluację efektywności szkół doktorskich planowanych w Konstytucji dla Nauki</a:t>
            </a:r>
          </a:p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1D996-E549-48F6-A239-FDF725CEA4DF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9060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1" dirty="0"/>
              <a:t>tu należy powiedzieć o tym, że ELA pozwoli m.in. </a:t>
            </a:r>
            <a:r>
              <a:rPr lang="pl-PL" sz="1200" i="1"/>
              <a:t>na ewaluację efektywności szkół doktorskich planowanych w Konstytucji dla Nauki</a:t>
            </a:r>
          </a:p>
          <a:p>
            <a:pPr algn="l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1D996-E549-48F6-A239-FDF725CEA4DF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1088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1" dirty="0" smtClean="0"/>
              <a:t>ELA jest</a:t>
            </a:r>
            <a:r>
              <a:rPr lang="pl-PL" sz="1200" i="1" baseline="0" dirty="0" smtClean="0"/>
              <a:t> teraz częścią portalu poświęconego studiom – studia.gov.pl. </a:t>
            </a:r>
            <a:endParaRPr lang="pl-PL" sz="1200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199C-35E2-47F8-B532-69DE3587AA8B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40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l-PL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199C-35E2-47F8-B532-69DE3587AA8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940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1" dirty="0"/>
              <a:t>jak widać, wynagrodzenia absolwentów nadal rosną systematycznie </a:t>
            </a:r>
            <a:r>
              <a:rPr lang="mr-IN" sz="1200" i="1" dirty="0"/>
              <a:t>–</a:t>
            </a:r>
            <a:r>
              <a:rPr lang="pl-PL" sz="1200" i="1" dirty="0"/>
              <a:t> szybciej niż w ich miejscach zamieszkania. To więcej niż tylko wzrost zarobków, dość powszechny w Polsce.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199C-35E2-47F8-B532-69DE3587AA8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9294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1" dirty="0"/>
              <a:t>jak widać, wynagrodzenia absolwentów nadal rosną systematycznie </a:t>
            </a:r>
            <a:r>
              <a:rPr lang="mr-IN" sz="1200" i="1" dirty="0"/>
              <a:t>–</a:t>
            </a:r>
            <a:r>
              <a:rPr lang="pl-PL" sz="1200" i="1" dirty="0"/>
              <a:t> szybciej niż w ich miejscach zamieszkania. To więcej niż tylko wzrost zarobków, dość powszechny w Polsce.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199C-35E2-47F8-B532-69DE3587AA8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04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l-PL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 nowego: dzięki ustawie 2.0 mogliśmy sięgnąć przed moment ukończenia studiów:</a:t>
            </a:r>
          </a:p>
          <a:p>
            <a:pPr algn="l"/>
            <a:endParaRPr lang="pl-PL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pl-PL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kluczowy czynnik sukcesu na rynku pracy - doświadczenie pracy przed dyplomem</a:t>
            </a:r>
          </a:p>
          <a:p>
            <a:pPr algn="l"/>
            <a:endParaRPr lang="pl-PL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pl-PL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możliwość porównań kierunków i uczelni ze względu na doświadczenie pracy przed dyplomem i przed studiami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199C-35E2-47F8-B532-69DE3587AA8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786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199C-35E2-47F8-B532-69DE3587AA8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5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0" dirty="0"/>
              <a:t>Informatyka analityczna, st. stacjonarne, Wydz. Matematyki i Informatyki, UJ (2.04)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0" dirty="0"/>
              <a:t>Informatyka, st. stacjonarne, Wydz. Matematyki i Informatyki, UJ (1.61)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0" dirty="0"/>
              <a:t>Informatyka, st. niestacjonarne, Wydz. Matematyki i Informatyki, UAM (1.49)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0" dirty="0"/>
              <a:t>Informatyka, st. stacjonarne, Wydz. Elektroniki i Technik Informacyjnych, Politechnika Warszawska (1.48)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0" dirty="0"/>
              <a:t>Informatyka, st. stacjonarne, Wydz. Mechaniczny, Politechnika Krakowska (1.47)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0" dirty="0"/>
              <a:t>Analizy danych – big data, st. niestacjonarne, SGH (2.47)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0" dirty="0"/>
              <a:t>Informatyka analityczna, st. stacjonarne, Wydz. Matematyki i Informatyki, UJ (2.28)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0" dirty="0"/>
              <a:t>Informatyka stosowana, st. stacjonarne, Wydz. Fizyki i Informatyki Stosowanej, AGH (2.15)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0" dirty="0"/>
              <a:t>Informatyka, st. niestacjonarne, Wydz. Fizyki, Astronomii i Informatyki Stosowanej, UJ (2.14)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0" dirty="0"/>
              <a:t>Informatyka, st. stacjonarne, Wydz. Matematyki i Informatyki, UJ (2.1)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199C-35E2-47F8-B532-69DE3587AA8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676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1" dirty="0"/>
              <a:t>jak widać, wynagrodzenia absolwentów nadal rosną systematycznie </a:t>
            </a:r>
            <a:r>
              <a:rPr lang="mr-IN" sz="1200" i="1" dirty="0"/>
              <a:t>–</a:t>
            </a:r>
            <a:r>
              <a:rPr lang="pl-PL" sz="1200" i="1" dirty="0"/>
              <a:t> szybciej niż w ich miejscach zamieszkania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199C-35E2-47F8-B532-69DE3587AA8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883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1" dirty="0"/>
              <a:t>jak widać, wynagrodzenia absolwentów nadal rosną systematycznie </a:t>
            </a:r>
            <a:r>
              <a:rPr lang="mr-IN" sz="1200" i="1" dirty="0"/>
              <a:t>–</a:t>
            </a:r>
            <a:r>
              <a:rPr lang="pl-PL" sz="1200" i="1" dirty="0"/>
              <a:t> szybciej niż w ich miejscach zamieszkania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199C-35E2-47F8-B532-69DE3587AA8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72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4D58-E3F2-A546-975F-DC31A486D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AA344-2812-FE48-9D41-212D750C1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C1583-AAF9-A44F-94F7-75D1FF2C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22A84C-C457-3049-8649-5B67B393F6DA}" type="datetimeFigureOut">
              <a:rPr lang="pl-PL" smtClean="0"/>
              <a:pPr/>
              <a:t>2019-07-03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3E007-73B0-4147-92DE-431F3A518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75950-A97A-6044-8A09-0E17105E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516F50-8E1B-B040-8253-87906987FB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56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4994C-A31E-AE4E-A6FF-6911B88C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EC753-9EEA-B34E-B35C-A3ACF9A81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F025B-E324-DE46-B9C6-1CFCC42A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A84C-C457-3049-8649-5B67B393F6DA}" type="datetimeFigureOut">
              <a:rPr lang="pl-PL" smtClean="0"/>
              <a:t>2019-07-03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B08D9-DF29-234D-8D7B-24E2CAE71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73292-FC7C-E442-A445-91387CB1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6F50-8E1B-B040-8253-87906987FB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244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675DBE-04A2-CF4D-83F0-76D51ED13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19B86-491B-A748-8D78-0B077C3E6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7B4F2-9437-EC4A-A9CF-D2C1D242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A84C-C457-3049-8649-5B67B393F6DA}" type="datetimeFigureOut">
              <a:rPr lang="pl-PL" smtClean="0"/>
              <a:t>2019-07-03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929D1-97FF-7347-AAAD-AF368884C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FDFB1-9F44-5F43-BE08-8A2DE11E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6F50-8E1B-B040-8253-87906987FB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01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D9211-FA64-6648-9DBE-DE2D4790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>
            <a:lvl1pPr algn="ctr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22D4F-40A5-CC42-8D75-9E8521FE4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7379"/>
            <a:ext cx="10515600" cy="4889584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EA146-3F32-5144-9EF9-E71E550F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22A84C-C457-3049-8649-5B67B393F6DA}" type="datetimeFigureOut">
              <a:rPr lang="pl-PL" smtClean="0"/>
              <a:pPr/>
              <a:t>2019-07-03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E213C-1413-A04F-A72E-FC77F7A0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B3358-DAFD-D34D-8A64-67A0A1F9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516F50-8E1B-B040-8253-87906987FB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37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8ECE-E1B9-A44D-965A-0DE47624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8AC02-4128-EE4D-8D37-486D15ABC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83D28-0CE9-8345-BA41-986A1B71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22A84C-C457-3049-8649-5B67B393F6DA}" type="datetimeFigureOut">
              <a:rPr lang="pl-PL" smtClean="0"/>
              <a:pPr/>
              <a:t>2019-07-03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27BF9-EF78-C843-9EC2-18BB40B9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0802A-F2F4-0644-8710-D8F80101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516F50-8E1B-B040-8253-87906987FB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919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FA3BD-2AB8-1A4B-BD30-AADFB744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E8C55-5F16-9B4E-A711-40CB78A9A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68F31-EF7C-A24C-A2CF-DC40BEB84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FB712-09A9-974C-9D77-420711FD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22A84C-C457-3049-8649-5B67B393F6DA}" type="datetimeFigureOut">
              <a:rPr lang="pl-PL" smtClean="0"/>
              <a:pPr/>
              <a:t>2019-07-03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30A2E-F4D0-AC40-9F68-D887BCA0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5B523-1ECC-DD4D-AF47-BBF1928A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516F50-8E1B-B040-8253-87906987FB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935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0BD62-75E0-734F-8114-D80AD55F3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77875"/>
          </a:xfrm>
        </p:spPr>
        <p:txBody>
          <a:bodyPr/>
          <a:lstStyle>
            <a:lvl1pPr algn="ctr">
              <a:defRPr lang="en-US"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13FF1-1959-6242-A2F4-BE7CBF0A8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8762"/>
            <a:ext cx="5157787" cy="618136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B3934-117B-464C-8341-EDFB13097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04304"/>
            <a:ext cx="5157787" cy="3571296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8426C0-A8A7-2945-B53A-30F6CA3CC7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948762"/>
            <a:ext cx="5183188" cy="618136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C332A5-EB97-804F-910B-46D458377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604304"/>
            <a:ext cx="5183188" cy="3571296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90BD43-4049-F341-AAED-08041E81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22A84C-C457-3049-8649-5B67B393F6DA}" type="datetimeFigureOut">
              <a:rPr lang="pl-PL" smtClean="0"/>
              <a:pPr/>
              <a:t>2019-07-03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4B1E41-A55F-424F-B683-0639FBD2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DCB124-8FB0-1C4B-B3A0-B5B0074AA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516F50-8E1B-B040-8253-87906987FB1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9F76CD1-6FC1-8847-92DE-8D8BF88A4A0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0" y="1231025"/>
            <a:ext cx="10515600" cy="618136"/>
          </a:xfrm>
        </p:spPr>
        <p:txBody>
          <a:bodyPr anchor="b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92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7018-DD1A-F745-9AE0-9C4FA90CF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0F903-18BB-524B-BD20-06BFB19B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A84C-C457-3049-8649-5B67B393F6DA}" type="datetimeFigureOut">
              <a:rPr lang="pl-PL" smtClean="0"/>
              <a:t>2019-07-03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800F6-AA40-2D4C-9A54-B1DF9D59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B924B-5BE9-204A-9138-4C171AAD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6F50-8E1B-B040-8253-87906987FB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69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D7375-803E-284B-8559-C68434C9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A84C-C457-3049-8649-5B67B393F6DA}" type="datetimeFigureOut">
              <a:rPr lang="pl-PL" smtClean="0"/>
              <a:t>2019-07-03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9FFC44-4625-EC40-8937-CE5F7913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A3ABF-4125-E44E-BBA9-511A3305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6F50-8E1B-B040-8253-87906987FB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743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F63E-ED5D-EB43-9F21-884B755AC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6F09F-1D17-084A-AC94-036BFAC1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EB559-0800-2B4B-98F2-572C654E1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E0E0E-3B66-734A-A81A-726B75D3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A84C-C457-3049-8649-5B67B393F6DA}" type="datetimeFigureOut">
              <a:rPr lang="pl-PL" smtClean="0"/>
              <a:t>2019-07-03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71F8D-A1E5-7A42-A1F9-C787A728F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4EADE-3E89-CE4C-BFB7-B6E1BB1A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6F50-8E1B-B040-8253-87906987FB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1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CF3B0-E33B-1945-917F-19603E2B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FEC0C-7876-7E40-87B6-8F9A1159D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E39EA-4959-3B42-8237-3381BFBFA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7A650-9146-E043-8444-FD5540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A84C-C457-3049-8649-5B67B393F6DA}" type="datetimeFigureOut">
              <a:rPr lang="pl-PL" smtClean="0"/>
              <a:t>2019-07-03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959B2-DC3A-3B4A-9C1A-17AB5C65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F1798-1133-E146-B021-B22C941F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6F50-8E1B-B040-8253-87906987FB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46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A109E-BAB1-3541-ACF5-ACC51480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BDCA6-1980-8442-94A8-70BC90E47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F3219-1001-A244-97AD-EA45C51E7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2A84C-C457-3049-8649-5B67B393F6DA}" type="datetimeFigureOut">
              <a:rPr lang="pl-PL" smtClean="0"/>
              <a:t>2019-07-03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6191C-4707-D14F-9E0F-6F7C5FC52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E3172-EAB4-E349-8A09-C86EC1648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16F50-8E1B-B040-8253-87906987FB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50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18FDA7-3934-DB40-B4C4-B110B43FE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111" y="1523300"/>
            <a:ext cx="7029218" cy="407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7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A468BD-EB74-6646-8728-618468E36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0155" y="1360966"/>
            <a:ext cx="9557657" cy="546687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  Miesięczna dynamika względnego wskaźnika bezrobocia wśród absolwentów jednolitych studiów magisterskich z 2014 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3D1BB1-2510-C745-B917-4693042C6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206" y="2464269"/>
            <a:ext cx="10351008" cy="3915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F01C87-8500-9B4C-A93F-A9097A416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69914" y="-22302"/>
            <a:ext cx="4743798" cy="6489700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24A70D81-02A6-3244-B68B-C0ACEC712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997" y="379323"/>
            <a:ext cx="10515600" cy="846641"/>
          </a:xfrm>
        </p:spPr>
        <p:txBody>
          <a:bodyPr>
            <a:noAutofit/>
          </a:bodyPr>
          <a:lstStyle/>
          <a:p>
            <a:pPr algn="l"/>
            <a:r>
              <a:rPr lang="pl-PL" sz="3000" b="1" dirty="0"/>
              <a:t>   Jednolite studia magisterskie - skąd się bierze</a:t>
            </a:r>
            <a:br>
              <a:rPr lang="pl-PL" sz="3000" b="1" dirty="0"/>
            </a:br>
            <a:r>
              <a:rPr lang="pl-PL" sz="3000" b="1" dirty="0"/>
              <a:t>nietypowa dynamika bezrobocia?</a:t>
            </a:r>
          </a:p>
        </p:txBody>
      </p:sp>
    </p:spTree>
    <p:extLst>
      <p:ext uri="{BB962C8B-B14F-4D97-AF65-F5344CB8AC3E}">
        <p14:creationId xmlns:p14="http://schemas.microsoft.com/office/powerpoint/2010/main" val="14478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B13181-601C-E54F-8DBC-6F93C22DE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31780"/>
            <a:ext cx="10162478" cy="387625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ADCC65B-CC95-E940-A6E7-4B1C055E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997" y="379323"/>
            <a:ext cx="10515600" cy="846641"/>
          </a:xfrm>
        </p:spPr>
        <p:txBody>
          <a:bodyPr>
            <a:noAutofit/>
          </a:bodyPr>
          <a:lstStyle/>
          <a:p>
            <a:pPr algn="l"/>
            <a:r>
              <a:rPr lang="pl-PL" sz="3000" b="1" dirty="0"/>
              <a:t>   Jednolite studia magisterskie - skąd się bierze</a:t>
            </a:r>
            <a:br>
              <a:rPr lang="pl-PL" sz="3000" b="1" dirty="0"/>
            </a:br>
            <a:r>
              <a:rPr lang="pl-PL" sz="3000" b="1" dirty="0"/>
              <a:t>nietypowa dynamika bezrobocia?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9CBDCA1-5A94-C044-8AA0-E43299827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0077" y="1357358"/>
            <a:ext cx="9557657" cy="546687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  Miesięczna dynamika względnego wskaźnika bezrobocia wśród absolwentów jednolitych studiów magisterskich z 2014 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131696-38EB-374B-AB5E-FF7505B9F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92427" y="0"/>
            <a:ext cx="4772342" cy="65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5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4A471F1-438B-3345-A105-FB5E05D42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205" y="2440494"/>
            <a:ext cx="10351008" cy="3949921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BFE1739-8747-7A40-985C-D30B54966C26}"/>
              </a:ext>
            </a:extLst>
          </p:cNvPr>
          <p:cNvSpPr txBox="1">
            <a:spLocks/>
          </p:cNvSpPr>
          <p:nvPr/>
        </p:nvSpPr>
        <p:spPr>
          <a:xfrm>
            <a:off x="2279469" y="1358536"/>
            <a:ext cx="9557657" cy="549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dirty="0"/>
              <a:t>  Miesięczna dynamika względnego wskaźnika bezrobocia wśród absolwentów jednolitych studiów magisterskich z 2014 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C18DFC-E4FC-3847-B184-62F07105B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94146" y="2272"/>
            <a:ext cx="4774060" cy="6531099"/>
          </a:xfrm>
          <a:prstGeom prst="rect">
            <a:avLst/>
          </a:prstGeom>
        </p:spPr>
      </p:pic>
      <p:sp>
        <p:nvSpPr>
          <p:cNvPr id="14" name="Title 9">
            <a:extLst>
              <a:ext uri="{FF2B5EF4-FFF2-40B4-BE49-F238E27FC236}">
                <a16:creationId xmlns:a16="http://schemas.microsoft.com/office/drawing/2014/main" id="{DBCA5FD8-A6EA-9D46-9A7A-6D788467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997" y="379323"/>
            <a:ext cx="10515600" cy="846641"/>
          </a:xfrm>
        </p:spPr>
        <p:txBody>
          <a:bodyPr>
            <a:noAutofit/>
          </a:bodyPr>
          <a:lstStyle/>
          <a:p>
            <a:pPr algn="l"/>
            <a:r>
              <a:rPr lang="pl-PL" sz="3000" b="1" dirty="0"/>
              <a:t>   Jednolite studia magisterskie - skąd się bierze</a:t>
            </a:r>
            <a:br>
              <a:rPr lang="pl-PL" sz="3000" b="1" dirty="0"/>
            </a:br>
            <a:r>
              <a:rPr lang="pl-PL" sz="3000" b="1" dirty="0"/>
              <a:t>nietypowa dynamika bezrobocia?</a:t>
            </a:r>
          </a:p>
        </p:txBody>
      </p:sp>
    </p:spTree>
    <p:extLst>
      <p:ext uri="{BB962C8B-B14F-4D97-AF65-F5344CB8AC3E}">
        <p14:creationId xmlns:p14="http://schemas.microsoft.com/office/powerpoint/2010/main" val="24216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48B0FDB-12C5-8442-B65B-A0F92941E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8357" y="0"/>
            <a:ext cx="8061470" cy="68665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53EC0C-F96B-8C4E-B11F-FF6744C3C82C}"/>
              </a:ext>
            </a:extLst>
          </p:cNvPr>
          <p:cNvSpPr txBox="1"/>
          <p:nvPr/>
        </p:nvSpPr>
        <p:spPr>
          <a:xfrm>
            <a:off x="4837472" y="1863633"/>
            <a:ext cx="8998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b="1">
                <a:solidFill>
                  <a:srgbClr val="921C1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pl-PL" dirty="0"/>
              <a:t>            ścieżki edukacyjne i aktywność zawodowa</a:t>
            </a:r>
          </a:p>
          <a:p>
            <a:r>
              <a:rPr lang="pl-PL" dirty="0"/>
              <a:t>          podczas studiów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       zjawisko przerywania studiów (</a:t>
            </a:r>
            <a:r>
              <a:rPr lang="en-GB" i="1" dirty="0"/>
              <a:t>dropout</a:t>
            </a:r>
            <a:r>
              <a:rPr lang="pl-PL" dirty="0"/>
              <a:t>)</a:t>
            </a:r>
          </a:p>
          <a:p>
            <a:endParaRPr lang="pl-PL" dirty="0"/>
          </a:p>
          <a:p>
            <a:r>
              <a:rPr lang="pl-PL" dirty="0">
                <a:solidFill>
                  <a:schemeClr val="tx1"/>
                </a:solidFill>
              </a:rPr>
              <a:t>      ocena skali zjawiska (natężenie i kierunki przepływów)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    pełna diagnoza zjawiska: porażka </a:t>
            </a:r>
            <a:r>
              <a:rPr lang="pl-PL" dirty="0" smtClean="0">
                <a:solidFill>
                  <a:schemeClr val="tx1"/>
                </a:solidFill>
              </a:rPr>
              <a:t>czy </a:t>
            </a:r>
            <a:r>
              <a:rPr lang="pl-PL" dirty="0">
                <a:solidFill>
                  <a:schemeClr val="tx1"/>
                </a:solidFill>
              </a:rPr>
              <a:t>wyraz mobilności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  interakcja przerywania studiów i aktywności zawodowej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DF9227-D710-F049-AF39-04E66CBF89AE}"/>
              </a:ext>
            </a:extLst>
          </p:cNvPr>
          <p:cNvSpPr txBox="1"/>
          <p:nvPr/>
        </p:nvSpPr>
        <p:spPr>
          <a:xfrm>
            <a:off x="5864451" y="1031902"/>
            <a:ext cx="3935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b="1">
                <a:solidFill>
                  <a:srgbClr val="921C1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pl-PL" sz="3000" dirty="0"/>
              <a:t>Studenci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65B1DA-8CFE-7644-99FB-9C86160710B9}"/>
              </a:ext>
            </a:extLst>
          </p:cNvPr>
          <p:cNvSpPr/>
          <p:nvPr/>
        </p:nvSpPr>
        <p:spPr>
          <a:xfrm>
            <a:off x="5131701" y="3672929"/>
            <a:ext cx="74488" cy="74488"/>
          </a:xfrm>
          <a:prstGeom prst="ellipse">
            <a:avLst/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3D61931-6F2B-B44E-BEB8-E7CC331E1105}"/>
              </a:ext>
            </a:extLst>
          </p:cNvPr>
          <p:cNvSpPr/>
          <p:nvPr/>
        </p:nvSpPr>
        <p:spPr>
          <a:xfrm>
            <a:off x="4988577" y="4221570"/>
            <a:ext cx="74488" cy="74488"/>
          </a:xfrm>
          <a:prstGeom prst="ellipse">
            <a:avLst/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7F1AE8-A46E-054F-87EE-8F551062C5E2}"/>
              </a:ext>
            </a:extLst>
          </p:cNvPr>
          <p:cNvSpPr/>
          <p:nvPr/>
        </p:nvSpPr>
        <p:spPr>
          <a:xfrm>
            <a:off x="4878586" y="4755633"/>
            <a:ext cx="74488" cy="74488"/>
          </a:xfrm>
          <a:prstGeom prst="ellipse">
            <a:avLst/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72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23CDD2-D91F-3C4C-8203-A0BF2B64B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8357" y="0"/>
            <a:ext cx="8061470" cy="68665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53EC0C-F96B-8C4E-B11F-FF6744C3C82C}"/>
              </a:ext>
            </a:extLst>
          </p:cNvPr>
          <p:cNvSpPr txBox="1"/>
          <p:nvPr/>
        </p:nvSpPr>
        <p:spPr>
          <a:xfrm>
            <a:off x="5550011" y="1182231"/>
            <a:ext cx="650681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b="1">
                <a:solidFill>
                  <a:srgbClr val="921C1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pl-PL" dirty="0"/>
              <a:t>    Ewaluacja kształcenia doktorantów </a:t>
            </a:r>
            <a:br>
              <a:rPr lang="pl-PL" dirty="0"/>
            </a:br>
            <a:r>
              <a:rPr lang="pl-PL" dirty="0"/>
              <a:t>  – dawnych studiów </a:t>
            </a:r>
            <a:r>
              <a:rPr lang="pl-PL" dirty="0" smtClean="0"/>
              <a:t>doktoranckich </a:t>
            </a:r>
            <a:r>
              <a:rPr lang="pl-PL" dirty="0"/>
              <a:t>i szkół doktorskich </a:t>
            </a:r>
          </a:p>
          <a:p>
            <a:endParaRPr lang="pl-PL" sz="1700" dirty="0">
              <a:solidFill>
                <a:schemeClr val="tx1"/>
              </a:solidFill>
            </a:endParaRPr>
          </a:p>
          <a:p>
            <a:r>
              <a:rPr lang="pl-PL" sz="1700" dirty="0">
                <a:solidFill>
                  <a:schemeClr val="tx1"/>
                </a:solidFill>
              </a:rPr>
              <a:t>ścieżki edukacyjne, naukowe i zawodowe doktorantów</a:t>
            </a:r>
          </a:p>
          <a:p>
            <a:endParaRPr lang="pl-PL" sz="17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04EE3-3E19-6B4A-9D50-2254B8EBE5BF}"/>
              </a:ext>
            </a:extLst>
          </p:cNvPr>
          <p:cNvSpPr txBox="1"/>
          <p:nvPr/>
        </p:nvSpPr>
        <p:spPr>
          <a:xfrm>
            <a:off x="4484385" y="3795623"/>
            <a:ext cx="54388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b="1">
                <a:solidFill>
                  <a:srgbClr val="921C1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pl-PL" dirty="0"/>
              <a:t>      Efektywność rozwoju naukowego doktorów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    ścieżki dalszego rozwoju naukowego</a:t>
            </a:r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  interakcja aktywności zawodowych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i rozwoju naukowego po doktoracie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6F6854E-8944-8844-AF9C-D770CE6DAEE4}"/>
              </a:ext>
            </a:extLst>
          </p:cNvPr>
          <p:cNvSpPr/>
          <p:nvPr/>
        </p:nvSpPr>
        <p:spPr>
          <a:xfrm>
            <a:off x="4514275" y="5030271"/>
            <a:ext cx="74488" cy="74488"/>
          </a:xfrm>
          <a:prstGeom prst="ellipse">
            <a:avLst/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4EE0AB-F1F5-424A-9CC0-9CC1314ED336}"/>
              </a:ext>
            </a:extLst>
          </p:cNvPr>
          <p:cNvSpPr/>
          <p:nvPr/>
        </p:nvSpPr>
        <p:spPr>
          <a:xfrm>
            <a:off x="5451670" y="2128044"/>
            <a:ext cx="74488" cy="74488"/>
          </a:xfrm>
          <a:prstGeom prst="ellipse">
            <a:avLst/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5828FDC-9374-484F-9ED5-DCACA4A515E5}"/>
              </a:ext>
            </a:extLst>
          </p:cNvPr>
          <p:cNvSpPr/>
          <p:nvPr/>
        </p:nvSpPr>
        <p:spPr>
          <a:xfrm>
            <a:off x="4630770" y="4489582"/>
            <a:ext cx="74488" cy="74488"/>
          </a:xfrm>
          <a:prstGeom prst="ellipse">
            <a:avLst/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051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3BA6B7-B802-AD44-B34D-6D19E14BC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5510" y="0"/>
            <a:ext cx="4750409" cy="649874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14"/>
          <a:stretch/>
        </p:blipFill>
        <p:spPr>
          <a:xfrm>
            <a:off x="3274411" y="-490025"/>
            <a:ext cx="6388335" cy="2871086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3453889" y="2349671"/>
            <a:ext cx="6386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47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Nowy portal dla maturzystów, studentów i doktorantów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579914" y="3295688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ELA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2323783" y="3644858"/>
            <a:ext cx="3957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wyszukiwarka „Wybierz Studia”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2119043" y="4014190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rankingi najpopularniejszych kierunków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881244" y="4387337"/>
            <a:ext cx="67700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praktyczne informacje o pomocy materialnej, stypendiach i grantach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267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1C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CFF401-B18F-394C-8B3C-B06B6344A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000" y="998371"/>
            <a:ext cx="1800000" cy="663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A457AF-EFCD-6A4D-A906-DC25558677C7}"/>
              </a:ext>
            </a:extLst>
          </p:cNvPr>
          <p:cNvSpPr txBox="1"/>
          <p:nvPr/>
        </p:nvSpPr>
        <p:spPr>
          <a:xfrm>
            <a:off x="0" y="2117153"/>
            <a:ext cx="12192000" cy="125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OGÓLNOPOLSKI SYSTEM MONITOROWANIA</a:t>
            </a:r>
          </a:p>
          <a:p>
            <a:pPr algn="ctr">
              <a:lnSpc>
                <a:spcPts val="3000"/>
              </a:lnSpc>
            </a:pPr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EKONOMICZNYCH LOSÓW ABSOLWENTÓW</a:t>
            </a:r>
          </a:p>
          <a:p>
            <a:pPr algn="ctr">
              <a:lnSpc>
                <a:spcPts val="3000"/>
              </a:lnSpc>
            </a:pP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SZKÓŁ WYŻSZYCH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A5794C-B2BE-EE4C-86C0-A670B9D9A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178" y="5554784"/>
            <a:ext cx="2515604" cy="6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D763DB-1AC2-FB48-99DC-5EEE404C2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628" y="5644785"/>
            <a:ext cx="3101532" cy="503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2DA465-1568-8446-BCAF-6A5E271E56B5}"/>
              </a:ext>
            </a:extLst>
          </p:cNvPr>
          <p:cNvSpPr txBox="1"/>
          <p:nvPr/>
        </p:nvSpPr>
        <p:spPr>
          <a:xfrm>
            <a:off x="3663885" y="4788815"/>
            <a:ext cx="4864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realizowany przez OPI PIB na zlecenie </a:t>
            </a:r>
            <a:r>
              <a:rPr lang="pl-PL" sz="12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MNiSW</a:t>
            </a:r>
            <a:endParaRPr lang="pl-PL" sz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0CBC9D-3994-0440-8DB2-0C5033D4859C}"/>
              </a:ext>
            </a:extLst>
          </p:cNvPr>
          <p:cNvSpPr txBox="1"/>
          <p:nvPr/>
        </p:nvSpPr>
        <p:spPr>
          <a:xfrm>
            <a:off x="5312762" y="3509806"/>
            <a:ext cx="1583703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edycja</a:t>
            </a:r>
          </a:p>
          <a:p>
            <a:pPr algn="ctr">
              <a:lnSpc>
                <a:spcPts val="5680"/>
              </a:lnSpc>
            </a:pPr>
            <a:r>
              <a:rPr lang="pl-PL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9EB2C62-54EA-BD42-AF7C-79EFCA14268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5057114" y="6858000"/>
            <a:ext cx="632328" cy="1477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858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375 L 0.05976 -0.2465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1"/>
          <p:cNvSpPr/>
          <p:nvPr/>
        </p:nvSpPr>
        <p:spPr>
          <a:xfrm>
            <a:off x="3874981" y="5628053"/>
            <a:ext cx="51573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Łącznie badaniem objęto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1 462 560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absolwentów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A71A20-4776-BD41-8C27-B7814AB6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294" y="203155"/>
            <a:ext cx="4690983" cy="777875"/>
          </a:xfrm>
        </p:spPr>
        <p:txBody>
          <a:bodyPr>
            <a:noAutofit/>
          </a:bodyPr>
          <a:lstStyle/>
          <a:p>
            <a:pPr algn="l"/>
            <a:r>
              <a:rPr lang="pl-PL" sz="3000" b="1" dirty="0"/>
              <a:t>Zasięg ELA rośnie</a:t>
            </a: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D4F3B956-703A-5648-8343-599607905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843197"/>
              </p:ext>
            </p:extLst>
          </p:nvPr>
        </p:nvGraphicFramePr>
        <p:xfrm>
          <a:off x="1019299" y="1446252"/>
          <a:ext cx="10153401" cy="338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0175">
                  <a:extLst>
                    <a:ext uri="{9D8B030D-6E8A-4147-A177-3AD203B41FA5}">
                      <a16:colId xmlns:a16="http://schemas.microsoft.com/office/drawing/2014/main" val="779566628"/>
                    </a:ext>
                  </a:extLst>
                </a:gridCol>
              </a:tblGrid>
              <a:tr h="563654"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Stopień studiów</a:t>
                      </a:r>
                    </a:p>
                  </a:txBody>
                  <a:tcPr marT="60960" marB="60960" anchor="ctr" anchorCtr="1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C1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8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Liczba obserwacji</a:t>
                      </a:r>
                      <a:endParaRPr lang="pl-PL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C1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0" dirty="0"/>
                    </a:p>
                  </a:txBody>
                  <a:tcPr anchor="ctr" anchorCtr="1">
                    <a:solidFill>
                      <a:srgbClr val="6E258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0" dirty="0"/>
                    </a:p>
                  </a:txBody>
                  <a:tcPr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132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C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654">
                <a:tc vMerge="1">
                  <a:txBody>
                    <a:bodyPr/>
                    <a:lstStyle/>
                    <a:p>
                      <a:pPr algn="ctr"/>
                      <a:endParaRPr lang="pl-PL" sz="1400" b="0" dirty="0"/>
                    </a:p>
                  </a:txBody>
                  <a:tcPr anchor="ctr" anchorCtr="1">
                    <a:solidFill>
                      <a:srgbClr val="6E2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rocznik 2014</a:t>
                      </a:r>
                    </a:p>
                  </a:txBody>
                  <a:tcPr marT="60960" marB="60960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C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rocznik 2015</a:t>
                      </a:r>
                    </a:p>
                  </a:txBody>
                  <a:tcPr marT="60960" marB="60960" anchor="ctr" anchorCtr="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C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rocznik 2016</a:t>
                      </a:r>
                    </a:p>
                  </a:txBody>
                  <a:tcPr marT="60960" marB="60960" anchor="ctr" anchorCtr="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C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rocznik 2017</a:t>
                      </a:r>
                    </a:p>
                  </a:txBody>
                  <a:tcPr marT="60960" marB="60960" anchor="ctr" anchorCtr="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C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Studia I stopnia</a:t>
                      </a:r>
                    </a:p>
                  </a:txBody>
                  <a:tcPr marT="60960" marB="609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211 212</a:t>
                      </a:r>
                      <a:endParaRPr lang="is-IS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683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Studia II stopnia</a:t>
                      </a:r>
                    </a:p>
                  </a:txBody>
                  <a:tcPr marT="60960" marB="609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149 245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Studia jednolite magisterskie</a:t>
                      </a:r>
                    </a:p>
                  </a:txBody>
                  <a:tcPr marT="60960" marB="609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19 776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</a:t>
                      </a:r>
                    </a:p>
                  </a:txBody>
                  <a:tcPr marT="60960" marB="609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386 461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</a:t>
                      </a:r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853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</a:t>
                      </a:r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</a:t>
                      </a:r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EAD6E945-2C64-1B4A-A253-FBECF0CEB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599" y="5102282"/>
            <a:ext cx="2003101" cy="12794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F9A228-8F8D-9041-9B31-30D2DA192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54329" y="5758619"/>
            <a:ext cx="12329310" cy="623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01DAE0-2C33-F140-8705-7E5F90408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461" y="441325"/>
            <a:ext cx="12329310" cy="6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1">
            <a:extLst>
              <a:ext uri="{FF2B5EF4-FFF2-40B4-BE49-F238E27FC236}">
                <a16:creationId xmlns:a16="http://schemas.microsoft.com/office/drawing/2014/main" id="{72CAE1A9-8996-8A45-A6FD-D86568AB8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279437"/>
              </p:ext>
            </p:extLst>
          </p:nvPr>
        </p:nvGraphicFramePr>
        <p:xfrm>
          <a:off x="1019299" y="1449388"/>
          <a:ext cx="10153401" cy="281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0175">
                  <a:extLst>
                    <a:ext uri="{9D8B030D-6E8A-4147-A177-3AD203B41FA5}">
                      <a16:colId xmlns:a16="http://schemas.microsoft.com/office/drawing/2014/main" val="1481509750"/>
                    </a:ext>
                  </a:extLst>
                </a:gridCol>
              </a:tblGrid>
              <a:tr h="563654"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Poziom raportów</a:t>
                      </a:r>
                    </a:p>
                  </a:txBody>
                  <a:tcPr marT="60960" marB="60960" anchor="ctr" anchorCtr="1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C1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800" b="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Liczba raportów</a:t>
                      </a:r>
                    </a:p>
                  </a:txBody>
                  <a:tcPr marT="60960" marB="60960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C1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0" dirty="0"/>
                    </a:p>
                  </a:txBody>
                  <a:tcPr anchor="ctr" anchorCtr="1">
                    <a:solidFill>
                      <a:srgbClr val="6E258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0" dirty="0"/>
                    </a:p>
                  </a:txBody>
                  <a:tcPr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132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b="0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0" marB="60960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C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654">
                <a:tc vMerge="1">
                  <a:txBody>
                    <a:bodyPr/>
                    <a:lstStyle/>
                    <a:p>
                      <a:pPr algn="ctr"/>
                      <a:endParaRPr lang="pl-PL" sz="1400" b="0" dirty="0"/>
                    </a:p>
                  </a:txBody>
                  <a:tcPr anchor="ctr" anchorCtr="1">
                    <a:solidFill>
                      <a:srgbClr val="6E2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rocznik 2014</a:t>
                      </a:r>
                    </a:p>
                  </a:txBody>
                  <a:tcPr marT="60960" marB="60960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C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rocznik 2015</a:t>
                      </a:r>
                    </a:p>
                  </a:txBody>
                  <a:tcPr marT="60960" marB="60960" anchor="ctr" anchorCtr="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C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rocznik 2016</a:t>
                      </a:r>
                    </a:p>
                  </a:txBody>
                  <a:tcPr marT="60960" marB="60960" anchor="ctr" anchorCtr="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C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rocznik 2017</a:t>
                      </a:r>
                    </a:p>
                  </a:txBody>
                  <a:tcPr marT="60960" marB="60960" anchor="ctr" anchorCtr="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C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Raporty dla kierunków studiów</a:t>
                      </a:r>
                    </a:p>
                  </a:txBody>
                  <a:tcPr marT="60960" marB="609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s-IS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070</a:t>
                      </a:r>
                      <a:endParaRPr lang="is-IS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56 870</a:t>
                      </a:r>
                      <a:endParaRPr lang="cs-CZ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51 295</a:t>
                      </a:r>
                      <a:endParaRPr lang="cs-CZ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47 265</a:t>
                      </a:r>
                      <a:endParaRPr lang="cs-CZ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Raporty dla uczelni</a:t>
                      </a:r>
                    </a:p>
                  </a:txBody>
                  <a:tcPr marT="60960" marB="609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4 116</a:t>
                      </a:r>
                      <a:endParaRPr lang="pl-PL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4 218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4 176</a:t>
                      </a:r>
                      <a:endParaRPr lang="pl-PL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4 140</a:t>
                      </a:r>
                      <a:endParaRPr lang="pl-PL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69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Raporty ogólnopolskie</a:t>
                      </a:r>
                    </a:p>
                  </a:txBody>
                  <a:tcPr marT="60960" marB="609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2700" marR="12700" marT="1693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2700" marR="12700" marT="1693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2700" marR="12700" marT="1693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2700" marR="12700" marT="1693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Prostokąt 1">
            <a:extLst>
              <a:ext uri="{FF2B5EF4-FFF2-40B4-BE49-F238E27FC236}">
                <a16:creationId xmlns:a16="http://schemas.microsoft.com/office/drawing/2014/main" id="{45290811-25A9-F04B-AB9D-5091A770A47B}"/>
              </a:ext>
            </a:extLst>
          </p:cNvPr>
          <p:cNvSpPr/>
          <p:nvPr/>
        </p:nvSpPr>
        <p:spPr>
          <a:xfrm>
            <a:off x="6423951" y="5623908"/>
            <a:ext cx="36221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Razem: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223 222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raporty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802AF3-C5EA-204E-A254-CE457D6F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273" y="242503"/>
            <a:ext cx="10515600" cy="777875"/>
          </a:xfrm>
        </p:spPr>
        <p:txBody>
          <a:bodyPr>
            <a:normAutofit/>
          </a:bodyPr>
          <a:lstStyle/>
          <a:p>
            <a:pPr algn="l"/>
            <a:r>
              <a:rPr lang="pl-PL" sz="3000" b="1" dirty="0"/>
              <a:t>ELA </a:t>
            </a:r>
            <a:r>
              <a:rPr lang="pl-PL" sz="3000" b="1" dirty="0" smtClean="0"/>
              <a:t>dostarcza coraz </a:t>
            </a:r>
            <a:r>
              <a:rPr lang="pl-PL" sz="3000" b="1" dirty="0"/>
              <a:t>więcej informacji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8A0DB1-19C2-9847-BF8F-4B3D0A414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475" y="5125677"/>
            <a:ext cx="944225" cy="1265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8B8E75-A843-EC40-B4C3-7CE9BC88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31458" y="5758619"/>
            <a:ext cx="12329310" cy="623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5318E2-91C0-7344-B10B-7EEDF99B3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991" y="441325"/>
            <a:ext cx="12329310" cy="6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1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DCC65B-CC95-E940-A6E7-4B1C055E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567" y="207797"/>
            <a:ext cx="10515600" cy="777875"/>
          </a:xfrm>
        </p:spPr>
        <p:txBody>
          <a:bodyPr>
            <a:normAutofit/>
          </a:bodyPr>
          <a:lstStyle/>
          <a:p>
            <a:pPr algn="l"/>
            <a:r>
              <a:rPr lang="pl-PL" sz="3000" b="1" dirty="0"/>
              <a:t>Jak się zmieniają zarobki absolwentów?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0559EA06-608B-3449-9EED-11FBEAA04F87}"/>
              </a:ext>
            </a:extLst>
          </p:cNvPr>
          <p:cNvSpPr txBox="1">
            <a:spLocks/>
          </p:cNvSpPr>
          <p:nvPr/>
        </p:nvSpPr>
        <p:spPr>
          <a:xfrm>
            <a:off x="2501606" y="884300"/>
            <a:ext cx="10515599" cy="61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dirty="0"/>
              <a:t>    Wynagrodzenia absolwentów w stosunku do średnich zarobków w ich powiatach zamieszkania,</a:t>
            </a:r>
            <a:br>
              <a:rPr lang="pl-PL" dirty="0"/>
            </a:br>
            <a:r>
              <a:rPr lang="pl-PL" dirty="0"/>
              <a:t>Absolwenci studiów 2. stopnia z roku 2014.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DBFB66-0A4B-FE42-9581-A60294375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958" y="2764077"/>
            <a:ext cx="9836756" cy="33663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DD66DC-3A22-2240-8196-9B679FE31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94561" y="0"/>
            <a:ext cx="4774209" cy="65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DCC65B-CC95-E940-A6E7-4B1C055E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577" y="208797"/>
            <a:ext cx="9219294" cy="777875"/>
          </a:xfrm>
        </p:spPr>
        <p:txBody>
          <a:bodyPr>
            <a:normAutofit/>
          </a:bodyPr>
          <a:lstStyle/>
          <a:p>
            <a:pPr algn="l"/>
            <a:r>
              <a:rPr lang="pl-PL" sz="3000" b="1" dirty="0"/>
              <a:t>Jak się zmienia bezrobocie absolwentów?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0559EA06-608B-3449-9EED-11FBEAA04F87}"/>
              </a:ext>
            </a:extLst>
          </p:cNvPr>
          <p:cNvSpPr txBox="1">
            <a:spLocks/>
          </p:cNvSpPr>
          <p:nvPr/>
        </p:nvSpPr>
        <p:spPr>
          <a:xfrm>
            <a:off x="2495550" y="883544"/>
            <a:ext cx="10515599" cy="61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dirty="0"/>
              <a:t>    Ryzyko bezrobocia absolwentów w stosunku do stopy bezrobocia w ich powiatach zamieszkania,</a:t>
            </a:r>
            <a:br>
              <a:rPr lang="pl-PL" dirty="0"/>
            </a:br>
            <a:r>
              <a:rPr lang="pl-PL" dirty="0"/>
              <a:t>Absolwenci studiów 2. stopnia roczników: 2014, 2015, 2016, 2017.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49791D-2907-CF4F-8653-A3FB992CB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188" y="2422291"/>
            <a:ext cx="10126065" cy="3774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3BA6B7-B802-AD44-B34D-6D19E14BC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55510" y="0"/>
            <a:ext cx="4750409" cy="64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0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DCC65B-CC95-E940-A6E7-4B1C055E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472" y="342822"/>
            <a:ext cx="8982578" cy="930867"/>
          </a:xfrm>
        </p:spPr>
        <p:txBody>
          <a:bodyPr>
            <a:normAutofit/>
          </a:bodyPr>
          <a:lstStyle/>
          <a:p>
            <a:pPr algn="l"/>
            <a:r>
              <a:rPr lang="pl-PL" sz="3000" b="1" dirty="0"/>
              <a:t>   Czy praca przed dyplomem ma znaczenie</a:t>
            </a:r>
            <a:br>
              <a:rPr lang="pl-PL" sz="3000" b="1" dirty="0"/>
            </a:br>
            <a:r>
              <a:rPr lang="pl-PL" sz="3000" b="1" dirty="0"/>
              <a:t>po studiach?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1B55C27-869E-E748-BB80-3FD701ACB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4293" y="1319038"/>
            <a:ext cx="10515599" cy="61884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pl-PL" dirty="0"/>
              <a:t>   Wynagrodzenia absolwentów w stosunku do średnich zarobków w ich powiatach zamieszkania</a:t>
            </a:r>
            <a:br>
              <a:rPr lang="pl-PL" dirty="0"/>
            </a:br>
            <a:r>
              <a:rPr lang="pl-PL" dirty="0"/>
              <a:t>(względny wskaźnik zarobków), absolwenci studiów 2. stopnia z roku 2017.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99D120-257A-B144-B0F4-55097F2A3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5416" y="0"/>
            <a:ext cx="4762028" cy="6514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C29838-5FE3-8744-8DDE-0D4A5B152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679" y="1994766"/>
            <a:ext cx="6815617" cy="47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0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DCC65B-CC95-E940-A6E7-4B1C055E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79" y="212041"/>
            <a:ext cx="10515600" cy="777875"/>
          </a:xfrm>
        </p:spPr>
        <p:txBody>
          <a:bodyPr>
            <a:normAutofit/>
          </a:bodyPr>
          <a:lstStyle/>
          <a:p>
            <a:r>
              <a:rPr lang="pl-PL" sz="3000" b="1" dirty="0"/>
              <a:t>Jak się zmieniają zarobki po studiach?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B18EA6-12C0-0341-8D5A-0D1346046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9690" y="2165541"/>
            <a:ext cx="1913909" cy="353086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Studia 2. stopnia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B2065A2-31D9-CC47-8DD7-FC0B71DB20C6}"/>
              </a:ext>
            </a:extLst>
          </p:cNvPr>
          <p:cNvSpPr txBox="1">
            <a:spLocks/>
          </p:cNvSpPr>
          <p:nvPr/>
        </p:nvSpPr>
        <p:spPr>
          <a:xfrm>
            <a:off x="2495550" y="855742"/>
            <a:ext cx="10948086" cy="815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dirty="0"/>
              <a:t>    Porównanie względnych wskaźników zarobków w </a:t>
            </a:r>
            <a:r>
              <a:rPr lang="pl-PL" b="1" dirty="0"/>
              <a:t>pierwszym roku przed rozpoczęciem studiów</a:t>
            </a:r>
            <a:br>
              <a:rPr lang="pl-PL" b="1" dirty="0"/>
            </a:br>
            <a:r>
              <a:rPr lang="pl-PL" b="1" dirty="0"/>
              <a:t>  </a:t>
            </a:r>
            <a:r>
              <a:rPr lang="pl-PL" dirty="0"/>
              <a:t>i w </a:t>
            </a:r>
            <a:r>
              <a:rPr lang="pl-PL" b="1" dirty="0"/>
              <a:t>pierwszym roku po uzyskaniu dyplomu</a:t>
            </a:r>
            <a:r>
              <a:rPr lang="pl-PL" dirty="0"/>
              <a:t>, absolwenci studiów 1. i 2. stopnia z roku 2017</a:t>
            </a:r>
            <a:br>
              <a:rPr lang="pl-PL" dirty="0"/>
            </a:br>
            <a:r>
              <a:rPr lang="pl-PL" sz="1400" dirty="0"/>
              <a:t>(tylko osoby z doświadczeniem pracy etatowej lub samozatrudnienia przed rozpoczęciem studiów).</a:t>
            </a:r>
            <a:endParaRPr lang="pl-PL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586658-5565-D542-B673-6A5BB99F7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995" y="2527721"/>
            <a:ext cx="3543300" cy="3822700"/>
          </a:xfrm>
          <a:prstGeom prst="rect">
            <a:avLst/>
          </a:prstGeom>
        </p:spPr>
      </p:pic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A1E57EF-0927-2C4F-8B07-A439AB83186D}"/>
              </a:ext>
            </a:extLst>
          </p:cNvPr>
          <p:cNvSpPr txBox="1">
            <a:spLocks/>
          </p:cNvSpPr>
          <p:nvPr/>
        </p:nvSpPr>
        <p:spPr>
          <a:xfrm>
            <a:off x="2971930" y="2165541"/>
            <a:ext cx="1913909" cy="353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Studia 1. stopnia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5023A56-E65E-6648-AC9E-AFB7F5E70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227" y="2702040"/>
            <a:ext cx="3489313" cy="3632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BEF96-9483-2C4F-A427-D71C239AF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7186" y="0"/>
            <a:ext cx="4743798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7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B18EA6-12C0-0341-8D5A-0D1346046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2648" y="2406863"/>
            <a:ext cx="3183700" cy="530419"/>
          </a:xfrm>
        </p:spPr>
        <p:txBody>
          <a:bodyPr>
            <a:normAutofit/>
          </a:bodyPr>
          <a:lstStyle/>
          <a:p>
            <a:pPr algn="r"/>
            <a:r>
              <a:rPr lang="pl-PL" dirty="0">
                <a:solidFill>
                  <a:srgbClr val="4372C4"/>
                </a:solidFill>
              </a:rPr>
              <a:t>Osoby z doświadczeniem</a:t>
            </a:r>
            <a:br>
              <a:rPr lang="pl-PL" dirty="0">
                <a:solidFill>
                  <a:srgbClr val="4372C4"/>
                </a:solidFill>
              </a:rPr>
            </a:br>
            <a:r>
              <a:rPr lang="pl-PL" dirty="0">
                <a:solidFill>
                  <a:srgbClr val="4372C4"/>
                </a:solidFill>
              </a:rPr>
              <a:t>pracy przed dyplomem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4BFE84CD-1A1D-B44E-8F08-20461482D803}"/>
              </a:ext>
            </a:extLst>
          </p:cNvPr>
          <p:cNvSpPr txBox="1">
            <a:spLocks/>
          </p:cNvSpPr>
          <p:nvPr/>
        </p:nvSpPr>
        <p:spPr>
          <a:xfrm>
            <a:off x="2171435" y="1350736"/>
            <a:ext cx="9394342" cy="776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dirty="0"/>
              <a:t>    5 kierunków studiów 2. stopnia i jednolitych magisterskich o </a:t>
            </a:r>
            <a:r>
              <a:rPr lang="pl-PL" b="1" dirty="0"/>
              <a:t>najwyższych zarobkach</a:t>
            </a:r>
            <a:br>
              <a:rPr lang="pl-PL" b="1" dirty="0"/>
            </a:br>
            <a:r>
              <a:rPr lang="pl-PL" b="1" dirty="0"/>
              <a:t>  względnych</a:t>
            </a:r>
            <a:r>
              <a:rPr lang="pl-PL" dirty="0"/>
              <a:t>, osobno dla osób posiadających doświadczenie pracy etatowej lub samozatrudnienia przed uzyskaniem dyplomu i nieposiadających takiego doświadczenia.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A468BD-EB74-6646-8728-618468E36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6455" y="2406864"/>
            <a:ext cx="3196945" cy="561411"/>
          </a:xfrm>
        </p:spPr>
        <p:txBody>
          <a:bodyPr>
            <a:normAutofit/>
          </a:bodyPr>
          <a:lstStyle/>
          <a:p>
            <a:pPr algn="r"/>
            <a:r>
              <a:rPr lang="pl-PL" dirty="0">
                <a:solidFill>
                  <a:srgbClr val="A00000"/>
                </a:solidFill>
              </a:rPr>
              <a:t>Osoby bez doświadczenia</a:t>
            </a:r>
            <a:br>
              <a:rPr lang="pl-PL" dirty="0">
                <a:solidFill>
                  <a:srgbClr val="A00000"/>
                </a:solidFill>
              </a:rPr>
            </a:br>
            <a:r>
              <a:rPr lang="pl-PL" dirty="0">
                <a:solidFill>
                  <a:srgbClr val="A00000"/>
                </a:solidFill>
              </a:rPr>
              <a:t>pracy przed dyplomem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3DEDE65-3DE7-154F-8A1A-BCB1A5BB4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383" y="3106609"/>
            <a:ext cx="2423085" cy="3198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FBA256-F6EA-3D4D-8321-D6972C724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528" y="2888074"/>
            <a:ext cx="5124456" cy="3451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59F38D-617D-5D49-87C1-7554F0A8E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78867" y="0"/>
            <a:ext cx="4743798" cy="6489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B21948-1547-1A4E-A992-EE9B6C47B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8180" y="2937282"/>
            <a:ext cx="2416437" cy="3402089"/>
          </a:xfrm>
          <a:prstGeom prst="rect">
            <a:avLst/>
          </a:prstGeom>
        </p:spPr>
      </p:pic>
      <p:sp>
        <p:nvSpPr>
          <p:cNvPr id="11" name="Title 9">
            <a:extLst>
              <a:ext uri="{FF2B5EF4-FFF2-40B4-BE49-F238E27FC236}">
                <a16:creationId xmlns:a16="http://schemas.microsoft.com/office/drawing/2014/main" id="{476751AF-9593-A04D-9872-440651B0D47F}"/>
              </a:ext>
            </a:extLst>
          </p:cNvPr>
          <p:cNvSpPr txBox="1">
            <a:spLocks/>
          </p:cNvSpPr>
          <p:nvPr/>
        </p:nvSpPr>
        <p:spPr>
          <a:xfrm>
            <a:off x="2385695" y="379323"/>
            <a:ext cx="10515600" cy="846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pl-PL" sz="3000" b="1" dirty="0"/>
              <a:t>   Najnowsze wyniki:</a:t>
            </a:r>
            <a:br>
              <a:rPr lang="pl-PL" sz="3000" b="1" dirty="0"/>
            </a:br>
            <a:r>
              <a:rPr lang="pl-PL" sz="3000" b="1" dirty="0"/>
              <a:t>po jakich studiach zarabia się najlepiej?</a:t>
            </a:r>
          </a:p>
        </p:txBody>
      </p:sp>
    </p:spTree>
    <p:extLst>
      <p:ext uri="{BB962C8B-B14F-4D97-AF65-F5344CB8AC3E}">
        <p14:creationId xmlns:p14="http://schemas.microsoft.com/office/powerpoint/2010/main" val="123868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3200</TotalTime>
  <Words>756</Words>
  <Application>Microsoft Office PowerPoint</Application>
  <PresentationFormat>Panoramiczny</PresentationFormat>
  <Paragraphs>138</Paragraphs>
  <Slides>15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Mangal</vt:lpstr>
      <vt:lpstr>Office Theme</vt:lpstr>
      <vt:lpstr>Prezentacja programu PowerPoint</vt:lpstr>
      <vt:lpstr>Prezentacja programu PowerPoint</vt:lpstr>
      <vt:lpstr>Zasięg ELA rośnie</vt:lpstr>
      <vt:lpstr>ELA dostarcza coraz więcej informacji</vt:lpstr>
      <vt:lpstr>Jak się zmieniają zarobki absolwentów?</vt:lpstr>
      <vt:lpstr>Jak się zmienia bezrobocie absolwentów?</vt:lpstr>
      <vt:lpstr>   Czy praca przed dyplomem ma znaczenie po studiach?</vt:lpstr>
      <vt:lpstr>Jak się zmieniają zarobki po studiach?</vt:lpstr>
      <vt:lpstr>Prezentacja programu PowerPoint</vt:lpstr>
      <vt:lpstr>   Jednolite studia magisterskie - skąd się bierze nietypowa dynamika bezrobocia?</vt:lpstr>
      <vt:lpstr>   Jednolite studia magisterskie - skąd się bierze nietypowa dynamika bezrobocia?</vt:lpstr>
      <vt:lpstr>   Jednolite studia magisterskie - skąd się bierze nietypowa dynamika bezrobocia?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Osińska-Kaczmarska Magdalena</cp:lastModifiedBy>
  <cp:revision>202</cp:revision>
  <dcterms:created xsi:type="dcterms:W3CDTF">2018-05-30T12:14:44Z</dcterms:created>
  <dcterms:modified xsi:type="dcterms:W3CDTF">2019-07-03T07:36:23Z</dcterms:modified>
</cp:coreProperties>
</file>