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94" r:id="rId2"/>
    <p:sldId id="284" r:id="rId3"/>
    <p:sldId id="281" r:id="rId4"/>
    <p:sldId id="274" r:id="rId5"/>
    <p:sldId id="269" r:id="rId6"/>
    <p:sldId id="295" r:id="rId7"/>
    <p:sldId id="293" r:id="rId8"/>
    <p:sldId id="289" r:id="rId9"/>
    <p:sldId id="277" r:id="rId10"/>
    <p:sldId id="279" r:id="rId11"/>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VES Damiao" initials="D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9514"/>
    <a:srgbClr val="99CCFF"/>
    <a:srgbClr val="0F5494"/>
    <a:srgbClr val="E7511E"/>
    <a:srgbClr val="3166CF"/>
    <a:srgbClr val="3E6FD2"/>
    <a:srgbClr val="2D5EC1"/>
    <a:srgbClr val="BDDE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0000" autoAdjust="0"/>
  </p:normalViewPr>
  <p:slideViewPr>
    <p:cSldViewPr>
      <p:cViewPr>
        <p:scale>
          <a:sx n="66" d="100"/>
          <a:sy n="66" d="100"/>
        </p:scale>
        <p:origin x="-2934" y="-94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F217D2AE-8479-4B09-A440-9BC076B438BE}" type="slidenum">
              <a:rPr lang="en-GB"/>
              <a:pPr/>
              <a:t>‹#›</a:t>
            </a:fld>
            <a:endParaRPr lang="en-GB"/>
          </a:p>
        </p:txBody>
      </p:sp>
    </p:spTree>
    <p:extLst>
      <p:ext uri="{BB962C8B-B14F-4D97-AF65-F5344CB8AC3E}">
        <p14:creationId xmlns:p14="http://schemas.microsoft.com/office/powerpoint/2010/main" val="28457415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endParaRPr lang="en-GB"/>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fld id="{8022D9D1-B30A-4074-8893-B86BA6163CDF}" type="slidenum">
              <a:rPr lang="en-GB"/>
              <a:pPr/>
              <a:t>‹#›</a:t>
            </a:fld>
            <a:endParaRPr lang="en-GB"/>
          </a:p>
        </p:txBody>
      </p:sp>
    </p:spTree>
    <p:extLst>
      <p:ext uri="{BB962C8B-B14F-4D97-AF65-F5344CB8AC3E}">
        <p14:creationId xmlns:p14="http://schemas.microsoft.com/office/powerpoint/2010/main" val="34137563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022D9D1-B30A-4074-8893-B86BA6163CDF}" type="slidenum">
              <a:rPr lang="en-GB" smtClean="0"/>
              <a:pPr/>
              <a:t>1</a:t>
            </a:fld>
            <a:endParaRPr lang="en-GB"/>
          </a:p>
        </p:txBody>
      </p:sp>
    </p:spTree>
    <p:extLst>
      <p:ext uri="{BB962C8B-B14F-4D97-AF65-F5344CB8AC3E}">
        <p14:creationId xmlns:p14="http://schemas.microsoft.com/office/powerpoint/2010/main" val="3819039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a:buNone/>
            </a:pPr>
            <a:endParaRPr lang="en-GB" sz="1000" dirty="0"/>
          </a:p>
        </p:txBody>
      </p:sp>
      <p:sp>
        <p:nvSpPr>
          <p:cNvPr id="4" name="Slide Number Placeholder 3"/>
          <p:cNvSpPr>
            <a:spLocks noGrp="1"/>
          </p:cNvSpPr>
          <p:nvPr>
            <p:ph type="sldNum" sz="quarter" idx="10"/>
          </p:nvPr>
        </p:nvSpPr>
        <p:spPr/>
        <p:txBody>
          <a:bodyPr/>
          <a:lstStyle/>
          <a:p>
            <a:pPr>
              <a:defRPr/>
            </a:pPr>
            <a:fld id="{36441B25-C4D1-47DB-817D-B9C4FC5392FB}" type="slidenum">
              <a:rPr lang="en-GB" smtClean="0"/>
              <a:pPr>
                <a:defRPr/>
              </a:pPr>
              <a:t>10</a:t>
            </a:fld>
            <a:endParaRPr lang="en-GB" dirty="0"/>
          </a:p>
        </p:txBody>
      </p:sp>
    </p:spTree>
    <p:extLst>
      <p:ext uri="{BB962C8B-B14F-4D97-AF65-F5344CB8AC3E}">
        <p14:creationId xmlns:p14="http://schemas.microsoft.com/office/powerpoint/2010/main" val="1727230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611" indent="-288434" eaLnBrk="0" hangingPunct="0">
              <a:spcBef>
                <a:spcPct val="30000"/>
              </a:spcBef>
              <a:defRPr sz="1200">
                <a:solidFill>
                  <a:schemeClr val="tx1"/>
                </a:solidFill>
                <a:latin typeface="Arial" charset="0"/>
              </a:defRPr>
            </a:lvl2pPr>
            <a:lvl3pPr marL="1153735" indent="-229797" eaLnBrk="0" hangingPunct="0">
              <a:spcBef>
                <a:spcPct val="30000"/>
              </a:spcBef>
              <a:defRPr sz="1200">
                <a:solidFill>
                  <a:schemeClr val="tx1"/>
                </a:solidFill>
                <a:latin typeface="Arial" charset="0"/>
              </a:defRPr>
            </a:lvl3pPr>
            <a:lvl4pPr marL="1616497" indent="-229797" eaLnBrk="0" hangingPunct="0">
              <a:spcBef>
                <a:spcPct val="30000"/>
              </a:spcBef>
              <a:defRPr sz="1200">
                <a:solidFill>
                  <a:schemeClr val="tx1"/>
                </a:solidFill>
                <a:latin typeface="Arial" charset="0"/>
              </a:defRPr>
            </a:lvl4pPr>
            <a:lvl5pPr marL="2077675" indent="-229797" eaLnBrk="0" hangingPunct="0">
              <a:spcBef>
                <a:spcPct val="30000"/>
              </a:spcBef>
              <a:defRPr sz="1200">
                <a:solidFill>
                  <a:schemeClr val="tx1"/>
                </a:solidFill>
                <a:latin typeface="Arial" charset="0"/>
              </a:defRPr>
            </a:lvl5pPr>
            <a:lvl6pPr marL="2534098" indent="-229797" eaLnBrk="0" fontAlgn="base" hangingPunct="0">
              <a:spcBef>
                <a:spcPct val="30000"/>
              </a:spcBef>
              <a:spcAft>
                <a:spcPct val="0"/>
              </a:spcAft>
              <a:defRPr sz="1200">
                <a:solidFill>
                  <a:schemeClr val="tx1"/>
                </a:solidFill>
                <a:latin typeface="Arial" charset="0"/>
              </a:defRPr>
            </a:lvl6pPr>
            <a:lvl7pPr marL="2990520" indent="-229797" eaLnBrk="0" fontAlgn="base" hangingPunct="0">
              <a:spcBef>
                <a:spcPct val="30000"/>
              </a:spcBef>
              <a:spcAft>
                <a:spcPct val="0"/>
              </a:spcAft>
              <a:defRPr sz="1200">
                <a:solidFill>
                  <a:schemeClr val="tx1"/>
                </a:solidFill>
                <a:latin typeface="Arial" charset="0"/>
              </a:defRPr>
            </a:lvl7pPr>
            <a:lvl8pPr marL="3446943" indent="-229797" eaLnBrk="0" fontAlgn="base" hangingPunct="0">
              <a:spcBef>
                <a:spcPct val="30000"/>
              </a:spcBef>
              <a:spcAft>
                <a:spcPct val="0"/>
              </a:spcAft>
              <a:defRPr sz="1200">
                <a:solidFill>
                  <a:schemeClr val="tx1"/>
                </a:solidFill>
                <a:latin typeface="Arial" charset="0"/>
              </a:defRPr>
            </a:lvl8pPr>
            <a:lvl9pPr marL="3903366" indent="-229797"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D9CC06E-03B0-423C-A697-A2E135B5CF5B}" type="slidenum">
              <a:rPr lang="en-GB" altLang="de-DE" smtClean="0"/>
              <a:pPr eaLnBrk="1" hangingPunct="1">
                <a:spcBef>
                  <a:spcPct val="0"/>
                </a:spcBef>
              </a:pPr>
              <a:t>2</a:t>
            </a:fld>
            <a:endParaRPr lang="en-GB" altLang="de-DE"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US" altLang="de-DE"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noProof="0" dirty="0" smtClean="0"/>
              <a:t>Let's start with the basics: these are </a:t>
            </a:r>
            <a:r>
              <a:rPr lang="en-GB" baseline="0" noProof="0" dirty="0" smtClean="0"/>
              <a:t>the reference documents to which you should refer all the time when preparing your proposal. All these documents can be found on the call webpage.</a:t>
            </a:r>
          </a:p>
          <a:p>
            <a:endParaRPr lang="fr-BE" baseline="0" noProof="0" dirty="0" smtClean="0"/>
          </a:p>
          <a:p>
            <a:r>
              <a:rPr lang="fr-BE" b="1" baseline="0" noProof="0" dirty="0" smtClean="0"/>
              <a:t>CEF </a:t>
            </a:r>
            <a:r>
              <a:rPr lang="fr-BE" b="1" baseline="0" noProof="0" dirty="0" err="1" smtClean="0"/>
              <a:t>Regulation</a:t>
            </a:r>
            <a:r>
              <a:rPr lang="fr-BE" b="1" baseline="0" noProof="0" dirty="0" smtClean="0"/>
              <a:t> &amp; TEN-T guidelines. </a:t>
            </a:r>
            <a:r>
              <a:rPr lang="en-GB" baseline="0" noProof="0" dirty="0" smtClean="0"/>
              <a:t>When preparing a proposal, you should always bear in mind the legal framework of CEF. For this, we advise applicants to also revert to the </a:t>
            </a:r>
            <a:r>
              <a:rPr lang="en-GB" b="1" baseline="0" noProof="0" dirty="0" smtClean="0"/>
              <a:t>CEF regulation </a:t>
            </a:r>
            <a:r>
              <a:rPr lang="en-GB" baseline="0" noProof="0" dirty="0" smtClean="0"/>
              <a:t>and the </a:t>
            </a:r>
            <a:r>
              <a:rPr lang="en-GB" b="1" baseline="0" noProof="0" dirty="0" smtClean="0"/>
              <a:t>TEN-T guidelines</a:t>
            </a:r>
            <a:r>
              <a:rPr lang="en-GB" baseline="0" noProof="0" dirty="0" smtClean="0"/>
              <a:t>, given that these documents are frequently referred to in both the work programme and call texts. </a:t>
            </a:r>
          </a:p>
          <a:p>
            <a:endParaRPr lang="en-GB" baseline="0" noProof="0" dirty="0" smtClean="0"/>
          </a:p>
          <a:p>
            <a:endParaRPr lang="en-GB" baseline="0" noProof="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smtClean="0"/>
              <a:t>The </a:t>
            </a:r>
            <a:r>
              <a:rPr lang="en-GB" b="1" baseline="0" noProof="0" dirty="0" smtClean="0"/>
              <a:t>2019 Annual Work Programme </a:t>
            </a:r>
            <a:r>
              <a:rPr lang="en-GB" baseline="0" noProof="0" dirty="0" smtClean="0"/>
              <a:t>sets the scene for each call and should be taken as the basis when preparing the proposals. However, this document should always be read together with the call text, which specifies in further detail the priorities covered by the call, how to submit applications and how your application will be evaluated. </a:t>
            </a:r>
          </a:p>
          <a:p>
            <a:endParaRPr lang="en-GB" baseline="0" noProof="0" dirty="0" smtClean="0"/>
          </a:p>
          <a:p>
            <a:r>
              <a:rPr lang="en-GB" baseline="0" noProof="0" dirty="0" smtClean="0"/>
              <a:t>If applicants decide to give it a go and start preparing a proposals, it is essential to get acquainted with the type of information that will be requested in the application as well as the process for preparing and submitting a proposal. For this, the </a:t>
            </a:r>
            <a:r>
              <a:rPr lang="en-GB" b="1" baseline="0" noProof="0" dirty="0" smtClean="0"/>
              <a:t>application forms </a:t>
            </a:r>
            <a:r>
              <a:rPr lang="en-GB" baseline="0" noProof="0" dirty="0" smtClean="0"/>
              <a:t>and in particular the </a:t>
            </a:r>
            <a:r>
              <a:rPr lang="en-GB" b="1" baseline="0" noProof="0" dirty="0" smtClean="0"/>
              <a:t>Guide for Applicants </a:t>
            </a:r>
            <a:r>
              <a:rPr lang="en-GB" baseline="0" noProof="0" dirty="0" smtClean="0"/>
              <a:t>will be precious tools. </a:t>
            </a:r>
          </a:p>
          <a:p>
            <a:endParaRPr lang="en-GB" baseline="0" noProof="0" dirty="0" smtClean="0"/>
          </a:p>
          <a:p>
            <a:r>
              <a:rPr lang="en-GB" baseline="0" noProof="0" dirty="0" smtClean="0"/>
              <a:t>In order to reply to any doubts of the applicants, be it of general (process) or priority specific, the Agency has set up a helpdesk. Any question asked is replied in the form of </a:t>
            </a:r>
            <a:r>
              <a:rPr lang="en-GB" b="1" baseline="0" noProof="0" dirty="0" smtClean="0"/>
              <a:t>FAQs</a:t>
            </a:r>
            <a:r>
              <a:rPr lang="en-GB" baseline="0" noProof="0" dirty="0" smtClean="0"/>
              <a:t> that are updated frequently. Reading these upfront will certainly clarify many aspects of the call, so we encourage all applicants to consult these form the early stages, together with the other reference documents. </a:t>
            </a:r>
          </a:p>
          <a:p>
            <a:endParaRPr lang="en-GB" baseline="0" noProof="0" dirty="0" smtClean="0"/>
          </a:p>
          <a:p>
            <a:r>
              <a:rPr lang="en-GB" baseline="0" noProof="0" dirty="0" smtClean="0"/>
              <a:t>INEA also receives many questions on the next steps, notably aspects of legal and financial nature should a proposal be selected for funding. Many of these questions can be replied by the </a:t>
            </a:r>
            <a:r>
              <a:rPr lang="en-GB" b="1" baseline="0" noProof="0" dirty="0" smtClean="0"/>
              <a:t>Model Grant Agreement </a:t>
            </a:r>
            <a:r>
              <a:rPr lang="en-GB" b="0" baseline="0" noProof="0" dirty="0" smtClean="0"/>
              <a:t>and the </a:t>
            </a:r>
            <a:r>
              <a:rPr lang="en-GB" b="1" baseline="0" noProof="0" dirty="0" smtClean="0"/>
              <a:t>FAQs on implementation of CEF Actions</a:t>
            </a:r>
            <a:r>
              <a:rPr lang="en-GB" baseline="0" noProof="0" dirty="0" smtClean="0"/>
              <a:t>, which are also published in the call page. We advise applicants to also consult these documents when considering submitting a proposal.</a:t>
            </a:r>
          </a:p>
          <a:p>
            <a:endParaRPr lang="en-GB" baseline="0" noProof="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smtClean="0"/>
              <a:t>In order to increase consistency and ensure that the certain elements are present, the work programme and call text suggest that when preparing a CBA accompanying the proposal, the Cohesion Policy methodology for Cost-Benefit Analysis is recommended. This methodology is also available for consultation in the call page. </a:t>
            </a:r>
          </a:p>
          <a:p>
            <a:endParaRPr lang="fr-BE" baseline="0" noProof="0" dirty="0" smtClean="0"/>
          </a:p>
        </p:txBody>
      </p:sp>
      <p:sp>
        <p:nvSpPr>
          <p:cNvPr id="4" name="Slide Number Placeholder 3"/>
          <p:cNvSpPr>
            <a:spLocks noGrp="1"/>
          </p:cNvSpPr>
          <p:nvPr>
            <p:ph type="sldNum" sz="quarter" idx="10"/>
          </p:nvPr>
        </p:nvSpPr>
        <p:spPr/>
        <p:txBody>
          <a:bodyPr/>
          <a:lstStyle/>
          <a:p>
            <a:fld id="{8022D9D1-B30A-4074-8893-B86BA6163CDF}" type="slidenum">
              <a:rPr lang="en-GB" smtClean="0"/>
              <a:pPr/>
              <a:t>3</a:t>
            </a:fld>
            <a:endParaRPr lang="en-GB"/>
          </a:p>
        </p:txBody>
      </p:sp>
    </p:spTree>
    <p:extLst>
      <p:ext uri="{BB962C8B-B14F-4D97-AF65-F5344CB8AC3E}">
        <p14:creationId xmlns:p14="http://schemas.microsoft.com/office/powerpoint/2010/main" val="1388023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noProof="0" dirty="0" smtClean="0"/>
              <a:t>As usual,</a:t>
            </a:r>
            <a:r>
              <a:rPr lang="en-GB" baseline="0" noProof="0" dirty="0" smtClean="0"/>
              <a:t> soon after the adoption of the 2019 Annual Work Programme, the call for proposal was published and later opened on the INEA website. Call publishing happened on 05 December 2018 and call opening on 08 January 2019.</a:t>
            </a:r>
          </a:p>
          <a:p>
            <a:r>
              <a:rPr lang="en-GB" baseline="0" noProof="0" dirty="0" smtClean="0"/>
              <a:t>The main reference document for the call is the call text. The call text covers the points mentioned in this slide notably:</a:t>
            </a:r>
          </a:p>
          <a:p>
            <a:endParaRPr lang="en-GB" baseline="0" noProof="0" dirty="0" smtClean="0"/>
          </a:p>
          <a:p>
            <a:r>
              <a:rPr lang="en-GB" b="1" baseline="0" noProof="0" dirty="0" smtClean="0"/>
              <a:t>The priority description: </a:t>
            </a:r>
            <a:r>
              <a:rPr lang="en-GB" baseline="0" noProof="0" dirty="0" smtClean="0"/>
              <a:t>the call texts make reference to the priorities as laid down in the work programme. It is therefore important to refer to both documents when preparing a proposal. </a:t>
            </a:r>
          </a:p>
          <a:p>
            <a:endParaRPr lang="en-GB" b="1" baseline="0" noProof="0" dirty="0" smtClean="0"/>
          </a:p>
          <a:p>
            <a:r>
              <a:rPr lang="en-GB" b="1" baseline="0" noProof="0" dirty="0" smtClean="0"/>
              <a:t>Budget: </a:t>
            </a:r>
            <a:r>
              <a:rPr lang="en-GB" baseline="0" noProof="0" dirty="0" smtClean="0"/>
              <a:t>information on budget is also present in the call text, notably the indicative amount to be allocated on the basis of this call, which is €100 million. The call covers two priorities: Projects on the Comprehensive Network with the budget of €65 million and Reduction of rail freight noise with the budget of €35 million</a:t>
            </a:r>
          </a:p>
          <a:p>
            <a:endParaRPr lang="en-GB" baseline="0" noProof="0" dirty="0" smtClean="0"/>
          </a:p>
          <a:p>
            <a:r>
              <a:rPr lang="en-GB" b="1" baseline="0" noProof="0" dirty="0" smtClean="0"/>
              <a:t>Timetable: </a:t>
            </a:r>
            <a:r>
              <a:rPr lang="en-GB" baseline="0" noProof="0" dirty="0" smtClean="0"/>
              <a:t>the call text refers to the indicative timetable for the call, from the moment of publication of the call up to the signature of the grant agreements. </a:t>
            </a:r>
          </a:p>
          <a:p>
            <a:r>
              <a:rPr lang="en-GB" baseline="0" noProof="0" dirty="0" smtClean="0"/>
              <a:t>The </a:t>
            </a:r>
            <a:r>
              <a:rPr lang="en-GB" b="1" baseline="0" noProof="0" dirty="0" smtClean="0"/>
              <a:t>admissibility </a:t>
            </a:r>
            <a:r>
              <a:rPr lang="en-GB" baseline="0" noProof="0" dirty="0" smtClean="0"/>
              <a:t>and </a:t>
            </a:r>
            <a:r>
              <a:rPr lang="en-GB" b="1" baseline="0" noProof="0" dirty="0" smtClean="0"/>
              <a:t>eligibility criteria</a:t>
            </a:r>
            <a:r>
              <a:rPr lang="en-GB" baseline="0" noProof="0" dirty="0" smtClean="0"/>
              <a:t>, as well as the </a:t>
            </a:r>
            <a:r>
              <a:rPr lang="en-GB" b="1" baseline="0" noProof="0" dirty="0" smtClean="0"/>
              <a:t>exclusion</a:t>
            </a:r>
            <a:r>
              <a:rPr lang="en-GB" baseline="0" noProof="0" dirty="0" smtClean="0"/>
              <a:t>, </a:t>
            </a:r>
            <a:r>
              <a:rPr lang="en-GB" b="1" baseline="0" noProof="0" dirty="0" smtClean="0"/>
              <a:t>selection</a:t>
            </a:r>
            <a:r>
              <a:rPr lang="en-GB" baseline="0" noProof="0" dirty="0" smtClean="0"/>
              <a:t> and </a:t>
            </a:r>
            <a:r>
              <a:rPr lang="en-GB" b="1" baseline="0" noProof="0" dirty="0" smtClean="0"/>
              <a:t>award</a:t>
            </a:r>
            <a:r>
              <a:rPr lang="en-GB" baseline="0" noProof="0" dirty="0" smtClean="0"/>
              <a:t> criteria can also be found in the call text. The procedure for the submission and evaluation of proposals is also explained in the call text. These elements will however be covered in the next presentations so there is no need to provide much detail at this stage. </a:t>
            </a:r>
          </a:p>
          <a:p>
            <a:endParaRPr lang="en-GB" baseline="0" noProof="0" dirty="0" smtClean="0"/>
          </a:p>
          <a:p>
            <a:r>
              <a:rPr lang="en-GB" baseline="0" noProof="0" dirty="0" smtClean="0"/>
              <a:t>The call text also refers to some </a:t>
            </a:r>
            <a:r>
              <a:rPr lang="en-GB" b="1" baseline="0" noProof="0" dirty="0" smtClean="0"/>
              <a:t>legal provisions</a:t>
            </a:r>
            <a:r>
              <a:rPr lang="en-GB" baseline="0" noProof="0" dirty="0" smtClean="0"/>
              <a:t>, notably the fact that actions shall only be financed if in conformity with EU law and which are in line with the relevant EU policies, in particular, in the areas of competition, protection of the environment, state aid and public procurement. </a:t>
            </a:r>
          </a:p>
          <a:p>
            <a:endParaRPr lang="en-GB" baseline="0" noProof="0" dirty="0" smtClean="0"/>
          </a:p>
          <a:p>
            <a:r>
              <a:rPr lang="en-GB" baseline="0" noProof="0" dirty="0" smtClean="0"/>
              <a:t>The text also referred to general </a:t>
            </a:r>
            <a:r>
              <a:rPr lang="en-GB" b="1" baseline="0" noProof="0" dirty="0" smtClean="0"/>
              <a:t>financial provisions </a:t>
            </a:r>
            <a:r>
              <a:rPr lang="en-GB" baseline="0" noProof="0" dirty="0" smtClean="0"/>
              <a:t>as well the funding forms. This includes information on co-funding rates, eligible costs, payment arrangements (notably info on pre-</a:t>
            </a:r>
            <a:r>
              <a:rPr lang="en-GB" baseline="0" noProof="0" dirty="0" err="1" smtClean="0"/>
              <a:t>fianancing</a:t>
            </a:r>
            <a:r>
              <a:rPr lang="en-GB" baseline="0" noProof="0" dirty="0" smtClean="0"/>
              <a:t>) and so on…. </a:t>
            </a:r>
          </a:p>
          <a:p>
            <a:endParaRPr lang="en-GB" baseline="0" noProof="0" dirty="0" smtClean="0"/>
          </a:p>
          <a:p>
            <a:r>
              <a:rPr lang="en-GB" baseline="0" noProof="0" dirty="0" smtClean="0"/>
              <a:t>Finally, the text also makes reference other more practical aspects for </a:t>
            </a:r>
            <a:r>
              <a:rPr lang="en-GB" b="1" baseline="0" noProof="0" dirty="0" smtClean="0"/>
              <a:t>applicants</a:t>
            </a:r>
            <a:r>
              <a:rPr lang="en-GB" baseline="0" noProof="0" dirty="0" smtClean="0"/>
              <a:t> on how to submit a proposal and where to get additional </a:t>
            </a:r>
            <a:r>
              <a:rPr lang="en-GB" b="1" baseline="0" noProof="0" dirty="0" smtClean="0"/>
              <a:t>information</a:t>
            </a:r>
            <a:r>
              <a:rPr lang="en-GB" baseline="0" noProof="0" dirty="0" smtClean="0"/>
              <a:t>. </a:t>
            </a:r>
          </a:p>
        </p:txBody>
      </p:sp>
      <p:sp>
        <p:nvSpPr>
          <p:cNvPr id="4" name="Slide Number Placeholder 3"/>
          <p:cNvSpPr>
            <a:spLocks noGrp="1"/>
          </p:cNvSpPr>
          <p:nvPr>
            <p:ph type="sldNum" sz="quarter" idx="10"/>
          </p:nvPr>
        </p:nvSpPr>
        <p:spPr/>
        <p:txBody>
          <a:bodyPr/>
          <a:lstStyle/>
          <a:p>
            <a:pPr>
              <a:defRPr/>
            </a:pPr>
            <a:fld id="{DFBDD0AD-9921-49A3-B17F-2F8135CE9843}" type="slidenum">
              <a:rPr lang="en-GB" smtClean="0"/>
              <a:pPr>
                <a:defRPr/>
              </a:pPr>
              <a:t>4</a:t>
            </a:fld>
            <a:endParaRPr lang="en-GB"/>
          </a:p>
        </p:txBody>
      </p:sp>
    </p:spTree>
    <p:extLst>
      <p:ext uri="{BB962C8B-B14F-4D97-AF65-F5344CB8AC3E}">
        <p14:creationId xmlns:p14="http://schemas.microsoft.com/office/powerpoint/2010/main" val="870106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pPr>
            <a:r>
              <a:rPr lang="en-GB" noProof="0" dirty="0" smtClean="0"/>
              <a:t>Some aspects</a:t>
            </a:r>
            <a:r>
              <a:rPr lang="en-GB" baseline="0" noProof="0" dirty="0" smtClean="0"/>
              <a:t> of the call are worth highlighting:</a:t>
            </a:r>
          </a:p>
          <a:p>
            <a:pPr marL="0" indent="0">
              <a:buFont typeface="Arial" charset="0"/>
              <a:buNone/>
            </a:pPr>
            <a:endParaRPr lang="en-GB" baseline="0" noProof="0" dirty="0" smtClean="0"/>
          </a:p>
          <a:p>
            <a:pPr marL="0" indent="0">
              <a:buFont typeface="Arial" charset="0"/>
              <a:buNone/>
            </a:pPr>
            <a:r>
              <a:rPr lang="en-GB" sz="1200" b="0" i="0" u="none" strike="noStrike" kern="1200" baseline="0" noProof="0" dirty="0" smtClean="0">
                <a:solidFill>
                  <a:schemeClr val="tx1"/>
                </a:solidFill>
                <a:latin typeface="Arial" charset="0"/>
                <a:ea typeface="+mn-ea"/>
                <a:cs typeface="+mn-cs"/>
              </a:rPr>
              <a:t>A proposal submitted under this call must address either </a:t>
            </a:r>
            <a:r>
              <a:rPr lang="en-GB" sz="1200" b="1" i="0" u="none" strike="noStrike" kern="1200" baseline="0" noProof="0" dirty="0" smtClean="0">
                <a:solidFill>
                  <a:schemeClr val="tx1"/>
                </a:solidFill>
                <a:latin typeface="Arial" charset="0"/>
                <a:ea typeface="+mn-ea"/>
                <a:cs typeface="+mn-cs"/>
              </a:rPr>
              <a:t>works</a:t>
            </a:r>
            <a:r>
              <a:rPr lang="en-GB" sz="1200" b="0" i="0" u="none" strike="noStrike" kern="1200" baseline="0" noProof="0" dirty="0" smtClean="0">
                <a:solidFill>
                  <a:schemeClr val="tx1"/>
                </a:solidFill>
                <a:latin typeface="Arial" charset="0"/>
                <a:ea typeface="+mn-ea"/>
                <a:cs typeface="+mn-cs"/>
              </a:rPr>
              <a:t> or </a:t>
            </a:r>
            <a:r>
              <a:rPr lang="en-GB" sz="1200" b="1" i="0" u="none" strike="noStrike" kern="1200" baseline="0" noProof="0" dirty="0" smtClean="0">
                <a:solidFill>
                  <a:schemeClr val="tx1"/>
                </a:solidFill>
                <a:latin typeface="Arial" charset="0"/>
                <a:ea typeface="+mn-ea"/>
                <a:cs typeface="+mn-cs"/>
              </a:rPr>
              <a:t>studies</a:t>
            </a:r>
            <a:r>
              <a:rPr lang="en-GB" sz="1200" b="0" i="0" u="none" strike="noStrike" kern="1200" baseline="0" noProof="0" dirty="0" smtClean="0">
                <a:solidFill>
                  <a:schemeClr val="tx1"/>
                </a:solidFill>
                <a:latin typeface="Arial" charset="0"/>
                <a:ea typeface="+mn-ea"/>
                <a:cs typeface="+mn-cs"/>
              </a:rPr>
              <a:t>. In addition, proposals </a:t>
            </a:r>
            <a:r>
              <a:rPr lang="en-GB" sz="1200" b="1" i="0" u="none" strike="noStrike" kern="1200" baseline="0" noProof="0" dirty="0" smtClean="0">
                <a:solidFill>
                  <a:schemeClr val="tx1"/>
                </a:solidFill>
                <a:latin typeface="Arial" charset="0"/>
                <a:ea typeface="+mn-ea"/>
                <a:cs typeface="+mn-cs"/>
              </a:rPr>
              <a:t>may combine studies and works </a:t>
            </a:r>
            <a:r>
              <a:rPr lang="en-GB" sz="1200" b="0" i="0" u="none" strike="noStrike" kern="1200" baseline="0" noProof="0" dirty="0" smtClean="0">
                <a:solidFill>
                  <a:schemeClr val="tx1"/>
                </a:solidFill>
                <a:latin typeface="Arial" charset="0"/>
                <a:ea typeface="+mn-ea"/>
                <a:cs typeface="+mn-cs"/>
              </a:rPr>
              <a:t>as long as the respective activities and related budget are clearly defined and separated. Finally, studies may include pilot activities under certain conditions laid down in the call text. </a:t>
            </a:r>
          </a:p>
          <a:p>
            <a:pPr marL="0" indent="0">
              <a:buFont typeface="Arial" charset="0"/>
              <a:buNone/>
            </a:pPr>
            <a:endParaRPr lang="en-GB" sz="1200" b="0" i="0" u="none" strike="noStrike" kern="1200" baseline="0" noProof="0" dirty="0" smtClean="0">
              <a:solidFill>
                <a:schemeClr val="tx1"/>
              </a:solidFill>
              <a:latin typeface="Arial" charset="0"/>
              <a:ea typeface="+mn-ea"/>
              <a:cs typeface="+mn-cs"/>
            </a:endParaRPr>
          </a:p>
          <a:p>
            <a:pPr marL="0" indent="0">
              <a:buFont typeface="Arial" charset="0"/>
              <a:buNone/>
            </a:pPr>
            <a:r>
              <a:rPr lang="en-GB" sz="1200" b="0" i="0" u="none" strike="noStrike" kern="1200" baseline="0" noProof="0" dirty="0" smtClean="0">
                <a:solidFill>
                  <a:schemeClr val="tx1"/>
                </a:solidFill>
                <a:latin typeface="Arial" charset="0"/>
                <a:ea typeface="+mn-ea"/>
                <a:cs typeface="+mn-cs"/>
              </a:rPr>
              <a:t>Depending of the type of action, different co-funding rates will apply. </a:t>
            </a:r>
            <a:endParaRPr lang="en-GB" baseline="0" noProof="0" dirty="0" smtClean="0"/>
          </a:p>
          <a:p>
            <a:pPr marL="171450" indent="-171450">
              <a:buFont typeface="Arial" charset="0"/>
              <a:buChar char="•"/>
            </a:pPr>
            <a:endParaRPr lang="en-GB" baseline="0" noProof="0" dirty="0" smtClean="0"/>
          </a:p>
        </p:txBody>
      </p:sp>
      <p:sp>
        <p:nvSpPr>
          <p:cNvPr id="4" name="Slide Number Placeholder 3"/>
          <p:cNvSpPr>
            <a:spLocks noGrp="1"/>
          </p:cNvSpPr>
          <p:nvPr>
            <p:ph type="sldNum" sz="quarter" idx="10"/>
          </p:nvPr>
        </p:nvSpPr>
        <p:spPr/>
        <p:txBody>
          <a:bodyPr/>
          <a:lstStyle/>
          <a:p>
            <a:pPr>
              <a:defRPr/>
            </a:pPr>
            <a:fld id="{DFBDD0AD-9921-49A3-B17F-2F8135CE9843}" type="slidenum">
              <a:rPr lang="en-GB" smtClean="0"/>
              <a:pPr>
                <a:defRPr/>
              </a:pPr>
              <a:t>5</a:t>
            </a:fld>
            <a:endParaRPr lang="en-GB"/>
          </a:p>
        </p:txBody>
      </p:sp>
    </p:spTree>
    <p:extLst>
      <p:ext uri="{BB962C8B-B14F-4D97-AF65-F5344CB8AC3E}">
        <p14:creationId xmlns:p14="http://schemas.microsoft.com/office/powerpoint/2010/main" val="2845518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endParaRPr lang="en-GB" baseline="0" noProof="0" dirty="0" smtClean="0"/>
          </a:p>
        </p:txBody>
      </p:sp>
      <p:sp>
        <p:nvSpPr>
          <p:cNvPr id="4" name="Slide Number Placeholder 3"/>
          <p:cNvSpPr>
            <a:spLocks noGrp="1"/>
          </p:cNvSpPr>
          <p:nvPr>
            <p:ph type="sldNum" sz="quarter" idx="10"/>
          </p:nvPr>
        </p:nvSpPr>
        <p:spPr/>
        <p:txBody>
          <a:bodyPr/>
          <a:lstStyle/>
          <a:p>
            <a:pPr>
              <a:defRPr/>
            </a:pPr>
            <a:fld id="{DFBDD0AD-9921-49A3-B17F-2F8135CE9843}" type="slidenum">
              <a:rPr lang="en-GB" smtClean="0"/>
              <a:pPr>
                <a:defRPr/>
              </a:pPr>
              <a:t>6</a:t>
            </a:fld>
            <a:endParaRPr lang="en-GB"/>
          </a:p>
        </p:txBody>
      </p:sp>
    </p:spTree>
    <p:extLst>
      <p:ext uri="{BB962C8B-B14F-4D97-AF65-F5344CB8AC3E}">
        <p14:creationId xmlns:p14="http://schemas.microsoft.com/office/powerpoint/2010/main" val="2845518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pPr>
            <a:endParaRPr lang="en-GB" baseline="0" noProof="0" dirty="0" smtClean="0"/>
          </a:p>
          <a:p>
            <a:pPr marL="0" indent="0">
              <a:buFont typeface="Arial" charset="0"/>
              <a:buNone/>
            </a:pPr>
            <a:r>
              <a:rPr lang="en-GB" baseline="0" noProof="0" dirty="0" smtClean="0"/>
              <a:t>As was the case for past calls, </a:t>
            </a:r>
            <a:r>
              <a:rPr lang="en-GB" b="1" baseline="0" noProof="0" dirty="0" smtClean="0"/>
              <a:t>costs are eligible as of the date of submissions</a:t>
            </a:r>
            <a:r>
              <a:rPr lang="en-GB" baseline="0" noProof="0" dirty="0" smtClean="0"/>
              <a:t>. Of course this is at own risk of the applicants in the sense that if a proposal is not selected for funding and awarded a grant, any costs incurred will not be reimbursed. It is also important to keep in mind that only the last date of submission will be considered for the eligibility of costs. Therefore, if a proposal is submitted, reopened for editing and then submitted again, the date that stands for the eligibility of costs is the last. </a:t>
            </a:r>
          </a:p>
          <a:p>
            <a:pPr marL="0" indent="0">
              <a:buFont typeface="Arial" charset="0"/>
              <a:buNone/>
            </a:pPr>
            <a:endParaRPr lang="en-GB" baseline="0" noProof="0" dirty="0" smtClean="0"/>
          </a:p>
          <a:p>
            <a:r>
              <a:rPr lang="en-GB" noProof="0" dirty="0" smtClean="0"/>
              <a:t>Also similarly to past calls, the work programme sets an </a:t>
            </a:r>
            <a:r>
              <a:rPr lang="en-GB" b="1" noProof="0" dirty="0" smtClean="0"/>
              <a:t>end date for the</a:t>
            </a:r>
            <a:r>
              <a:rPr lang="en-GB" b="1" baseline="0" noProof="0" dirty="0" smtClean="0"/>
              <a:t> actions </a:t>
            </a:r>
            <a:r>
              <a:rPr lang="en-GB" baseline="0" noProof="0" dirty="0" smtClean="0"/>
              <a:t>selected under this call, which should be at the latest 31 December 2023. Any costs incurred after will not be eligible. </a:t>
            </a:r>
          </a:p>
          <a:p>
            <a:pPr marL="171450" indent="-171450">
              <a:buFont typeface="Arial" charset="0"/>
              <a:buChar char="•"/>
            </a:pPr>
            <a:endParaRPr lang="en-GB" baseline="0" noProof="0" dirty="0" smtClean="0"/>
          </a:p>
          <a:p>
            <a:pPr marL="171450" indent="-171450">
              <a:buFont typeface="Arial" charset="0"/>
              <a:buChar char="•"/>
            </a:pPr>
            <a:endParaRPr lang="en-GB" baseline="0" noProof="0" dirty="0" smtClean="0"/>
          </a:p>
        </p:txBody>
      </p:sp>
      <p:sp>
        <p:nvSpPr>
          <p:cNvPr id="4" name="Slide Number Placeholder 3"/>
          <p:cNvSpPr>
            <a:spLocks noGrp="1"/>
          </p:cNvSpPr>
          <p:nvPr>
            <p:ph type="sldNum" sz="quarter" idx="10"/>
          </p:nvPr>
        </p:nvSpPr>
        <p:spPr/>
        <p:txBody>
          <a:bodyPr/>
          <a:lstStyle/>
          <a:p>
            <a:pPr>
              <a:defRPr/>
            </a:pPr>
            <a:fld id="{DFBDD0AD-9921-49A3-B17F-2F8135CE9843}" type="slidenum">
              <a:rPr lang="en-GB" smtClean="0"/>
              <a:pPr>
                <a:defRPr/>
              </a:pPr>
              <a:t>7</a:t>
            </a:fld>
            <a:endParaRPr lang="en-GB"/>
          </a:p>
        </p:txBody>
      </p:sp>
    </p:spTree>
    <p:extLst>
      <p:ext uri="{BB962C8B-B14F-4D97-AF65-F5344CB8AC3E}">
        <p14:creationId xmlns:p14="http://schemas.microsoft.com/office/powerpoint/2010/main" val="2845518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9611" indent="-288434" eaLnBrk="0" hangingPunct="0">
              <a:spcBef>
                <a:spcPct val="30000"/>
              </a:spcBef>
              <a:defRPr sz="1200">
                <a:solidFill>
                  <a:schemeClr val="tx1"/>
                </a:solidFill>
                <a:latin typeface="Arial" charset="0"/>
              </a:defRPr>
            </a:lvl2pPr>
            <a:lvl3pPr marL="1153735" indent="-229797" eaLnBrk="0" hangingPunct="0">
              <a:spcBef>
                <a:spcPct val="30000"/>
              </a:spcBef>
              <a:defRPr sz="1200">
                <a:solidFill>
                  <a:schemeClr val="tx1"/>
                </a:solidFill>
                <a:latin typeface="Arial" charset="0"/>
              </a:defRPr>
            </a:lvl3pPr>
            <a:lvl4pPr marL="1616497" indent="-229797" eaLnBrk="0" hangingPunct="0">
              <a:spcBef>
                <a:spcPct val="30000"/>
              </a:spcBef>
              <a:defRPr sz="1200">
                <a:solidFill>
                  <a:schemeClr val="tx1"/>
                </a:solidFill>
                <a:latin typeface="Arial" charset="0"/>
              </a:defRPr>
            </a:lvl4pPr>
            <a:lvl5pPr marL="2077675" indent="-229797" eaLnBrk="0" hangingPunct="0">
              <a:spcBef>
                <a:spcPct val="30000"/>
              </a:spcBef>
              <a:defRPr sz="1200">
                <a:solidFill>
                  <a:schemeClr val="tx1"/>
                </a:solidFill>
                <a:latin typeface="Arial" charset="0"/>
              </a:defRPr>
            </a:lvl5pPr>
            <a:lvl6pPr marL="2534098" indent="-229797" eaLnBrk="0" fontAlgn="base" hangingPunct="0">
              <a:spcBef>
                <a:spcPct val="30000"/>
              </a:spcBef>
              <a:spcAft>
                <a:spcPct val="0"/>
              </a:spcAft>
              <a:defRPr sz="1200">
                <a:solidFill>
                  <a:schemeClr val="tx1"/>
                </a:solidFill>
                <a:latin typeface="Arial" charset="0"/>
              </a:defRPr>
            </a:lvl6pPr>
            <a:lvl7pPr marL="2990520" indent="-229797" eaLnBrk="0" fontAlgn="base" hangingPunct="0">
              <a:spcBef>
                <a:spcPct val="30000"/>
              </a:spcBef>
              <a:spcAft>
                <a:spcPct val="0"/>
              </a:spcAft>
              <a:defRPr sz="1200">
                <a:solidFill>
                  <a:schemeClr val="tx1"/>
                </a:solidFill>
                <a:latin typeface="Arial" charset="0"/>
              </a:defRPr>
            </a:lvl7pPr>
            <a:lvl8pPr marL="3446943" indent="-229797" eaLnBrk="0" fontAlgn="base" hangingPunct="0">
              <a:spcBef>
                <a:spcPct val="30000"/>
              </a:spcBef>
              <a:spcAft>
                <a:spcPct val="0"/>
              </a:spcAft>
              <a:defRPr sz="1200">
                <a:solidFill>
                  <a:schemeClr val="tx1"/>
                </a:solidFill>
                <a:latin typeface="Arial" charset="0"/>
              </a:defRPr>
            </a:lvl8pPr>
            <a:lvl9pPr marL="3903366" indent="-229797"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D9CC06E-03B0-423C-A697-A2E135B5CF5B}" type="slidenum">
              <a:rPr lang="en-GB" altLang="de-DE" smtClean="0"/>
              <a:pPr eaLnBrk="1" hangingPunct="1">
                <a:spcBef>
                  <a:spcPct val="0"/>
                </a:spcBef>
              </a:pPr>
              <a:t>8</a:t>
            </a:fld>
            <a:endParaRPr lang="en-GB" altLang="de-DE"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US" altLang="de-DE"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8022D9D1-B30A-4074-8893-B86BA6163CDF}" type="slidenum">
              <a:rPr lang="en-GB" smtClean="0"/>
              <a:pPr/>
              <a:t>9</a:t>
            </a:fld>
            <a:endParaRPr lang="en-GB"/>
          </a:p>
        </p:txBody>
      </p:sp>
    </p:spTree>
    <p:extLst>
      <p:ext uri="{BB962C8B-B14F-4D97-AF65-F5344CB8AC3E}">
        <p14:creationId xmlns:p14="http://schemas.microsoft.com/office/powerpoint/2010/main" val="33717857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3961212" y="260917"/>
            <a:ext cx="1429539" cy="994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hasCustomPrompt="1"/>
          </p:nvPr>
        </p:nvSpPr>
        <p:spPr>
          <a:xfrm>
            <a:off x="611560" y="1340768"/>
            <a:ext cx="8136904" cy="2578769"/>
          </a:xfrm>
        </p:spPr>
        <p:txBody>
          <a:bodyPr/>
          <a:lstStyle>
            <a:lvl1pPr marL="3175" algn="r">
              <a:tabLst>
                <a:tab pos="7899400" algn="l"/>
              </a:tabLst>
              <a:defRPr sz="6000">
                <a:solidFill>
                  <a:srgbClr val="FFD624"/>
                </a:solidFill>
              </a:defRPr>
            </a:lvl1pPr>
          </a:lstStyle>
          <a:p>
            <a:pPr lvl="0"/>
            <a:r>
              <a:rPr lang="fr-BE" noProof="0" dirty="0" err="1" smtClean="0"/>
              <a:t>Title</a:t>
            </a:r>
            <a:r>
              <a:rPr lang="fr-BE" noProof="0" dirty="0" smtClean="0"/>
              <a:t> of the </a:t>
            </a:r>
            <a:r>
              <a:rPr lang="fr-BE" noProof="0" dirty="0" err="1" smtClean="0"/>
              <a:t>presentation</a:t>
            </a:r>
            <a:endParaRPr lang="en-GB" noProof="0" dirty="0" smtClean="0"/>
          </a:p>
        </p:txBody>
      </p:sp>
      <p:sp>
        <p:nvSpPr>
          <p:cNvPr id="3077" name="Rectangle 5"/>
          <p:cNvSpPr>
            <a:spLocks noGrp="1" noChangeArrowheads="1"/>
          </p:cNvSpPr>
          <p:nvPr>
            <p:ph type="subTitle" idx="1" hasCustomPrompt="1"/>
          </p:nvPr>
        </p:nvSpPr>
        <p:spPr>
          <a:xfrm>
            <a:off x="607343" y="4293096"/>
            <a:ext cx="8137276" cy="864790"/>
          </a:xfrm>
        </p:spPr>
        <p:txBody>
          <a:bodyPr/>
          <a:lstStyle>
            <a:lvl1pPr marL="0" indent="0">
              <a:buFontTx/>
              <a:buNone/>
              <a:defRPr sz="2400" b="0" i="1">
                <a:solidFill>
                  <a:schemeClr val="bg1"/>
                </a:solidFill>
              </a:defRPr>
            </a:lvl1pPr>
          </a:lstStyle>
          <a:p>
            <a:pPr lvl="0"/>
            <a:r>
              <a:rPr lang="fr-BE" noProof="0" dirty="0" err="1" smtClean="0"/>
              <a:t>Subtitle</a:t>
            </a:r>
            <a:r>
              <a:rPr lang="fr-BE" noProof="0" dirty="0" smtClean="0"/>
              <a:t> 24pt </a:t>
            </a:r>
            <a:r>
              <a:rPr lang="fr-BE" noProof="0" dirty="0" err="1" smtClean="0"/>
              <a:t>italic</a:t>
            </a:r>
            <a:endParaRPr lang="en-GB" noProof="0" dirty="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dirty="0"/>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9F378DCA-F9E4-4CDD-8A13-C630B09D24B6}" type="slidenum">
              <a:rPr lang="en-GB" smtClean="0"/>
              <a:t>‹#›</a:t>
            </a:fld>
            <a:endParaRPr lang="en-GB" dirty="0"/>
          </a:p>
        </p:txBody>
      </p:sp>
      <p:sp>
        <p:nvSpPr>
          <p:cNvPr id="6" name="Text Placeholder 5"/>
          <p:cNvSpPr>
            <a:spLocks noGrp="1"/>
          </p:cNvSpPr>
          <p:nvPr>
            <p:ph type="body" sz="quarter" idx="11" hasCustomPrompt="1"/>
          </p:nvPr>
        </p:nvSpPr>
        <p:spPr>
          <a:xfrm>
            <a:off x="607529" y="5373216"/>
            <a:ext cx="8136904" cy="576288"/>
          </a:xfrm>
        </p:spPr>
        <p:txBody>
          <a:bodyPr/>
          <a:lstStyle>
            <a:lvl1pPr marL="0" indent="0">
              <a:buNone/>
              <a:defRPr sz="1400" i="0">
                <a:solidFill>
                  <a:schemeClr val="bg1"/>
                </a:solidFill>
              </a:defRPr>
            </a:lvl1pPr>
          </a:lstStyle>
          <a:p>
            <a:pPr lvl="0"/>
            <a:r>
              <a:rPr lang="en-US" dirty="0" smtClean="0"/>
              <a:t>Speaker’s name &amp; title 14pt</a:t>
            </a:r>
            <a:endParaRPr lang="en-GB"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4335653" y="6542675"/>
            <a:ext cx="474664" cy="31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z="1100">
                <a:solidFill>
                  <a:srgbClr val="0F5494"/>
                </a:solidFill>
              </a:defRPr>
            </a:lvl1pPr>
          </a:lstStyle>
          <a:p>
            <a:fld id="{140EBD74-3976-4D4F-88AB-2B5B466341D0}" type="slidenum">
              <a:rPr lang="en-GB" smtClean="0"/>
              <a:pPr/>
              <a:t>‹#›</a:t>
            </a:fld>
            <a:endParaRPr lang="en-GB" dirty="0"/>
          </a:p>
        </p:txBody>
      </p:sp>
    </p:spTree>
    <p:extLst>
      <p:ext uri="{BB962C8B-B14F-4D97-AF65-F5344CB8AC3E}">
        <p14:creationId xmlns:p14="http://schemas.microsoft.com/office/powerpoint/2010/main" val="1479898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z="1100">
                <a:solidFill>
                  <a:srgbClr val="0F5494"/>
                </a:solidFill>
              </a:defRPr>
            </a:lvl1pPr>
          </a:lstStyle>
          <a:p>
            <a:fld id="{6A3DA81D-FF1E-4A7D-A341-CD1A04C02843}" type="slidenum">
              <a:rPr lang="en-GB" smtClean="0"/>
              <a:pPr/>
              <a:t>‹#›</a:t>
            </a:fld>
            <a:endParaRPr lang="en-GB" dirty="0"/>
          </a:p>
        </p:txBody>
      </p:sp>
    </p:spTree>
    <p:extLst>
      <p:ext uri="{BB962C8B-B14F-4D97-AF65-F5344CB8AC3E}">
        <p14:creationId xmlns:p14="http://schemas.microsoft.com/office/powerpoint/2010/main" val="943102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793006"/>
          </a:xfrm>
        </p:spPr>
        <p:txBody>
          <a:bodyPr/>
          <a:lstStyle>
            <a:lvl1pPr marL="88900" inden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2348881"/>
            <a:ext cx="8229600" cy="3672508"/>
          </a:xfrm>
        </p:spPr>
        <p:txBody>
          <a:bodyPr/>
          <a:lstStyle>
            <a:lvl1pPr marL="177800" indent="-177800">
              <a:defRPr/>
            </a:lvl1pPr>
            <a:lvl2pPr marL="723900" indent="-368300">
              <a:defRPr/>
            </a:lvl2pPr>
            <a:lvl3pPr marL="1257300" indent="-342900">
              <a:buFont typeface="Arial" pitchFamily="34" charset="0"/>
              <a:buChar char="•"/>
              <a:defRPr/>
            </a:lvl3pPr>
          </a:lstStyle>
          <a:p>
            <a:pPr lvl="0"/>
            <a:r>
              <a:rPr lang="en-US" dirty="0" smtClean="0"/>
              <a:t>Click to edit Master text styles</a:t>
            </a:r>
          </a:p>
          <a:p>
            <a:pPr lvl="1"/>
            <a:r>
              <a:rPr lang="en-US" dirty="0" smtClean="0"/>
              <a:t>Second level</a:t>
            </a:r>
          </a:p>
          <a:p>
            <a:pPr lvl="2"/>
            <a:r>
              <a:rPr lang="en-US" dirty="0" smtClean="0"/>
              <a:t>	Third level</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z="1100">
                <a:solidFill>
                  <a:srgbClr val="0F5494"/>
                </a:solidFill>
              </a:defRPr>
            </a:lvl1pPr>
          </a:lstStyle>
          <a:p>
            <a:fld id="{F3649A0F-F272-4D8B-8A00-9FEB1D8D47BD}" type="slidenum">
              <a:rPr lang="en-GB" smtClean="0"/>
              <a:pPr/>
              <a:t>‹#›</a:t>
            </a:fld>
            <a:endParaRPr lang="en-GB" dirty="0"/>
          </a:p>
        </p:txBody>
      </p:sp>
    </p:spTree>
    <p:extLst>
      <p:ext uri="{BB962C8B-B14F-4D97-AF65-F5344CB8AC3E}">
        <p14:creationId xmlns:p14="http://schemas.microsoft.com/office/powerpoint/2010/main" val="31399077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sz="1100">
                <a:solidFill>
                  <a:srgbClr val="0F5494"/>
                </a:solidFill>
              </a:defRPr>
            </a:lvl1pPr>
          </a:lstStyle>
          <a:p>
            <a:fld id="{B9ED0EF6-C031-42E2-A246-15EAC6C7F16D}" type="slidenum">
              <a:rPr lang="en-GB" smtClean="0"/>
              <a:pPr/>
              <a:t>‹#›</a:t>
            </a:fld>
            <a:endParaRPr lang="en-GB" dirty="0"/>
          </a:p>
        </p:txBody>
      </p:sp>
    </p:spTree>
    <p:extLst>
      <p:ext uri="{BB962C8B-B14F-4D97-AF65-F5344CB8AC3E}">
        <p14:creationId xmlns:p14="http://schemas.microsoft.com/office/powerpoint/2010/main" val="2602375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sz="1100">
                <a:solidFill>
                  <a:srgbClr val="0F5494"/>
                </a:solidFill>
              </a:defRPr>
            </a:lvl1pPr>
          </a:lstStyle>
          <a:p>
            <a:fld id="{CE25E8E0-C1EA-42C4-9805-CAAD75D13374}" type="slidenum">
              <a:rPr lang="en-GB" smtClean="0"/>
              <a:pPr/>
              <a:t>‹#›</a:t>
            </a:fld>
            <a:endParaRPr lang="en-GB" dirty="0"/>
          </a:p>
        </p:txBody>
      </p:sp>
    </p:spTree>
    <p:extLst>
      <p:ext uri="{BB962C8B-B14F-4D97-AF65-F5344CB8AC3E}">
        <p14:creationId xmlns:p14="http://schemas.microsoft.com/office/powerpoint/2010/main" val="1485122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D03A1802-8089-4048-A9BA-6CE7F359A7C9}" type="slidenum">
              <a:rPr lang="en-GB"/>
              <a:pPr/>
              <a:t>‹#›</a:t>
            </a:fld>
            <a:endParaRPr lang="en-GB"/>
          </a:p>
        </p:txBody>
      </p:sp>
    </p:spTree>
    <p:extLst>
      <p:ext uri="{BB962C8B-B14F-4D97-AF65-F5344CB8AC3E}">
        <p14:creationId xmlns:p14="http://schemas.microsoft.com/office/powerpoint/2010/main" val="1661610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EA2669E4-4970-4DCD-81D3-680C3E6D682F}" type="slidenum">
              <a:rPr lang="en-GB"/>
              <a:pPr/>
              <a:t>‹#›</a:t>
            </a:fld>
            <a:endParaRPr lang="en-GB"/>
          </a:p>
        </p:txBody>
      </p:sp>
    </p:spTree>
    <p:extLst>
      <p:ext uri="{BB962C8B-B14F-4D97-AF65-F5344CB8AC3E}">
        <p14:creationId xmlns:p14="http://schemas.microsoft.com/office/powerpoint/2010/main" val="4079050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C29E5221-74E3-4A67-892D-05E58E36E877}" type="slidenum">
              <a:rPr lang="en-GB"/>
              <a:pPr/>
              <a:t>‹#›</a:t>
            </a:fld>
            <a:endParaRPr lang="en-GB"/>
          </a:p>
        </p:txBody>
      </p:sp>
    </p:spTree>
    <p:extLst>
      <p:ext uri="{BB962C8B-B14F-4D97-AF65-F5344CB8AC3E}">
        <p14:creationId xmlns:p14="http://schemas.microsoft.com/office/powerpoint/2010/main" val="4065408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sz="1100">
                <a:solidFill>
                  <a:srgbClr val="0F5494"/>
                </a:solidFill>
              </a:defRPr>
            </a:lvl1pPr>
          </a:lstStyle>
          <a:p>
            <a:fld id="{97C6DD64-2A30-4A14-8487-6B3F02A945DA}" type="slidenum">
              <a:rPr lang="en-GB" smtClean="0"/>
              <a:pPr/>
              <a:t>‹#›</a:t>
            </a:fld>
            <a:endParaRPr lang="en-GB" dirty="0"/>
          </a:p>
        </p:txBody>
      </p:sp>
    </p:spTree>
    <p:extLst>
      <p:ext uri="{BB962C8B-B14F-4D97-AF65-F5344CB8AC3E}">
        <p14:creationId xmlns:p14="http://schemas.microsoft.com/office/powerpoint/2010/main" val="1799690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9FABB1FF-16F1-4832-A71A-439982CDB4D2}" type="slidenum">
              <a:rPr lang="en-GB"/>
              <a:pPr/>
              <a:t>‹#›</a:t>
            </a:fld>
            <a:endParaRPr lang="en-GB"/>
          </a:p>
        </p:txBody>
      </p:sp>
    </p:spTree>
    <p:extLst>
      <p:ext uri="{BB962C8B-B14F-4D97-AF65-F5344CB8AC3E}">
        <p14:creationId xmlns:p14="http://schemas.microsoft.com/office/powerpoint/2010/main" val="1933201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4335653" y="6542675"/>
            <a:ext cx="474664" cy="31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dirty="0"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dirty="0" smtClean="0"/>
              <a:t>Second </a:t>
            </a:r>
            <a:r>
              <a:rPr lang="fr-BE" dirty="0" err="1" smtClean="0"/>
              <a:t>level</a:t>
            </a:r>
            <a:endParaRPr lang="en-GB" dirty="0" smtClean="0"/>
          </a:p>
          <a:p>
            <a:pPr lvl="1"/>
            <a:r>
              <a:rPr lang="en-GB" dirty="0" smtClean="0"/>
              <a:t>Third level</a:t>
            </a:r>
          </a:p>
          <a:p>
            <a:pPr lvl="2"/>
            <a:r>
              <a:rPr lang="en-GB" dirty="0"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900" baseline="0">
                <a:solidFill>
                  <a:srgbClr val="0F5494"/>
                </a:solidFill>
                <a:latin typeface="+mj-lt"/>
              </a:defRPr>
            </a:lvl1pPr>
          </a:lstStyle>
          <a:p>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900" baseline="0">
                <a:solidFill>
                  <a:srgbClr val="0F5494"/>
                </a:solidFill>
                <a:latin typeface="+mj-lt"/>
              </a:defRPr>
            </a:lvl1pPr>
          </a:lstStyle>
          <a:p>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endParaRPr lang="en-GB" dirty="0" smtClean="0"/>
          </a:p>
          <a:p>
            <a:fld id="{80A6BB90-9756-45ED-8771-78836E816BE0}" type="slidenum">
              <a:rPr lang="en-GB" sz="900" smtClean="0">
                <a:latin typeface="+mj-lt"/>
              </a:rPr>
              <a:pPr/>
              <a:t>‹#›</a:t>
            </a:fld>
            <a:endParaRPr lang="en-GB" sz="900" dirty="0">
              <a:latin typeface="+mj-lt"/>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p:cNvPicPr>
            <a:picLocks noChangeAspect="1" noChangeArrowheads="1"/>
          </p:cNvPicPr>
          <p:nvPr userDrawn="1"/>
        </p:nvPicPr>
        <p:blipFill>
          <a:blip r:embed="rId14">
            <a:extLst>
              <a:ext uri="{28A0092B-C50C-407E-A947-70E740481C1C}">
                <a14:useLocalDpi xmlns:a14="http://schemas.microsoft.com/office/drawing/2010/main" val="0"/>
              </a:ext>
            </a:extLst>
          </a:blip>
          <a:stretch>
            <a:fillRect/>
          </a:stretch>
        </p:blipFill>
        <p:spPr bwMode="auto">
          <a:xfrm>
            <a:off x="3961212" y="264092"/>
            <a:ext cx="1429539" cy="994229"/>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marL="88900" indent="0"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431800" indent="-342900" algn="l" rtl="0" fontAlgn="base">
        <a:spcBef>
          <a:spcPct val="20000"/>
        </a:spcBef>
        <a:spcAft>
          <a:spcPct val="0"/>
        </a:spcAft>
        <a:buClr>
          <a:srgbClr val="E7511E"/>
        </a:buClr>
        <a:buSzPct val="110000"/>
        <a:buFont typeface="Arial" pitchFamily="34" charset="0"/>
        <a:buChar char="•"/>
        <a:defRPr sz="2400" i="1">
          <a:solidFill>
            <a:srgbClr val="0F5494"/>
          </a:solidFill>
          <a:latin typeface="+mn-lt"/>
          <a:ea typeface="+mn-ea"/>
          <a:cs typeface="+mn-cs"/>
        </a:defRPr>
      </a:lvl1pPr>
      <a:lvl2pPr marL="723900" indent="-368300" algn="l" rtl="0" fontAlgn="base">
        <a:spcBef>
          <a:spcPct val="20000"/>
        </a:spcBef>
        <a:spcAft>
          <a:spcPct val="0"/>
        </a:spcAft>
        <a:buClr>
          <a:srgbClr val="009FBA"/>
        </a:buClr>
        <a:buChar char="•"/>
        <a:defRPr sz="2000" b="1">
          <a:solidFill>
            <a:srgbClr val="0F5494"/>
          </a:solidFill>
          <a:latin typeface="+mn-lt"/>
        </a:defRPr>
      </a:lvl2pPr>
      <a:lvl3pPr marL="1257300" indent="-355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hyperlink" Target="https://ec.europa.eu/inea/en/connecting-europe-facility/cef-transport/apply-funding/2019-cef-transport-call-proposal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714327"/>
            <a:ext cx="8136904" cy="2578769"/>
          </a:xfrm>
        </p:spPr>
        <p:txBody>
          <a:bodyPr/>
          <a:lstStyle/>
          <a:p>
            <a:pPr algn="ctr"/>
            <a:r>
              <a:rPr lang="en-GB" dirty="0"/>
              <a:t>Overview of the call</a:t>
            </a:r>
          </a:p>
        </p:txBody>
      </p:sp>
      <p:sp>
        <p:nvSpPr>
          <p:cNvPr id="3" name="Subtitle 2"/>
          <p:cNvSpPr>
            <a:spLocks noGrp="1"/>
          </p:cNvSpPr>
          <p:nvPr>
            <p:ph type="subTitle" idx="1"/>
          </p:nvPr>
        </p:nvSpPr>
        <p:spPr>
          <a:xfrm>
            <a:off x="827584" y="4293096"/>
            <a:ext cx="8892480" cy="864790"/>
          </a:xfrm>
        </p:spPr>
        <p:txBody>
          <a:bodyPr/>
          <a:lstStyle/>
          <a:p>
            <a:r>
              <a:rPr lang="en-GB" dirty="0" smtClean="0"/>
              <a:t>2019 </a:t>
            </a:r>
            <a:r>
              <a:rPr lang="en-GB" dirty="0"/>
              <a:t>CEF Transport </a:t>
            </a:r>
            <a:r>
              <a:rPr lang="en-GB" dirty="0" smtClean="0"/>
              <a:t>call </a:t>
            </a:r>
          </a:p>
          <a:p>
            <a:r>
              <a:rPr lang="en-GB" b="1" dirty="0" smtClean="0"/>
              <a:t>Information Day – </a:t>
            </a:r>
            <a:r>
              <a:rPr lang="en-GB" b="1" dirty="0" smtClean="0"/>
              <a:t>19 February </a:t>
            </a:r>
            <a:r>
              <a:rPr lang="en-GB" b="1" dirty="0" smtClean="0"/>
              <a:t>2019</a:t>
            </a:r>
            <a:endParaRPr lang="en-GB" b="1" dirty="0"/>
          </a:p>
        </p:txBody>
      </p:sp>
      <p:sp>
        <p:nvSpPr>
          <p:cNvPr id="5" name="Text Placeholder 4"/>
          <p:cNvSpPr>
            <a:spLocks noGrp="1"/>
          </p:cNvSpPr>
          <p:nvPr>
            <p:ph type="body" sz="quarter" idx="11"/>
          </p:nvPr>
        </p:nvSpPr>
        <p:spPr>
          <a:xfrm>
            <a:off x="827584" y="5589240"/>
            <a:ext cx="8136904" cy="576288"/>
          </a:xfrm>
        </p:spPr>
        <p:txBody>
          <a:bodyPr/>
          <a:lstStyle/>
          <a:p>
            <a:pPr>
              <a:lnSpc>
                <a:spcPct val="80000"/>
              </a:lnSpc>
            </a:pPr>
            <a:r>
              <a:rPr lang="en-GB" altLang="de-DE" dirty="0" smtClean="0"/>
              <a:t>Morten JENSEN</a:t>
            </a:r>
          </a:p>
          <a:p>
            <a:pPr>
              <a:lnSpc>
                <a:spcPct val="80000"/>
              </a:lnSpc>
            </a:pPr>
            <a:r>
              <a:rPr lang="en-GB" altLang="de-DE" dirty="0" smtClean="0"/>
              <a:t>Head </a:t>
            </a:r>
            <a:r>
              <a:rPr lang="en-GB" altLang="de-DE" dirty="0"/>
              <a:t>of Unit </a:t>
            </a:r>
            <a:r>
              <a:rPr lang="en-GB" altLang="de-DE" dirty="0" smtClean="0"/>
              <a:t>C1 –INEA </a:t>
            </a:r>
            <a:r>
              <a:rPr lang="en-GB" altLang="de-DE" dirty="0"/>
              <a:t>– Innovation and Networks Executive Agency</a:t>
            </a:r>
          </a:p>
          <a:p>
            <a:endParaRPr lang="en-GB" dirty="0"/>
          </a:p>
        </p:txBody>
      </p:sp>
      <p:sp>
        <p:nvSpPr>
          <p:cNvPr id="6" name="Text Placeholder 4"/>
          <p:cNvSpPr txBox="1">
            <a:spLocks/>
          </p:cNvSpPr>
          <p:nvPr/>
        </p:nvSpPr>
        <p:spPr bwMode="auto">
          <a:xfrm>
            <a:off x="107504" y="1556792"/>
            <a:ext cx="8136904" cy="57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Clr>
                <a:srgbClr val="E7511E"/>
              </a:buClr>
              <a:buSzPct val="110000"/>
              <a:buFont typeface="Arial" pitchFamily="34" charset="0"/>
              <a:buNone/>
              <a:defRPr sz="1400" i="0">
                <a:solidFill>
                  <a:schemeClr val="bg1"/>
                </a:solidFill>
                <a:latin typeface="+mn-lt"/>
                <a:ea typeface="+mn-ea"/>
                <a:cs typeface="+mn-cs"/>
              </a:defRPr>
            </a:lvl1pPr>
            <a:lvl2pPr marL="723900" indent="-368300" algn="l" rtl="0" fontAlgn="base">
              <a:spcBef>
                <a:spcPct val="20000"/>
              </a:spcBef>
              <a:spcAft>
                <a:spcPct val="0"/>
              </a:spcAft>
              <a:buClr>
                <a:srgbClr val="009FBA"/>
              </a:buClr>
              <a:buChar char="•"/>
              <a:defRPr sz="2000" b="1">
                <a:solidFill>
                  <a:srgbClr val="0F5494"/>
                </a:solidFill>
                <a:latin typeface="+mn-lt"/>
              </a:defRPr>
            </a:lvl2pPr>
            <a:lvl3pPr marL="1257300" indent="-355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a:lstStyle>
          <a:p>
            <a:pPr algn="ctr"/>
            <a:endParaRPr lang="en-GB" sz="3200" kern="0" dirty="0"/>
          </a:p>
        </p:txBody>
      </p:sp>
    </p:spTree>
    <p:extLst>
      <p:ext uri="{BB962C8B-B14F-4D97-AF65-F5344CB8AC3E}">
        <p14:creationId xmlns:p14="http://schemas.microsoft.com/office/powerpoint/2010/main" val="27361148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395288" y="1268413"/>
            <a:ext cx="8229600" cy="793750"/>
          </a:xfrm>
        </p:spPr>
        <p:txBody>
          <a:bodyPr/>
          <a:lstStyle/>
          <a:p>
            <a:r>
              <a:rPr lang="fr-BE" dirty="0" smtClean="0"/>
              <a:t>Contact INEA</a:t>
            </a:r>
            <a:endParaRPr lang="en-GB" dirty="0" smtClean="0"/>
          </a:p>
        </p:txBody>
      </p:sp>
      <p:sp>
        <p:nvSpPr>
          <p:cNvPr id="55299" name="Content Placeholder 2"/>
          <p:cNvSpPr>
            <a:spLocks noGrp="1"/>
          </p:cNvSpPr>
          <p:nvPr>
            <p:ph idx="1"/>
          </p:nvPr>
        </p:nvSpPr>
        <p:spPr>
          <a:xfrm>
            <a:off x="311150" y="2276871"/>
            <a:ext cx="8832850" cy="2247503"/>
          </a:xfrm>
        </p:spPr>
        <p:txBody>
          <a:bodyPr/>
          <a:lstStyle/>
          <a:p>
            <a:pPr marL="1079500" lvl="2" indent="0">
              <a:buClr>
                <a:srgbClr val="0F5494"/>
              </a:buClr>
              <a:buFontTx/>
              <a:buNone/>
            </a:pPr>
            <a:endParaRPr lang="fr-BE" sz="2000" i="1" dirty="0" smtClean="0"/>
          </a:p>
          <a:p>
            <a:pPr marL="1079500" lvl="2" indent="0">
              <a:buClr>
                <a:srgbClr val="0F5494"/>
              </a:buClr>
              <a:buFontTx/>
              <a:buNone/>
            </a:pPr>
            <a:endParaRPr lang="fr-BE" dirty="0" smtClean="0"/>
          </a:p>
        </p:txBody>
      </p:sp>
      <p:pic>
        <p:nvPicPr>
          <p:cNvPr id="9" name="Content Placeholder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1038" y="4233143"/>
            <a:ext cx="8699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5"/>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4213" y="5164038"/>
            <a:ext cx="791443" cy="789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6"/>
          <p:cNvSpPr txBox="1">
            <a:spLocks noChangeArrowheads="1"/>
          </p:cNvSpPr>
          <p:nvPr/>
        </p:nvSpPr>
        <p:spPr bwMode="auto">
          <a:xfrm>
            <a:off x="1763688" y="3429000"/>
            <a:ext cx="396081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7600" b="1">
                <a:solidFill>
                  <a:srgbClr val="FFD624"/>
                </a:solidFill>
                <a:latin typeface="Verdana" pitchFamily="34" charset="0"/>
                <a:cs typeface="Arial" pitchFamily="34" charset="0"/>
              </a:defRPr>
            </a:lvl1pPr>
            <a:lvl2pPr marL="742950" indent="-285750" eaLnBrk="0" hangingPunct="0">
              <a:defRPr sz="7600" b="1">
                <a:solidFill>
                  <a:srgbClr val="FFD624"/>
                </a:solidFill>
                <a:latin typeface="Verdana" pitchFamily="34" charset="0"/>
                <a:cs typeface="Arial" pitchFamily="34" charset="0"/>
              </a:defRPr>
            </a:lvl2pPr>
            <a:lvl3pPr marL="1143000" indent="-228600" eaLnBrk="0" hangingPunct="0">
              <a:defRPr sz="7600" b="1">
                <a:solidFill>
                  <a:srgbClr val="FFD624"/>
                </a:solidFill>
                <a:latin typeface="Verdana" pitchFamily="34" charset="0"/>
                <a:cs typeface="Arial" pitchFamily="34" charset="0"/>
              </a:defRPr>
            </a:lvl3pPr>
            <a:lvl4pPr marL="1600200" indent="-228600" eaLnBrk="0" hangingPunct="0">
              <a:defRPr sz="7600" b="1">
                <a:solidFill>
                  <a:srgbClr val="FFD624"/>
                </a:solidFill>
                <a:latin typeface="Verdana" pitchFamily="34" charset="0"/>
                <a:cs typeface="Arial" pitchFamily="34" charset="0"/>
              </a:defRPr>
            </a:lvl4pPr>
            <a:lvl5pPr marL="2057400" indent="-228600" eaLnBrk="0" hangingPunct="0">
              <a:defRPr sz="7600" b="1">
                <a:solidFill>
                  <a:srgbClr val="FFD624"/>
                </a:solidFill>
                <a:latin typeface="Verdana" pitchFamily="34" charset="0"/>
                <a:cs typeface="Arial" pitchFamily="34" charset="0"/>
              </a:defRPr>
            </a:lvl5pPr>
            <a:lvl6pPr marL="2514600" indent="-228600" eaLnBrk="0" fontAlgn="base" hangingPunct="0">
              <a:spcBef>
                <a:spcPct val="0"/>
              </a:spcBef>
              <a:spcAft>
                <a:spcPct val="0"/>
              </a:spcAft>
              <a:defRPr sz="7600" b="1">
                <a:solidFill>
                  <a:srgbClr val="FFD624"/>
                </a:solidFill>
                <a:latin typeface="Verdana" pitchFamily="34" charset="0"/>
                <a:cs typeface="Arial" pitchFamily="34" charset="0"/>
              </a:defRPr>
            </a:lvl6pPr>
            <a:lvl7pPr marL="2971800" indent="-228600" eaLnBrk="0" fontAlgn="base" hangingPunct="0">
              <a:spcBef>
                <a:spcPct val="0"/>
              </a:spcBef>
              <a:spcAft>
                <a:spcPct val="0"/>
              </a:spcAft>
              <a:defRPr sz="7600" b="1">
                <a:solidFill>
                  <a:srgbClr val="FFD624"/>
                </a:solidFill>
                <a:latin typeface="Verdana" pitchFamily="34" charset="0"/>
                <a:cs typeface="Arial" pitchFamily="34" charset="0"/>
              </a:defRPr>
            </a:lvl7pPr>
            <a:lvl8pPr marL="3429000" indent="-228600" eaLnBrk="0" fontAlgn="base" hangingPunct="0">
              <a:spcBef>
                <a:spcPct val="0"/>
              </a:spcBef>
              <a:spcAft>
                <a:spcPct val="0"/>
              </a:spcAft>
              <a:defRPr sz="7600" b="1">
                <a:solidFill>
                  <a:srgbClr val="FFD624"/>
                </a:solidFill>
                <a:latin typeface="Verdana" pitchFamily="34" charset="0"/>
                <a:cs typeface="Arial" pitchFamily="34" charset="0"/>
              </a:defRPr>
            </a:lvl8pPr>
            <a:lvl9pPr marL="3886200" indent="-228600" eaLnBrk="0" fontAlgn="base" hangingPunct="0">
              <a:spcBef>
                <a:spcPct val="0"/>
              </a:spcBef>
              <a:spcAft>
                <a:spcPct val="0"/>
              </a:spcAft>
              <a:defRPr sz="7600" b="1">
                <a:solidFill>
                  <a:srgbClr val="FFD624"/>
                </a:solidFill>
                <a:latin typeface="Verdana" pitchFamily="34" charset="0"/>
                <a:cs typeface="Arial"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fr-BE"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rPr>
              <a:t>http://ec.europa.eu/inea</a:t>
            </a:r>
            <a:endParaRPr kumimoji="0" lang="en-GB"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p:txBody>
      </p:sp>
      <p:sp>
        <p:nvSpPr>
          <p:cNvPr id="12" name="TextBox 2"/>
          <p:cNvSpPr txBox="1">
            <a:spLocks noChangeArrowheads="1"/>
          </p:cNvSpPr>
          <p:nvPr/>
        </p:nvSpPr>
        <p:spPr bwMode="auto">
          <a:xfrm>
            <a:off x="1763688" y="4484985"/>
            <a:ext cx="180022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7600" b="1">
                <a:solidFill>
                  <a:srgbClr val="FFD624"/>
                </a:solidFill>
                <a:latin typeface="Verdana" pitchFamily="34" charset="0"/>
                <a:cs typeface="Arial" pitchFamily="34" charset="0"/>
              </a:defRPr>
            </a:lvl1pPr>
            <a:lvl2pPr marL="742950" indent="-285750" eaLnBrk="0" hangingPunct="0">
              <a:defRPr sz="7600" b="1">
                <a:solidFill>
                  <a:srgbClr val="FFD624"/>
                </a:solidFill>
                <a:latin typeface="Verdana" pitchFamily="34" charset="0"/>
                <a:cs typeface="Arial" pitchFamily="34" charset="0"/>
              </a:defRPr>
            </a:lvl2pPr>
            <a:lvl3pPr marL="1143000" indent="-228600" eaLnBrk="0" hangingPunct="0">
              <a:defRPr sz="7600" b="1">
                <a:solidFill>
                  <a:srgbClr val="FFD624"/>
                </a:solidFill>
                <a:latin typeface="Verdana" pitchFamily="34" charset="0"/>
                <a:cs typeface="Arial" pitchFamily="34" charset="0"/>
              </a:defRPr>
            </a:lvl3pPr>
            <a:lvl4pPr marL="1600200" indent="-228600" eaLnBrk="0" hangingPunct="0">
              <a:defRPr sz="7600" b="1">
                <a:solidFill>
                  <a:srgbClr val="FFD624"/>
                </a:solidFill>
                <a:latin typeface="Verdana" pitchFamily="34" charset="0"/>
                <a:cs typeface="Arial" pitchFamily="34" charset="0"/>
              </a:defRPr>
            </a:lvl4pPr>
            <a:lvl5pPr marL="2057400" indent="-228600" eaLnBrk="0" hangingPunct="0">
              <a:defRPr sz="7600" b="1">
                <a:solidFill>
                  <a:srgbClr val="FFD624"/>
                </a:solidFill>
                <a:latin typeface="Verdana" pitchFamily="34" charset="0"/>
                <a:cs typeface="Arial" pitchFamily="34" charset="0"/>
              </a:defRPr>
            </a:lvl5pPr>
            <a:lvl6pPr marL="2514600" indent="-228600" eaLnBrk="0" fontAlgn="base" hangingPunct="0">
              <a:spcBef>
                <a:spcPct val="0"/>
              </a:spcBef>
              <a:spcAft>
                <a:spcPct val="0"/>
              </a:spcAft>
              <a:defRPr sz="7600" b="1">
                <a:solidFill>
                  <a:srgbClr val="FFD624"/>
                </a:solidFill>
                <a:latin typeface="Verdana" pitchFamily="34" charset="0"/>
                <a:cs typeface="Arial" pitchFamily="34" charset="0"/>
              </a:defRPr>
            </a:lvl6pPr>
            <a:lvl7pPr marL="2971800" indent="-228600" eaLnBrk="0" fontAlgn="base" hangingPunct="0">
              <a:spcBef>
                <a:spcPct val="0"/>
              </a:spcBef>
              <a:spcAft>
                <a:spcPct val="0"/>
              </a:spcAft>
              <a:defRPr sz="7600" b="1">
                <a:solidFill>
                  <a:srgbClr val="FFD624"/>
                </a:solidFill>
                <a:latin typeface="Verdana" pitchFamily="34" charset="0"/>
                <a:cs typeface="Arial" pitchFamily="34" charset="0"/>
              </a:defRPr>
            </a:lvl7pPr>
            <a:lvl8pPr marL="3429000" indent="-228600" eaLnBrk="0" fontAlgn="base" hangingPunct="0">
              <a:spcBef>
                <a:spcPct val="0"/>
              </a:spcBef>
              <a:spcAft>
                <a:spcPct val="0"/>
              </a:spcAft>
              <a:defRPr sz="7600" b="1">
                <a:solidFill>
                  <a:srgbClr val="FFD624"/>
                </a:solidFill>
                <a:latin typeface="Verdana" pitchFamily="34" charset="0"/>
                <a:cs typeface="Arial" pitchFamily="34" charset="0"/>
              </a:defRPr>
            </a:lvl8pPr>
            <a:lvl9pPr marL="3886200" indent="-228600" eaLnBrk="0" fontAlgn="base" hangingPunct="0">
              <a:spcBef>
                <a:spcPct val="0"/>
              </a:spcBef>
              <a:spcAft>
                <a:spcPct val="0"/>
              </a:spcAft>
              <a:defRPr sz="7600" b="1">
                <a:solidFill>
                  <a:srgbClr val="FFD624"/>
                </a:solidFill>
                <a:latin typeface="Verdana" pitchFamily="34" charset="0"/>
                <a:cs typeface="Arial"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fr-BE"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rPr>
              <a:t>@</a:t>
            </a:r>
            <a:r>
              <a:rPr kumimoji="0" lang="fr-BE" altLang="en-US" sz="1900" i="0" u="none" strike="noStrike" kern="0" cap="none" spc="0" normalizeH="0" baseline="0" noProof="0" dirty="0" err="1" smtClean="0">
                <a:ln>
                  <a:noFill/>
                </a:ln>
                <a:solidFill>
                  <a:srgbClr val="0F5494"/>
                </a:solidFill>
                <a:effectLst/>
                <a:uLnTx/>
                <a:uFillTx/>
                <a:latin typeface="Verdana" pitchFamily="34" charset="0"/>
                <a:cs typeface="Arial" pitchFamily="34" charset="0"/>
              </a:rPr>
              <a:t>inea_eu</a:t>
            </a:r>
            <a:endParaRPr kumimoji="0" lang="en-GB"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p:txBody>
      </p:sp>
      <p:sp>
        <p:nvSpPr>
          <p:cNvPr id="13" name="TextBox 9"/>
          <p:cNvSpPr txBox="1">
            <a:spLocks noChangeArrowheads="1"/>
          </p:cNvSpPr>
          <p:nvPr/>
        </p:nvSpPr>
        <p:spPr bwMode="auto">
          <a:xfrm>
            <a:off x="1763688" y="5400575"/>
            <a:ext cx="2376487"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7600" b="1">
                <a:solidFill>
                  <a:srgbClr val="FFD624"/>
                </a:solidFill>
                <a:latin typeface="Verdana" pitchFamily="34" charset="0"/>
                <a:cs typeface="Arial" pitchFamily="34" charset="0"/>
              </a:defRPr>
            </a:lvl1pPr>
            <a:lvl2pPr marL="742950" indent="-285750" eaLnBrk="0" hangingPunct="0">
              <a:defRPr sz="7600" b="1">
                <a:solidFill>
                  <a:srgbClr val="FFD624"/>
                </a:solidFill>
                <a:latin typeface="Verdana" pitchFamily="34" charset="0"/>
                <a:cs typeface="Arial" pitchFamily="34" charset="0"/>
              </a:defRPr>
            </a:lvl2pPr>
            <a:lvl3pPr marL="1143000" indent="-228600" eaLnBrk="0" hangingPunct="0">
              <a:defRPr sz="7600" b="1">
                <a:solidFill>
                  <a:srgbClr val="FFD624"/>
                </a:solidFill>
                <a:latin typeface="Verdana" pitchFamily="34" charset="0"/>
                <a:cs typeface="Arial" pitchFamily="34" charset="0"/>
              </a:defRPr>
            </a:lvl3pPr>
            <a:lvl4pPr marL="1600200" indent="-228600" eaLnBrk="0" hangingPunct="0">
              <a:defRPr sz="7600" b="1">
                <a:solidFill>
                  <a:srgbClr val="FFD624"/>
                </a:solidFill>
                <a:latin typeface="Verdana" pitchFamily="34" charset="0"/>
                <a:cs typeface="Arial" pitchFamily="34" charset="0"/>
              </a:defRPr>
            </a:lvl4pPr>
            <a:lvl5pPr marL="2057400" indent="-228600" eaLnBrk="0" hangingPunct="0">
              <a:defRPr sz="7600" b="1">
                <a:solidFill>
                  <a:srgbClr val="FFD624"/>
                </a:solidFill>
                <a:latin typeface="Verdana" pitchFamily="34" charset="0"/>
                <a:cs typeface="Arial" pitchFamily="34" charset="0"/>
              </a:defRPr>
            </a:lvl5pPr>
            <a:lvl6pPr marL="2514600" indent="-228600" eaLnBrk="0" fontAlgn="base" hangingPunct="0">
              <a:spcBef>
                <a:spcPct val="0"/>
              </a:spcBef>
              <a:spcAft>
                <a:spcPct val="0"/>
              </a:spcAft>
              <a:defRPr sz="7600" b="1">
                <a:solidFill>
                  <a:srgbClr val="FFD624"/>
                </a:solidFill>
                <a:latin typeface="Verdana" pitchFamily="34" charset="0"/>
                <a:cs typeface="Arial" pitchFamily="34" charset="0"/>
              </a:defRPr>
            </a:lvl6pPr>
            <a:lvl7pPr marL="2971800" indent="-228600" eaLnBrk="0" fontAlgn="base" hangingPunct="0">
              <a:spcBef>
                <a:spcPct val="0"/>
              </a:spcBef>
              <a:spcAft>
                <a:spcPct val="0"/>
              </a:spcAft>
              <a:defRPr sz="7600" b="1">
                <a:solidFill>
                  <a:srgbClr val="FFD624"/>
                </a:solidFill>
                <a:latin typeface="Verdana" pitchFamily="34" charset="0"/>
                <a:cs typeface="Arial" pitchFamily="34" charset="0"/>
              </a:defRPr>
            </a:lvl7pPr>
            <a:lvl8pPr marL="3429000" indent="-228600" eaLnBrk="0" fontAlgn="base" hangingPunct="0">
              <a:spcBef>
                <a:spcPct val="0"/>
              </a:spcBef>
              <a:spcAft>
                <a:spcPct val="0"/>
              </a:spcAft>
              <a:defRPr sz="7600" b="1">
                <a:solidFill>
                  <a:srgbClr val="FFD624"/>
                </a:solidFill>
                <a:latin typeface="Verdana" pitchFamily="34" charset="0"/>
                <a:cs typeface="Arial" pitchFamily="34" charset="0"/>
              </a:defRPr>
            </a:lvl8pPr>
            <a:lvl9pPr marL="3886200" indent="-228600" eaLnBrk="0" fontAlgn="base" hangingPunct="0">
              <a:spcBef>
                <a:spcPct val="0"/>
              </a:spcBef>
              <a:spcAft>
                <a:spcPct val="0"/>
              </a:spcAft>
              <a:defRPr sz="7600" b="1">
                <a:solidFill>
                  <a:srgbClr val="FFD624"/>
                </a:solidFill>
                <a:latin typeface="Verdana" pitchFamily="34" charset="0"/>
                <a:cs typeface="Arial"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fr-BE"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rPr>
              <a:t>Look for INEA!</a:t>
            </a:r>
            <a:endParaRPr kumimoji="0" lang="en-GB"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p:txBody>
      </p:sp>
      <p:sp>
        <p:nvSpPr>
          <p:cNvPr id="15" name="TextBox 6"/>
          <p:cNvSpPr txBox="1">
            <a:spLocks noChangeArrowheads="1"/>
          </p:cNvSpPr>
          <p:nvPr/>
        </p:nvSpPr>
        <p:spPr bwMode="auto">
          <a:xfrm>
            <a:off x="1835696" y="2388071"/>
            <a:ext cx="626469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7600" b="1">
                <a:solidFill>
                  <a:srgbClr val="FFD624"/>
                </a:solidFill>
                <a:latin typeface="Verdana" pitchFamily="34" charset="0"/>
                <a:cs typeface="Arial" pitchFamily="34" charset="0"/>
              </a:defRPr>
            </a:lvl1pPr>
            <a:lvl2pPr marL="742950" indent="-285750" eaLnBrk="0" hangingPunct="0">
              <a:defRPr sz="7600" b="1">
                <a:solidFill>
                  <a:srgbClr val="FFD624"/>
                </a:solidFill>
                <a:latin typeface="Verdana" pitchFamily="34" charset="0"/>
                <a:cs typeface="Arial" pitchFamily="34" charset="0"/>
              </a:defRPr>
            </a:lvl2pPr>
            <a:lvl3pPr marL="1143000" indent="-228600" eaLnBrk="0" hangingPunct="0">
              <a:defRPr sz="7600" b="1">
                <a:solidFill>
                  <a:srgbClr val="FFD624"/>
                </a:solidFill>
                <a:latin typeface="Verdana" pitchFamily="34" charset="0"/>
                <a:cs typeface="Arial" pitchFamily="34" charset="0"/>
              </a:defRPr>
            </a:lvl3pPr>
            <a:lvl4pPr marL="1600200" indent="-228600" eaLnBrk="0" hangingPunct="0">
              <a:defRPr sz="7600" b="1">
                <a:solidFill>
                  <a:srgbClr val="FFD624"/>
                </a:solidFill>
                <a:latin typeface="Verdana" pitchFamily="34" charset="0"/>
                <a:cs typeface="Arial" pitchFamily="34" charset="0"/>
              </a:defRPr>
            </a:lvl4pPr>
            <a:lvl5pPr marL="2057400" indent="-228600" eaLnBrk="0" hangingPunct="0">
              <a:defRPr sz="7600" b="1">
                <a:solidFill>
                  <a:srgbClr val="FFD624"/>
                </a:solidFill>
                <a:latin typeface="Verdana" pitchFamily="34" charset="0"/>
                <a:cs typeface="Arial" pitchFamily="34" charset="0"/>
              </a:defRPr>
            </a:lvl5pPr>
            <a:lvl6pPr marL="2514600" indent="-228600" eaLnBrk="0" fontAlgn="base" hangingPunct="0">
              <a:spcBef>
                <a:spcPct val="0"/>
              </a:spcBef>
              <a:spcAft>
                <a:spcPct val="0"/>
              </a:spcAft>
              <a:defRPr sz="7600" b="1">
                <a:solidFill>
                  <a:srgbClr val="FFD624"/>
                </a:solidFill>
                <a:latin typeface="Verdana" pitchFamily="34" charset="0"/>
                <a:cs typeface="Arial" pitchFamily="34" charset="0"/>
              </a:defRPr>
            </a:lvl6pPr>
            <a:lvl7pPr marL="2971800" indent="-228600" eaLnBrk="0" fontAlgn="base" hangingPunct="0">
              <a:spcBef>
                <a:spcPct val="0"/>
              </a:spcBef>
              <a:spcAft>
                <a:spcPct val="0"/>
              </a:spcAft>
              <a:defRPr sz="7600" b="1">
                <a:solidFill>
                  <a:srgbClr val="FFD624"/>
                </a:solidFill>
                <a:latin typeface="Verdana" pitchFamily="34" charset="0"/>
                <a:cs typeface="Arial" pitchFamily="34" charset="0"/>
              </a:defRPr>
            </a:lvl7pPr>
            <a:lvl8pPr marL="3429000" indent="-228600" eaLnBrk="0" fontAlgn="base" hangingPunct="0">
              <a:spcBef>
                <a:spcPct val="0"/>
              </a:spcBef>
              <a:spcAft>
                <a:spcPct val="0"/>
              </a:spcAft>
              <a:defRPr sz="7600" b="1">
                <a:solidFill>
                  <a:srgbClr val="FFD624"/>
                </a:solidFill>
                <a:latin typeface="Verdana" pitchFamily="34" charset="0"/>
                <a:cs typeface="Arial" pitchFamily="34" charset="0"/>
              </a:defRPr>
            </a:lvl8pPr>
            <a:lvl9pPr marL="3886200" indent="-228600" eaLnBrk="0" fontAlgn="base" hangingPunct="0">
              <a:spcBef>
                <a:spcPct val="0"/>
              </a:spcBef>
              <a:spcAft>
                <a:spcPct val="0"/>
              </a:spcAft>
              <a:defRPr sz="7600" b="1">
                <a:solidFill>
                  <a:srgbClr val="FFD624"/>
                </a:solidFill>
                <a:latin typeface="Verdana" pitchFamily="34" charset="0"/>
                <a:cs typeface="Arial"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fr-BE" altLang="en-US" sz="1900" kern="0" dirty="0" smtClean="0">
                <a:solidFill>
                  <a:srgbClr val="0F5494"/>
                </a:solidFill>
              </a:rPr>
              <a:t>INEA-CEF-Transport-calls</a:t>
            </a:r>
            <a:r>
              <a:rPr kumimoji="0" lang="fr-BE"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rPr>
              <a:t>@ec.europa.eu</a:t>
            </a:r>
            <a:endParaRPr kumimoji="0" lang="en-GB"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p:txBody>
      </p:sp>
      <p:pic>
        <p:nvPicPr>
          <p:cNvPr id="16" name="Picture 15" descr="static_qr_code_without_logo.jpg"/>
          <p:cNvPicPr>
            <a:picLocks noChangeAspect="1"/>
          </p:cNvPicPr>
          <p:nvPr/>
        </p:nvPicPr>
        <p:blipFill>
          <a:blip r:embed="rId5" cstate="print"/>
          <a:stretch>
            <a:fillRect/>
          </a:stretch>
        </p:blipFill>
        <p:spPr>
          <a:xfrm>
            <a:off x="539552" y="3068960"/>
            <a:ext cx="1080120" cy="1080120"/>
          </a:xfrm>
          <a:prstGeom prst="rect">
            <a:avLst/>
          </a:prstGeom>
        </p:spPr>
      </p:pic>
      <p:pic>
        <p:nvPicPr>
          <p:cNvPr id="17" name="Picture 2" descr="http://sheardlab.org/images/email_icon_blue.png"/>
          <p:cNvPicPr>
            <a:picLocks noChangeAspect="1" noChangeArrowheads="1"/>
          </p:cNvPicPr>
          <p:nvPr/>
        </p:nvPicPr>
        <p:blipFill>
          <a:blip r:embed="rId6" cstate="print"/>
          <a:srcRect/>
          <a:stretch>
            <a:fillRect/>
          </a:stretch>
        </p:blipFill>
        <p:spPr bwMode="auto">
          <a:xfrm>
            <a:off x="467544" y="1988840"/>
            <a:ext cx="1296144" cy="1296144"/>
          </a:xfrm>
          <a:prstGeom prst="rect">
            <a:avLst/>
          </a:prstGeom>
          <a:noFill/>
        </p:spPr>
      </p:pic>
    </p:spTree>
    <p:extLst>
      <p:ext uri="{BB962C8B-B14F-4D97-AF65-F5344CB8AC3E}">
        <p14:creationId xmlns:p14="http://schemas.microsoft.com/office/powerpoint/2010/main" val="26817934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467544" y="2564904"/>
            <a:ext cx="8229600" cy="3672508"/>
          </a:xfrm>
        </p:spPr>
        <p:txBody>
          <a:bodyPr/>
          <a:lstStyle/>
          <a:p>
            <a:pPr marL="363538" indent="-363538" eaLnBrk="1" hangingPunct="1">
              <a:spcBef>
                <a:spcPts val="1200"/>
              </a:spcBef>
              <a:spcAft>
                <a:spcPts val="1200"/>
              </a:spcAft>
              <a:buClr>
                <a:srgbClr val="FF6600"/>
              </a:buClr>
            </a:pPr>
            <a:r>
              <a:rPr lang="en-GB" altLang="de-DE" sz="3600" b="1" dirty="0" smtClean="0">
                <a:solidFill>
                  <a:srgbClr val="EC9514"/>
                </a:solidFill>
              </a:rPr>
              <a:t>Reference documents</a:t>
            </a:r>
          </a:p>
          <a:p>
            <a:pPr marL="363538" indent="-363538" eaLnBrk="1" hangingPunct="1">
              <a:spcBef>
                <a:spcPts val="1200"/>
              </a:spcBef>
              <a:spcAft>
                <a:spcPts val="1200"/>
              </a:spcAft>
              <a:buClr>
                <a:srgbClr val="FF6600"/>
              </a:buClr>
            </a:pPr>
            <a:r>
              <a:rPr lang="en-GB" altLang="de-DE" i="0" dirty="0" smtClean="0"/>
              <a:t>Content </a:t>
            </a:r>
            <a:r>
              <a:rPr lang="en-GB" altLang="de-DE" i="0" dirty="0"/>
              <a:t>of </a:t>
            </a:r>
            <a:r>
              <a:rPr lang="en-GB" altLang="de-DE" i="0" dirty="0" smtClean="0"/>
              <a:t>the call text</a:t>
            </a:r>
          </a:p>
          <a:p>
            <a:pPr marL="363538" indent="-363538" eaLnBrk="1" hangingPunct="1">
              <a:spcBef>
                <a:spcPts val="1200"/>
              </a:spcBef>
              <a:spcAft>
                <a:spcPts val="1200"/>
              </a:spcAft>
              <a:buClr>
                <a:srgbClr val="FF6600"/>
              </a:buClr>
            </a:pPr>
            <a:r>
              <a:rPr lang="en-GB" altLang="de-DE" i="0" dirty="0" smtClean="0"/>
              <a:t>Highlights of the call</a:t>
            </a:r>
          </a:p>
          <a:p>
            <a:pPr marL="363538" indent="-363538" eaLnBrk="1" hangingPunct="1">
              <a:spcBef>
                <a:spcPts val="1200"/>
              </a:spcBef>
              <a:spcAft>
                <a:spcPts val="1200"/>
              </a:spcAft>
              <a:buClr>
                <a:srgbClr val="FF6600"/>
              </a:buClr>
            </a:pPr>
            <a:r>
              <a:rPr lang="en-GB" altLang="de-DE" i="0" dirty="0" smtClean="0"/>
              <a:t>Timeline</a:t>
            </a:r>
          </a:p>
        </p:txBody>
      </p:sp>
      <p:sp>
        <p:nvSpPr>
          <p:cNvPr id="2" name="Slide Number Placeholder 1"/>
          <p:cNvSpPr>
            <a:spLocks noGrp="1"/>
          </p:cNvSpPr>
          <p:nvPr>
            <p:ph type="sldNum" sz="quarter" idx="12"/>
          </p:nvPr>
        </p:nvSpPr>
        <p:spPr/>
        <p:txBody>
          <a:bodyPr/>
          <a:lstStyle/>
          <a:p>
            <a:fld id="{F3649A0F-F272-4D8B-8A00-9FEB1D8D47BD}" type="slidenum">
              <a:rPr lang="en-GB" sz="1050" smtClean="0">
                <a:solidFill>
                  <a:srgbClr val="0F5494"/>
                </a:solidFill>
              </a:rPr>
              <a:pPr/>
              <a:t>2</a:t>
            </a:fld>
            <a:endParaRPr lang="en-GB" sz="1050" dirty="0">
              <a:solidFill>
                <a:srgbClr val="0F5494"/>
              </a:solidFill>
            </a:endParaRP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2808312"/>
            <a:ext cx="2010323" cy="3429000"/>
          </a:xfrm>
          <a:prstGeom prst="rect">
            <a:avLst/>
          </a:prstGeom>
          <a:ln>
            <a:solidFill>
              <a:schemeClr val="tx1"/>
            </a:solidFill>
          </a:ln>
        </p:spPr>
      </p:pic>
    </p:spTree>
    <p:extLst>
      <p:ext uri="{BB962C8B-B14F-4D97-AF65-F5344CB8AC3E}">
        <p14:creationId xmlns:p14="http://schemas.microsoft.com/office/powerpoint/2010/main" val="37490441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3649A0F-F272-4D8B-8A00-9FEB1D8D47BD}" type="slidenum">
              <a:rPr lang="en-GB" smtClean="0"/>
              <a:pPr/>
              <a:t>3</a:t>
            </a:fld>
            <a:endParaRPr lang="en-GB" dirty="0"/>
          </a:p>
        </p:txBody>
      </p:sp>
      <p:sp>
        <p:nvSpPr>
          <p:cNvPr id="6" name="Title 1"/>
          <p:cNvSpPr>
            <a:spLocks noGrp="1"/>
          </p:cNvSpPr>
          <p:nvPr>
            <p:ph type="title"/>
          </p:nvPr>
        </p:nvSpPr>
        <p:spPr>
          <a:xfrm>
            <a:off x="395288" y="1411114"/>
            <a:ext cx="8229600" cy="793750"/>
          </a:xfrm>
        </p:spPr>
        <p:txBody>
          <a:bodyPr/>
          <a:lstStyle/>
          <a:p>
            <a:r>
              <a:rPr lang="en-GB" altLang="de-DE" dirty="0"/>
              <a:t>R</a:t>
            </a:r>
            <a:r>
              <a:rPr lang="en-GB" altLang="de-DE" dirty="0" smtClean="0"/>
              <a:t>eference documents</a:t>
            </a:r>
            <a:endParaRPr lang="en-GB" altLang="en-US" dirty="0" smtClean="0"/>
          </a:p>
        </p:txBody>
      </p:sp>
      <p:sp>
        <p:nvSpPr>
          <p:cNvPr id="7" name="Content Placeholder 2"/>
          <p:cNvSpPr>
            <a:spLocks noGrp="1"/>
          </p:cNvSpPr>
          <p:nvPr>
            <p:ph idx="1"/>
          </p:nvPr>
        </p:nvSpPr>
        <p:spPr>
          <a:xfrm>
            <a:off x="518864" y="2132856"/>
            <a:ext cx="8229600" cy="3456383"/>
          </a:xfrm>
        </p:spPr>
        <p:txBody>
          <a:bodyPr/>
          <a:lstStyle/>
          <a:p>
            <a:pPr lvl="1">
              <a:buClr>
                <a:srgbClr val="FF6600"/>
              </a:buClr>
            </a:pPr>
            <a:r>
              <a:rPr lang="en-GB" b="0" dirty="0" smtClean="0"/>
              <a:t>2019 Annual </a:t>
            </a:r>
            <a:r>
              <a:rPr lang="en-GB" b="0" dirty="0"/>
              <a:t>Work </a:t>
            </a:r>
            <a:r>
              <a:rPr lang="en-GB" b="0" dirty="0" smtClean="0"/>
              <a:t>Programme </a:t>
            </a:r>
          </a:p>
          <a:p>
            <a:pPr lvl="1">
              <a:buClr>
                <a:srgbClr val="FF6600"/>
              </a:buClr>
            </a:pPr>
            <a:r>
              <a:rPr lang="en-GB" b="0" dirty="0" smtClean="0"/>
              <a:t>CEF Regulation &amp; </a:t>
            </a:r>
            <a:r>
              <a:rPr lang="en-GB" b="0" dirty="0"/>
              <a:t>TEN-T Guidelines </a:t>
            </a:r>
            <a:endParaRPr lang="en-GB" b="0" dirty="0" smtClean="0"/>
          </a:p>
          <a:p>
            <a:pPr lvl="1">
              <a:buClr>
                <a:srgbClr val="FF6600"/>
              </a:buClr>
            </a:pPr>
            <a:r>
              <a:rPr lang="fr-BE" b="0" dirty="0"/>
              <a:t>Call </a:t>
            </a:r>
            <a:r>
              <a:rPr lang="fr-BE" b="0" dirty="0" err="1"/>
              <a:t>text</a:t>
            </a:r>
            <a:endParaRPr lang="en-GB" b="0" dirty="0"/>
          </a:p>
          <a:p>
            <a:pPr lvl="1">
              <a:buClr>
                <a:srgbClr val="FF6600"/>
              </a:buClr>
            </a:pPr>
            <a:r>
              <a:rPr lang="en-GB" b="0" dirty="0" smtClean="0"/>
              <a:t>Application forms </a:t>
            </a:r>
            <a:r>
              <a:rPr lang="en-GB" b="0" dirty="0"/>
              <a:t>(Parts A, B, C and D</a:t>
            </a:r>
            <a:r>
              <a:rPr lang="en-GB" b="0" dirty="0" smtClean="0"/>
              <a:t>) </a:t>
            </a:r>
          </a:p>
          <a:p>
            <a:pPr lvl="1">
              <a:buClr>
                <a:srgbClr val="FF6600"/>
              </a:buClr>
            </a:pPr>
            <a:r>
              <a:rPr lang="en-GB" b="0" dirty="0" smtClean="0"/>
              <a:t>Guide </a:t>
            </a:r>
            <a:r>
              <a:rPr lang="en-GB" b="0" dirty="0"/>
              <a:t>for Applicants </a:t>
            </a:r>
            <a:r>
              <a:rPr lang="en-GB" b="0" dirty="0" smtClean="0"/>
              <a:t> </a:t>
            </a:r>
          </a:p>
          <a:p>
            <a:pPr lvl="1">
              <a:buClr>
                <a:srgbClr val="FF6600"/>
              </a:buClr>
            </a:pPr>
            <a:r>
              <a:rPr lang="en-GB" b="0" dirty="0" smtClean="0"/>
              <a:t>Application checklist &amp; CBA checklist </a:t>
            </a:r>
          </a:p>
          <a:p>
            <a:pPr lvl="1">
              <a:buClr>
                <a:srgbClr val="FF6600"/>
              </a:buClr>
            </a:pPr>
            <a:r>
              <a:rPr lang="en-GB" b="0" dirty="0" smtClean="0"/>
              <a:t>FAQs </a:t>
            </a:r>
            <a:r>
              <a:rPr lang="en-GB" b="0" dirty="0"/>
              <a:t>published on the call page </a:t>
            </a:r>
            <a:r>
              <a:rPr lang="en-GB" b="0" dirty="0" smtClean="0"/>
              <a:t> </a:t>
            </a:r>
          </a:p>
          <a:p>
            <a:pPr lvl="1">
              <a:buClr>
                <a:srgbClr val="FF6600"/>
              </a:buClr>
            </a:pPr>
            <a:r>
              <a:rPr lang="en-GB" b="0" dirty="0" smtClean="0"/>
              <a:t>Model </a:t>
            </a:r>
            <a:r>
              <a:rPr lang="en-GB" b="0" dirty="0"/>
              <a:t>grant agreement </a:t>
            </a:r>
            <a:endParaRPr lang="en-GB" b="0" dirty="0" smtClean="0"/>
          </a:p>
          <a:p>
            <a:pPr lvl="1">
              <a:buClr>
                <a:srgbClr val="FF6600"/>
              </a:buClr>
            </a:pPr>
            <a:r>
              <a:rPr lang="en-GB" b="0" dirty="0"/>
              <a:t>Cohesion Policy CBA </a:t>
            </a:r>
            <a:r>
              <a:rPr lang="en-GB" b="0" dirty="0" smtClean="0"/>
              <a:t>methodology &amp; CBA cash flow template</a:t>
            </a:r>
            <a:endParaRPr lang="en-GB" sz="1050" b="0" dirty="0">
              <a:solidFill>
                <a:srgbClr val="FF0000"/>
              </a:solidFill>
            </a:endParaRPr>
          </a:p>
        </p:txBody>
      </p:sp>
      <p:sp>
        <p:nvSpPr>
          <p:cNvPr id="5" name="TextBox 4"/>
          <p:cNvSpPr txBox="1"/>
          <p:nvPr/>
        </p:nvSpPr>
        <p:spPr>
          <a:xfrm>
            <a:off x="611560" y="5724545"/>
            <a:ext cx="8136904" cy="584775"/>
          </a:xfrm>
          <a:prstGeom prst="rect">
            <a:avLst/>
          </a:prstGeom>
          <a:noFill/>
        </p:spPr>
        <p:txBody>
          <a:bodyPr wrap="square" rtlCol="0">
            <a:spAutoFit/>
          </a:bodyPr>
          <a:lstStyle/>
          <a:p>
            <a:r>
              <a:rPr lang="en-GB" sz="1600" i="1" dirty="0">
                <a:solidFill>
                  <a:srgbClr val="FF0000"/>
                </a:solidFill>
                <a:hlinkClick r:id="rId3"/>
              </a:rPr>
              <a:t>https://</a:t>
            </a:r>
            <a:r>
              <a:rPr lang="en-GB" sz="1600" i="1" dirty="0" smtClean="0">
                <a:solidFill>
                  <a:srgbClr val="FF0000"/>
                </a:solidFill>
                <a:hlinkClick r:id="rId3"/>
              </a:rPr>
              <a:t>ec.europa.eu/inea/en/connecting-europe-facility/cef-transport/apply-funding/2019-cef-transport-call-proposals</a:t>
            </a:r>
            <a:r>
              <a:rPr lang="en-GB" sz="1600" i="1" dirty="0" smtClean="0">
                <a:solidFill>
                  <a:srgbClr val="FF0000"/>
                </a:solidFill>
              </a:rPr>
              <a:t> </a:t>
            </a:r>
            <a:endParaRPr lang="en-GB" sz="1600" i="1" dirty="0">
              <a:solidFill>
                <a:srgbClr val="FF0000"/>
              </a:solidFill>
            </a:endParaRPr>
          </a:p>
        </p:txBody>
      </p:sp>
    </p:spTree>
    <p:extLst>
      <p:ext uri="{BB962C8B-B14F-4D97-AF65-F5344CB8AC3E}">
        <p14:creationId xmlns:p14="http://schemas.microsoft.com/office/powerpoint/2010/main" val="41851415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420888"/>
            <a:ext cx="8229600" cy="3456383"/>
          </a:xfrm>
        </p:spPr>
        <p:txBody>
          <a:bodyPr/>
          <a:lstStyle/>
          <a:p>
            <a:pPr lvl="1">
              <a:buClr>
                <a:srgbClr val="FF6600"/>
              </a:buClr>
            </a:pPr>
            <a:r>
              <a:rPr lang="en-GB" b="0" dirty="0" smtClean="0"/>
              <a:t>Priority Description </a:t>
            </a:r>
          </a:p>
          <a:p>
            <a:pPr lvl="1">
              <a:buClr>
                <a:srgbClr val="FF6600"/>
              </a:buClr>
            </a:pPr>
            <a:r>
              <a:rPr lang="en-GB" b="0" dirty="0" smtClean="0"/>
              <a:t>Budget</a:t>
            </a:r>
          </a:p>
          <a:p>
            <a:pPr lvl="1">
              <a:buClr>
                <a:srgbClr val="FF6600"/>
              </a:buClr>
            </a:pPr>
            <a:r>
              <a:rPr lang="en-GB" b="0" dirty="0" smtClean="0"/>
              <a:t>Timetable</a:t>
            </a:r>
          </a:p>
          <a:p>
            <a:pPr lvl="1">
              <a:buClr>
                <a:srgbClr val="FF6600"/>
              </a:buClr>
            </a:pPr>
            <a:r>
              <a:rPr lang="en-GB" b="0" dirty="0" smtClean="0"/>
              <a:t>Admissibility and eligibility criteria</a:t>
            </a:r>
          </a:p>
          <a:p>
            <a:pPr lvl="1">
              <a:buClr>
                <a:srgbClr val="FF6600"/>
              </a:buClr>
            </a:pPr>
            <a:r>
              <a:rPr lang="en-GB" b="0" dirty="0" smtClean="0"/>
              <a:t>Exclusion, selection </a:t>
            </a:r>
            <a:r>
              <a:rPr lang="en-GB" b="0" dirty="0"/>
              <a:t>and </a:t>
            </a:r>
            <a:r>
              <a:rPr lang="en-GB" b="0" dirty="0" smtClean="0"/>
              <a:t>award criteria</a:t>
            </a:r>
          </a:p>
          <a:p>
            <a:pPr lvl="1">
              <a:buClr>
                <a:srgbClr val="FF6600"/>
              </a:buClr>
            </a:pPr>
            <a:r>
              <a:rPr lang="en-GB" b="0" dirty="0"/>
              <a:t>Procedure for submission and evaluation of proposals</a:t>
            </a:r>
          </a:p>
          <a:p>
            <a:pPr lvl="1">
              <a:buClr>
                <a:srgbClr val="FF6600"/>
              </a:buClr>
            </a:pPr>
            <a:r>
              <a:rPr lang="en-GB" b="0" dirty="0" smtClean="0"/>
              <a:t>Legal and financial provisions</a:t>
            </a:r>
          </a:p>
          <a:p>
            <a:pPr lvl="1">
              <a:buClr>
                <a:srgbClr val="FF6600"/>
              </a:buClr>
            </a:pPr>
            <a:r>
              <a:rPr lang="en-GB" b="0" dirty="0" smtClean="0"/>
              <a:t>Information for Applicants </a:t>
            </a:r>
          </a:p>
          <a:p>
            <a:pPr marL="355600" lvl="1" indent="0">
              <a:buClr>
                <a:srgbClr val="FF6600"/>
              </a:buClr>
              <a:buNone/>
            </a:pPr>
            <a:endParaRPr lang="en-GB" sz="1050" b="0" dirty="0">
              <a:solidFill>
                <a:srgbClr val="FF0000"/>
              </a:solidFill>
            </a:endParaRPr>
          </a:p>
        </p:txBody>
      </p:sp>
      <p:sp>
        <p:nvSpPr>
          <p:cNvPr id="4" name="Slide Number Placeholder 3"/>
          <p:cNvSpPr>
            <a:spLocks noGrp="1"/>
          </p:cNvSpPr>
          <p:nvPr>
            <p:ph type="sldNum" sz="quarter" idx="12"/>
          </p:nvPr>
        </p:nvSpPr>
        <p:spPr>
          <a:xfrm>
            <a:off x="6588224" y="6237312"/>
            <a:ext cx="2133600" cy="476250"/>
          </a:xfrm>
        </p:spPr>
        <p:txBody>
          <a:bodyPr/>
          <a:lstStyle/>
          <a:p>
            <a:fld id="{F3649A0F-F272-4D8B-8A00-9FEB1D8D47BD}" type="slidenum">
              <a:rPr lang="en-GB" smtClean="0"/>
              <a:pPr/>
              <a:t>4</a:t>
            </a:fld>
            <a:endParaRPr lang="en-GB" dirty="0"/>
          </a:p>
        </p:txBody>
      </p:sp>
      <p:sp>
        <p:nvSpPr>
          <p:cNvPr id="6" name="Title 1"/>
          <p:cNvSpPr>
            <a:spLocks noGrp="1"/>
          </p:cNvSpPr>
          <p:nvPr>
            <p:ph type="title"/>
          </p:nvPr>
        </p:nvSpPr>
        <p:spPr>
          <a:xfrm>
            <a:off x="395288" y="1411114"/>
            <a:ext cx="8425184" cy="793750"/>
          </a:xfrm>
        </p:spPr>
        <p:txBody>
          <a:bodyPr/>
          <a:lstStyle/>
          <a:p>
            <a:r>
              <a:rPr lang="en-GB" altLang="de-DE" dirty="0" smtClean="0"/>
              <a:t>Content of the call text </a:t>
            </a:r>
            <a:endParaRPr lang="en-GB" altLang="en-US" dirty="0" smtClean="0"/>
          </a:p>
        </p:txBody>
      </p:sp>
    </p:spTree>
    <p:extLst>
      <p:ext uri="{BB962C8B-B14F-4D97-AF65-F5344CB8AC3E}">
        <p14:creationId xmlns:p14="http://schemas.microsoft.com/office/powerpoint/2010/main" val="22363856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2492896"/>
            <a:ext cx="8229600" cy="3672508"/>
          </a:xfrm>
        </p:spPr>
        <p:txBody>
          <a:bodyPr/>
          <a:lstStyle/>
          <a:p>
            <a:pPr marL="363538" lvl="1" indent="-363538">
              <a:spcBef>
                <a:spcPts val="600"/>
              </a:spcBef>
              <a:spcAft>
                <a:spcPts val="1200"/>
              </a:spcAft>
              <a:buClr>
                <a:srgbClr val="FF6600"/>
              </a:buClr>
              <a:buSzPct val="110000"/>
              <a:buFont typeface="Arial" pitchFamily="34" charset="0"/>
              <a:buChar char="•"/>
              <a:defRPr/>
            </a:pPr>
            <a:r>
              <a:rPr lang="en-GB" altLang="en-US" sz="2400" b="0" dirty="0" smtClean="0">
                <a:ea typeface="Verdana"/>
                <a:cs typeface="+mn-cs"/>
              </a:rPr>
              <a:t>Proposals for </a:t>
            </a:r>
            <a:r>
              <a:rPr lang="en-GB" altLang="en-US" sz="2400" dirty="0" smtClean="0">
                <a:ea typeface="Verdana"/>
                <a:cs typeface="+mn-cs"/>
              </a:rPr>
              <a:t>studies, works and mixed </a:t>
            </a:r>
            <a:r>
              <a:rPr lang="en-GB" altLang="en-US" sz="2400" b="0" dirty="0" smtClean="0">
                <a:ea typeface="Verdana"/>
                <a:cs typeface="+mn-cs"/>
              </a:rPr>
              <a:t>proposals </a:t>
            </a:r>
            <a:r>
              <a:rPr lang="en-GB" altLang="en-US" sz="2400" dirty="0" smtClean="0">
                <a:ea typeface="Verdana"/>
                <a:cs typeface="+mn-cs"/>
              </a:rPr>
              <a:t>are eligible </a:t>
            </a:r>
            <a:r>
              <a:rPr lang="en-GB" altLang="en-US" sz="2400" b="0" dirty="0" smtClean="0">
                <a:ea typeface="Verdana"/>
                <a:cs typeface="+mn-cs"/>
              </a:rPr>
              <a:t>under the call</a:t>
            </a:r>
          </a:p>
          <a:p>
            <a:pPr marL="363538" lvl="1" indent="-363538">
              <a:spcBef>
                <a:spcPts val="600"/>
              </a:spcBef>
              <a:spcAft>
                <a:spcPts val="1200"/>
              </a:spcAft>
              <a:buClr>
                <a:srgbClr val="FF6600"/>
              </a:buClr>
              <a:buSzPct val="110000"/>
              <a:buFont typeface="Arial" pitchFamily="34" charset="0"/>
              <a:buChar char="•"/>
              <a:defRPr/>
            </a:pPr>
            <a:r>
              <a:rPr lang="en-GB" sz="2400" b="0" dirty="0" smtClean="0">
                <a:solidFill>
                  <a:srgbClr val="034EA2"/>
                </a:solidFill>
                <a:ea typeface="Calibri"/>
                <a:cs typeface="Times New Roman"/>
              </a:rPr>
              <a:t>Maximum co-funding rates (% of eligible costs):</a:t>
            </a:r>
          </a:p>
          <a:p>
            <a:pPr marL="698500" indent="-342900">
              <a:spcBef>
                <a:spcPts val="600"/>
              </a:spcBef>
              <a:spcAft>
                <a:spcPts val="1200"/>
              </a:spcAft>
              <a:buClr>
                <a:srgbClr val="FF6600"/>
              </a:buClr>
              <a:buFont typeface="Wingdings" panose="05000000000000000000" pitchFamily="2" charset="2"/>
              <a:buChar char="ü"/>
            </a:pPr>
            <a:r>
              <a:rPr lang="fr-BE" sz="2200" i="0" dirty="0" err="1" smtClean="0"/>
              <a:t>Studies</a:t>
            </a:r>
            <a:r>
              <a:rPr lang="fr-BE" sz="2200" i="0" dirty="0" smtClean="0"/>
              <a:t>: 50%</a:t>
            </a:r>
            <a:endParaRPr lang="en-GB" sz="2200" i="0" dirty="0"/>
          </a:p>
          <a:p>
            <a:pPr marL="698500" indent="-342900">
              <a:spcBef>
                <a:spcPts val="600"/>
              </a:spcBef>
              <a:spcAft>
                <a:spcPts val="1200"/>
              </a:spcAft>
              <a:buClr>
                <a:srgbClr val="FF6600"/>
              </a:buClr>
              <a:buFont typeface="Wingdings" panose="05000000000000000000" pitchFamily="2" charset="2"/>
              <a:buChar char="ü"/>
            </a:pPr>
            <a:r>
              <a:rPr lang="fr-BE" altLang="en-US" sz="2200" i="0" dirty="0" smtClean="0"/>
              <a:t>Works: </a:t>
            </a:r>
            <a:r>
              <a:rPr lang="fr-BE" altLang="en-US" sz="2200" i="0" dirty="0" err="1" smtClean="0"/>
              <a:t>from</a:t>
            </a:r>
            <a:r>
              <a:rPr lang="fr-BE" altLang="en-US" sz="2200" i="0" dirty="0" smtClean="0"/>
              <a:t> 10% to 40%</a:t>
            </a:r>
          </a:p>
        </p:txBody>
      </p:sp>
      <p:sp>
        <p:nvSpPr>
          <p:cNvPr id="4" name="Slide Number Placeholder 3"/>
          <p:cNvSpPr>
            <a:spLocks noGrp="1"/>
          </p:cNvSpPr>
          <p:nvPr>
            <p:ph type="sldNum" sz="quarter" idx="12"/>
          </p:nvPr>
        </p:nvSpPr>
        <p:spPr/>
        <p:txBody>
          <a:bodyPr/>
          <a:lstStyle/>
          <a:p>
            <a:fld id="{F3649A0F-F272-4D8B-8A00-9FEB1D8D47BD}" type="slidenum">
              <a:rPr lang="en-GB" smtClean="0"/>
              <a:pPr/>
              <a:t>5</a:t>
            </a:fld>
            <a:endParaRPr lang="en-GB"/>
          </a:p>
        </p:txBody>
      </p:sp>
      <p:sp>
        <p:nvSpPr>
          <p:cNvPr id="6" name="Title 1"/>
          <p:cNvSpPr>
            <a:spLocks noGrp="1"/>
          </p:cNvSpPr>
          <p:nvPr>
            <p:ph type="title"/>
          </p:nvPr>
        </p:nvSpPr>
        <p:spPr>
          <a:xfrm>
            <a:off x="395288" y="1411114"/>
            <a:ext cx="8425184" cy="793750"/>
          </a:xfrm>
        </p:spPr>
        <p:txBody>
          <a:bodyPr/>
          <a:lstStyle/>
          <a:p>
            <a:r>
              <a:rPr lang="en-GB" altLang="de-DE" dirty="0" smtClean="0"/>
              <a:t>Highlights of the call text (Projects on Comprehensive Network)</a:t>
            </a:r>
            <a:endParaRPr lang="en-GB" altLang="en-US" dirty="0" smtClean="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48064" y="5153135"/>
            <a:ext cx="1440160" cy="1156185"/>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98412" y="4726209"/>
            <a:ext cx="1389759" cy="1350473"/>
          </a:xfrm>
          <a:prstGeom prst="rect">
            <a:avLst/>
          </a:prstGeom>
        </p:spPr>
      </p:pic>
    </p:spTree>
    <p:extLst>
      <p:ext uri="{BB962C8B-B14F-4D97-AF65-F5344CB8AC3E}">
        <p14:creationId xmlns:p14="http://schemas.microsoft.com/office/powerpoint/2010/main" val="5211072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2492896"/>
            <a:ext cx="8229600" cy="3672508"/>
          </a:xfrm>
        </p:spPr>
        <p:txBody>
          <a:bodyPr/>
          <a:lstStyle/>
          <a:p>
            <a:pPr marL="363538" lvl="1" indent="-363538">
              <a:spcBef>
                <a:spcPts val="600"/>
              </a:spcBef>
              <a:spcAft>
                <a:spcPts val="1200"/>
              </a:spcAft>
              <a:buClr>
                <a:srgbClr val="FF6600"/>
              </a:buClr>
              <a:buSzPct val="110000"/>
              <a:buFont typeface="Arial" pitchFamily="34" charset="0"/>
              <a:buChar char="•"/>
              <a:defRPr/>
            </a:pPr>
            <a:r>
              <a:rPr lang="en-GB" altLang="en-US" sz="2400" b="0" dirty="0" smtClean="0">
                <a:ea typeface="Verdana"/>
                <a:cs typeface="+mn-cs"/>
              </a:rPr>
              <a:t>Only</a:t>
            </a:r>
            <a:r>
              <a:rPr lang="en-GB" altLang="en-US" sz="2400" dirty="0" smtClean="0">
                <a:ea typeface="Verdana"/>
                <a:cs typeface="+mn-cs"/>
              </a:rPr>
              <a:t> works </a:t>
            </a:r>
            <a:r>
              <a:rPr lang="en-GB" altLang="en-US" sz="2400" b="0" dirty="0" smtClean="0">
                <a:ea typeface="Verdana"/>
                <a:cs typeface="+mn-cs"/>
              </a:rPr>
              <a:t>retrofitting of rail freight wagons- </a:t>
            </a:r>
            <a:r>
              <a:rPr lang="en-GB" altLang="en-US" sz="2400" dirty="0" smtClean="0">
                <a:ea typeface="Verdana"/>
                <a:cs typeface="+mn-cs"/>
              </a:rPr>
              <a:t>are eligible </a:t>
            </a:r>
            <a:r>
              <a:rPr lang="en-GB" altLang="en-US" sz="2400" b="0" dirty="0" smtClean="0">
                <a:ea typeface="Verdana"/>
                <a:cs typeface="+mn-cs"/>
              </a:rPr>
              <a:t>under the call</a:t>
            </a:r>
          </a:p>
          <a:p>
            <a:pPr marL="363538" lvl="1" indent="-363538">
              <a:spcBef>
                <a:spcPts val="600"/>
              </a:spcBef>
              <a:spcAft>
                <a:spcPts val="1200"/>
              </a:spcAft>
              <a:buClr>
                <a:srgbClr val="FF6600"/>
              </a:buClr>
              <a:buSzPct val="110000"/>
              <a:buFont typeface="Arial" pitchFamily="34" charset="0"/>
              <a:buChar char="•"/>
              <a:defRPr/>
            </a:pPr>
            <a:r>
              <a:rPr lang="en-GB" sz="2400" b="0" dirty="0" smtClean="0">
                <a:solidFill>
                  <a:srgbClr val="034EA2"/>
                </a:solidFill>
                <a:ea typeface="Calibri"/>
                <a:cs typeface="Times New Roman"/>
              </a:rPr>
              <a:t>Unit contributions apply:</a:t>
            </a:r>
          </a:p>
          <a:p>
            <a:pPr marL="698500" indent="-342900">
              <a:spcBef>
                <a:spcPts val="600"/>
              </a:spcBef>
              <a:spcAft>
                <a:spcPts val="1200"/>
              </a:spcAft>
              <a:buClr>
                <a:srgbClr val="FF6600"/>
              </a:buClr>
              <a:buFont typeface="Wingdings" panose="05000000000000000000" pitchFamily="2" charset="2"/>
              <a:buChar char="ü"/>
            </a:pPr>
            <a:r>
              <a:rPr lang="fr-BE" sz="2200" i="0" dirty="0" smtClean="0"/>
              <a:t>Per S-type: </a:t>
            </a:r>
            <a:r>
              <a:rPr lang="en-GB" sz="2200" i="0" dirty="0" smtClean="0"/>
              <a:t>EUR 250 </a:t>
            </a:r>
          </a:p>
          <a:p>
            <a:pPr marL="698500" indent="-342900">
              <a:spcBef>
                <a:spcPts val="600"/>
              </a:spcBef>
              <a:spcAft>
                <a:spcPts val="1200"/>
              </a:spcAft>
              <a:buClr>
                <a:srgbClr val="FF6600"/>
              </a:buClr>
              <a:buFont typeface="Wingdings" panose="05000000000000000000" pitchFamily="2" charset="2"/>
              <a:buChar char="ü"/>
            </a:pPr>
            <a:r>
              <a:rPr lang="fr-BE" altLang="en-US" sz="2200" i="0" dirty="0" smtClean="0"/>
              <a:t>Per SS-type: EUR 600</a:t>
            </a:r>
          </a:p>
        </p:txBody>
      </p:sp>
      <p:sp>
        <p:nvSpPr>
          <p:cNvPr id="4" name="Slide Number Placeholder 3"/>
          <p:cNvSpPr>
            <a:spLocks noGrp="1"/>
          </p:cNvSpPr>
          <p:nvPr>
            <p:ph type="sldNum" sz="quarter" idx="12"/>
          </p:nvPr>
        </p:nvSpPr>
        <p:spPr/>
        <p:txBody>
          <a:bodyPr/>
          <a:lstStyle/>
          <a:p>
            <a:fld id="{F3649A0F-F272-4D8B-8A00-9FEB1D8D47BD}" type="slidenum">
              <a:rPr lang="en-GB" smtClean="0"/>
              <a:pPr/>
              <a:t>6</a:t>
            </a:fld>
            <a:endParaRPr lang="en-GB"/>
          </a:p>
        </p:txBody>
      </p:sp>
      <p:sp>
        <p:nvSpPr>
          <p:cNvPr id="6" name="Title 1"/>
          <p:cNvSpPr>
            <a:spLocks noGrp="1"/>
          </p:cNvSpPr>
          <p:nvPr>
            <p:ph type="title"/>
          </p:nvPr>
        </p:nvSpPr>
        <p:spPr>
          <a:xfrm>
            <a:off x="395288" y="1411114"/>
            <a:ext cx="8425184" cy="793750"/>
          </a:xfrm>
        </p:spPr>
        <p:txBody>
          <a:bodyPr/>
          <a:lstStyle/>
          <a:p>
            <a:r>
              <a:rPr lang="en-GB" altLang="de-DE" dirty="0" smtClean="0"/>
              <a:t>Highlights of the call text (Rail Freight Noise)</a:t>
            </a:r>
            <a:endParaRPr lang="en-GB" altLang="en-US" dirty="0" smtClean="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4" y="4509120"/>
            <a:ext cx="2437115" cy="1944216"/>
          </a:xfrm>
          <a:prstGeom prst="rect">
            <a:avLst/>
          </a:prstGeom>
        </p:spPr>
      </p:pic>
    </p:spTree>
    <p:extLst>
      <p:ext uri="{BB962C8B-B14F-4D97-AF65-F5344CB8AC3E}">
        <p14:creationId xmlns:p14="http://schemas.microsoft.com/office/powerpoint/2010/main" val="34540057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2564804"/>
            <a:ext cx="8229600" cy="3672508"/>
          </a:xfrm>
        </p:spPr>
        <p:txBody>
          <a:bodyPr/>
          <a:lstStyle/>
          <a:p>
            <a:pPr marL="363538" indent="-363538" eaLnBrk="1" hangingPunct="1">
              <a:spcBef>
                <a:spcPts val="600"/>
              </a:spcBef>
              <a:spcAft>
                <a:spcPts val="1200"/>
              </a:spcAft>
              <a:buClr>
                <a:srgbClr val="FF6600"/>
              </a:buClr>
              <a:defRPr/>
            </a:pPr>
            <a:r>
              <a:rPr lang="en-GB" b="1" i="0" dirty="0" smtClean="0">
                <a:ea typeface="Verdana"/>
              </a:rPr>
              <a:t>Start of eligibility of costs: </a:t>
            </a:r>
            <a:r>
              <a:rPr lang="en-GB" i="0" dirty="0">
                <a:ea typeface="Verdana"/>
              </a:rPr>
              <a:t>as from the date of submission of the application</a:t>
            </a:r>
          </a:p>
          <a:p>
            <a:pPr marL="363538" indent="-363538" eaLnBrk="1" hangingPunct="1">
              <a:spcBef>
                <a:spcPts val="600"/>
              </a:spcBef>
              <a:spcAft>
                <a:spcPts val="1200"/>
              </a:spcAft>
              <a:buClr>
                <a:srgbClr val="FF6600"/>
              </a:buClr>
              <a:defRPr/>
            </a:pPr>
            <a:r>
              <a:rPr lang="en-GB" b="1" i="0" dirty="0">
                <a:ea typeface="Verdana"/>
              </a:rPr>
              <a:t>End date of the Action:</a:t>
            </a:r>
            <a:r>
              <a:rPr lang="en-GB" i="0" dirty="0">
                <a:ea typeface="Verdana"/>
              </a:rPr>
              <a:t> no later than 31 December 2023 </a:t>
            </a:r>
          </a:p>
          <a:p>
            <a:pPr marL="363538" lvl="1" indent="-363538">
              <a:spcBef>
                <a:spcPts val="600"/>
              </a:spcBef>
              <a:spcAft>
                <a:spcPts val="1200"/>
              </a:spcAft>
              <a:buClr>
                <a:srgbClr val="FF6600"/>
              </a:buClr>
              <a:buSzPct val="110000"/>
              <a:buFont typeface="Arial" pitchFamily="34" charset="0"/>
              <a:buChar char="•"/>
              <a:defRPr/>
            </a:pPr>
            <a:endParaRPr lang="en-GB" b="0" i="0" dirty="0" smtClean="0">
              <a:ea typeface="Verdana"/>
            </a:endParaRPr>
          </a:p>
        </p:txBody>
      </p:sp>
      <p:sp>
        <p:nvSpPr>
          <p:cNvPr id="4" name="Slide Number Placeholder 3"/>
          <p:cNvSpPr>
            <a:spLocks noGrp="1"/>
          </p:cNvSpPr>
          <p:nvPr>
            <p:ph type="sldNum" sz="quarter" idx="12"/>
          </p:nvPr>
        </p:nvSpPr>
        <p:spPr/>
        <p:txBody>
          <a:bodyPr/>
          <a:lstStyle/>
          <a:p>
            <a:fld id="{F3649A0F-F272-4D8B-8A00-9FEB1D8D47BD}" type="slidenum">
              <a:rPr lang="en-GB" smtClean="0"/>
              <a:pPr/>
              <a:t>7</a:t>
            </a:fld>
            <a:endParaRPr lang="en-GB"/>
          </a:p>
        </p:txBody>
      </p:sp>
      <p:sp>
        <p:nvSpPr>
          <p:cNvPr id="6" name="Title 1"/>
          <p:cNvSpPr>
            <a:spLocks noGrp="1"/>
          </p:cNvSpPr>
          <p:nvPr>
            <p:ph type="title"/>
          </p:nvPr>
        </p:nvSpPr>
        <p:spPr>
          <a:xfrm>
            <a:off x="395288" y="1411114"/>
            <a:ext cx="8425184" cy="793750"/>
          </a:xfrm>
        </p:spPr>
        <p:txBody>
          <a:bodyPr/>
          <a:lstStyle/>
          <a:p>
            <a:r>
              <a:rPr lang="en-GB" altLang="de-DE" dirty="0" smtClean="0"/>
              <a:t>Highlights of the call text </a:t>
            </a:r>
            <a:endParaRPr lang="en-GB" altLang="en-US" dirty="0" smtClean="0"/>
          </a:p>
        </p:txBody>
      </p:sp>
    </p:spTree>
    <p:extLst>
      <p:ext uri="{BB962C8B-B14F-4D97-AF65-F5344CB8AC3E}">
        <p14:creationId xmlns:p14="http://schemas.microsoft.com/office/powerpoint/2010/main" val="23461761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a:xfrm>
            <a:off x="467544" y="2564904"/>
            <a:ext cx="8229600" cy="3672508"/>
          </a:xfrm>
        </p:spPr>
        <p:txBody>
          <a:bodyPr/>
          <a:lstStyle/>
          <a:p>
            <a:pPr marL="363538" indent="-363538" eaLnBrk="1" hangingPunct="1">
              <a:spcBef>
                <a:spcPts val="1200"/>
              </a:spcBef>
              <a:spcAft>
                <a:spcPts val="1200"/>
              </a:spcAft>
              <a:buClr>
                <a:srgbClr val="FF6600"/>
              </a:buClr>
            </a:pPr>
            <a:r>
              <a:rPr lang="en-GB" altLang="de-DE" i="0" dirty="0"/>
              <a:t>Reference documents</a:t>
            </a:r>
          </a:p>
          <a:p>
            <a:pPr marL="363538" indent="-363538" eaLnBrk="1" hangingPunct="1">
              <a:spcBef>
                <a:spcPts val="1200"/>
              </a:spcBef>
              <a:spcAft>
                <a:spcPts val="1200"/>
              </a:spcAft>
              <a:buClr>
                <a:srgbClr val="FF6600"/>
              </a:buClr>
            </a:pPr>
            <a:r>
              <a:rPr lang="en-GB" altLang="de-DE" i="0" dirty="0" smtClean="0"/>
              <a:t>Content </a:t>
            </a:r>
            <a:r>
              <a:rPr lang="en-GB" altLang="de-DE" i="0" dirty="0"/>
              <a:t>of </a:t>
            </a:r>
            <a:r>
              <a:rPr lang="en-GB" altLang="de-DE" i="0" dirty="0" smtClean="0"/>
              <a:t>the call text</a:t>
            </a:r>
          </a:p>
          <a:p>
            <a:pPr marL="363538" indent="-363538" eaLnBrk="1" hangingPunct="1">
              <a:spcBef>
                <a:spcPts val="1200"/>
              </a:spcBef>
              <a:spcAft>
                <a:spcPts val="1200"/>
              </a:spcAft>
              <a:buClr>
                <a:srgbClr val="FF6600"/>
              </a:buClr>
            </a:pPr>
            <a:r>
              <a:rPr lang="en-GB" altLang="de-DE" i="0" dirty="0"/>
              <a:t>Highlights of the call</a:t>
            </a:r>
          </a:p>
          <a:p>
            <a:pPr marL="363538" indent="-363538" eaLnBrk="1" hangingPunct="1">
              <a:spcBef>
                <a:spcPts val="1200"/>
              </a:spcBef>
              <a:spcAft>
                <a:spcPts val="1200"/>
              </a:spcAft>
              <a:buClr>
                <a:srgbClr val="FF6600"/>
              </a:buClr>
            </a:pPr>
            <a:r>
              <a:rPr lang="en-GB" altLang="de-DE" sz="3600" b="1" dirty="0">
                <a:solidFill>
                  <a:srgbClr val="EC9514"/>
                </a:solidFill>
              </a:rPr>
              <a:t>Timeline</a:t>
            </a:r>
          </a:p>
        </p:txBody>
      </p:sp>
      <p:sp>
        <p:nvSpPr>
          <p:cNvPr id="2" name="Slide Number Placeholder 1"/>
          <p:cNvSpPr>
            <a:spLocks noGrp="1"/>
          </p:cNvSpPr>
          <p:nvPr>
            <p:ph type="sldNum" sz="quarter" idx="12"/>
          </p:nvPr>
        </p:nvSpPr>
        <p:spPr/>
        <p:txBody>
          <a:bodyPr/>
          <a:lstStyle/>
          <a:p>
            <a:fld id="{F3649A0F-F272-4D8B-8A00-9FEB1D8D47BD}" type="slidenum">
              <a:rPr lang="en-GB" sz="1050" smtClean="0">
                <a:solidFill>
                  <a:srgbClr val="0F5494"/>
                </a:solidFill>
              </a:rPr>
              <a:pPr/>
              <a:t>8</a:t>
            </a:fld>
            <a:endParaRPr lang="en-GB" sz="1050" dirty="0">
              <a:solidFill>
                <a:srgbClr val="0F5494"/>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9567" y="980728"/>
            <a:ext cx="3020945" cy="5832648"/>
          </a:xfrm>
          <a:prstGeom prst="rect">
            <a:avLst/>
          </a:prstGeom>
        </p:spPr>
      </p:pic>
    </p:spTree>
    <p:extLst>
      <p:ext uri="{BB962C8B-B14F-4D97-AF65-F5344CB8AC3E}">
        <p14:creationId xmlns:p14="http://schemas.microsoft.com/office/powerpoint/2010/main" val="18653805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288" y="1339851"/>
            <a:ext cx="8425184" cy="793006"/>
          </a:xfrm>
        </p:spPr>
        <p:txBody>
          <a:bodyPr/>
          <a:lstStyle/>
          <a:p>
            <a:r>
              <a:rPr lang="en-US" dirty="0" smtClean="0"/>
              <a:t>Indicative timeline</a:t>
            </a:r>
            <a:endParaRPr lang="en-GB" dirty="0"/>
          </a:p>
        </p:txBody>
      </p:sp>
      <p:sp>
        <p:nvSpPr>
          <p:cNvPr id="2" name="Slide Number Placeholder 1"/>
          <p:cNvSpPr>
            <a:spLocks noGrp="1"/>
          </p:cNvSpPr>
          <p:nvPr>
            <p:ph type="sldNum" sz="quarter" idx="12"/>
          </p:nvPr>
        </p:nvSpPr>
        <p:spPr/>
        <p:txBody>
          <a:bodyPr/>
          <a:lstStyle/>
          <a:p>
            <a:endParaRPr lang="en-GB" sz="1000" dirty="0" smtClean="0"/>
          </a:p>
          <a:p>
            <a:endParaRPr lang="en-GB" sz="1000" dirty="0"/>
          </a:p>
          <a:p>
            <a:endParaRPr lang="en-GB" sz="1000" dirty="0"/>
          </a:p>
        </p:txBody>
      </p:sp>
      <p:sp>
        <p:nvSpPr>
          <p:cNvPr id="6" name="Slide Number Placeholder 3"/>
          <p:cNvSpPr txBox="1">
            <a:spLocks/>
          </p:cNvSpPr>
          <p:nvPr/>
        </p:nvSpPr>
        <p:spPr bwMode="auto">
          <a:xfrm>
            <a:off x="6588224" y="6237312"/>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GB"/>
            </a:defPPr>
            <a:lvl1pPr algn="r" rtl="0" fontAlgn="base">
              <a:spcBef>
                <a:spcPct val="0"/>
              </a:spcBef>
              <a:spcAft>
                <a:spcPct val="0"/>
              </a:spcAft>
              <a:defRPr sz="1000" kern="1200">
                <a:solidFill>
                  <a:schemeClr val="tx1"/>
                </a:solidFill>
                <a:latin typeface="+mn-lt"/>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fld id="{F3649A0F-F272-4D8B-8A00-9FEB1D8D47BD}" type="slidenum">
              <a:rPr lang="en-GB" smtClean="0"/>
              <a:pPr/>
              <a:t>9</a:t>
            </a:fld>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592801141"/>
              </p:ext>
            </p:extLst>
          </p:nvPr>
        </p:nvGraphicFramePr>
        <p:xfrm>
          <a:off x="500090" y="2204864"/>
          <a:ext cx="8208912" cy="3515316"/>
        </p:xfrm>
        <a:graphic>
          <a:graphicData uri="http://schemas.openxmlformats.org/drawingml/2006/table">
            <a:tbl>
              <a:tblPr firstRow="1" bandRow="1">
                <a:tableStyleId>{0E3FDE45-AF77-4B5C-9715-49D594BDF05E}</a:tableStyleId>
              </a:tblPr>
              <a:tblGrid>
                <a:gridCol w="4851548"/>
                <a:gridCol w="3357364"/>
              </a:tblGrid>
              <a:tr h="402609">
                <a:tc>
                  <a:txBody>
                    <a:bodyPr/>
                    <a:lstStyle/>
                    <a:p>
                      <a:r>
                        <a:rPr lang="en-GB" sz="1600" dirty="0" smtClean="0"/>
                        <a:t>Call publication</a:t>
                      </a:r>
                      <a:endParaRPr lang="en-GB" sz="1600" dirty="0"/>
                    </a:p>
                  </a:txBody>
                  <a:tcPr anchor="ctr"/>
                </a:tc>
                <a:tc>
                  <a:txBody>
                    <a:bodyPr/>
                    <a:lstStyle/>
                    <a:p>
                      <a:pPr marL="0" indent="0" algn="ctr"/>
                      <a:r>
                        <a:rPr lang="en-GB" sz="1600" dirty="0" smtClean="0"/>
                        <a:t>08 January 2019</a:t>
                      </a:r>
                    </a:p>
                  </a:txBody>
                  <a:tcPr anchor="ctr"/>
                </a:tc>
              </a:tr>
              <a:tr h="6863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1" u="none" strike="noStrike" kern="1200" baseline="0" dirty="0" smtClean="0">
                          <a:solidFill>
                            <a:srgbClr val="FF0000"/>
                          </a:solidFill>
                        </a:rPr>
                        <a:t>Deadline for submission</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u="none" strike="noStrike" kern="1200" baseline="0" dirty="0" smtClean="0">
                          <a:solidFill>
                            <a:srgbClr val="FF0000"/>
                          </a:solidFill>
                        </a:rPr>
                        <a:t>24 April </a:t>
                      </a:r>
                      <a:r>
                        <a:rPr lang="en-GB" sz="1600" b="1" dirty="0" smtClean="0">
                          <a:solidFill>
                            <a:srgbClr val="FF0000"/>
                          </a:solidFill>
                        </a:rPr>
                        <a:t>2019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solidFill>
                            <a:srgbClr val="FF0000"/>
                          </a:solidFill>
                        </a:rPr>
                        <a:t>(17:00:00 Brussels time)</a:t>
                      </a:r>
                    </a:p>
                  </a:txBody>
                  <a:tcPr anchor="ctr"/>
                </a:tc>
              </a:tr>
              <a:tr h="452610">
                <a:tc>
                  <a:txBody>
                    <a:bodyPr/>
                    <a:lstStyle/>
                    <a:p>
                      <a:r>
                        <a:rPr lang="en-GB" sz="1600" u="none" strike="noStrike" kern="1200" baseline="0" dirty="0" smtClean="0"/>
                        <a:t>Evaluation of proposals 	</a:t>
                      </a:r>
                      <a:endParaRPr lang="en-GB" sz="1600" b="0" i="0" u="none" strike="noStrike" kern="1200" baseline="0" dirty="0" smtClean="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u="none" strike="noStrike" kern="1200" baseline="0" smtClean="0"/>
                        <a:t>April-July </a:t>
                      </a:r>
                      <a:r>
                        <a:rPr lang="en-GB" sz="1600" u="none" strike="noStrike" kern="1200" baseline="0" dirty="0" smtClean="0"/>
                        <a:t>2019 </a:t>
                      </a:r>
                      <a:endParaRPr lang="en-GB" sz="1600" b="0" i="0" u="none" strike="noStrike" kern="1200" baseline="0" dirty="0" smtClean="0">
                        <a:solidFill>
                          <a:schemeClr val="dk1"/>
                        </a:solidFill>
                        <a:latin typeface="+mn-lt"/>
                        <a:ea typeface="+mn-ea"/>
                        <a:cs typeface="+mn-cs"/>
                      </a:endParaRPr>
                    </a:p>
                  </a:txBody>
                  <a:tcPr anchor="ctr"/>
                </a:tc>
              </a:tr>
              <a:tr h="686388">
                <a:tc>
                  <a:txBody>
                    <a:bodyPr/>
                    <a:lstStyle/>
                    <a:p>
                      <a:r>
                        <a:rPr lang="en-GB" sz="1600" u="none" strike="noStrike" kern="1200" baseline="0" dirty="0" smtClean="0"/>
                        <a:t>Consultation of CEF Coordination Committee  </a:t>
                      </a:r>
                    </a:p>
                    <a:p>
                      <a:r>
                        <a:rPr lang="en-GB" sz="1600" u="none" strike="noStrike" kern="1200" baseline="0" dirty="0" smtClean="0"/>
                        <a:t>Information of European Parliament 	</a:t>
                      </a:r>
                      <a:endParaRPr lang="en-GB" sz="1600" b="0" i="0" u="none" strike="noStrike" kern="1200" baseline="0" dirty="0" smtClean="0">
                        <a:solidFill>
                          <a:schemeClr val="dk1"/>
                        </a:solidFill>
                        <a:latin typeface="+mn-lt"/>
                        <a:ea typeface="+mn-ea"/>
                        <a:cs typeface="+mn-cs"/>
                      </a:endParaRPr>
                    </a:p>
                  </a:txBody>
                  <a:tcPr anchor="ctr"/>
                </a:tc>
                <a:tc>
                  <a:txBody>
                    <a:bodyPr/>
                    <a:lstStyle/>
                    <a:p>
                      <a:pPr algn="ctr"/>
                      <a:r>
                        <a:rPr lang="en-GB" sz="1600" u="none" strike="noStrike" kern="1200" baseline="0" dirty="0" smtClean="0"/>
                        <a:t>September 2019</a:t>
                      </a:r>
                      <a:endParaRPr lang="en-GB" sz="1600" b="0" i="0" u="none" strike="noStrike" kern="1200" baseline="0" dirty="0" smtClean="0">
                        <a:solidFill>
                          <a:schemeClr val="dk1"/>
                        </a:solidFill>
                        <a:latin typeface="+mn-lt"/>
                        <a:ea typeface="+mn-ea"/>
                        <a:cs typeface="+mn-cs"/>
                      </a:endParaRPr>
                    </a:p>
                  </a:txBody>
                  <a:tcPr anchor="ctr"/>
                </a:tc>
              </a:tr>
              <a:tr h="402609">
                <a:tc>
                  <a:txBody>
                    <a:bodyPr/>
                    <a:lstStyle/>
                    <a:p>
                      <a:r>
                        <a:rPr lang="en-GB" sz="1600" u="none" strike="noStrike" kern="1200" baseline="0" dirty="0" smtClean="0"/>
                        <a:t>Adoption of Selection Decision 	</a:t>
                      </a:r>
                      <a:endParaRPr lang="en-GB" sz="1600" b="0" i="0" u="none" strike="noStrike" kern="1200" baseline="0" dirty="0" smtClean="0">
                        <a:solidFill>
                          <a:schemeClr val="dk1"/>
                        </a:solidFill>
                        <a:latin typeface="+mn-lt"/>
                        <a:ea typeface="+mn-ea"/>
                        <a:cs typeface="+mn-cs"/>
                      </a:endParaRPr>
                    </a:p>
                  </a:txBody>
                  <a:tcPr anchor="ctr"/>
                </a:tc>
                <a:tc>
                  <a:txBody>
                    <a:bodyPr/>
                    <a:lstStyle/>
                    <a:p>
                      <a:pPr algn="ctr"/>
                      <a:r>
                        <a:rPr lang="en-GB" sz="1600" u="none" strike="noStrike" kern="1200" baseline="0" dirty="0" smtClean="0"/>
                        <a:t>October 2019</a:t>
                      </a:r>
                      <a:endParaRPr lang="en-GB" sz="1600" b="0" i="0" u="none" strike="noStrike" kern="1200" baseline="0" dirty="0" smtClean="0">
                        <a:solidFill>
                          <a:schemeClr val="dk1"/>
                        </a:solidFill>
                        <a:latin typeface="+mn-lt"/>
                        <a:ea typeface="+mn-ea"/>
                        <a:cs typeface="+mn-cs"/>
                      </a:endParaRPr>
                    </a:p>
                  </a:txBody>
                  <a:tcPr anchor="ctr"/>
                </a:tc>
              </a:tr>
              <a:tr h="405417">
                <a:tc>
                  <a:txBody>
                    <a:bodyPr/>
                    <a:lstStyle/>
                    <a:p>
                      <a:r>
                        <a:rPr lang="en-GB" sz="1600" u="none" strike="noStrike" kern="1200" baseline="0" dirty="0" smtClean="0"/>
                        <a:t>Information to applicants</a:t>
                      </a:r>
                      <a:endParaRPr lang="en-GB" sz="1600" b="0" i="0" u="none" strike="noStrike" kern="1200" baseline="0" dirty="0" smtClean="0">
                        <a:solidFill>
                          <a:schemeClr val="dk1"/>
                        </a:solidFill>
                        <a:latin typeface="+mn-lt"/>
                        <a:ea typeface="+mn-ea"/>
                        <a:cs typeface="+mn-cs"/>
                      </a:endParaRPr>
                    </a:p>
                  </a:txBody>
                  <a:tcPr anchor="ctr"/>
                </a:tc>
                <a:tc>
                  <a:txBody>
                    <a:bodyPr/>
                    <a:lstStyle/>
                    <a:p>
                      <a:pPr algn="ctr"/>
                      <a:r>
                        <a:rPr lang="en-GB" sz="1600" u="none" strike="noStrike" kern="1200" baseline="0" dirty="0" smtClean="0"/>
                        <a:t>October 2019</a:t>
                      </a:r>
                      <a:endParaRPr lang="en-GB" sz="1600" b="0" i="0" u="none" strike="noStrike" kern="1200" baseline="0" dirty="0" smtClean="0">
                        <a:solidFill>
                          <a:schemeClr val="dk1"/>
                        </a:solidFill>
                        <a:latin typeface="+mn-lt"/>
                        <a:ea typeface="+mn-ea"/>
                        <a:cs typeface="+mn-cs"/>
                      </a:endParaRPr>
                    </a:p>
                  </a:txBody>
                  <a:tcPr anchor="ctr"/>
                </a:tc>
              </a:tr>
              <a:tr h="479295">
                <a:tc>
                  <a:txBody>
                    <a:bodyPr/>
                    <a:lstStyle/>
                    <a:p>
                      <a:r>
                        <a:rPr lang="en-GB" sz="1600" b="0" i="0" u="none" strike="noStrike" kern="1200" baseline="0" dirty="0" smtClean="0">
                          <a:solidFill>
                            <a:schemeClr val="dk1"/>
                          </a:solidFill>
                          <a:latin typeface="+mn-lt"/>
                          <a:ea typeface="+mn-ea"/>
                          <a:cs typeface="+mn-cs"/>
                        </a:rPr>
                        <a:t>Time To Grant </a:t>
                      </a:r>
                    </a:p>
                  </a:txBody>
                  <a:tcPr anchor="ctr"/>
                </a:tc>
                <a:tc>
                  <a:txBody>
                    <a:bodyPr/>
                    <a:lstStyle/>
                    <a:p>
                      <a:pPr algn="ctr"/>
                      <a:r>
                        <a:rPr lang="en-GB" sz="1600" u="none" strike="noStrike" kern="1200" baseline="0" dirty="0" smtClean="0"/>
                        <a:t>As of October 2019</a:t>
                      </a:r>
                      <a:endParaRPr lang="en-GB" sz="1600" b="0" i="0" u="none" strike="noStrike" kern="1200" baseline="0" dirty="0" smtClean="0">
                        <a:solidFill>
                          <a:schemeClr val="dk1"/>
                        </a:solidFill>
                        <a:latin typeface="+mn-lt"/>
                        <a:ea typeface="+mn-ea"/>
                        <a:cs typeface="+mn-cs"/>
                      </a:endParaRPr>
                    </a:p>
                  </a:txBody>
                  <a:tcPr anchor="ctr"/>
                </a:tc>
              </a:tr>
            </a:tbl>
          </a:graphicData>
        </a:graphic>
      </p:graphicFrame>
    </p:spTree>
    <p:extLst>
      <p:ext uri="{BB962C8B-B14F-4D97-AF65-F5344CB8AC3E}">
        <p14:creationId xmlns:p14="http://schemas.microsoft.com/office/powerpoint/2010/main" val="404194511"/>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
  <TotalTime>3202</TotalTime>
  <Words>1348</Words>
  <Application>Microsoft Office PowerPoint</Application>
  <PresentationFormat>On-screen Show (4:3)</PresentationFormat>
  <Paragraphs>125</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Slide_Master</vt:lpstr>
      <vt:lpstr>Overview of the call</vt:lpstr>
      <vt:lpstr>PowerPoint Presentation</vt:lpstr>
      <vt:lpstr>Reference documents</vt:lpstr>
      <vt:lpstr>Content of the call text </vt:lpstr>
      <vt:lpstr>Highlights of the call text (Projects on Comprehensive Network)</vt:lpstr>
      <vt:lpstr>Highlights of the call text (Rail Freight Noise)</vt:lpstr>
      <vt:lpstr>Highlights of the call text </vt:lpstr>
      <vt:lpstr>PowerPoint Presentation</vt:lpstr>
      <vt:lpstr>Indicative timeline</vt:lpstr>
      <vt:lpstr>Contact INEA</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JABLONSKA Joanna (INEA)</cp:lastModifiedBy>
  <cp:revision>230</cp:revision>
  <dcterms:created xsi:type="dcterms:W3CDTF">2011-10-28T10:25:18Z</dcterms:created>
  <dcterms:modified xsi:type="dcterms:W3CDTF">2019-02-12T09:03:14Z</dcterms:modified>
</cp:coreProperties>
</file>