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62" r:id="rId3"/>
    <p:sldId id="263" r:id="rId4"/>
    <p:sldId id="280" r:id="rId5"/>
    <p:sldId id="288" r:id="rId6"/>
    <p:sldId id="265" r:id="rId7"/>
    <p:sldId id="266" r:id="rId8"/>
    <p:sldId id="268" r:id="rId9"/>
    <p:sldId id="289" r:id="rId10"/>
    <p:sldId id="290" r:id="rId11"/>
    <p:sldId id="286" r:id="rId12"/>
    <p:sldId id="276" r:id="rId13"/>
    <p:sldId id="283" r:id="rId14"/>
    <p:sldId id="291" r:id="rId15"/>
  </p:sldIdLst>
  <p:sldSz cx="9144000" cy="6858000" type="screen4x3"/>
  <p:notesSz cx="6645275" cy="97758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VES Damiao" initials="D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416484"/>
    <a:srgbClr val="E7511E"/>
    <a:srgbClr val="3166CF"/>
    <a:srgbClr val="3E6FD2"/>
    <a:srgbClr val="2D5EC1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2857" autoAdjust="0"/>
  </p:normalViewPr>
  <p:slideViewPr>
    <p:cSldViewPr>
      <p:cViewPr varScale="1">
        <p:scale>
          <a:sx n="96" d="100"/>
          <a:sy n="96" d="100"/>
        </p:scale>
        <p:origin x="-20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0343" cy="489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6" tIns="44888" rIns="89776" bIns="44888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380" y="0"/>
            <a:ext cx="2880343" cy="489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6" tIns="44888" rIns="89776" bIns="44888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4924"/>
            <a:ext cx="2880343" cy="4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6" tIns="44888" rIns="89776" bIns="44888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380" y="9284924"/>
            <a:ext cx="2880343" cy="4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6" tIns="44888" rIns="89776" bIns="44888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F217D2AE-8479-4B09-A440-9BC076B438B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41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0343" cy="489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6" tIns="44888" rIns="89776" bIns="44888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380" y="0"/>
            <a:ext cx="2880343" cy="489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6" tIns="44888" rIns="89776" bIns="44888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1063" y="733425"/>
            <a:ext cx="4884737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4217" y="4643243"/>
            <a:ext cx="5316841" cy="4399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6" tIns="44888" rIns="89776" bIns="448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4924"/>
            <a:ext cx="2880343" cy="4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6" tIns="44888" rIns="89776" bIns="44888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3380" y="9284924"/>
            <a:ext cx="2880343" cy="4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6" tIns="44888" rIns="89776" bIns="44888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8022D9D1-B30A-4074-8893-B86BA6163CD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75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2D9D1-B30A-4074-8893-B86BA6163CD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559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5968" indent="-283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2737" indent="-2256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7077" indent="-2256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9861" indent="-2256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7977" indent="-2256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093" indent="-2256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4209" indent="-2256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2325" indent="-2256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9CC06E-03B0-423C-A697-A2E135B5CF5B}" type="slidenum">
              <a:rPr lang="en-GB" altLang="de-DE" smtClean="0"/>
              <a:pPr eaLnBrk="1" hangingPunct="1">
                <a:spcBef>
                  <a:spcPct val="0"/>
                </a:spcBef>
              </a:pPr>
              <a:t>2</a:t>
            </a:fld>
            <a:endParaRPr lang="en-GB" altLang="de-DE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875617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od</a:t>
            </a:r>
            <a:r>
              <a:rPr lang="fr-BE" dirty="0" smtClean="0"/>
              <a:t> </a:t>
            </a:r>
            <a:r>
              <a:rPr lang="fr-BE" dirty="0" err="1" smtClean="0"/>
              <a:t>grundia</a:t>
            </a:r>
            <a:r>
              <a:rPr lang="fr-BE" dirty="0" smtClean="0"/>
              <a:t> 2024 </a:t>
            </a:r>
          </a:p>
          <a:p>
            <a:r>
              <a:rPr lang="fr-BE" dirty="0" err="1" smtClean="0"/>
              <a:t>published</a:t>
            </a:r>
            <a:r>
              <a:rPr lang="fr-BE" dirty="0" smtClean="0"/>
              <a:t> in March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2D9D1-B30A-4074-8893-B86BA6163CD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846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044" indent="-355363" algn="just"/>
            <a:r>
              <a:rPr lang="en-US" sz="1400" dirty="0"/>
              <a:t>S-type wagon (100 km/h), </a:t>
            </a:r>
            <a:r>
              <a:rPr lang="en-US" b="0" dirty="0" smtClean="0"/>
              <a:t>not-automatic load-proportional braking system and brake linkage and slack adjuster in the middle.</a:t>
            </a:r>
          </a:p>
          <a:p>
            <a:pPr marL="177681" algn="just"/>
            <a:r>
              <a:rPr lang="en-US" b="0" dirty="0" smtClean="0"/>
              <a:t>	</a:t>
            </a:r>
            <a:r>
              <a:rPr lang="en-US" dirty="0" smtClean="0"/>
              <a:t>Unit contribution: €250</a:t>
            </a:r>
          </a:p>
          <a:p>
            <a:pPr marL="177681" algn="just"/>
            <a:endParaRPr lang="en-US" sz="300" dirty="0"/>
          </a:p>
          <a:p>
            <a:pPr marL="533044" indent="-355363" algn="just"/>
            <a:r>
              <a:rPr lang="en-US" sz="1400" dirty="0"/>
              <a:t>SS-type wagon (120 km/h), </a:t>
            </a:r>
            <a:r>
              <a:rPr lang="en-US" b="0" dirty="0" smtClean="0"/>
              <a:t>automatic load-proportional braking system and brake linkage and slack adjuster in the middle, requiring the mounting with the kink valve.</a:t>
            </a:r>
          </a:p>
          <a:p>
            <a:pPr marL="177681" algn="just"/>
            <a:r>
              <a:rPr lang="en-US" b="0" dirty="0" smtClean="0"/>
              <a:t>	</a:t>
            </a:r>
            <a:r>
              <a:rPr lang="en-US" dirty="0" smtClean="0"/>
              <a:t>Unit contribution: €600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2D9D1-B30A-4074-8893-B86BA6163CD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6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2D9D1-B30A-4074-8893-B86BA6163CD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104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5968" indent="-283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2737" indent="-2256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7077" indent="-2256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9861" indent="-2256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7977" indent="-2256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093" indent="-2256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4209" indent="-2256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2325" indent="-2256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9CC06E-03B0-423C-A697-A2E135B5CF5B}" type="slidenum">
              <a:rPr lang="en-GB" altLang="de-DE" smtClean="0"/>
              <a:pPr eaLnBrk="1" hangingPunct="1">
                <a:spcBef>
                  <a:spcPct val="0"/>
                </a:spcBef>
              </a:pPr>
              <a:t>10</a:t>
            </a:fld>
            <a:endParaRPr lang="en-GB" altLang="de-DE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ts val="295"/>
              </a:spcBef>
              <a:spcAft>
                <a:spcPts val="884"/>
              </a:spcAft>
            </a:pPr>
            <a:r>
              <a:rPr lang="en-GB" dirty="0"/>
              <a:t>…at different stages:</a:t>
            </a:r>
          </a:p>
          <a:p>
            <a:pPr marL="336659" indent="-336659">
              <a:spcBef>
                <a:spcPts val="295"/>
              </a:spcBef>
              <a:spcAft>
                <a:spcPts val="884"/>
              </a:spcAft>
              <a:buAutoNum type="arabicPeriod"/>
            </a:pPr>
            <a:endParaRPr lang="en-GB" dirty="0"/>
          </a:p>
          <a:p>
            <a:pPr marL="336659" indent="-336659">
              <a:spcBef>
                <a:spcPts val="295"/>
              </a:spcBef>
              <a:spcAft>
                <a:spcPts val="884"/>
              </a:spcAft>
              <a:buAutoNum type="arabicPeriod"/>
            </a:pPr>
            <a:r>
              <a:rPr lang="en-GB" dirty="0"/>
              <a:t>Application</a:t>
            </a:r>
          </a:p>
          <a:p>
            <a:pPr marL="336659" indent="-336659">
              <a:spcBef>
                <a:spcPts val="295"/>
              </a:spcBef>
              <a:spcAft>
                <a:spcPts val="884"/>
              </a:spcAft>
              <a:buAutoNum type="arabicPeriod"/>
            </a:pPr>
            <a:endParaRPr lang="en-GB" dirty="0"/>
          </a:p>
          <a:p>
            <a:pPr marL="336659" indent="-336659">
              <a:spcBef>
                <a:spcPts val="295"/>
              </a:spcBef>
              <a:spcAft>
                <a:spcPts val="884"/>
              </a:spcAft>
              <a:buAutoNum type="arabicPeriod"/>
            </a:pPr>
            <a:r>
              <a:rPr lang="en-GB" dirty="0"/>
              <a:t>Implementation</a:t>
            </a:r>
          </a:p>
          <a:p>
            <a:pPr marL="336659" indent="-336659">
              <a:spcBef>
                <a:spcPts val="295"/>
              </a:spcBef>
              <a:spcAft>
                <a:spcPts val="884"/>
              </a:spcAft>
              <a:buAutoNum type="arabicPeriod"/>
            </a:pPr>
            <a:endParaRPr lang="en-GB" dirty="0"/>
          </a:p>
          <a:p>
            <a:pPr marL="336659" indent="-336659">
              <a:spcBef>
                <a:spcPts val="295"/>
              </a:spcBef>
              <a:spcAft>
                <a:spcPts val="884"/>
              </a:spcAft>
              <a:buAutoNum type="arabicPeriod"/>
            </a:pPr>
            <a:r>
              <a:rPr lang="en-GB" dirty="0"/>
              <a:t>Closure/ Final Payment</a:t>
            </a:r>
            <a:endParaRPr lang="en-US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875617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330" indent="-168330">
              <a:buFontTx/>
              <a:buChar char="-"/>
            </a:pPr>
            <a:r>
              <a:rPr lang="en-GB" dirty="0" smtClean="0"/>
              <a:t>In case the description</a:t>
            </a:r>
            <a:r>
              <a:rPr lang="en-GB" baseline="0" dirty="0" smtClean="0"/>
              <a:t> of the </a:t>
            </a:r>
            <a:r>
              <a:rPr lang="en-GB" baseline="0" dirty="0" err="1" smtClean="0"/>
              <a:t>activty</a:t>
            </a:r>
            <a:r>
              <a:rPr lang="en-GB" baseline="0" dirty="0" smtClean="0"/>
              <a:t>(</a:t>
            </a:r>
            <a:r>
              <a:rPr lang="en-GB" baseline="0" dirty="0" err="1" smtClean="0"/>
              <a:t>ies</a:t>
            </a:r>
            <a:r>
              <a:rPr lang="en-GB" baseline="0" dirty="0" smtClean="0"/>
              <a:t>) in the application is not detailed enough in terms of deliverables/milestones, the Grant Agreement will be drafted to reflect them accordingly in agreement between the retained Applicant(s) and INEA.</a:t>
            </a:r>
          </a:p>
          <a:p>
            <a:pPr marL="168330" indent="-168330">
              <a:buFontTx/>
              <a:buChar char="-"/>
            </a:pPr>
            <a:endParaRPr lang="en-GB" baseline="0" dirty="0" smtClean="0"/>
          </a:p>
          <a:p>
            <a:pPr marL="168330" indent="-168330">
              <a:buFontTx/>
              <a:buChar char="-"/>
            </a:pPr>
            <a:r>
              <a:rPr lang="en-GB" baseline="0" dirty="0" smtClean="0"/>
              <a:t>Financial table (Annex III) of the Grant Agreement will be presented based on Activities breakdown, i.e. max 2 activities (S and/or SS wagon) with further details on wagons numbers per year and per each beneficiary. Model Grant Agreement will be published on the dedicated Call web site soon for reference.</a:t>
            </a:r>
          </a:p>
          <a:p>
            <a:endParaRPr lang="en-GB" dirty="0" smtClean="0"/>
          </a:p>
          <a:p>
            <a:pPr marL="168330" indent="-168330">
              <a:buFontTx/>
              <a:buChar char="-"/>
            </a:pPr>
            <a:r>
              <a:rPr lang="en-GB" dirty="0" smtClean="0"/>
              <a:t>The deliverables in the Call are the indicative and the applicants are welcome to propose additional/different one(s) which are tangible and would allow INEA reliable technical verification of the scope's completion.</a:t>
            </a:r>
          </a:p>
          <a:p>
            <a:pPr marL="168330" indent="-168330">
              <a:buFontTx/>
              <a:buChar char="-"/>
            </a:pPr>
            <a:endParaRPr lang="en-GB" dirty="0" smtClean="0"/>
          </a:p>
          <a:p>
            <a:pPr>
              <a:spcBef>
                <a:spcPts val="295"/>
              </a:spcBef>
              <a:spcAft>
                <a:spcPts val="884"/>
              </a:spcAft>
            </a:pPr>
            <a:r>
              <a:rPr lang="en-GB" dirty="0"/>
              <a:t>Simplified final payment</a:t>
            </a:r>
          </a:p>
          <a:p>
            <a:r>
              <a:rPr lang="en-GB" dirty="0"/>
              <a:t>The essential condition triggering the payment shall be based on the outputs, namely the number of wagons retrofitted per type of wagon.</a:t>
            </a:r>
          </a:p>
          <a:p>
            <a:endParaRPr lang="en-GB" dirty="0"/>
          </a:p>
          <a:p>
            <a:r>
              <a:rPr lang="en-GB" dirty="0"/>
              <a:t>Payment based on a copy of the official attestation from the contracted workshops where the retrofitting took place. Such attestation shall include the following: </a:t>
            </a:r>
          </a:p>
          <a:p>
            <a:pPr marL="533044" indent="-355363">
              <a:buFont typeface="Verdana" panose="020B0604030504040204" pitchFamily="34" charset="0"/>
              <a:buChar char="−"/>
            </a:pPr>
            <a:r>
              <a:rPr lang="en-GB" dirty="0"/>
              <a:t>the type and batch number of the composite brake block or disc brake installed on the freight wagon; </a:t>
            </a:r>
          </a:p>
          <a:p>
            <a:pPr marL="533044" indent="-355363">
              <a:buFont typeface="Verdana" panose="020B0604030504040204" pitchFamily="34" charset="0"/>
              <a:buChar char="−"/>
            </a:pPr>
            <a:r>
              <a:rPr lang="en-GB" dirty="0"/>
              <a:t>the freight wagon, type and its number as registered in the National Vehicle Register.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2D9D1-B30A-4074-8893-B86BA6163CDF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71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2D9D1-B30A-4074-8893-B86BA6163CD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938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1212" y="260917"/>
            <a:ext cx="1429539" cy="99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1560" y="1340768"/>
            <a:ext cx="8136904" cy="2578769"/>
          </a:xfrm>
        </p:spPr>
        <p:txBody>
          <a:bodyPr/>
          <a:lstStyle>
            <a:lvl1pPr marL="3175" algn="r">
              <a:tabLst>
                <a:tab pos="7899400" algn="l"/>
              </a:tabLst>
              <a:defRPr sz="60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dirty="0" err="1" smtClean="0"/>
              <a:t>Title</a:t>
            </a:r>
            <a:r>
              <a:rPr lang="fr-BE" noProof="0" dirty="0" smtClean="0"/>
              <a:t> of the </a:t>
            </a:r>
            <a:r>
              <a:rPr lang="fr-BE" noProof="0" dirty="0" err="1" smtClean="0"/>
              <a:t>presentation</a:t>
            </a:r>
            <a:endParaRPr lang="en-GB" noProof="0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07343" y="4293096"/>
            <a:ext cx="8137276" cy="864790"/>
          </a:xfrm>
        </p:spPr>
        <p:txBody>
          <a:bodyPr/>
          <a:lstStyle>
            <a:lvl1pPr marL="0" indent="0">
              <a:buFontTx/>
              <a:buNone/>
              <a:defRPr sz="24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dirty="0" err="1" smtClean="0"/>
              <a:t>Subtitle</a:t>
            </a:r>
            <a:r>
              <a:rPr lang="fr-BE" noProof="0" dirty="0" smtClean="0"/>
              <a:t> 24pt </a:t>
            </a:r>
            <a:r>
              <a:rPr lang="fr-BE" noProof="0" dirty="0" err="1" smtClean="0"/>
              <a:t>italic</a:t>
            </a:r>
            <a:endParaRPr lang="en-GB" noProof="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9F378DCA-F9E4-4CDD-8A13-C630B09D24B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07529" y="5373216"/>
            <a:ext cx="8136904" cy="576288"/>
          </a:xfrm>
        </p:spPr>
        <p:txBody>
          <a:bodyPr/>
          <a:lstStyle>
            <a:lvl1pPr marL="0" indent="0"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Speaker’s name &amp; title 14pt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3968" y="6525344"/>
            <a:ext cx="576064" cy="38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F5494"/>
                </a:solidFill>
              </a:defRPr>
            </a:lvl1pPr>
          </a:lstStyle>
          <a:p>
            <a:fld id="{140EBD74-3976-4D4F-88AB-2B5B466341D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89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F5494"/>
                </a:solidFill>
              </a:defRPr>
            </a:lvl1pPr>
          </a:lstStyle>
          <a:p>
            <a:fld id="{6A3DA81D-FF1E-4A7D-A341-CD1A04C0284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102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308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1212" y="260917"/>
            <a:ext cx="1429539" cy="99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1560" y="1340768"/>
            <a:ext cx="8136904" cy="2578769"/>
          </a:xfrm>
        </p:spPr>
        <p:txBody>
          <a:bodyPr/>
          <a:lstStyle>
            <a:lvl1pPr marL="3175" algn="r">
              <a:tabLst>
                <a:tab pos="7899400" algn="l"/>
              </a:tabLst>
              <a:defRPr sz="60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dirty="0" err="1" smtClean="0"/>
              <a:t>Title</a:t>
            </a:r>
            <a:r>
              <a:rPr lang="fr-BE" noProof="0" dirty="0" smtClean="0"/>
              <a:t> of the </a:t>
            </a:r>
            <a:r>
              <a:rPr lang="fr-BE" noProof="0" dirty="0" err="1" smtClean="0"/>
              <a:t>presentation</a:t>
            </a:r>
            <a:endParaRPr lang="en-GB" noProof="0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07343" y="4293096"/>
            <a:ext cx="8137276" cy="864790"/>
          </a:xfrm>
        </p:spPr>
        <p:txBody>
          <a:bodyPr/>
          <a:lstStyle>
            <a:lvl1pPr marL="0" indent="0">
              <a:buFontTx/>
              <a:buNone/>
              <a:defRPr sz="24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dirty="0" err="1" smtClean="0"/>
              <a:t>Subtitle</a:t>
            </a:r>
            <a:r>
              <a:rPr lang="fr-BE" noProof="0" dirty="0" smtClean="0"/>
              <a:t> 24pt </a:t>
            </a:r>
            <a:r>
              <a:rPr lang="fr-BE" noProof="0" dirty="0" err="1" smtClean="0"/>
              <a:t>italic</a:t>
            </a:r>
            <a:endParaRPr lang="en-GB" noProof="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="b"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9F378DCA-F9E4-4CDD-8A13-C630B09D24B6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07529" y="5373216"/>
            <a:ext cx="8136904" cy="576288"/>
          </a:xfrm>
        </p:spPr>
        <p:txBody>
          <a:bodyPr/>
          <a:lstStyle>
            <a:lvl1pPr marL="0" indent="0"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Speaker’s name &amp; title 14pt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5653" y="6542675"/>
            <a:ext cx="474664" cy="31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593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793006"/>
          </a:xfrm>
        </p:spPr>
        <p:txBody>
          <a:bodyPr/>
          <a:lstStyle>
            <a:lvl1pPr marL="88900" indent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3672508"/>
          </a:xfrm>
        </p:spPr>
        <p:txBody>
          <a:bodyPr/>
          <a:lstStyle>
            <a:lvl1pPr marL="177800" indent="-177800">
              <a:defRPr/>
            </a:lvl1pPr>
            <a:lvl2pPr marL="723900" indent="-368300">
              <a:defRPr/>
            </a:lvl2pPr>
            <a:lvl3pPr marL="1257300" indent="-342900"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	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F3649A0F-F272-4D8B-8A00-9FEB1D8D47BD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2870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F3649A0F-F272-4D8B-8A00-9FEB1D8D47BD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990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CE25E8E0-C1EA-42C4-9805-CAAD75D1337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18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D03A1802-8089-4048-A9BA-6CE7F359A7C9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114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EA2669E4-4970-4DCD-81D3-680C3E6D682F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C29E5221-74E3-4A67-892D-05E58E36E877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4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97C6DD64-2A30-4A14-8487-6B3F02A945DA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8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793006"/>
          </a:xfrm>
        </p:spPr>
        <p:txBody>
          <a:bodyPr/>
          <a:lstStyle>
            <a:lvl1pPr marL="88900" indent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3672508"/>
          </a:xfrm>
        </p:spPr>
        <p:txBody>
          <a:bodyPr/>
          <a:lstStyle>
            <a:lvl1pPr marL="177800" indent="-177800">
              <a:defRPr/>
            </a:lvl1pPr>
            <a:lvl2pPr marL="723900" indent="-368300">
              <a:defRPr/>
            </a:lvl2pPr>
            <a:lvl3pPr marL="1257300" indent="-342900"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	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F5494"/>
                </a:solidFill>
              </a:defRPr>
            </a:lvl1pPr>
          </a:lstStyle>
          <a:p>
            <a:fld id="{F3649A0F-F272-4D8B-8A00-9FEB1D8D47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907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9FABB1FF-16F1-4832-A71A-439982CDB4D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21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140EBD74-3976-4D4F-88AB-2B5B466341D0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277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 sz="1000">
                <a:latin typeface="+mn-lt"/>
              </a:defRPr>
            </a:lvl1pPr>
          </a:lstStyle>
          <a:p>
            <a:fld id="{6A3DA81D-FF1E-4A7D-A341-CD1A04C02843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578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F5494"/>
                </a:solidFill>
              </a:defRPr>
            </a:lvl1pPr>
          </a:lstStyle>
          <a:p>
            <a:fld id="{B9ED0EF6-C031-42E2-A246-15EAC6C7F16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37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F5494"/>
                </a:solidFill>
              </a:defRPr>
            </a:lvl1pPr>
          </a:lstStyle>
          <a:p>
            <a:fld id="{CE25E8E0-C1EA-42C4-9805-CAAD75D13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12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A1802-8089-4048-A9BA-6CE7F359A7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61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669E4-4970-4DCD-81D3-680C3E6D68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05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E5221-74E3-4A67-892D-05E58E36E8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40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F5494"/>
                </a:solidFill>
              </a:defRPr>
            </a:lvl1pPr>
          </a:lstStyle>
          <a:p>
            <a:fld id="{97C6DD64-2A30-4A14-8487-6B3F02A945D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69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BB1FF-16F1-4832-A71A-439982CDB4D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20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1960" y="6427479"/>
            <a:ext cx="648072" cy="430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Second </a:t>
            </a:r>
            <a:r>
              <a:rPr lang="fr-BE" dirty="0" err="1" smtClean="0"/>
              <a:t>level</a:t>
            </a:r>
            <a:endParaRPr lang="en-GB" dirty="0" smtClean="0"/>
          </a:p>
          <a:p>
            <a:pPr lvl="1"/>
            <a:r>
              <a:rPr lang="en-GB" dirty="0" smtClean="0"/>
              <a:t>Third level</a:t>
            </a:r>
          </a:p>
          <a:p>
            <a:pPr lvl="2"/>
            <a:r>
              <a:rPr lang="en-GB" dirty="0" smtClean="0"/>
              <a:t>- 	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aseline="0">
                <a:solidFill>
                  <a:srgbClr val="0F5494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rgbClr val="0F5494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dirty="0" smtClean="0"/>
          </a:p>
          <a:p>
            <a:fld id="{80A6BB90-9756-45ED-8771-78836E816BE0}" type="slidenum">
              <a:rPr lang="en-GB" sz="900" smtClean="0">
                <a:latin typeface="+mj-lt"/>
              </a:rPr>
              <a:pPr/>
              <a:t>‹#›</a:t>
            </a:fld>
            <a:endParaRPr lang="en-GB" sz="900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1212" y="264092"/>
            <a:ext cx="1429539" cy="99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88900" indent="0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431800" indent="-342900" algn="l" rtl="0" fontAlgn="base">
        <a:spcBef>
          <a:spcPct val="20000"/>
        </a:spcBef>
        <a:spcAft>
          <a:spcPct val="0"/>
        </a:spcAft>
        <a:buClr>
          <a:srgbClr val="0F5494"/>
        </a:buClr>
        <a:buSzPct val="110000"/>
        <a:buFont typeface="Arial" pitchFamily="34" charset="0"/>
        <a:buChar char="•"/>
        <a:defRPr sz="2400" b="1" i="0">
          <a:solidFill>
            <a:srgbClr val="0F5494"/>
          </a:solidFill>
          <a:latin typeface="+mn-lt"/>
          <a:ea typeface="+mn-ea"/>
          <a:cs typeface="+mn-cs"/>
        </a:defRPr>
      </a:lvl1pPr>
      <a:lvl2pPr marL="723900" indent="-368300" algn="l" rtl="0" fontAlgn="base">
        <a:spcBef>
          <a:spcPct val="20000"/>
        </a:spcBef>
        <a:spcAft>
          <a:spcPct val="0"/>
        </a:spcAft>
        <a:buClr>
          <a:srgbClr val="0F5494"/>
        </a:buClr>
        <a:buSzPct val="80000"/>
        <a:buChar char="•"/>
        <a:defRPr sz="2000" b="1">
          <a:solidFill>
            <a:srgbClr val="0F5494"/>
          </a:solidFill>
          <a:latin typeface="+mn-lt"/>
        </a:defRPr>
      </a:lvl2pPr>
      <a:lvl3pPr marL="1257300" indent="-355600" algn="l" rtl="0" fontAlgn="base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5653" y="6542675"/>
            <a:ext cx="474664" cy="31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Second </a:t>
            </a:r>
            <a:r>
              <a:rPr lang="fr-BE" dirty="0" err="1" smtClean="0"/>
              <a:t>level</a:t>
            </a:r>
            <a:endParaRPr lang="en-GB" dirty="0" smtClean="0"/>
          </a:p>
          <a:p>
            <a:pPr lvl="1"/>
            <a:r>
              <a:rPr lang="en-GB" dirty="0" smtClean="0"/>
              <a:t>Third level</a:t>
            </a:r>
          </a:p>
          <a:p>
            <a:pPr lvl="2"/>
            <a:r>
              <a:rPr lang="en-GB" dirty="0" smtClean="0"/>
              <a:t>- 	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aseline="0">
                <a:solidFill>
                  <a:srgbClr val="0F5494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rgbClr val="0F5494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dirty="0" smtClean="0">
              <a:solidFill>
                <a:srgbClr val="000000"/>
              </a:solidFill>
            </a:endParaRPr>
          </a:p>
          <a:p>
            <a:fld id="{80A6BB90-9756-45ED-8771-78836E816BE0}" type="slidenum">
              <a:rPr lang="en-GB" sz="900" smtClean="0">
                <a:solidFill>
                  <a:srgbClr val="000000"/>
                </a:solidFill>
                <a:latin typeface="Verdana"/>
              </a:rPr>
              <a:pPr/>
              <a:t>‹#›</a:t>
            </a:fld>
            <a:endParaRPr lang="en-GB" sz="90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41" name="Picture 1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1212" y="264092"/>
            <a:ext cx="1429539" cy="99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81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88900" indent="0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431800" indent="-342900" algn="l" rtl="0" fontAlgn="base">
        <a:spcBef>
          <a:spcPct val="20000"/>
        </a:spcBef>
        <a:spcAft>
          <a:spcPct val="0"/>
        </a:spcAft>
        <a:buClr>
          <a:srgbClr val="E7511E"/>
        </a:buClr>
        <a:buSzPct val="110000"/>
        <a:buFont typeface="Arial" pitchFamily="34" charset="0"/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23900" indent="-368300" algn="l" rtl="0" fontAlgn="base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257300" indent="-355600" algn="l" rtl="0" fontAlgn="base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642319"/>
            <a:ext cx="8136904" cy="2578769"/>
          </a:xfrm>
        </p:spPr>
        <p:txBody>
          <a:bodyPr/>
          <a:lstStyle/>
          <a:p>
            <a:pPr algn="ctr"/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dirty="0"/>
              <a:t>Rail Freight Noise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272" y="3571975"/>
            <a:ext cx="8892480" cy="864790"/>
          </a:xfrm>
        </p:spPr>
        <p:txBody>
          <a:bodyPr/>
          <a:lstStyle/>
          <a:p>
            <a:r>
              <a:rPr lang="en-GB" dirty="0" smtClean="0"/>
              <a:t>2019 </a:t>
            </a:r>
            <a:r>
              <a:rPr lang="en-GB" dirty="0"/>
              <a:t>CEF Transport </a:t>
            </a:r>
            <a:r>
              <a:rPr lang="en-GB" dirty="0" smtClean="0"/>
              <a:t>call </a:t>
            </a:r>
          </a:p>
          <a:p>
            <a:r>
              <a:rPr lang="en-GB" b="1" dirty="0" smtClean="0"/>
              <a:t>Warsaw Information Day – 19 February 2019</a:t>
            </a:r>
            <a:endParaRPr lang="en-GB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300" y="4961136"/>
            <a:ext cx="8352928" cy="1829048"/>
          </a:xfrm>
        </p:spPr>
        <p:txBody>
          <a:bodyPr/>
          <a:lstStyle/>
          <a:p>
            <a:endParaRPr lang="en-US" altLang="de-DE" dirty="0" smtClean="0"/>
          </a:p>
          <a:p>
            <a:r>
              <a:rPr lang="en-US" altLang="de-DE" dirty="0" smtClean="0"/>
              <a:t>Joanna </a:t>
            </a:r>
            <a:r>
              <a:rPr lang="en-US" altLang="de-DE" dirty="0" err="1" smtClean="0"/>
              <a:t>Jabłońska</a:t>
            </a:r>
            <a:r>
              <a:rPr lang="en-US" altLang="de-DE" b="0" dirty="0" smtClean="0"/>
              <a:t>, INEA Project Manager, </a:t>
            </a:r>
            <a:r>
              <a:rPr lang="fr-BE" altLang="de-DE" dirty="0" smtClean="0"/>
              <a:t>C1 </a:t>
            </a:r>
            <a:r>
              <a:rPr lang="fr-BE" altLang="de-DE" dirty="0"/>
              <a:t>- Transport</a:t>
            </a:r>
            <a:endParaRPr lang="en-GB" altLang="de-DE" dirty="0"/>
          </a:p>
          <a:p>
            <a:endParaRPr lang="en-US" altLang="de-DE" b="0" dirty="0" smtClean="0"/>
          </a:p>
          <a:p>
            <a:r>
              <a:rPr lang="en-GB" altLang="de-DE" b="0" dirty="0" smtClean="0"/>
              <a:t>Innovation and Networks Executive Agency (INEA)</a:t>
            </a:r>
            <a:endParaRPr lang="en-GB" altLang="de-DE" b="0" dirty="0"/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107504" y="1556792"/>
            <a:ext cx="8136904" cy="5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E7511E"/>
              </a:buClr>
              <a:buSzPct val="110000"/>
              <a:buFont typeface="Arial" pitchFamily="34" charset="0"/>
              <a:buNone/>
              <a:defRPr sz="1400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23900" indent="-368300" algn="l" rtl="0" fontAlgn="base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257300" indent="-355600" algn="l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GB" sz="3200" kern="0" dirty="0"/>
          </a:p>
        </p:txBody>
      </p:sp>
    </p:spTree>
    <p:extLst>
      <p:ext uri="{BB962C8B-B14F-4D97-AF65-F5344CB8AC3E}">
        <p14:creationId xmlns:p14="http://schemas.microsoft.com/office/powerpoint/2010/main" val="351938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491480" y="1524299"/>
            <a:ext cx="8229600" cy="1080119"/>
          </a:xfrm>
        </p:spPr>
        <p:txBody>
          <a:bodyPr/>
          <a:lstStyle/>
          <a:p>
            <a:pPr algn="ctr" eaLnBrk="1" hangingPunct="1"/>
            <a:r>
              <a:rPr lang="en-US" altLang="de-DE" dirty="0" smtClean="0">
                <a:solidFill>
                  <a:schemeClr val="bg1">
                    <a:lumMod val="75000"/>
                  </a:schemeClr>
                </a:solidFill>
              </a:rPr>
              <a:t>Reducing </a:t>
            </a:r>
            <a:r>
              <a:rPr lang="en-US" altLang="de-DE" dirty="0">
                <a:solidFill>
                  <a:schemeClr val="bg1">
                    <a:lumMod val="75000"/>
                  </a:schemeClr>
                </a:solidFill>
              </a:rPr>
              <a:t>rail freight </a:t>
            </a:r>
            <a:r>
              <a:rPr lang="en-US" altLang="de-DE" dirty="0" smtClean="0">
                <a:solidFill>
                  <a:schemeClr val="bg1">
                    <a:lumMod val="75000"/>
                  </a:schemeClr>
                </a:solidFill>
              </a:rPr>
              <a:t>noise </a:t>
            </a:r>
            <a:r>
              <a:rPr lang="en-US" altLang="de-DE" dirty="0">
                <a:solidFill>
                  <a:schemeClr val="bg1">
                    <a:lumMod val="75000"/>
                  </a:schemeClr>
                </a:solidFill>
              </a:rPr>
              <a:t>by retrofitting of existing rolling </a:t>
            </a:r>
            <a:r>
              <a:rPr lang="en-US" altLang="de-DE" dirty="0" smtClean="0">
                <a:solidFill>
                  <a:schemeClr val="bg1">
                    <a:lumMod val="75000"/>
                  </a:schemeClr>
                </a:solidFill>
              </a:rPr>
              <a:t>stock</a:t>
            </a:r>
            <a:endParaRPr lang="en-GB" altLang="de-DE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3284984"/>
            <a:ext cx="8064896" cy="2679228"/>
          </a:xfrm>
        </p:spPr>
        <p:txBody>
          <a:bodyPr/>
          <a:lstStyle/>
          <a:p>
            <a:pPr marL="723900" indent="-723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Font typeface="+mj-lt"/>
              <a:buAutoNum type="arabicPeriod"/>
            </a:pPr>
            <a:r>
              <a:rPr lang="en-GB" altLang="de-DE" dirty="0" smtClean="0">
                <a:solidFill>
                  <a:schemeClr val="bg1">
                    <a:lumMod val="75000"/>
                  </a:schemeClr>
                </a:solidFill>
              </a:rPr>
              <a:t>Noise Priority</a:t>
            </a:r>
          </a:p>
          <a:p>
            <a:pPr marL="723900" indent="-723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Font typeface="+mj-lt"/>
              <a:buAutoNum type="arabicPeriod"/>
            </a:pPr>
            <a:r>
              <a:rPr lang="en-GB" altLang="de-DE" dirty="0" smtClean="0"/>
              <a:t>Unit contribution in practice</a:t>
            </a:r>
          </a:p>
        </p:txBody>
      </p:sp>
    </p:spTree>
    <p:extLst>
      <p:ext uri="{BB962C8B-B14F-4D97-AF65-F5344CB8AC3E}">
        <p14:creationId xmlns:p14="http://schemas.microsoft.com/office/powerpoint/2010/main" val="155937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97157"/>
            <a:ext cx="9144000" cy="793006"/>
          </a:xfrm>
        </p:spPr>
        <p:txBody>
          <a:bodyPr/>
          <a:lstStyle/>
          <a:p>
            <a:r>
              <a:rPr lang="en-GB" altLang="de-DE" dirty="0" smtClean="0"/>
              <a:t>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708920"/>
            <a:ext cx="8784976" cy="3384376"/>
          </a:xfrm>
        </p:spPr>
        <p:txBody>
          <a:bodyPr/>
          <a:lstStyle/>
          <a:p>
            <a:pPr>
              <a:buFontTx/>
              <a:buChar char="-"/>
            </a:pPr>
            <a:r>
              <a:rPr lang="en-GB" sz="2000" b="0" dirty="0" smtClean="0"/>
              <a:t>1 activity per a wagon type</a:t>
            </a:r>
          </a:p>
          <a:p>
            <a:pPr>
              <a:buFontTx/>
              <a:buChar char="-"/>
            </a:pPr>
            <a:endParaRPr lang="en-GB" sz="800" b="0" dirty="0" smtClean="0"/>
          </a:p>
          <a:p>
            <a:pPr>
              <a:buFontTx/>
              <a:buChar char="-"/>
            </a:pPr>
            <a:r>
              <a:rPr lang="en-GB" sz="2000" b="0" dirty="0" smtClean="0"/>
              <a:t>Basic description of the tasks related to the retrofit</a:t>
            </a:r>
          </a:p>
          <a:p>
            <a:pPr>
              <a:buFontTx/>
              <a:buChar char="-"/>
            </a:pPr>
            <a:endParaRPr lang="en-GB" sz="800" b="0" dirty="0" smtClean="0"/>
          </a:p>
          <a:p>
            <a:pPr>
              <a:buFontTx/>
              <a:buChar char="-"/>
            </a:pPr>
            <a:r>
              <a:rPr lang="en-GB" sz="2000" b="0" dirty="0" smtClean="0"/>
              <a:t>Deliverables, e.g. a workshop attestation, extract from the respective vehicles' register, etc.</a:t>
            </a:r>
          </a:p>
          <a:p>
            <a:pPr>
              <a:buFontTx/>
              <a:buChar char="-"/>
            </a:pPr>
            <a:endParaRPr lang="en-GB" sz="800" b="0" dirty="0" smtClean="0"/>
          </a:p>
          <a:p>
            <a:pPr>
              <a:buFontTx/>
              <a:buChar char="-"/>
            </a:pPr>
            <a:r>
              <a:rPr lang="en-GB" sz="2000" b="0" dirty="0" smtClean="0"/>
              <a:t>Milestones enabling efficient implementation monitoring</a:t>
            </a:r>
          </a:p>
          <a:p>
            <a:pPr>
              <a:buFontTx/>
              <a:buChar char="-"/>
            </a:pPr>
            <a:endParaRPr lang="en-GB" sz="800" b="0" dirty="0" smtClean="0"/>
          </a:p>
          <a:p>
            <a:pPr>
              <a:buFontTx/>
              <a:buChar char="-"/>
            </a:pPr>
            <a:r>
              <a:rPr lang="en-GB" sz="2000" b="0" dirty="0" smtClean="0"/>
              <a:t>EU contribution: number of wagons (encoded per beneficiary and year)</a:t>
            </a:r>
            <a:endParaRPr lang="en-GB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268760"/>
            <a:ext cx="914400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88900" indent="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723900" indent="-723900">
              <a:spcBef>
                <a:spcPts val="600"/>
              </a:spcBef>
              <a:spcAft>
                <a:spcPts val="600"/>
              </a:spcAft>
            </a:pPr>
            <a:r>
              <a:rPr lang="en-GB" altLang="de-DE" sz="2000" kern="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GB" altLang="de-DE" sz="2000" kern="0" dirty="0" smtClean="0">
                <a:solidFill>
                  <a:schemeClr val="bg1">
                    <a:lumMod val="75000"/>
                  </a:schemeClr>
                </a:solidFill>
              </a:rPr>
              <a:t>. Unit contribution in practice</a:t>
            </a:r>
            <a:endParaRPr lang="en-GB" altLang="de-DE" sz="2000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050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667" y="1669165"/>
            <a:ext cx="2096639" cy="198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4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2816"/>
            <a:ext cx="9144000" cy="793006"/>
          </a:xfrm>
        </p:spPr>
        <p:txBody>
          <a:bodyPr/>
          <a:lstStyle/>
          <a:p>
            <a:r>
              <a:rPr lang="en-GB" altLang="de-DE" dirty="0" smtClean="0"/>
              <a:t>Monitoring and final payment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708920"/>
            <a:ext cx="8784976" cy="305154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GB" sz="2000" b="0" dirty="0" smtClean="0"/>
              <a:t>Grant Agreement based on application and evaluation outcome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GB" sz="2000" b="0" dirty="0" smtClean="0"/>
              <a:t>Clear deliverables and milestones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GB" sz="2000" b="0" dirty="0" smtClean="0"/>
              <a:t>Action status report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GB" sz="2000" b="0" dirty="0" smtClean="0"/>
              <a:t>No interim payment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GB" sz="2000" b="0" dirty="0" smtClean="0"/>
              <a:t>Final payment: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GB" b="0" dirty="0" smtClean="0"/>
              <a:t>Demonstration of the scope completion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GB" b="0" dirty="0" smtClean="0"/>
              <a:t>Verification of deliverables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GB" b="0" dirty="0" smtClean="0"/>
              <a:t>No verification of costs' eligibility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268760"/>
            <a:ext cx="914400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88900" indent="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723900" indent="-723900">
              <a:spcBef>
                <a:spcPts val="600"/>
              </a:spcBef>
              <a:spcAft>
                <a:spcPts val="600"/>
              </a:spcAft>
            </a:pPr>
            <a:r>
              <a:rPr lang="en-GB" altLang="de-DE" sz="2000" kern="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GB" altLang="de-DE" sz="2000" kern="0" dirty="0" smtClean="0">
                <a:solidFill>
                  <a:schemeClr val="bg1">
                    <a:lumMod val="75000"/>
                  </a:schemeClr>
                </a:solidFill>
              </a:rPr>
              <a:t>. Unit contribution in practice</a:t>
            </a:r>
            <a:endParaRPr lang="en-GB" altLang="de-DE" sz="2000" kern="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26" name="Picture 2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711" y="3284984"/>
            <a:ext cx="2460811" cy="258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23928" y="6237312"/>
            <a:ext cx="2895600" cy="47625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1"/>
          <p:cNvPicPr/>
          <p:nvPr/>
        </p:nvPicPr>
        <p:blipFill>
          <a:blip r:embed="rId3"/>
          <a:stretch>
            <a:fillRect/>
          </a:stretch>
        </p:blipFill>
        <p:spPr>
          <a:xfrm>
            <a:off x="681120" y="4233960"/>
            <a:ext cx="869760" cy="707760"/>
          </a:xfrm>
          <a:prstGeom prst="rect">
            <a:avLst/>
          </a:prstGeom>
        </p:spPr>
      </p:pic>
      <p:pic>
        <p:nvPicPr>
          <p:cNvPr id="11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684360" y="5164200"/>
            <a:ext cx="858600" cy="856800"/>
          </a:xfrm>
          <a:prstGeom prst="rect">
            <a:avLst/>
          </a:prstGeom>
        </p:spPr>
      </p:pic>
      <p:sp>
        <p:nvSpPr>
          <p:cNvPr id="13" name="CustomShape 1"/>
          <p:cNvSpPr/>
          <p:nvPr/>
        </p:nvSpPr>
        <p:spPr>
          <a:xfrm>
            <a:off x="1763640" y="3429000"/>
            <a:ext cx="3960360" cy="3798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fr-BE" sz="1900" b="1" dirty="0" smtClean="0">
                <a:latin typeface="Verdana"/>
              </a:rPr>
              <a:t>http://ec.europa.eu/inea</a:t>
            </a:r>
            <a:endParaRPr dirty="0"/>
          </a:p>
        </p:txBody>
      </p:sp>
      <p:sp>
        <p:nvSpPr>
          <p:cNvPr id="14" name="CustomShape 2"/>
          <p:cNvSpPr/>
          <p:nvPr/>
        </p:nvSpPr>
        <p:spPr>
          <a:xfrm>
            <a:off x="1763640" y="4484520"/>
            <a:ext cx="1800000" cy="3798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fr-BE" sz="1900" b="1">
                <a:latin typeface="Verdana"/>
              </a:rPr>
              <a:t>@inea_eu</a:t>
            </a:r>
            <a:endParaRPr/>
          </a:p>
        </p:txBody>
      </p:sp>
      <p:sp>
        <p:nvSpPr>
          <p:cNvPr id="15" name="CustomShape 3"/>
          <p:cNvSpPr/>
          <p:nvPr/>
        </p:nvSpPr>
        <p:spPr>
          <a:xfrm>
            <a:off x="1763640" y="5400720"/>
            <a:ext cx="2376000" cy="3798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fr-BE" sz="1900" b="1">
                <a:latin typeface="Verdana"/>
              </a:rPr>
              <a:t>Look for INEA!</a:t>
            </a:r>
            <a:endParaRPr/>
          </a:p>
        </p:txBody>
      </p:sp>
      <p:pic>
        <p:nvPicPr>
          <p:cNvPr id="18" name="Picture 4"/>
          <p:cNvPicPr/>
          <p:nvPr/>
        </p:nvPicPr>
        <p:blipFill>
          <a:blip r:embed="rId5"/>
          <a:stretch>
            <a:fillRect/>
          </a:stretch>
        </p:blipFill>
        <p:spPr>
          <a:xfrm>
            <a:off x="596880" y="3111480"/>
            <a:ext cx="1037880" cy="1037880"/>
          </a:xfrm>
          <a:prstGeom prst="rect">
            <a:avLst/>
          </a:prstGeom>
        </p:spPr>
      </p:pic>
      <p:pic>
        <p:nvPicPr>
          <p:cNvPr id="19" name="Picture 10"/>
          <p:cNvPicPr/>
          <p:nvPr/>
        </p:nvPicPr>
        <p:blipFill>
          <a:blip r:embed="rId6"/>
          <a:stretch>
            <a:fillRect/>
          </a:stretch>
        </p:blipFill>
        <p:spPr>
          <a:xfrm>
            <a:off x="684360" y="2133720"/>
            <a:ext cx="894960" cy="893520"/>
          </a:xfrm>
          <a:prstGeom prst="rect">
            <a:avLst/>
          </a:prstGeom>
        </p:spPr>
      </p:pic>
      <p:sp>
        <p:nvSpPr>
          <p:cNvPr id="20" name="CustomShape 4"/>
          <p:cNvSpPr/>
          <p:nvPr/>
        </p:nvSpPr>
        <p:spPr>
          <a:xfrm>
            <a:off x="1835280" y="2387520"/>
            <a:ext cx="7129208" cy="3798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fr-BE" sz="1900" b="1" dirty="0" smtClean="0">
                <a:latin typeface="Verdana"/>
              </a:rPr>
              <a:t>INEA-CEF-TRANSPORT-CALLS@ec.europa.eu</a:t>
            </a:r>
            <a:endParaRPr dirty="0"/>
          </a:p>
        </p:txBody>
      </p:sp>
      <p:pic>
        <p:nvPicPr>
          <p:cNvPr id="21" name="Picture 12"/>
          <p:cNvPicPr/>
          <p:nvPr/>
        </p:nvPicPr>
        <p:blipFill>
          <a:blip r:embed="rId7"/>
          <a:stretch>
            <a:fillRect/>
          </a:stretch>
        </p:blipFill>
        <p:spPr>
          <a:xfrm>
            <a:off x="5554440" y="4255200"/>
            <a:ext cx="2665080" cy="108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10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491480" y="1524299"/>
            <a:ext cx="8229600" cy="1080119"/>
          </a:xfrm>
        </p:spPr>
        <p:txBody>
          <a:bodyPr/>
          <a:lstStyle/>
          <a:p>
            <a:pPr algn="ctr" eaLnBrk="1" hangingPunct="1"/>
            <a:r>
              <a:rPr lang="en-US" altLang="de-DE" dirty="0" smtClean="0"/>
              <a:t>Reducing </a:t>
            </a:r>
            <a:r>
              <a:rPr lang="en-US" altLang="de-DE" dirty="0"/>
              <a:t>rail freight </a:t>
            </a:r>
            <a:r>
              <a:rPr lang="en-US" altLang="de-DE" dirty="0" smtClean="0"/>
              <a:t>noise </a:t>
            </a:r>
            <a:r>
              <a:rPr lang="en-US" altLang="de-DE" dirty="0"/>
              <a:t>by retrofitting of existing rolling </a:t>
            </a:r>
            <a:r>
              <a:rPr lang="en-US" altLang="de-DE" dirty="0" smtClean="0"/>
              <a:t>stock</a:t>
            </a:r>
            <a:endParaRPr lang="en-GB" altLang="de-DE" dirty="0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3284984"/>
            <a:ext cx="8064896" cy="2679228"/>
          </a:xfrm>
        </p:spPr>
        <p:txBody>
          <a:bodyPr/>
          <a:lstStyle/>
          <a:p>
            <a:pPr marL="723900" indent="-723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Font typeface="+mj-lt"/>
              <a:buAutoNum type="arabicPeriod"/>
            </a:pPr>
            <a:r>
              <a:rPr lang="en-GB" altLang="de-DE" dirty="0" smtClean="0"/>
              <a:t>Noise Priority</a:t>
            </a:r>
          </a:p>
          <a:p>
            <a:pPr marL="723900" indent="-723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Font typeface="+mj-lt"/>
              <a:buAutoNum type="arabicPeriod"/>
            </a:pPr>
            <a:r>
              <a:rPr lang="en-GB" altLang="de-DE" dirty="0" smtClean="0"/>
              <a:t>Unit contribution in practice</a:t>
            </a:r>
          </a:p>
        </p:txBody>
      </p:sp>
    </p:spTree>
    <p:extLst>
      <p:ext uri="{BB962C8B-B14F-4D97-AF65-F5344CB8AC3E}">
        <p14:creationId xmlns:p14="http://schemas.microsoft.com/office/powerpoint/2010/main" val="234786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432048"/>
          </a:xfrm>
        </p:spPr>
        <p:txBody>
          <a:bodyPr/>
          <a:lstStyle/>
          <a:p>
            <a:r>
              <a:rPr lang="en-GB" sz="2000" dirty="0" smtClean="0">
                <a:solidFill>
                  <a:schemeClr val="bg1">
                    <a:lumMod val="75000"/>
                  </a:schemeClr>
                </a:solidFill>
              </a:rPr>
              <a:t>1. Noise Priority</a:t>
            </a:r>
            <a:endParaRPr lang="en-GB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3888432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900"/>
              </a:spcAft>
              <a:buNone/>
            </a:pPr>
            <a:r>
              <a:rPr lang="en-GB" u="sng" dirty="0" smtClean="0"/>
              <a:t>Legal basis:</a:t>
            </a:r>
          </a:p>
          <a:p>
            <a:pPr marL="361950" indent="-361950" algn="just"/>
            <a:r>
              <a:rPr lang="en-US" sz="2200" b="0" dirty="0" smtClean="0"/>
              <a:t>Commission Regulation (EU) No 1304/2014 setting out the </a:t>
            </a:r>
            <a:r>
              <a:rPr lang="en-US" sz="2200" dirty="0" smtClean="0"/>
              <a:t>Noise TSI </a:t>
            </a:r>
            <a:r>
              <a:rPr lang="en-US" sz="2200" dirty="0" smtClean="0"/>
              <a:t>was revised on 31/01/2019 introducing operational restrictions on noisy wagon starting from </a:t>
            </a:r>
            <a:r>
              <a:rPr lang="en-US" sz="2200" dirty="0"/>
              <a:t>D</a:t>
            </a:r>
            <a:r>
              <a:rPr lang="en-US" sz="2200" dirty="0" smtClean="0"/>
              <a:t>ecember 2024</a:t>
            </a:r>
            <a:endParaRPr lang="en-US" sz="2200" dirty="0" smtClean="0"/>
          </a:p>
          <a:p>
            <a:pPr marL="361950" indent="-361950" algn="just"/>
            <a:endParaRPr lang="en-US" sz="2200" b="0" dirty="0" smtClean="0"/>
          </a:p>
          <a:p>
            <a:pPr marL="0" indent="0" algn="just">
              <a:buNone/>
            </a:pPr>
            <a:r>
              <a:rPr lang="en-GB" u="sng" dirty="0" smtClean="0"/>
              <a:t>Objective of the Call:</a:t>
            </a:r>
            <a:endParaRPr lang="en-GB" u="sng" dirty="0"/>
          </a:p>
          <a:p>
            <a:pPr marL="361950" indent="-361950" algn="just"/>
            <a:r>
              <a:rPr lang="en-US" sz="2200" dirty="0" smtClean="0"/>
              <a:t>to support the retrofitting of existing freight </a:t>
            </a:r>
            <a:r>
              <a:rPr lang="en-US" sz="2200" dirty="0" smtClean="0"/>
              <a:t>wagons</a:t>
            </a:r>
            <a:r>
              <a:rPr lang="en-GB" sz="2200" dirty="0" smtClean="0"/>
              <a:t>.</a:t>
            </a:r>
            <a:endParaRPr lang="en-GB" sz="2200" dirty="0" smtClean="0"/>
          </a:p>
          <a:p>
            <a:pPr marL="361950" indent="-361950" algn="just"/>
            <a:endParaRPr lang="en-GB" sz="2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48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9347"/>
            <a:ext cx="8712968" cy="3627885"/>
          </a:xfrm>
        </p:spPr>
        <p:txBody>
          <a:bodyPr/>
          <a:lstStyle/>
          <a:p>
            <a:pPr marL="0" indent="0" algn="just">
              <a:buNone/>
            </a:pPr>
            <a:r>
              <a:rPr lang="en-GB" u="sng" dirty="0"/>
              <a:t>Indicative Budget</a:t>
            </a:r>
            <a:r>
              <a:rPr lang="en-GB" dirty="0"/>
              <a:t>: </a:t>
            </a:r>
            <a:r>
              <a:rPr lang="en-GB" dirty="0">
                <a:solidFill>
                  <a:srgbClr val="C00000"/>
                </a:solidFill>
              </a:rPr>
              <a:t>EUR 35 000 </a:t>
            </a:r>
            <a:r>
              <a:rPr lang="en-GB" dirty="0" smtClean="0">
                <a:solidFill>
                  <a:srgbClr val="C00000"/>
                </a:solidFill>
              </a:rPr>
              <a:t>000</a:t>
            </a:r>
          </a:p>
          <a:p>
            <a:pPr marL="0" indent="0" algn="just">
              <a:buNone/>
            </a:pPr>
            <a:endParaRPr lang="en-GB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u="sng" dirty="0" smtClean="0"/>
              <a:t>Eligible </a:t>
            </a:r>
            <a:r>
              <a:rPr lang="en-US" u="sng" dirty="0" smtClean="0"/>
              <a:t>wagons: Unit contribution</a:t>
            </a:r>
          </a:p>
          <a:p>
            <a:pPr marL="0" indent="0" algn="just">
              <a:buNone/>
            </a:pPr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marL="542925" indent="-361950" algn="just"/>
            <a:r>
              <a:rPr lang="en-US" sz="2800" dirty="0"/>
              <a:t>S-type wagon </a:t>
            </a:r>
            <a:r>
              <a:rPr lang="en-US" sz="2800" b="0" dirty="0"/>
              <a:t>(100 km/h</a:t>
            </a:r>
            <a:r>
              <a:rPr lang="en-US" sz="2800" b="0" dirty="0" smtClean="0"/>
              <a:t>):</a:t>
            </a:r>
            <a:r>
              <a:rPr lang="en-US" dirty="0" smtClean="0"/>
              <a:t> €250</a:t>
            </a:r>
          </a:p>
          <a:p>
            <a:pPr marL="180975" indent="0" algn="just">
              <a:buNone/>
            </a:pPr>
            <a:endParaRPr lang="en-US" sz="800" dirty="0"/>
          </a:p>
          <a:p>
            <a:pPr marL="542925" indent="-361950" algn="just"/>
            <a:r>
              <a:rPr lang="en-US" sz="2800" dirty="0"/>
              <a:t>SS-type wagon </a:t>
            </a:r>
            <a:r>
              <a:rPr lang="en-US" sz="2800" b="0" dirty="0"/>
              <a:t>(120 km/h</a:t>
            </a:r>
            <a:r>
              <a:rPr lang="en-US" sz="2800" b="0" dirty="0" smtClean="0"/>
              <a:t>): </a:t>
            </a:r>
            <a:r>
              <a:rPr lang="en-US" dirty="0" smtClean="0"/>
              <a:t>€600</a:t>
            </a:r>
            <a:endParaRPr lang="en-US" dirty="0"/>
          </a:p>
          <a:p>
            <a:pPr marL="180975" indent="0" algn="just">
              <a:buNone/>
            </a:pPr>
            <a:endParaRPr lang="en-US" b="0" dirty="0"/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432048"/>
          </a:xfrm>
        </p:spPr>
        <p:txBody>
          <a:bodyPr/>
          <a:lstStyle/>
          <a:p>
            <a:r>
              <a:rPr lang="en-GB" sz="2000" dirty="0" smtClean="0">
                <a:solidFill>
                  <a:schemeClr val="bg1">
                    <a:lumMod val="75000"/>
                  </a:schemeClr>
                </a:solidFill>
              </a:rPr>
              <a:t>1. Noise Priority</a:t>
            </a:r>
            <a:endParaRPr lang="en-GB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5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14403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smtClean="0"/>
              <a:t>Specific conditions </a:t>
            </a:r>
            <a:r>
              <a:rPr lang="en-GB" sz="2000" u="sng" dirty="0" smtClean="0"/>
              <a:t>(1/2)</a:t>
            </a:r>
          </a:p>
          <a:p>
            <a:pPr marL="0" indent="0">
              <a:buNone/>
            </a:pPr>
            <a:endParaRPr lang="en-GB" sz="2000" u="sng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freight wagons must </a:t>
            </a:r>
            <a:r>
              <a:rPr lang="en-US" dirty="0" smtClean="0"/>
              <a:t>be:</a:t>
            </a:r>
          </a:p>
          <a:p>
            <a:pPr marL="719138" indent="-544513">
              <a:buFont typeface="Verdana" panose="020B0604030504040204" pitchFamily="34" charset="0"/>
              <a:buChar char="−"/>
            </a:pPr>
            <a:r>
              <a:rPr lang="en-US" b="0" dirty="0" err="1" smtClean="0"/>
              <a:t>authorised</a:t>
            </a:r>
            <a:r>
              <a:rPr lang="en-US" b="0" dirty="0" smtClean="0"/>
              <a:t> for operation on the Union network</a:t>
            </a:r>
          </a:p>
          <a:p>
            <a:pPr marL="719138" indent="-544513">
              <a:buFont typeface="Verdana" panose="020B0604030504040204" pitchFamily="34" charset="0"/>
              <a:buChar char="−"/>
            </a:pPr>
            <a:r>
              <a:rPr lang="en-US" b="0" dirty="0"/>
              <a:t>e</a:t>
            </a:r>
            <a:r>
              <a:rPr lang="en-US" b="0" dirty="0" smtClean="0"/>
              <a:t>quipped with cast-iron brake blocks.</a:t>
            </a:r>
            <a:endParaRPr lang="en-GB" b="0" dirty="0" smtClean="0"/>
          </a:p>
          <a:p>
            <a:pPr marL="174625" indent="0">
              <a:buNone/>
            </a:pPr>
            <a:r>
              <a:rPr lang="fr-BE" dirty="0" smtClean="0"/>
              <a:t>The </a:t>
            </a:r>
            <a:r>
              <a:rPr lang="fr-BE" dirty="0" err="1" smtClean="0"/>
              <a:t>low</a:t>
            </a:r>
            <a:r>
              <a:rPr lang="fr-BE" dirty="0" smtClean="0"/>
              <a:t>-noise </a:t>
            </a:r>
            <a:r>
              <a:rPr lang="fr-BE" dirty="0" err="1" smtClean="0"/>
              <a:t>technology</a:t>
            </a:r>
            <a:r>
              <a:rPr lang="fr-BE" dirty="0" smtClean="0"/>
              <a:t>:</a:t>
            </a:r>
          </a:p>
          <a:p>
            <a:pPr marL="719138" lvl="1" indent="-544513">
              <a:buSzPct val="110000"/>
              <a:buFont typeface="Verdana" panose="020B0604030504040204" pitchFamily="34" charset="0"/>
              <a:buChar char="−"/>
            </a:pPr>
            <a:r>
              <a:rPr lang="en-US" b="0" dirty="0"/>
              <a:t>Composite brake </a:t>
            </a:r>
            <a:r>
              <a:rPr lang="en-US" b="0" dirty="0" smtClean="0"/>
              <a:t>blocks: LL or K</a:t>
            </a:r>
            <a:endParaRPr lang="en-US" b="0" dirty="0"/>
          </a:p>
          <a:p>
            <a:pPr marL="719138" indent="-544513">
              <a:buFont typeface="Verdana" panose="020B0604030504040204" pitchFamily="34" charset="0"/>
              <a:buChar char="−"/>
            </a:pPr>
            <a:endParaRPr lang="en-US" b="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432048"/>
          </a:xfrm>
        </p:spPr>
        <p:txBody>
          <a:bodyPr/>
          <a:lstStyle/>
          <a:p>
            <a:r>
              <a:rPr lang="en-GB" sz="2000" dirty="0" smtClean="0">
                <a:solidFill>
                  <a:schemeClr val="bg1">
                    <a:lumMod val="75000"/>
                  </a:schemeClr>
                </a:solidFill>
              </a:rPr>
              <a:t>1. Noise Priority</a:t>
            </a:r>
            <a:endParaRPr lang="en-GB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34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56923">
            <a:off x="-33672" y="4536195"/>
            <a:ext cx="1080701" cy="620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56923">
            <a:off x="-105680" y="3096035"/>
            <a:ext cx="1080701" cy="62067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7281"/>
            <a:ext cx="8640960" cy="4977944"/>
          </a:xfrm>
        </p:spPr>
        <p:txBody>
          <a:bodyPr/>
          <a:lstStyle/>
          <a:p>
            <a:pPr marL="0" indent="0" algn="just">
              <a:buNone/>
            </a:pPr>
            <a:endParaRPr lang="en-GB" u="sng" dirty="0" smtClean="0"/>
          </a:p>
          <a:p>
            <a:pPr marL="0" indent="0" algn="just">
              <a:buNone/>
            </a:pPr>
            <a:r>
              <a:rPr lang="en-GB" u="sng" dirty="0" smtClean="0"/>
              <a:t>Specific </a:t>
            </a:r>
            <a:r>
              <a:rPr lang="en-GB" u="sng" dirty="0"/>
              <a:t>conditions </a:t>
            </a:r>
            <a:r>
              <a:rPr lang="en-GB" u="sng" dirty="0" smtClean="0"/>
              <a:t>(2/2</a:t>
            </a:r>
            <a:r>
              <a:rPr lang="en-GB" u="sng" dirty="0"/>
              <a:t>)</a:t>
            </a:r>
          </a:p>
          <a:p>
            <a:pPr marL="180975" indent="0" algn="just">
              <a:buNone/>
            </a:pPr>
            <a:endParaRPr lang="en-US" b="0" dirty="0"/>
          </a:p>
          <a:p>
            <a:pPr marL="714375" indent="0" algn="just">
              <a:buNone/>
            </a:pPr>
            <a:endParaRPr lang="en-US" b="0" i="1" dirty="0" smtClean="0"/>
          </a:p>
          <a:p>
            <a:pPr marL="714375" indent="0" algn="just">
              <a:buNone/>
            </a:pPr>
            <a:r>
              <a:rPr lang="en-US" b="0" i="1" dirty="0" smtClean="0"/>
              <a:t>Remain </a:t>
            </a:r>
            <a:r>
              <a:rPr lang="en-US" i="1" u="sng" dirty="0" smtClean="0"/>
              <a:t>in service</a:t>
            </a:r>
            <a:r>
              <a:rPr lang="en-US" i="1" dirty="0" smtClean="0"/>
              <a:t> </a:t>
            </a:r>
            <a:r>
              <a:rPr lang="en-US" b="0" i="1" dirty="0" smtClean="0"/>
              <a:t>within </a:t>
            </a:r>
            <a:r>
              <a:rPr lang="en-US" b="0" i="1" dirty="0"/>
              <a:t>the Union for a minimum of </a:t>
            </a:r>
            <a:r>
              <a:rPr lang="en-US" i="1" u="sng" dirty="0"/>
              <a:t>6 years</a:t>
            </a:r>
            <a:r>
              <a:rPr lang="en-US" b="0" i="1" dirty="0"/>
              <a:t>, corresponding to the standard maintenance </a:t>
            </a:r>
            <a:r>
              <a:rPr lang="en-US" b="0" i="1" dirty="0" smtClean="0"/>
              <a:t>cycle</a:t>
            </a:r>
          </a:p>
          <a:p>
            <a:pPr marL="714375" indent="0" algn="just">
              <a:buNone/>
            </a:pPr>
            <a:endParaRPr lang="en-US" b="0" i="1" dirty="0"/>
          </a:p>
          <a:p>
            <a:pPr marL="714375" indent="0" algn="just">
              <a:buNone/>
            </a:pPr>
            <a:r>
              <a:rPr lang="en-US" b="0" i="1" dirty="0" smtClean="0"/>
              <a:t>Threshold per application: </a:t>
            </a:r>
            <a:r>
              <a:rPr lang="en-US" b="0" i="1" dirty="0" smtClean="0">
                <a:solidFill>
                  <a:srgbClr val="C00000"/>
                </a:solidFill>
              </a:rPr>
              <a:t>min. 2,000 wagons</a:t>
            </a:r>
            <a:endParaRPr lang="en-GB" b="0" i="1" dirty="0">
              <a:solidFill>
                <a:srgbClr val="C0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432048"/>
          </a:xfrm>
        </p:spPr>
        <p:txBody>
          <a:bodyPr/>
          <a:lstStyle/>
          <a:p>
            <a:r>
              <a:rPr lang="en-GB" sz="2000" dirty="0" smtClean="0">
                <a:solidFill>
                  <a:schemeClr val="bg1">
                    <a:lumMod val="75000"/>
                  </a:schemeClr>
                </a:solidFill>
              </a:rPr>
              <a:t>1. Noise Priority</a:t>
            </a:r>
            <a:endParaRPr lang="en-GB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3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80" y="2060848"/>
            <a:ext cx="8532440" cy="4104455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900"/>
              </a:spcAft>
              <a:buNone/>
            </a:pPr>
            <a:r>
              <a:rPr lang="en-GB" u="sng" dirty="0" smtClean="0"/>
              <a:t>Unit contribution = a simplified form of funding</a:t>
            </a:r>
          </a:p>
          <a:p>
            <a:pPr marL="539750" indent="-539750" algn="just">
              <a:spcBef>
                <a:spcPts val="3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GB" b="0" dirty="0" smtClean="0"/>
              <a:t>greater predictability for grant</a:t>
            </a:r>
          </a:p>
          <a:p>
            <a:pPr marL="539750" indent="-539750" algn="just">
              <a:spcBef>
                <a:spcPts val="3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GB" b="0" dirty="0"/>
              <a:t>l</a:t>
            </a:r>
            <a:r>
              <a:rPr lang="en-GB" b="0" dirty="0" smtClean="0"/>
              <a:t>ess administrative burden (no costs' eligibility checks)</a:t>
            </a:r>
          </a:p>
          <a:p>
            <a:pPr marL="539750" indent="-539750" algn="just">
              <a:spcBef>
                <a:spcPts val="3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GB" b="0" dirty="0" smtClean="0"/>
              <a:t>Focus on technical outcome</a:t>
            </a:r>
          </a:p>
          <a:p>
            <a:pPr marL="0" indent="0" algn="ctr">
              <a:spcBef>
                <a:spcPts val="300"/>
              </a:spcBef>
              <a:spcAft>
                <a:spcPts val="900"/>
              </a:spcAft>
              <a:buNone/>
            </a:pPr>
            <a:endParaRPr lang="en-GB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300"/>
              </a:spcBef>
              <a:spcAft>
                <a:spcPts val="900"/>
              </a:spcAft>
              <a:buNone/>
            </a:pPr>
            <a:r>
              <a:rPr lang="en-GB" dirty="0" smtClean="0">
                <a:solidFill>
                  <a:srgbClr val="C00000"/>
                </a:solidFill>
              </a:rPr>
              <a:t>Unit contribution cannot generate profit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432048"/>
          </a:xfrm>
        </p:spPr>
        <p:txBody>
          <a:bodyPr/>
          <a:lstStyle/>
          <a:p>
            <a:r>
              <a:rPr lang="en-GB" sz="2000" dirty="0" smtClean="0">
                <a:solidFill>
                  <a:schemeClr val="bg1">
                    <a:lumMod val="75000"/>
                  </a:schemeClr>
                </a:solidFill>
              </a:rPr>
              <a:t>1. Noise Priority</a:t>
            </a:r>
            <a:endParaRPr lang="en-GB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38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760441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GB" u="sng" dirty="0" smtClean="0"/>
              <a:t>Categories of eligible costs for Unit Contributions:</a:t>
            </a:r>
          </a:p>
          <a:p>
            <a:pPr marL="0" indent="0" algn="just" font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GB" b="0" dirty="0" smtClean="0"/>
              <a:t>A pro-rata factor of 0.5 is applied to the costs of </a:t>
            </a:r>
            <a:r>
              <a:rPr lang="en-GB" b="0" kern="1200" dirty="0">
                <a:latin typeface="Verdana" panose="020B0604030504040204" pitchFamily="34" charset="0"/>
              </a:rPr>
              <a:t>Work </a:t>
            </a:r>
            <a:r>
              <a:rPr lang="en-GB" b="0" kern="1200" dirty="0" smtClean="0">
                <a:latin typeface="Verdana" panose="020B0604030504040204" pitchFamily="34" charset="0"/>
              </a:rPr>
              <a:t>installation </a:t>
            </a:r>
            <a:r>
              <a:rPr lang="en-GB" b="0" kern="1200" dirty="0">
                <a:latin typeface="Verdana" panose="020B0604030504040204" pitchFamily="34" charset="0"/>
              </a:rPr>
              <a:t>of brake </a:t>
            </a:r>
            <a:r>
              <a:rPr lang="en-GB" b="0" kern="1200" dirty="0" smtClean="0">
                <a:latin typeface="Verdana" panose="020B0604030504040204" pitchFamily="34" charset="0"/>
              </a:rPr>
              <a:t>blocks, Brake test and Wheels </a:t>
            </a:r>
            <a:r>
              <a:rPr lang="en-GB" b="0" kern="1200" dirty="0" err="1" smtClean="0">
                <a:latin typeface="Verdana" panose="020B0604030504040204" pitchFamily="34" charset="0"/>
              </a:rPr>
              <a:t>reprofiling</a:t>
            </a:r>
            <a:r>
              <a:rPr lang="en-GB" b="0" kern="1200" dirty="0" smtClean="0">
                <a:latin typeface="Verdana" panose="020B0604030504040204" pitchFamily="34" charset="0"/>
              </a:rPr>
              <a:t>, </a:t>
            </a:r>
            <a:r>
              <a:rPr lang="en-GB" b="0" dirty="0" smtClean="0"/>
              <a:t>as it is assumed that 50 % of retrofitting will be done as part of the standard maintenance cycle of 6 years.</a:t>
            </a:r>
            <a:endParaRPr lang="en-GB" u="sng" dirty="0" smtClean="0"/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GB" u="sng" dirty="0" smtClean="0"/>
              <a:t>Not eligible: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GB" b="0" dirty="0" smtClean="0"/>
              <a:t>Indirect costs – such as the wagon transport costs to workshop and back.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GB" b="0" dirty="0" smtClean="0"/>
              <a:t>Additional life-cycle costs are not eligible.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730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533" y="836712"/>
            <a:ext cx="8229600" cy="792088"/>
          </a:xfrm>
        </p:spPr>
        <p:txBody>
          <a:bodyPr/>
          <a:lstStyle/>
          <a:p>
            <a:r>
              <a:rPr lang="fr-BE" sz="2400" u="sng" dirty="0" smtClean="0"/>
              <a:t>Unit </a:t>
            </a:r>
            <a:r>
              <a:rPr lang="fr-BE" sz="2400" u="sng" dirty="0" err="1" smtClean="0"/>
              <a:t>costs</a:t>
            </a:r>
            <a:r>
              <a:rPr lang="fr-BE" sz="2400" u="sng" dirty="0" smtClean="0"/>
              <a:t> </a:t>
            </a:r>
            <a:endParaRPr lang="en-GB" sz="2400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964570"/>
              </p:ext>
            </p:extLst>
          </p:nvPr>
        </p:nvGraphicFramePr>
        <p:xfrm>
          <a:off x="29300" y="1443149"/>
          <a:ext cx="8935190" cy="541485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41739">
                  <a:extLst>
                    <a:ext uri="{9D8B030D-6E8A-4147-A177-3AD203B41FA5}">
                      <a16:colId xmlns:a16="http://schemas.microsoft.com/office/drawing/2014/main" xmlns="" val="2610458157"/>
                    </a:ext>
                  </a:extLst>
                </a:gridCol>
                <a:gridCol w="2641739">
                  <a:extLst>
                    <a:ext uri="{9D8B030D-6E8A-4147-A177-3AD203B41FA5}">
                      <a16:colId xmlns:a16="http://schemas.microsoft.com/office/drawing/2014/main" xmlns="" val="1319622109"/>
                    </a:ext>
                  </a:extLst>
                </a:gridCol>
                <a:gridCol w="952464">
                  <a:extLst>
                    <a:ext uri="{9D8B030D-6E8A-4147-A177-3AD203B41FA5}">
                      <a16:colId xmlns:a16="http://schemas.microsoft.com/office/drawing/2014/main" xmlns="" val="267969183"/>
                    </a:ext>
                  </a:extLst>
                </a:gridCol>
                <a:gridCol w="952464">
                  <a:extLst>
                    <a:ext uri="{9D8B030D-6E8A-4147-A177-3AD203B41FA5}">
                      <a16:colId xmlns:a16="http://schemas.microsoft.com/office/drawing/2014/main" xmlns="" val="3195929457"/>
                    </a:ext>
                  </a:extLst>
                </a:gridCol>
                <a:gridCol w="888667">
                  <a:extLst>
                    <a:ext uri="{9D8B030D-6E8A-4147-A177-3AD203B41FA5}">
                      <a16:colId xmlns:a16="http://schemas.microsoft.com/office/drawing/2014/main" xmlns="" val="579095942"/>
                    </a:ext>
                  </a:extLst>
                </a:gridCol>
                <a:gridCol w="858117">
                  <a:extLst>
                    <a:ext uri="{9D8B030D-6E8A-4147-A177-3AD203B41FA5}">
                      <a16:colId xmlns:a16="http://schemas.microsoft.com/office/drawing/2014/main" xmlns="" val="3847739861"/>
                    </a:ext>
                  </a:extLst>
                </a:gridCol>
              </a:tblGrid>
              <a:tr h="65663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</a:rPr>
                        <a:t>Wagon/cost type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</a:rPr>
                        <a:t>Item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Item cost (€)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Quantity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Pro-rata factor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Total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80013996"/>
                  </a:ext>
                </a:extLst>
              </a:tr>
              <a:tr h="437757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S-type wagon -additional costs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Material -brake blocks (LL)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27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4x8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864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5035916"/>
                  </a:ext>
                </a:extLst>
              </a:tr>
              <a:tr h="4091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  <a:tabLst>
                          <a:tab pos="1216660" algn="l"/>
                        </a:tabLst>
                      </a:pPr>
                      <a:r>
                        <a:rPr lang="en-GB" sz="1400">
                          <a:effectLst/>
                        </a:rPr>
                        <a:t>New markings on wagon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30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60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45110135"/>
                  </a:ext>
                </a:extLst>
              </a:tr>
              <a:tr h="437757">
                <a:tc row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S-type wagon - replacement costs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</a:rPr>
                        <a:t>Work - installation of brake blocks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6.4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4x8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0.5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102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20598655"/>
                  </a:ext>
                </a:extLst>
              </a:tr>
              <a:tr h="2188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Brake test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220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0.5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110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44989588"/>
                  </a:ext>
                </a:extLst>
              </a:tr>
              <a:tr h="2188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</a:rPr>
                        <a:t>Wheels </a:t>
                      </a:r>
                      <a:r>
                        <a:rPr lang="en-GB" sz="1400" dirty="0" err="1">
                          <a:effectLst/>
                        </a:rPr>
                        <a:t>reprofiling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160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0.5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320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02364545"/>
                  </a:ext>
                </a:extLst>
              </a:tr>
              <a:tr h="218879">
                <a:tc gridSpan="5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S-type wagon – estimated value per unit (€)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</a:rPr>
                        <a:t>1,456</a:t>
                      </a:r>
                      <a:endParaRPr lang="en-GB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78179457"/>
                  </a:ext>
                </a:extLst>
              </a:tr>
              <a:tr h="437757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SS-type wagon -additional costs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Material -brake blocks (LL)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27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4x8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864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39118518"/>
                  </a:ext>
                </a:extLst>
              </a:tr>
              <a:tr h="4091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  <a:tabLst>
                          <a:tab pos="1216660" algn="l"/>
                        </a:tabLst>
                      </a:pPr>
                      <a:r>
                        <a:rPr lang="en-GB" sz="1400">
                          <a:effectLst/>
                        </a:rPr>
                        <a:t>New markings on wagon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30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60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63279027"/>
                  </a:ext>
                </a:extLst>
              </a:tr>
              <a:tr h="437757">
                <a:tc row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SS-type wagon - replacement costs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Work - installation of brake blocks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6.4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4x8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0.5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102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46649002"/>
                  </a:ext>
                </a:extLst>
              </a:tr>
              <a:tr h="2188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Brake test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220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0.5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110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05763521"/>
                  </a:ext>
                </a:extLst>
              </a:tr>
              <a:tr h="2188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Wheels reprofiling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160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0.5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320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74455509"/>
                  </a:ext>
                </a:extLst>
              </a:tr>
              <a:tr h="437757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SS-type wagon -additional extra costs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Material -brake cylinder/ventil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675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1,350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13843169"/>
                  </a:ext>
                </a:extLst>
              </a:tr>
              <a:tr h="4377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Work -brake cylinder/ventil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350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700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97830175"/>
                  </a:ext>
                </a:extLst>
              </a:tr>
              <a:tr h="218879">
                <a:tc gridSpan="5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</a:rPr>
                        <a:t>SS-type wagon – estimated value per unit (€)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</a:rPr>
                        <a:t>3,506</a:t>
                      </a:r>
                      <a:endParaRPr lang="en-GB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5954105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96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3582</TotalTime>
  <Words>865</Words>
  <Application>Microsoft Office PowerPoint</Application>
  <PresentationFormat>On-screen Show (4:3)</PresentationFormat>
  <Paragraphs>191</Paragraphs>
  <Slides>13</Slides>
  <Notes>8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Slide_Master</vt:lpstr>
      <vt:lpstr>1_Slide_Master</vt:lpstr>
      <vt:lpstr>   Rail Freight Noise  </vt:lpstr>
      <vt:lpstr>Reducing rail freight noise by retrofitting of existing rolling stock</vt:lpstr>
      <vt:lpstr>1. Noise Priority</vt:lpstr>
      <vt:lpstr>1. Noise Priority</vt:lpstr>
      <vt:lpstr>1. Noise Priority</vt:lpstr>
      <vt:lpstr>1. Noise Priority</vt:lpstr>
      <vt:lpstr>1. Noise Priority</vt:lpstr>
      <vt:lpstr>PowerPoint Presentation</vt:lpstr>
      <vt:lpstr>Unit costs </vt:lpstr>
      <vt:lpstr>Reducing rail freight noise by retrofitting of existing rolling stock</vt:lpstr>
      <vt:lpstr>Application</vt:lpstr>
      <vt:lpstr>Monitoring and final payment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JABLONSKA Joanna (INEA)</cp:lastModifiedBy>
  <cp:revision>236</cp:revision>
  <cp:lastPrinted>2019-02-18T13:28:05Z</cp:lastPrinted>
  <dcterms:created xsi:type="dcterms:W3CDTF">2011-10-28T10:25:18Z</dcterms:created>
  <dcterms:modified xsi:type="dcterms:W3CDTF">2019-02-18T14:46:45Z</dcterms:modified>
</cp:coreProperties>
</file>