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handoutMasterIdLst>
    <p:handoutMasterId r:id="rId20"/>
  </p:handoutMasterIdLst>
  <p:sldIdLst>
    <p:sldId id="312" r:id="rId3"/>
    <p:sldId id="304" r:id="rId4"/>
    <p:sldId id="305" r:id="rId5"/>
    <p:sldId id="306" r:id="rId6"/>
    <p:sldId id="307" r:id="rId7"/>
    <p:sldId id="310" r:id="rId8"/>
    <p:sldId id="319" r:id="rId9"/>
    <p:sldId id="327" r:id="rId10"/>
    <p:sldId id="315" r:id="rId11"/>
    <p:sldId id="318" r:id="rId12"/>
    <p:sldId id="321" r:id="rId13"/>
    <p:sldId id="322" r:id="rId14"/>
    <p:sldId id="308" r:id="rId15"/>
    <p:sldId id="316" r:id="rId16"/>
    <p:sldId id="326" r:id="rId17"/>
    <p:sldId id="301" r:id="rId18"/>
  </p:sldIdLst>
  <p:sldSz cx="9144000" cy="6858000" type="screen4x3"/>
  <p:notesSz cx="7010400" cy="92964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E7511E"/>
    <a:srgbClr val="3166CF"/>
    <a:srgbClr val="3E6FD2"/>
    <a:srgbClr val="2D5EC1"/>
    <a:srgbClr val="BDDEFF"/>
    <a:srgbClr val="99CC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77240" autoAdjust="0"/>
  </p:normalViewPr>
  <p:slideViewPr>
    <p:cSldViewPr>
      <p:cViewPr>
        <p:scale>
          <a:sx n="95" d="100"/>
          <a:sy n="95" d="100"/>
        </p:scale>
        <p:origin x="-209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3038603" cy="465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a:defRPr>
                <a:solidFill>
                  <a:schemeClr val="tx1"/>
                </a:solidFill>
                <a:latin typeface="Arial" charset="0"/>
              </a:defRPr>
            </a:lvl1pPr>
          </a:lstStyle>
          <a:p>
            <a:endParaRPr lang="en-GB" dirty="0"/>
          </a:p>
        </p:txBody>
      </p:sp>
      <p:sp>
        <p:nvSpPr>
          <p:cNvPr id="37891" name="Rectangle 3"/>
          <p:cNvSpPr>
            <a:spLocks noGrp="1" noChangeArrowheads="1"/>
          </p:cNvSpPr>
          <p:nvPr>
            <p:ph type="dt" sz="quarter" idx="1"/>
          </p:nvPr>
        </p:nvSpPr>
        <p:spPr bwMode="auto">
          <a:xfrm>
            <a:off x="3970160" y="0"/>
            <a:ext cx="3038603" cy="465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algn="r">
              <a:defRPr>
                <a:solidFill>
                  <a:schemeClr val="tx1"/>
                </a:solidFill>
                <a:latin typeface="Arial" charset="0"/>
              </a:defRPr>
            </a:lvl1pPr>
          </a:lstStyle>
          <a:p>
            <a:endParaRPr lang="en-GB" dirty="0"/>
          </a:p>
        </p:txBody>
      </p:sp>
      <p:sp>
        <p:nvSpPr>
          <p:cNvPr id="37892" name="Rectangle 4"/>
          <p:cNvSpPr>
            <a:spLocks noGrp="1" noChangeArrowheads="1"/>
          </p:cNvSpPr>
          <p:nvPr>
            <p:ph type="ftr" sz="quarter" idx="2"/>
          </p:nvPr>
        </p:nvSpPr>
        <p:spPr bwMode="auto">
          <a:xfrm>
            <a:off x="0" y="8829573"/>
            <a:ext cx="3038603" cy="465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a:defRPr>
                <a:solidFill>
                  <a:schemeClr val="tx1"/>
                </a:solidFill>
                <a:latin typeface="Arial" charset="0"/>
              </a:defRPr>
            </a:lvl1pPr>
          </a:lstStyle>
          <a:p>
            <a:endParaRPr lang="en-GB" dirty="0"/>
          </a:p>
        </p:txBody>
      </p:sp>
      <p:sp>
        <p:nvSpPr>
          <p:cNvPr id="37893" name="Rectangle 5"/>
          <p:cNvSpPr>
            <a:spLocks noGrp="1" noChangeArrowheads="1"/>
          </p:cNvSpPr>
          <p:nvPr>
            <p:ph type="sldNum" sz="quarter" idx="3"/>
          </p:nvPr>
        </p:nvSpPr>
        <p:spPr bwMode="auto">
          <a:xfrm>
            <a:off x="3970160" y="8829573"/>
            <a:ext cx="3038603" cy="465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algn="r">
              <a:defRPr>
                <a:solidFill>
                  <a:schemeClr val="tx1"/>
                </a:solidFill>
                <a:latin typeface="Arial" charset="0"/>
              </a:defRPr>
            </a:lvl1pPr>
          </a:lstStyle>
          <a:p>
            <a:fld id="{F217D2AE-8479-4B09-A440-9BC076B438BE}" type="slidenum">
              <a:rPr lang="en-GB"/>
              <a:pPr/>
              <a:t>‹#›</a:t>
            </a:fld>
            <a:endParaRPr lang="en-GB" dirty="0"/>
          </a:p>
        </p:txBody>
      </p:sp>
    </p:spTree>
    <p:extLst>
      <p:ext uri="{BB962C8B-B14F-4D97-AF65-F5344CB8AC3E}">
        <p14:creationId xmlns:p14="http://schemas.microsoft.com/office/powerpoint/2010/main" val="28457415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038603" cy="465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a:defRPr>
                <a:solidFill>
                  <a:schemeClr val="tx1"/>
                </a:solidFill>
                <a:latin typeface="Arial" charset="0"/>
              </a:defRPr>
            </a:lvl1pPr>
          </a:lstStyle>
          <a:p>
            <a:endParaRPr lang="en-GB" dirty="0"/>
          </a:p>
        </p:txBody>
      </p:sp>
      <p:sp>
        <p:nvSpPr>
          <p:cNvPr id="36867" name="Rectangle 3"/>
          <p:cNvSpPr>
            <a:spLocks noGrp="1" noChangeArrowheads="1"/>
          </p:cNvSpPr>
          <p:nvPr>
            <p:ph type="dt" idx="1"/>
          </p:nvPr>
        </p:nvSpPr>
        <p:spPr bwMode="auto">
          <a:xfrm>
            <a:off x="3970160" y="0"/>
            <a:ext cx="3038603" cy="465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algn="r">
              <a:defRPr>
                <a:solidFill>
                  <a:schemeClr val="tx1"/>
                </a:solidFill>
                <a:latin typeface="Arial" charset="0"/>
              </a:defRPr>
            </a:lvl1pPr>
          </a:lstStyle>
          <a:p>
            <a:endParaRPr lang="en-GB" dirty="0"/>
          </a:p>
        </p:txBody>
      </p:sp>
      <p:sp>
        <p:nvSpPr>
          <p:cNvPr id="36868" name="Rectangle 4"/>
          <p:cNvSpPr>
            <a:spLocks noGrp="1" noRot="1" noChangeAspect="1" noChangeArrowheads="1" noTextEdit="1"/>
          </p:cNvSpPr>
          <p:nvPr>
            <p:ph type="sldImg" idx="2"/>
          </p:nvPr>
        </p:nvSpPr>
        <p:spPr bwMode="auto">
          <a:xfrm>
            <a:off x="1181100" y="696913"/>
            <a:ext cx="4649788"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6869" name="Rectangle 5"/>
          <p:cNvSpPr>
            <a:spLocks noGrp="1" noChangeArrowheads="1"/>
          </p:cNvSpPr>
          <p:nvPr>
            <p:ph type="body" sz="quarter" idx="3"/>
          </p:nvPr>
        </p:nvSpPr>
        <p:spPr bwMode="auto">
          <a:xfrm>
            <a:off x="700713" y="4415531"/>
            <a:ext cx="5608975" cy="41836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6870" name="Rectangle 6"/>
          <p:cNvSpPr>
            <a:spLocks noGrp="1" noChangeArrowheads="1"/>
          </p:cNvSpPr>
          <p:nvPr>
            <p:ph type="ftr" sz="quarter" idx="4"/>
          </p:nvPr>
        </p:nvSpPr>
        <p:spPr bwMode="auto">
          <a:xfrm>
            <a:off x="0" y="8829573"/>
            <a:ext cx="3038603" cy="465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a:defRPr>
                <a:solidFill>
                  <a:schemeClr val="tx1"/>
                </a:solidFill>
                <a:latin typeface="Arial" charset="0"/>
              </a:defRPr>
            </a:lvl1pPr>
          </a:lstStyle>
          <a:p>
            <a:endParaRPr lang="en-GB" dirty="0"/>
          </a:p>
        </p:txBody>
      </p:sp>
      <p:sp>
        <p:nvSpPr>
          <p:cNvPr id="36871" name="Rectangle 7"/>
          <p:cNvSpPr>
            <a:spLocks noGrp="1" noChangeArrowheads="1"/>
          </p:cNvSpPr>
          <p:nvPr>
            <p:ph type="sldNum" sz="quarter" idx="5"/>
          </p:nvPr>
        </p:nvSpPr>
        <p:spPr bwMode="auto">
          <a:xfrm>
            <a:off x="3970160" y="8829573"/>
            <a:ext cx="3038603" cy="465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algn="r">
              <a:defRPr>
                <a:solidFill>
                  <a:schemeClr val="tx1"/>
                </a:solidFill>
                <a:latin typeface="Arial" charset="0"/>
              </a:defRPr>
            </a:lvl1pPr>
          </a:lstStyle>
          <a:p>
            <a:fld id="{8022D9D1-B30A-4074-8893-B86BA6163CDF}" type="slidenum">
              <a:rPr lang="en-GB"/>
              <a:pPr/>
              <a:t>‹#›</a:t>
            </a:fld>
            <a:endParaRPr lang="en-GB" dirty="0"/>
          </a:p>
        </p:txBody>
      </p:sp>
    </p:spTree>
    <p:extLst>
      <p:ext uri="{BB962C8B-B14F-4D97-AF65-F5344CB8AC3E}">
        <p14:creationId xmlns:p14="http://schemas.microsoft.com/office/powerpoint/2010/main" val="34137563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mailto:INEA-CEF-Transport-calls@ec.europa.eu"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err="1" smtClean="0"/>
              <a:t>Indeed</a:t>
            </a:r>
            <a:r>
              <a:rPr lang="fr-BE" dirty="0" smtClean="0"/>
              <a:t>, </a:t>
            </a:r>
            <a:r>
              <a:rPr lang="fr-BE" dirty="0" err="1" smtClean="0"/>
              <a:t>this</a:t>
            </a:r>
            <a:r>
              <a:rPr lang="fr-BE" dirty="0" smtClean="0"/>
              <a:t> </a:t>
            </a:r>
            <a:r>
              <a:rPr lang="fr-BE" dirty="0" err="1" smtClean="0"/>
              <a:t>is</a:t>
            </a:r>
            <a:r>
              <a:rPr lang="fr-BE" dirty="0" smtClean="0"/>
              <a:t> </a:t>
            </a:r>
            <a:r>
              <a:rPr lang="fr-BE" dirty="0" err="1" smtClean="0"/>
              <a:t>they</a:t>
            </a:r>
            <a:r>
              <a:rPr lang="fr-BE" dirty="0" smtClean="0"/>
              <a:t> objective of </a:t>
            </a:r>
            <a:r>
              <a:rPr lang="fr-BE" dirty="0" err="1" smtClean="0"/>
              <a:t>my</a:t>
            </a:r>
            <a:r>
              <a:rPr lang="fr-BE" dirty="0" smtClean="0"/>
              <a:t> </a:t>
            </a:r>
            <a:r>
              <a:rPr lang="fr-BE" dirty="0" err="1" smtClean="0"/>
              <a:t>presentation</a:t>
            </a:r>
            <a:r>
              <a:rPr lang="fr-BE" dirty="0" smtClean="0"/>
              <a:t> </a:t>
            </a:r>
            <a:r>
              <a:rPr lang="fr-BE" dirty="0" err="1" smtClean="0"/>
              <a:t>is</a:t>
            </a:r>
            <a:r>
              <a:rPr lang="fr-BE" dirty="0" smtClean="0"/>
              <a:t> to </a:t>
            </a:r>
            <a:r>
              <a:rPr lang="fr-BE" dirty="0" err="1" smtClean="0"/>
              <a:t>give</a:t>
            </a:r>
            <a:r>
              <a:rPr lang="fr-BE" baseline="0" dirty="0" smtClean="0"/>
              <a:t> </a:t>
            </a:r>
            <a:r>
              <a:rPr lang="fr-BE" baseline="0" dirty="0" err="1" smtClean="0"/>
              <a:t>you</a:t>
            </a:r>
            <a:r>
              <a:rPr lang="fr-BE" baseline="0" dirty="0" smtClean="0"/>
              <a:t> </a:t>
            </a:r>
            <a:r>
              <a:rPr lang="fr-BE" baseline="0" dirty="0" err="1" smtClean="0"/>
              <a:t>hints</a:t>
            </a:r>
            <a:r>
              <a:rPr lang="fr-BE" baseline="0" dirty="0" smtClean="0"/>
              <a:t> and </a:t>
            </a:r>
            <a:r>
              <a:rPr lang="fr-BE" baseline="0" dirty="0" err="1" smtClean="0"/>
              <a:t>tips</a:t>
            </a:r>
            <a:r>
              <a:rPr lang="fr-BE" baseline="0" dirty="0" smtClean="0"/>
              <a:t> on how to </a:t>
            </a:r>
            <a:r>
              <a:rPr lang="fr-BE" baseline="0" dirty="0" err="1" smtClean="0"/>
              <a:t>prepare</a:t>
            </a:r>
            <a:r>
              <a:rPr lang="fr-BE" baseline="0" dirty="0" smtClean="0"/>
              <a:t> a </a:t>
            </a:r>
            <a:r>
              <a:rPr lang="fr-BE" baseline="0" dirty="0" err="1" smtClean="0"/>
              <a:t>successful</a:t>
            </a:r>
            <a:r>
              <a:rPr lang="fr-BE" baseline="0" dirty="0" smtClean="0"/>
              <a:t> </a:t>
            </a:r>
            <a:r>
              <a:rPr lang="fr-BE" baseline="0" dirty="0" err="1" smtClean="0"/>
              <a:t>proposal</a:t>
            </a:r>
            <a:r>
              <a:rPr lang="fr-BE" baseline="0" dirty="0" smtClean="0"/>
              <a:t>.</a:t>
            </a:r>
            <a:endParaRPr lang="en-GB" dirty="0"/>
          </a:p>
        </p:txBody>
      </p:sp>
      <p:sp>
        <p:nvSpPr>
          <p:cNvPr id="4" name="Slide Number Placeholder 3"/>
          <p:cNvSpPr>
            <a:spLocks noGrp="1"/>
          </p:cNvSpPr>
          <p:nvPr>
            <p:ph type="sldNum" sz="quarter" idx="10"/>
          </p:nvPr>
        </p:nvSpPr>
        <p:spPr/>
        <p:txBody>
          <a:bodyPr/>
          <a:lstStyle/>
          <a:p>
            <a:fld id="{8022D9D1-B30A-4074-8893-B86BA6163CDF}" type="slidenum">
              <a:rPr lang="en-GB" smtClean="0"/>
              <a:pPr/>
              <a:t>1</a:t>
            </a:fld>
            <a:endParaRPr lang="en-GB" dirty="0"/>
          </a:p>
        </p:txBody>
      </p:sp>
    </p:spTree>
    <p:extLst>
      <p:ext uri="{BB962C8B-B14F-4D97-AF65-F5344CB8AC3E}">
        <p14:creationId xmlns:p14="http://schemas.microsoft.com/office/powerpoint/2010/main" val="24058571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smtClean="0"/>
              <a:t>It must </a:t>
            </a:r>
            <a:r>
              <a:rPr lang="fr-BE" dirty="0" err="1" smtClean="0"/>
              <a:t>be</a:t>
            </a:r>
            <a:r>
              <a:rPr lang="fr-BE" dirty="0" smtClean="0"/>
              <a:t> </a:t>
            </a:r>
            <a:r>
              <a:rPr lang="fr-BE" dirty="0" err="1" smtClean="0"/>
              <a:t>clear</a:t>
            </a:r>
            <a:r>
              <a:rPr lang="fr-BE" dirty="0" smtClean="0"/>
              <a:t> </a:t>
            </a:r>
            <a:r>
              <a:rPr lang="fr-BE" dirty="0" err="1" smtClean="0"/>
              <a:t>what</a:t>
            </a:r>
            <a:r>
              <a:rPr lang="fr-BE" dirty="0" smtClean="0"/>
              <a:t> </a:t>
            </a:r>
            <a:r>
              <a:rPr lang="fr-BE" dirty="0" err="1" smtClean="0"/>
              <a:t>you</a:t>
            </a:r>
            <a:r>
              <a:rPr lang="fr-BE" baseline="0" dirty="0" smtClean="0"/>
              <a:t> </a:t>
            </a:r>
            <a:r>
              <a:rPr lang="fr-BE" baseline="0" dirty="0" err="1" smtClean="0"/>
              <a:t>want</a:t>
            </a:r>
            <a:r>
              <a:rPr lang="fr-BE" baseline="0" dirty="0" smtClean="0"/>
              <a:t> to </a:t>
            </a:r>
            <a:r>
              <a:rPr lang="fr-BE" baseline="0" dirty="0" err="1" smtClean="0"/>
              <a:t>achieve</a:t>
            </a:r>
            <a:r>
              <a:rPr lang="fr-BE" baseline="0" dirty="0" smtClean="0"/>
              <a:t>, the </a:t>
            </a:r>
            <a:r>
              <a:rPr lang="fr-BE" baseline="0" dirty="0" err="1" smtClean="0"/>
              <a:t>activities</a:t>
            </a:r>
            <a:r>
              <a:rPr lang="fr-BE" baseline="0" dirty="0" smtClean="0"/>
              <a:t> </a:t>
            </a:r>
            <a:r>
              <a:rPr lang="fr-BE" baseline="0" dirty="0" err="1" smtClean="0"/>
              <a:t>need</a:t>
            </a:r>
            <a:r>
              <a:rPr lang="fr-BE" baseline="0" dirty="0" smtClean="0"/>
              <a:t> to </a:t>
            </a:r>
            <a:r>
              <a:rPr lang="fr-BE" baseline="0" dirty="0" err="1" smtClean="0"/>
              <a:t>describe</a:t>
            </a:r>
            <a:r>
              <a:rPr lang="fr-BE" baseline="0" dirty="0" smtClean="0"/>
              <a:t> </a:t>
            </a:r>
            <a:r>
              <a:rPr lang="fr-BE" baseline="0" dirty="0" err="1" smtClean="0"/>
              <a:t>what</a:t>
            </a:r>
            <a:r>
              <a:rPr lang="fr-BE" baseline="0" dirty="0" smtClean="0"/>
              <a:t> </a:t>
            </a:r>
            <a:r>
              <a:rPr lang="fr-BE" baseline="0" dirty="0" err="1" smtClean="0"/>
              <a:t>you</a:t>
            </a:r>
            <a:r>
              <a:rPr lang="fr-BE" baseline="0" dirty="0" smtClean="0"/>
              <a:t> are </a:t>
            </a:r>
            <a:r>
              <a:rPr lang="fr-BE" baseline="0" dirty="0" err="1" smtClean="0"/>
              <a:t>going</a:t>
            </a:r>
            <a:r>
              <a:rPr lang="fr-BE" baseline="0" dirty="0" smtClean="0"/>
              <a:t> to do.</a:t>
            </a:r>
          </a:p>
          <a:p>
            <a:r>
              <a:rPr lang="fr-BE" baseline="0" dirty="0" err="1" smtClean="0"/>
              <a:t>Milesones</a:t>
            </a:r>
            <a:r>
              <a:rPr lang="fr-BE" baseline="0" dirty="0" smtClean="0"/>
              <a:t> are checkpoints for the </a:t>
            </a:r>
            <a:r>
              <a:rPr lang="fr-BE" baseline="0" dirty="0" err="1" smtClean="0"/>
              <a:t>purpose</a:t>
            </a:r>
            <a:r>
              <a:rPr lang="fr-BE" baseline="0" dirty="0" smtClean="0"/>
              <a:t> of the monitoring of the Action. </a:t>
            </a:r>
            <a:r>
              <a:rPr lang="fr-BE" baseline="0" dirty="0" err="1" smtClean="0"/>
              <a:t>When</a:t>
            </a:r>
            <a:r>
              <a:rPr lang="fr-BE" baseline="0" dirty="0" smtClean="0"/>
              <a:t> </a:t>
            </a:r>
            <a:r>
              <a:rPr lang="fr-BE" baseline="0" dirty="0" err="1" smtClean="0"/>
              <a:t>you</a:t>
            </a:r>
            <a:r>
              <a:rPr lang="fr-BE" baseline="0" dirty="0" smtClean="0"/>
              <a:t> have </a:t>
            </a:r>
            <a:r>
              <a:rPr lang="fr-BE" baseline="0" dirty="0" err="1" smtClean="0"/>
              <a:t>big</a:t>
            </a:r>
            <a:r>
              <a:rPr lang="fr-BE" baseline="0" dirty="0" smtClean="0"/>
              <a:t>, anti-</a:t>
            </a:r>
            <a:r>
              <a:rPr lang="fr-BE" baseline="0" dirty="0" err="1" smtClean="0"/>
              <a:t>annual</a:t>
            </a:r>
            <a:r>
              <a:rPr lang="fr-BE" baseline="0" dirty="0" smtClean="0"/>
              <a:t> </a:t>
            </a:r>
            <a:r>
              <a:rPr lang="fr-BE" baseline="0" dirty="0" err="1" smtClean="0"/>
              <a:t>activities</a:t>
            </a:r>
            <a:r>
              <a:rPr lang="fr-BE" baseline="0" dirty="0" smtClean="0"/>
              <a:t>, </a:t>
            </a:r>
            <a:r>
              <a:rPr lang="fr-BE" baseline="0" dirty="0" err="1" smtClean="0"/>
              <a:t>think</a:t>
            </a:r>
            <a:r>
              <a:rPr lang="fr-BE" baseline="0" dirty="0" smtClean="0"/>
              <a:t> about </a:t>
            </a:r>
            <a:r>
              <a:rPr lang="fr-BE" baseline="0" dirty="0" err="1" smtClean="0"/>
              <a:t>intermediary</a:t>
            </a:r>
            <a:r>
              <a:rPr lang="fr-BE" baseline="0" dirty="0" smtClean="0"/>
              <a:t> </a:t>
            </a:r>
            <a:r>
              <a:rPr lang="fr-BE" baseline="0" dirty="0" err="1" smtClean="0"/>
              <a:t>milestones</a:t>
            </a:r>
            <a:r>
              <a:rPr lang="fr-BE" baseline="0" dirty="0" smtClean="0"/>
              <a:t>, one per </a:t>
            </a:r>
            <a:r>
              <a:rPr lang="fr-BE" baseline="0" dirty="0" err="1" smtClean="0"/>
              <a:t>year</a:t>
            </a:r>
            <a:r>
              <a:rPr lang="fr-BE" baseline="0" dirty="0" smtClean="0"/>
              <a:t> – </a:t>
            </a:r>
            <a:r>
              <a:rPr lang="fr-BE" baseline="0" dirty="0" err="1" smtClean="0"/>
              <a:t>is</a:t>
            </a:r>
            <a:r>
              <a:rPr lang="fr-BE" baseline="0" dirty="0" smtClean="0"/>
              <a:t> a good balance</a:t>
            </a:r>
            <a:endParaRPr lang="en-GB" dirty="0"/>
          </a:p>
        </p:txBody>
      </p:sp>
      <p:sp>
        <p:nvSpPr>
          <p:cNvPr id="4" name="Slide Number Placeholder 3"/>
          <p:cNvSpPr>
            <a:spLocks noGrp="1"/>
          </p:cNvSpPr>
          <p:nvPr>
            <p:ph type="sldNum" sz="quarter" idx="10"/>
          </p:nvPr>
        </p:nvSpPr>
        <p:spPr/>
        <p:txBody>
          <a:bodyPr/>
          <a:lstStyle/>
          <a:p>
            <a:fld id="{8022D9D1-B30A-4074-8893-B86BA6163CDF}" type="slidenum">
              <a:rPr lang="en-GB" smtClean="0"/>
              <a:pPr/>
              <a:t>10</a:t>
            </a:fld>
            <a:endParaRPr lang="en-GB" dirty="0"/>
          </a:p>
        </p:txBody>
      </p:sp>
    </p:spTree>
    <p:extLst>
      <p:ext uri="{BB962C8B-B14F-4D97-AF65-F5344CB8AC3E}">
        <p14:creationId xmlns:p14="http://schemas.microsoft.com/office/powerpoint/2010/main" val="2193106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p:spPr>
        <p:txBody>
          <a:bodyPr/>
          <a:lstStyle/>
          <a:p>
            <a:endParaRPr lang="en-GB" altLang="en-US" smtClean="0"/>
          </a:p>
        </p:txBody>
      </p:sp>
      <p:sp>
        <p:nvSpPr>
          <p:cNvPr id="47108" name="Slide Number Placeholder 3"/>
          <p:cNvSpPr>
            <a:spLocks noGrp="1"/>
          </p:cNvSpPr>
          <p:nvPr>
            <p:ph type="sldNum" sz="quarter" idx="5"/>
          </p:nvPr>
        </p:nvSpPr>
        <p:spPr>
          <a:noFill/>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19EC64A5-9B3A-4A16-9EC2-11453ED8F678}" type="slidenum">
              <a:rPr lang="en-GB" altLang="en-US" smtClean="0"/>
              <a:pPr/>
              <a:t>11</a:t>
            </a:fld>
            <a:endParaRPr lang="en-GB"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smtClean="0"/>
              <a:t>This </a:t>
            </a:r>
            <a:r>
              <a:rPr lang="fr-BE" dirty="0" err="1" smtClean="0"/>
              <a:t>is</a:t>
            </a:r>
            <a:r>
              <a:rPr lang="fr-BE" dirty="0" smtClean="0"/>
              <a:t> </a:t>
            </a:r>
            <a:r>
              <a:rPr lang="fr-BE" dirty="0" err="1" smtClean="0"/>
              <a:t>fundamental</a:t>
            </a:r>
            <a:r>
              <a:rPr lang="fr-BE" dirty="0" smtClean="0"/>
              <a:t> CEF </a:t>
            </a:r>
            <a:r>
              <a:rPr lang="fr-BE" dirty="0" err="1" smtClean="0"/>
              <a:t>principle</a:t>
            </a:r>
            <a:r>
              <a:rPr lang="fr-BE" dirty="0" smtClean="0"/>
              <a:t>, </a:t>
            </a:r>
            <a:r>
              <a:rPr lang="fr-BE" dirty="0" err="1" smtClean="0"/>
              <a:t>it</a:t>
            </a:r>
            <a:r>
              <a:rPr lang="fr-BE" dirty="0" smtClean="0"/>
              <a:t> </a:t>
            </a:r>
            <a:r>
              <a:rPr lang="fr-BE" dirty="0" err="1" smtClean="0"/>
              <a:t>starts</a:t>
            </a:r>
            <a:r>
              <a:rPr lang="fr-BE" dirty="0" smtClean="0"/>
              <a:t> </a:t>
            </a:r>
            <a:r>
              <a:rPr lang="fr-BE" dirty="0" err="1" smtClean="0"/>
              <a:t>already</a:t>
            </a:r>
            <a:r>
              <a:rPr lang="fr-BE" dirty="0" smtClean="0"/>
              <a:t> </a:t>
            </a:r>
            <a:r>
              <a:rPr lang="fr-BE" dirty="0" err="1" smtClean="0"/>
              <a:t>with</a:t>
            </a:r>
            <a:r>
              <a:rPr lang="fr-BE" baseline="0" dirty="0" smtClean="0"/>
              <a:t> the application!</a:t>
            </a:r>
          </a:p>
          <a:p>
            <a:r>
              <a:rPr lang="fr-BE" baseline="0" dirty="0" err="1" smtClean="0"/>
              <a:t>Remeber</a:t>
            </a:r>
            <a:r>
              <a:rPr lang="fr-BE" baseline="0" dirty="0" smtClean="0"/>
              <a:t>, </a:t>
            </a:r>
            <a:r>
              <a:rPr lang="fr-BE" baseline="0" dirty="0" err="1" smtClean="0"/>
              <a:t>you</a:t>
            </a:r>
            <a:r>
              <a:rPr lang="fr-BE" baseline="0" dirty="0" smtClean="0"/>
              <a:t> </a:t>
            </a:r>
            <a:r>
              <a:rPr lang="fr-BE" baseline="0" dirty="0" err="1" smtClean="0"/>
              <a:t>declare</a:t>
            </a:r>
            <a:r>
              <a:rPr lang="fr-BE" baseline="0" dirty="0" smtClean="0"/>
              <a:t> </a:t>
            </a:r>
            <a:r>
              <a:rPr lang="fr-BE" baseline="0" dirty="0" err="1" smtClean="0"/>
              <a:t>eligible</a:t>
            </a:r>
            <a:r>
              <a:rPr lang="fr-BE" baseline="0" dirty="0" smtClean="0"/>
              <a:t> </a:t>
            </a:r>
            <a:r>
              <a:rPr lang="fr-BE" baseline="0" dirty="0" err="1" smtClean="0"/>
              <a:t>costs</a:t>
            </a:r>
            <a:r>
              <a:rPr lang="fr-BE" baseline="0" dirty="0" smtClean="0"/>
              <a:t> </a:t>
            </a:r>
            <a:r>
              <a:rPr lang="fr-BE" baseline="0" dirty="0" err="1" smtClean="0"/>
              <a:t>when</a:t>
            </a:r>
            <a:r>
              <a:rPr lang="fr-BE" baseline="0" dirty="0" smtClean="0"/>
              <a:t> </a:t>
            </a:r>
            <a:r>
              <a:rPr lang="fr-BE" baseline="0" dirty="0" err="1" smtClean="0"/>
              <a:t>they</a:t>
            </a:r>
            <a:r>
              <a:rPr lang="fr-BE" baseline="0" dirty="0" smtClean="0"/>
              <a:t> </a:t>
            </a:r>
            <a:r>
              <a:rPr lang="fr-BE" baseline="0" dirty="0" err="1" smtClean="0"/>
              <a:t>were</a:t>
            </a:r>
            <a:r>
              <a:rPr lang="fr-BE" baseline="0" dirty="0" smtClean="0"/>
              <a:t> </a:t>
            </a:r>
            <a:r>
              <a:rPr lang="fr-BE" baseline="0" dirty="0" err="1" smtClean="0"/>
              <a:t>incurred</a:t>
            </a:r>
            <a:r>
              <a:rPr lang="fr-BE" baseline="0" dirty="0" smtClean="0"/>
              <a:t> and not </a:t>
            </a:r>
            <a:r>
              <a:rPr lang="fr-BE" baseline="0" dirty="0" err="1" smtClean="0"/>
              <a:t>paid</a:t>
            </a:r>
            <a:endParaRPr lang="fr-BE" baseline="0" dirty="0" smtClean="0"/>
          </a:p>
          <a:p>
            <a:r>
              <a:rPr lang="fr-BE" baseline="0" dirty="0" err="1" smtClean="0"/>
              <a:t>My</a:t>
            </a:r>
            <a:r>
              <a:rPr lang="fr-BE" baseline="0" dirty="0" smtClean="0"/>
              <a:t> </a:t>
            </a:r>
            <a:r>
              <a:rPr lang="fr-BE" baseline="0" dirty="0" err="1" smtClean="0"/>
              <a:t>colleague</a:t>
            </a:r>
            <a:r>
              <a:rPr lang="fr-BE" baseline="0" dirty="0" smtClean="0"/>
              <a:t> Piotr </a:t>
            </a:r>
            <a:r>
              <a:rPr lang="fr-BE" baseline="0" dirty="0" err="1" smtClean="0"/>
              <a:t>will</a:t>
            </a:r>
            <a:r>
              <a:rPr lang="fr-BE" baseline="0" dirty="0" smtClean="0"/>
              <a:t> go </a:t>
            </a:r>
            <a:r>
              <a:rPr lang="fr-BE" baseline="0" dirty="0" err="1" smtClean="0"/>
              <a:t>into</a:t>
            </a:r>
            <a:r>
              <a:rPr lang="fr-BE" baseline="0" dirty="0" smtClean="0"/>
              <a:t> </a:t>
            </a:r>
            <a:r>
              <a:rPr lang="fr-BE" baseline="0" dirty="0" err="1" smtClean="0"/>
              <a:t>further</a:t>
            </a:r>
            <a:r>
              <a:rPr lang="fr-BE" baseline="0" dirty="0" smtClean="0"/>
              <a:t> </a:t>
            </a:r>
            <a:r>
              <a:rPr lang="fr-BE" baseline="0" dirty="0" err="1" smtClean="0"/>
              <a:t>details</a:t>
            </a:r>
            <a:r>
              <a:rPr lang="fr-BE" baseline="0" dirty="0" smtClean="0"/>
              <a:t> </a:t>
            </a:r>
            <a:r>
              <a:rPr lang="fr-BE" baseline="0" dirty="0" err="1" smtClean="0"/>
              <a:t>during</a:t>
            </a:r>
            <a:r>
              <a:rPr lang="fr-BE" baseline="0" dirty="0" smtClean="0"/>
              <a:t> </a:t>
            </a:r>
            <a:r>
              <a:rPr lang="fr-BE" baseline="0" dirty="0" err="1" smtClean="0"/>
              <a:t>his</a:t>
            </a:r>
            <a:r>
              <a:rPr lang="fr-BE" baseline="0" dirty="0" smtClean="0"/>
              <a:t> </a:t>
            </a:r>
            <a:r>
              <a:rPr lang="fr-BE" baseline="0" dirty="0" err="1" smtClean="0"/>
              <a:t>presentation</a:t>
            </a:r>
            <a:r>
              <a:rPr lang="fr-BE" baseline="0" dirty="0" smtClean="0"/>
              <a:t> on </a:t>
            </a:r>
            <a:r>
              <a:rPr lang="fr-BE" baseline="0" dirty="0" err="1" smtClean="0"/>
              <a:t>payments</a:t>
            </a:r>
            <a:r>
              <a:rPr lang="fr-BE" baseline="0" dirty="0" smtClean="0"/>
              <a:t> </a:t>
            </a:r>
            <a:r>
              <a:rPr lang="fr-BE" baseline="0" dirty="0" err="1" smtClean="0"/>
              <a:t>tomorrow</a:t>
            </a:r>
            <a:endParaRPr lang="fr-BE" baseline="0" dirty="0" smtClean="0"/>
          </a:p>
          <a:p>
            <a:r>
              <a:rPr lang="fr-BE" baseline="0" dirty="0" err="1" smtClean="0"/>
              <a:t>Remeber</a:t>
            </a:r>
            <a:r>
              <a:rPr lang="fr-BE" baseline="0" dirty="0" smtClean="0"/>
              <a:t> the </a:t>
            </a:r>
            <a:r>
              <a:rPr lang="fr-BE" baseline="0" dirty="0" err="1" smtClean="0"/>
              <a:t>costs</a:t>
            </a:r>
            <a:r>
              <a:rPr lang="fr-BE" baseline="0" dirty="0" smtClean="0"/>
              <a:t> has to </a:t>
            </a:r>
            <a:r>
              <a:rPr lang="fr-BE" baseline="0" dirty="0" err="1" smtClean="0"/>
              <a:t>be</a:t>
            </a:r>
            <a:r>
              <a:rPr lang="fr-BE" baseline="0" dirty="0" smtClean="0"/>
              <a:t> </a:t>
            </a:r>
            <a:r>
              <a:rPr lang="fr-BE" baseline="0" dirty="0" err="1" smtClean="0"/>
              <a:t>aligned</a:t>
            </a:r>
            <a:r>
              <a:rPr lang="fr-BE" baseline="0" dirty="0" smtClean="0"/>
              <a:t> </a:t>
            </a:r>
            <a:r>
              <a:rPr lang="fr-BE" baseline="0" dirty="0" err="1" smtClean="0"/>
              <a:t>with</a:t>
            </a:r>
            <a:r>
              <a:rPr lang="fr-BE" baseline="0" dirty="0" smtClean="0"/>
              <a:t> </a:t>
            </a:r>
            <a:r>
              <a:rPr lang="fr-BE" baseline="0" dirty="0" err="1" smtClean="0"/>
              <a:t>activities</a:t>
            </a:r>
            <a:r>
              <a:rPr lang="fr-BE" baseline="0" dirty="0" smtClean="0"/>
              <a:t> and </a:t>
            </a:r>
            <a:r>
              <a:rPr lang="fr-BE" baseline="0" dirty="0" err="1" smtClean="0"/>
              <a:t>milestones</a:t>
            </a:r>
            <a:r>
              <a:rPr lang="fr-BE" baseline="0" dirty="0" smtClean="0"/>
              <a:t>, </a:t>
            </a:r>
            <a:r>
              <a:rPr lang="fr-BE" baseline="0" dirty="0" err="1" smtClean="0"/>
              <a:t>so</a:t>
            </a:r>
            <a:r>
              <a:rPr lang="fr-BE" baseline="0" dirty="0" smtClean="0"/>
              <a:t> </a:t>
            </a:r>
            <a:r>
              <a:rPr lang="fr-BE" baseline="0" dirty="0" err="1" smtClean="0"/>
              <a:t>please</a:t>
            </a:r>
            <a:r>
              <a:rPr lang="fr-BE" baseline="0" dirty="0" smtClean="0"/>
              <a:t> do not put </a:t>
            </a:r>
            <a:r>
              <a:rPr lang="fr-BE" baseline="0" dirty="0" err="1" smtClean="0"/>
              <a:t>that</a:t>
            </a:r>
            <a:r>
              <a:rPr lang="fr-BE" baseline="0" dirty="0" smtClean="0"/>
              <a:t> </a:t>
            </a:r>
            <a:r>
              <a:rPr lang="fr-BE" baseline="0" dirty="0" err="1" smtClean="0"/>
              <a:t>you</a:t>
            </a:r>
            <a:r>
              <a:rPr lang="fr-BE" baseline="0" dirty="0" smtClean="0"/>
              <a:t> </a:t>
            </a:r>
            <a:r>
              <a:rPr lang="fr-BE" baseline="0" dirty="0" err="1" smtClean="0"/>
              <a:t>signed</a:t>
            </a:r>
            <a:r>
              <a:rPr lang="fr-BE" baseline="0" dirty="0" smtClean="0"/>
              <a:t> a </a:t>
            </a:r>
            <a:r>
              <a:rPr lang="fr-BE" baseline="0" dirty="0" err="1" smtClean="0"/>
              <a:t>contract</a:t>
            </a:r>
            <a:r>
              <a:rPr lang="fr-BE" baseline="0" dirty="0" smtClean="0"/>
              <a:t> on 20 </a:t>
            </a:r>
            <a:r>
              <a:rPr lang="fr-BE" baseline="0" dirty="0" err="1" smtClean="0"/>
              <a:t>December</a:t>
            </a:r>
            <a:r>
              <a:rPr lang="fr-BE" baseline="0" dirty="0" smtClean="0"/>
              <a:t> 2017 and put 7 mln euro, </a:t>
            </a:r>
            <a:r>
              <a:rPr lang="fr-BE" baseline="0" dirty="0" err="1" smtClean="0"/>
              <a:t>this</a:t>
            </a:r>
            <a:r>
              <a:rPr lang="fr-BE" baseline="0" dirty="0" smtClean="0"/>
              <a:t> 7 mln euro </a:t>
            </a:r>
            <a:r>
              <a:rPr lang="fr-BE" baseline="0" dirty="0" err="1" smtClean="0"/>
              <a:t>should</a:t>
            </a:r>
            <a:r>
              <a:rPr lang="fr-BE" baseline="0" dirty="0" smtClean="0"/>
              <a:t> </a:t>
            </a:r>
            <a:r>
              <a:rPr lang="fr-BE" baseline="0" dirty="0" err="1" smtClean="0"/>
              <a:t>be</a:t>
            </a:r>
            <a:r>
              <a:rPr lang="fr-BE" baseline="0" dirty="0" smtClean="0"/>
              <a:t> </a:t>
            </a:r>
            <a:r>
              <a:rPr lang="fr-BE" baseline="0" dirty="0" err="1" smtClean="0"/>
              <a:t>declared</a:t>
            </a:r>
            <a:r>
              <a:rPr lang="fr-BE" baseline="0" dirty="0" smtClean="0"/>
              <a:t> once the </a:t>
            </a:r>
            <a:r>
              <a:rPr lang="fr-BE" baseline="0" dirty="0" err="1" smtClean="0"/>
              <a:t>work</a:t>
            </a:r>
            <a:r>
              <a:rPr lang="fr-BE" baseline="0" dirty="0" smtClean="0"/>
              <a:t> have been </a:t>
            </a:r>
            <a:r>
              <a:rPr lang="fr-BE" baseline="0" dirty="0" err="1" smtClean="0"/>
              <a:t>finished</a:t>
            </a:r>
            <a:r>
              <a:rPr lang="fr-BE" baseline="0" dirty="0" smtClean="0"/>
              <a:t> </a:t>
            </a:r>
            <a:r>
              <a:rPr lang="fr-BE" baseline="0" dirty="0" err="1" smtClean="0"/>
              <a:t>so</a:t>
            </a:r>
            <a:r>
              <a:rPr lang="fr-BE" baseline="0" dirty="0" smtClean="0"/>
              <a:t> </a:t>
            </a:r>
            <a:r>
              <a:rPr lang="fr-BE" baseline="0" dirty="0" err="1" smtClean="0"/>
              <a:t>in</a:t>
            </a:r>
            <a:r>
              <a:rPr lang="fr-BE" baseline="0" dirty="0" smtClean="0"/>
              <a:t> 2018 or 2019</a:t>
            </a:r>
            <a:endParaRPr lang="en-GB" dirty="0"/>
          </a:p>
        </p:txBody>
      </p:sp>
      <p:sp>
        <p:nvSpPr>
          <p:cNvPr id="4" name="Slide Number Placeholder 3"/>
          <p:cNvSpPr>
            <a:spLocks noGrp="1"/>
          </p:cNvSpPr>
          <p:nvPr>
            <p:ph type="sldNum" sz="quarter" idx="10"/>
          </p:nvPr>
        </p:nvSpPr>
        <p:spPr/>
        <p:txBody>
          <a:bodyPr/>
          <a:lstStyle/>
          <a:p>
            <a:fld id="{8022D9D1-B30A-4074-8893-B86BA6163CDF}" type="slidenum">
              <a:rPr lang="en-GB" smtClean="0"/>
              <a:pPr/>
              <a:t>12</a:t>
            </a:fld>
            <a:endParaRPr lang="en-GB" dirty="0"/>
          </a:p>
        </p:txBody>
      </p:sp>
    </p:spTree>
    <p:extLst>
      <p:ext uri="{BB962C8B-B14F-4D97-AF65-F5344CB8AC3E}">
        <p14:creationId xmlns:p14="http://schemas.microsoft.com/office/powerpoint/2010/main" val="6529858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3538" indent="-363538"/>
            <a:r>
              <a:rPr lang="en-GB" sz="1200" b="1" i="0" dirty="0" smtClean="0">
                <a:ea typeface="Verdana" pitchFamily="34" charset="0"/>
                <a:cs typeface="Verdana" pitchFamily="34" charset="0"/>
              </a:rPr>
              <a:t>We are here to help you!</a:t>
            </a:r>
          </a:p>
          <a:p>
            <a:pPr marL="363538" indent="-363538"/>
            <a:r>
              <a:rPr lang="en-GB" sz="1200" b="1" i="0" dirty="0" smtClean="0">
                <a:ea typeface="Verdana" pitchFamily="34" charset="0"/>
                <a:cs typeface="Verdana" pitchFamily="34" charset="0"/>
              </a:rPr>
              <a:t>Helpdesk: </a:t>
            </a:r>
            <a:r>
              <a:rPr lang="en-GB" sz="1200" i="0" dirty="0" smtClean="0">
                <a:hlinkClick r:id="rId3"/>
              </a:rPr>
              <a:t>INEA-CEF-Transport-calls@ec.europa.eu</a:t>
            </a:r>
            <a:endParaRPr lang="en-GB" sz="1200" i="0" dirty="0" smtClean="0"/>
          </a:p>
          <a:p>
            <a:pPr marL="363538" marR="0" indent="-363538" algn="l" defTabSz="914400" rtl="0" eaLnBrk="1" fontAlgn="base" latinLnBrk="0" hangingPunct="1">
              <a:lnSpc>
                <a:spcPct val="100000"/>
              </a:lnSpc>
              <a:spcBef>
                <a:spcPct val="30000"/>
              </a:spcBef>
              <a:spcAft>
                <a:spcPct val="0"/>
              </a:spcAft>
              <a:buClrTx/>
              <a:buSzTx/>
              <a:buFontTx/>
              <a:buNone/>
              <a:tabLst/>
              <a:defRPr/>
            </a:pPr>
            <a:r>
              <a:rPr lang="en-GB" sz="1200" b="0" i="0" dirty="0" smtClean="0">
                <a:ea typeface="Verdana" pitchFamily="34" charset="0"/>
                <a:cs typeface="Verdana" pitchFamily="34" charset="0"/>
              </a:rPr>
              <a:t>It</a:t>
            </a:r>
            <a:r>
              <a:rPr lang="en-GB" sz="1200" b="0" i="0" baseline="0" dirty="0" smtClean="0">
                <a:ea typeface="Verdana" pitchFamily="34" charset="0"/>
                <a:cs typeface="Verdana" pitchFamily="34" charset="0"/>
              </a:rPr>
              <a:t> starts today – you can send in your questions for the speakers, answers will be included in the list of FAQs</a:t>
            </a:r>
          </a:p>
          <a:p>
            <a:pPr marL="363538" marR="0" indent="-363538" algn="l" defTabSz="914400" rtl="0" eaLnBrk="1" fontAlgn="base" latinLnBrk="0" hangingPunct="1">
              <a:lnSpc>
                <a:spcPct val="100000"/>
              </a:lnSpc>
              <a:spcBef>
                <a:spcPct val="30000"/>
              </a:spcBef>
              <a:spcAft>
                <a:spcPct val="0"/>
              </a:spcAft>
              <a:buClrTx/>
              <a:buSzTx/>
              <a:buFontTx/>
              <a:buNone/>
              <a:tabLst/>
              <a:defRPr/>
            </a:pPr>
            <a:endParaRPr lang="en-GB" sz="1200" b="0" i="0" dirty="0" smtClean="0"/>
          </a:p>
          <a:p>
            <a:pPr marL="363538" indent="-363538"/>
            <a:r>
              <a:rPr lang="en-GB" sz="1200" i="0" dirty="0" smtClean="0"/>
              <a:t>FIRST: check already published FAQs – the answer to your question might already be there!!</a:t>
            </a:r>
          </a:p>
          <a:p>
            <a:pPr marL="363538" indent="-363538" eaLnBrk="1" hangingPunct="1"/>
            <a:r>
              <a:rPr lang="en-GB" sz="1200" i="0" dirty="0" smtClean="0"/>
              <a:t>Where relevant for all applicants: answers published in FAQs (no individual responses) – register</a:t>
            </a:r>
            <a:r>
              <a:rPr lang="en-GB" sz="1200" i="0" baseline="0" dirty="0" smtClean="0"/>
              <a:t> for updates</a:t>
            </a:r>
            <a:endParaRPr lang="en-GB" sz="1200" i="0" dirty="0" smtClean="0"/>
          </a:p>
          <a:p>
            <a:pPr marL="363538" indent="-363538" eaLnBrk="1" hangingPunct="1"/>
            <a:r>
              <a:rPr lang="en-GB" sz="1200" i="0" dirty="0" smtClean="0"/>
              <a:t>Where too specific to a proposal and would provide a comparative advantage: not answered</a:t>
            </a:r>
          </a:p>
          <a:p>
            <a:pPr marL="363538" indent="-363538" eaLnBrk="1" hangingPunct="1"/>
            <a:r>
              <a:rPr lang="en-GB" sz="1200" i="0" dirty="0" smtClean="0"/>
              <a:t>FAQ deadline: 1</a:t>
            </a:r>
            <a:r>
              <a:rPr lang="en-GB" sz="1200" i="0" baseline="0" dirty="0" smtClean="0"/>
              <a:t> March 2018; last update 8 March 2018 – </a:t>
            </a:r>
            <a:r>
              <a:rPr lang="en-GB" sz="1200" b="1" i="0" baseline="0" dirty="0" smtClean="0">
                <a:solidFill>
                  <a:srgbClr val="FF0000"/>
                </a:solidFill>
              </a:rPr>
              <a:t>with extension of deadline: 22 March; last update 5 April 2018</a:t>
            </a:r>
            <a:endParaRPr lang="en-GB" sz="1200" b="1" i="0" dirty="0" smtClean="0">
              <a:solidFill>
                <a:srgbClr val="FF0000"/>
              </a:solidFill>
            </a:endParaRPr>
          </a:p>
          <a:p>
            <a:pPr marL="363538" indent="-363538"/>
            <a:r>
              <a:rPr lang="en-GB" sz="1200" i="0" dirty="0" smtClean="0"/>
              <a:t>Individual responses will be provided until the deadline on technical questions related to TENtec eSubmission module</a:t>
            </a:r>
          </a:p>
          <a:p>
            <a:pPr marL="363538" indent="-363538"/>
            <a:endParaRPr lang="en-GB" sz="1200" i="0" dirty="0" smtClean="0"/>
          </a:p>
          <a:p>
            <a:pPr marL="363538" indent="-363538"/>
            <a:r>
              <a:rPr lang="en-GB" sz="1200" i="0" dirty="0" smtClean="0"/>
              <a:t>Keep monitoring our website for news and updates – everything will be posted there! Additionally check our Twitter feed (address on last slide) if you are on Twitter</a:t>
            </a:r>
            <a:r>
              <a:rPr lang="en-GB" sz="1200" i="0" baseline="0" dirty="0" smtClean="0"/>
              <a:t> and LinkedIn</a:t>
            </a:r>
            <a:endParaRPr lang="en-GB" sz="1200" i="0" dirty="0" smtClean="0"/>
          </a:p>
        </p:txBody>
      </p:sp>
      <p:sp>
        <p:nvSpPr>
          <p:cNvPr id="4" name="Slide Number Placeholder 3"/>
          <p:cNvSpPr>
            <a:spLocks noGrp="1"/>
          </p:cNvSpPr>
          <p:nvPr>
            <p:ph type="sldNum" sz="quarter" idx="10"/>
          </p:nvPr>
        </p:nvSpPr>
        <p:spPr/>
        <p:txBody>
          <a:bodyPr/>
          <a:lstStyle/>
          <a:p>
            <a:fld id="{8022D9D1-B30A-4074-8893-B86BA6163CDF}" type="slidenum">
              <a:rPr lang="en-GB" smtClean="0"/>
              <a:pPr/>
              <a:t>13</a:t>
            </a:fld>
            <a:endParaRPr lang="en-GB" dirty="0"/>
          </a:p>
        </p:txBody>
      </p:sp>
    </p:spTree>
    <p:extLst>
      <p:ext uri="{BB962C8B-B14F-4D97-AF65-F5344CB8AC3E}">
        <p14:creationId xmlns:p14="http://schemas.microsoft.com/office/powerpoint/2010/main" val="21586802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022D9D1-B30A-4074-8893-B86BA6163CDF}" type="slidenum">
              <a:rPr lang="en-GB" smtClean="0"/>
              <a:pPr/>
              <a:t>14</a:t>
            </a:fld>
            <a:endParaRPr lang="en-GB" dirty="0"/>
          </a:p>
        </p:txBody>
      </p:sp>
    </p:spTree>
    <p:extLst>
      <p:ext uri="{BB962C8B-B14F-4D97-AF65-F5344CB8AC3E}">
        <p14:creationId xmlns:p14="http://schemas.microsoft.com/office/powerpoint/2010/main" val="3635549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3538" indent="-363538"/>
            <a:r>
              <a:rPr lang="en-GB" sz="1200" b="1" i="0" dirty="0" smtClean="0">
                <a:ea typeface="Verdana" pitchFamily="34" charset="0"/>
                <a:cs typeface="Verdana" pitchFamily="34" charset="0"/>
              </a:rPr>
              <a:t>24 April 2019</a:t>
            </a:r>
            <a:r>
              <a:rPr lang="en-GB" sz="1200" b="1" i="0" baseline="0" dirty="0" smtClean="0">
                <a:ea typeface="Verdana" pitchFamily="34" charset="0"/>
                <a:cs typeface="Verdana" pitchFamily="34" charset="0"/>
              </a:rPr>
              <a:t> </a:t>
            </a:r>
            <a:r>
              <a:rPr lang="en-GB" sz="1200" b="1" i="0" dirty="0" smtClean="0">
                <a:ea typeface="Verdana" pitchFamily="34" charset="0"/>
                <a:cs typeface="Verdana" pitchFamily="34" charset="0"/>
              </a:rPr>
              <a:t>(17:00:00</a:t>
            </a:r>
            <a:r>
              <a:rPr lang="en-GB" sz="1200" b="1" i="0" baseline="0" dirty="0" smtClean="0">
                <a:ea typeface="Verdana" pitchFamily="34" charset="0"/>
                <a:cs typeface="Verdana" pitchFamily="34" charset="0"/>
              </a:rPr>
              <a:t> Brussels time) </a:t>
            </a:r>
          </a:p>
          <a:p>
            <a:pPr marL="363538" indent="-363538"/>
            <a:r>
              <a:rPr lang="en-GB" sz="1200" b="0" i="0" baseline="0" dirty="0" smtClean="0">
                <a:ea typeface="Verdana" pitchFamily="34" charset="0"/>
                <a:cs typeface="Verdana" pitchFamily="34" charset="0"/>
              </a:rPr>
              <a:t>Write this date down in all your calendars. You are never too late, until you are too late. </a:t>
            </a:r>
          </a:p>
          <a:p>
            <a:pPr marL="363538" indent="-363538"/>
            <a:r>
              <a:rPr lang="en-GB" sz="1200" b="0" i="0" baseline="0" dirty="0" err="1" smtClean="0">
                <a:ea typeface="Verdana" pitchFamily="34" charset="0"/>
                <a:cs typeface="Verdana" pitchFamily="34" charset="0"/>
              </a:rPr>
              <a:t>TENtec</a:t>
            </a:r>
            <a:r>
              <a:rPr lang="en-GB" sz="1200" b="0" i="0" baseline="0" dirty="0" smtClean="0">
                <a:ea typeface="Verdana" pitchFamily="34" charset="0"/>
                <a:cs typeface="Verdana" pitchFamily="34" charset="0"/>
              </a:rPr>
              <a:t> will not accept proposals submitted even one second after this deadline and INEA will not make any exceptions!</a:t>
            </a:r>
          </a:p>
          <a:p>
            <a:pPr marL="363538" indent="-363538"/>
            <a:endParaRPr lang="en-GB" sz="1200" b="0" i="0" baseline="0" dirty="0" smtClean="0">
              <a:ea typeface="Verdana" pitchFamily="34" charset="0"/>
              <a:cs typeface="Verdana" pitchFamily="34" charset="0"/>
            </a:endParaRPr>
          </a:p>
          <a:p>
            <a:pPr marL="363538" indent="-363538"/>
            <a:r>
              <a:rPr lang="en-GB" sz="1200" b="0" i="0" baseline="0" dirty="0" smtClean="0">
                <a:ea typeface="Verdana" pitchFamily="34" charset="0"/>
                <a:cs typeface="Verdana" pitchFamily="34" charset="0"/>
              </a:rPr>
              <a:t>Do your final checks before this deadline!</a:t>
            </a:r>
          </a:p>
          <a:p>
            <a:pPr marL="363538" indent="-363538"/>
            <a:r>
              <a:rPr lang="en-GB" sz="1200" b="0" i="0" baseline="0" dirty="0" smtClean="0">
                <a:ea typeface="Verdana" pitchFamily="34" charset="0"/>
                <a:cs typeface="Verdana" pitchFamily="34" charset="0"/>
              </a:rPr>
              <a:t>Have all the forms needing signatures been uploaded?</a:t>
            </a:r>
          </a:p>
          <a:p>
            <a:pPr marL="363538" indent="-363538"/>
            <a:r>
              <a:rPr lang="en-GB" sz="1200" b="0" i="0" baseline="0" dirty="0" smtClean="0">
                <a:ea typeface="Verdana" pitchFamily="34" charset="0"/>
                <a:cs typeface="Verdana" pitchFamily="34" charset="0"/>
              </a:rPr>
              <a:t>Is the proposal complete?</a:t>
            </a:r>
          </a:p>
          <a:p>
            <a:pPr marL="363538" indent="-363538"/>
            <a:r>
              <a:rPr lang="en-GB" sz="1200" b="0" i="0" baseline="0" dirty="0" smtClean="0">
                <a:ea typeface="Verdana" pitchFamily="34" charset="0"/>
                <a:cs typeface="Verdana" pitchFamily="34" charset="0"/>
              </a:rPr>
              <a:t>Are all the supporting documents there?</a:t>
            </a:r>
          </a:p>
          <a:p>
            <a:pPr marL="363538" indent="-363538"/>
            <a:endParaRPr lang="en-GB" sz="1200" b="0" i="0" baseline="0" dirty="0" smtClean="0">
              <a:ea typeface="Verdana" pitchFamily="34" charset="0"/>
              <a:cs typeface="Verdana" pitchFamily="34" charset="0"/>
            </a:endParaRPr>
          </a:p>
          <a:p>
            <a:pPr marL="363538" indent="-363538"/>
            <a:r>
              <a:rPr lang="en-GB" sz="1200" b="0" i="0" baseline="0" dirty="0" smtClean="0">
                <a:ea typeface="Verdana" pitchFamily="34" charset="0"/>
                <a:cs typeface="Verdana" pitchFamily="34" charset="0"/>
              </a:rPr>
              <a:t>Use the proposal checklist made available for you on the call page!</a:t>
            </a:r>
          </a:p>
          <a:p>
            <a:pPr marL="363538" indent="-363538"/>
            <a:endParaRPr lang="en-GB" sz="1200" b="0" i="0" baseline="0" dirty="0" smtClean="0">
              <a:ea typeface="Verdana" pitchFamily="34" charset="0"/>
              <a:cs typeface="Verdana" pitchFamily="34" charset="0"/>
            </a:endParaRPr>
          </a:p>
          <a:p>
            <a:pPr marL="363538" indent="-363538"/>
            <a:r>
              <a:rPr lang="en-GB" sz="1200" b="0" i="0" baseline="0" dirty="0" smtClean="0">
                <a:ea typeface="Verdana" pitchFamily="34" charset="0"/>
                <a:cs typeface="Verdana" pitchFamily="34" charset="0"/>
              </a:rPr>
              <a:t>Hit the SUBMIT button with time to spare, ideally days! </a:t>
            </a:r>
          </a:p>
          <a:p>
            <a:pPr marL="363538" indent="-363538"/>
            <a:r>
              <a:rPr lang="en-GB" sz="1200" b="0" i="0" baseline="0" dirty="0" smtClean="0">
                <a:ea typeface="Verdana" pitchFamily="34" charset="0"/>
                <a:cs typeface="Verdana" pitchFamily="34" charset="0"/>
              </a:rPr>
              <a:t>Remember to keep all of the original documentation as it might be requested at a later stage!</a:t>
            </a:r>
            <a:endParaRPr lang="en-GB" sz="1200" b="0" i="0" dirty="0" smtClean="0"/>
          </a:p>
        </p:txBody>
      </p:sp>
      <p:sp>
        <p:nvSpPr>
          <p:cNvPr id="4" name="Slide Number Placeholder 3"/>
          <p:cNvSpPr>
            <a:spLocks noGrp="1"/>
          </p:cNvSpPr>
          <p:nvPr>
            <p:ph type="sldNum" sz="quarter" idx="10"/>
          </p:nvPr>
        </p:nvSpPr>
        <p:spPr/>
        <p:txBody>
          <a:bodyPr/>
          <a:lstStyle/>
          <a:p>
            <a:fld id="{8022D9D1-B30A-4074-8893-B86BA6163CDF}" type="slidenum">
              <a:rPr lang="en-GB" smtClean="0"/>
              <a:pPr/>
              <a:t>15</a:t>
            </a:fld>
            <a:endParaRPr lang="en-GB" dirty="0"/>
          </a:p>
        </p:txBody>
      </p:sp>
    </p:spTree>
    <p:extLst>
      <p:ext uri="{BB962C8B-B14F-4D97-AF65-F5344CB8AC3E}">
        <p14:creationId xmlns:p14="http://schemas.microsoft.com/office/powerpoint/2010/main" val="21586802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022D9D1-B30A-4074-8893-B86BA6163CDF}" type="slidenum">
              <a:rPr lang="en-GB" smtClean="0"/>
              <a:pPr/>
              <a:t>16</a:t>
            </a:fld>
            <a:endParaRPr lang="en-GB" dirty="0"/>
          </a:p>
        </p:txBody>
      </p:sp>
    </p:spTree>
    <p:extLst>
      <p:ext uri="{BB962C8B-B14F-4D97-AF65-F5344CB8AC3E}">
        <p14:creationId xmlns:p14="http://schemas.microsoft.com/office/powerpoint/2010/main" val="1361517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dirty="0" smtClean="0"/>
              <a:t>I </a:t>
            </a:r>
            <a:r>
              <a:rPr lang="fr-BE" dirty="0" err="1" smtClean="0"/>
              <a:t>need</a:t>
            </a:r>
            <a:r>
              <a:rPr lang="fr-BE" dirty="0" smtClean="0"/>
              <a:t> to tell </a:t>
            </a:r>
            <a:r>
              <a:rPr lang="fr-BE" dirty="0" err="1" smtClean="0"/>
              <a:t>you</a:t>
            </a:r>
            <a:r>
              <a:rPr lang="fr-BE" dirty="0" smtClean="0"/>
              <a:t> </a:t>
            </a:r>
            <a:r>
              <a:rPr lang="fr-BE" dirty="0" err="1" smtClean="0"/>
              <a:t>from</a:t>
            </a:r>
            <a:r>
              <a:rPr lang="fr-BE" dirty="0" smtClean="0"/>
              <a:t> the </a:t>
            </a:r>
            <a:r>
              <a:rPr lang="fr-BE" dirty="0" err="1" smtClean="0"/>
              <a:t>very</a:t>
            </a:r>
            <a:r>
              <a:rPr lang="fr-BE" dirty="0" smtClean="0"/>
              <a:t> </a:t>
            </a:r>
            <a:r>
              <a:rPr lang="fr-BE" dirty="0" err="1" smtClean="0"/>
              <a:t>beginning</a:t>
            </a:r>
            <a:r>
              <a:rPr lang="fr-BE" dirty="0" smtClean="0"/>
              <a:t> </a:t>
            </a:r>
            <a:r>
              <a:rPr lang="fr-BE" dirty="0" err="1" smtClean="0"/>
              <a:t>that</a:t>
            </a:r>
            <a:r>
              <a:rPr lang="fr-BE" dirty="0" smtClean="0"/>
              <a:t> CEF transport </a:t>
            </a:r>
            <a:r>
              <a:rPr lang="fr-BE" dirty="0" err="1" smtClean="0"/>
              <a:t>funding</a:t>
            </a:r>
            <a:r>
              <a:rPr lang="fr-BE" dirty="0" smtClean="0"/>
              <a:t> </a:t>
            </a:r>
            <a:r>
              <a:rPr lang="fr-BE" dirty="0" err="1" smtClean="0"/>
              <a:t>is</a:t>
            </a:r>
            <a:r>
              <a:rPr lang="fr-BE" dirty="0" smtClean="0"/>
              <a:t> a </a:t>
            </a:r>
            <a:r>
              <a:rPr lang="fr-BE" dirty="0" err="1" smtClean="0"/>
              <a:t>very</a:t>
            </a:r>
            <a:r>
              <a:rPr lang="fr-BE" dirty="0" smtClean="0"/>
              <a:t> </a:t>
            </a:r>
            <a:r>
              <a:rPr lang="fr-BE" dirty="0" err="1" smtClean="0"/>
              <a:t>competitive</a:t>
            </a:r>
            <a:r>
              <a:rPr lang="fr-BE" dirty="0" smtClean="0"/>
              <a:t> </a:t>
            </a:r>
            <a:r>
              <a:rPr lang="fr-BE" dirty="0" err="1" smtClean="0"/>
              <a:t>process</a:t>
            </a:r>
            <a:r>
              <a:rPr lang="fr-BE" dirty="0" smtClean="0"/>
              <a:t> </a:t>
            </a:r>
            <a:r>
              <a:rPr lang="fr-BE" dirty="0" err="1" smtClean="0"/>
              <a:t>based</a:t>
            </a:r>
            <a:r>
              <a:rPr lang="fr-BE" dirty="0" smtClean="0"/>
              <a:t> on </a:t>
            </a:r>
            <a:r>
              <a:rPr lang="fr-BE" dirty="0" err="1" smtClean="0"/>
              <a:t>defined</a:t>
            </a:r>
            <a:r>
              <a:rPr lang="fr-BE" dirty="0" smtClean="0"/>
              <a:t> </a:t>
            </a:r>
            <a:r>
              <a:rPr lang="fr-BE" dirty="0" err="1" smtClean="0"/>
              <a:t>award</a:t>
            </a:r>
            <a:r>
              <a:rPr lang="fr-BE" dirty="0" smtClean="0"/>
              <a:t> </a:t>
            </a:r>
            <a:r>
              <a:rPr lang="fr-BE" dirty="0" err="1" smtClean="0"/>
              <a:t>criteria</a:t>
            </a:r>
            <a:r>
              <a:rPr lang="fr-BE" baseline="0" dirty="0" smtClean="0"/>
              <a:t> in the </a:t>
            </a:r>
            <a:r>
              <a:rPr lang="fr-BE" baseline="0" dirty="0" err="1" smtClean="0"/>
              <a:t>work</a:t>
            </a:r>
            <a:r>
              <a:rPr lang="fr-BE" baseline="0" dirty="0" smtClean="0"/>
              <a:t> programme and call </a:t>
            </a:r>
            <a:r>
              <a:rPr lang="fr-BE" baseline="0" dirty="0" err="1" smtClean="0"/>
              <a:t>text</a:t>
            </a:r>
            <a:r>
              <a:rPr lang="fr-BE" baseline="0" dirty="0" smtClean="0"/>
              <a:t>. </a:t>
            </a:r>
            <a:r>
              <a:rPr lang="fr-BE" baseline="0" dirty="0" err="1" smtClean="0"/>
              <a:t>Both</a:t>
            </a:r>
            <a:r>
              <a:rPr lang="fr-BE" baseline="0" dirty="0" smtClean="0"/>
              <a:t> are </a:t>
            </a:r>
            <a:r>
              <a:rPr lang="fr-BE" baseline="0" dirty="0" err="1" smtClean="0"/>
              <a:t>very</a:t>
            </a:r>
            <a:r>
              <a:rPr lang="fr-BE" baseline="0" dirty="0" smtClean="0"/>
              <a:t> </a:t>
            </a:r>
            <a:r>
              <a:rPr lang="fr-BE" baseline="0" dirty="0" err="1" smtClean="0"/>
              <a:t>importnat</a:t>
            </a:r>
            <a:r>
              <a:rPr lang="fr-BE" baseline="0" dirty="0" smtClean="0"/>
              <a:t> EC documents. </a:t>
            </a:r>
            <a:r>
              <a:rPr lang="fr-BE" baseline="0" dirty="0" err="1" smtClean="0"/>
              <a:t>Work</a:t>
            </a:r>
            <a:r>
              <a:rPr lang="fr-BE" baseline="0" dirty="0" smtClean="0"/>
              <a:t> Programme </a:t>
            </a:r>
            <a:r>
              <a:rPr lang="fr-BE" baseline="0" dirty="0" err="1" smtClean="0"/>
              <a:t>will</a:t>
            </a:r>
            <a:r>
              <a:rPr lang="fr-BE" baseline="0" dirty="0" smtClean="0"/>
              <a:t> tell </a:t>
            </a:r>
            <a:r>
              <a:rPr lang="fr-BE" baseline="0" dirty="0" err="1" smtClean="0"/>
              <a:t>you</a:t>
            </a:r>
            <a:r>
              <a:rPr lang="fr-BE" baseline="0" dirty="0" smtClean="0"/>
              <a:t>  </a:t>
            </a:r>
            <a:r>
              <a:rPr lang="fr-BE" baseline="0" dirty="0" err="1" smtClean="0"/>
              <a:t>what</a:t>
            </a:r>
            <a:r>
              <a:rPr lang="fr-BE" baseline="0" dirty="0" smtClean="0"/>
              <a:t> </a:t>
            </a:r>
            <a:r>
              <a:rPr lang="fr-BE" baseline="0" dirty="0" err="1" smtClean="0"/>
              <a:t>kind</a:t>
            </a:r>
            <a:r>
              <a:rPr lang="fr-BE" baseline="0" dirty="0" smtClean="0"/>
              <a:t> of </a:t>
            </a:r>
            <a:r>
              <a:rPr lang="fr-BE" baseline="0" dirty="0" err="1" smtClean="0"/>
              <a:t>projects</a:t>
            </a:r>
            <a:r>
              <a:rPr lang="fr-BE" baseline="0" dirty="0" smtClean="0"/>
              <a:t> </a:t>
            </a:r>
            <a:r>
              <a:rPr lang="fr-BE" baseline="0" dirty="0" err="1" smtClean="0"/>
              <a:t>can</a:t>
            </a:r>
            <a:r>
              <a:rPr lang="fr-BE" baseline="0" dirty="0" smtClean="0"/>
              <a:t> </a:t>
            </a:r>
            <a:r>
              <a:rPr lang="fr-BE" baseline="0" dirty="0" err="1" smtClean="0"/>
              <a:t>be</a:t>
            </a:r>
            <a:r>
              <a:rPr lang="fr-BE" baseline="0" dirty="0" smtClean="0"/>
              <a:t> </a:t>
            </a:r>
            <a:r>
              <a:rPr lang="fr-BE" baseline="0" dirty="0" err="1" smtClean="0"/>
              <a:t>founded</a:t>
            </a:r>
            <a:r>
              <a:rPr lang="fr-BE" baseline="0" dirty="0" smtClean="0"/>
              <a:t>, and call </a:t>
            </a:r>
            <a:r>
              <a:rPr lang="fr-BE" baseline="0" dirty="0" err="1" smtClean="0"/>
              <a:t>text</a:t>
            </a:r>
            <a:r>
              <a:rPr lang="fr-BE" baseline="0" dirty="0" smtClean="0"/>
              <a:t> </a:t>
            </a:r>
            <a:r>
              <a:rPr lang="fr-BE" baseline="0" dirty="0" err="1" smtClean="0"/>
              <a:t>will</a:t>
            </a:r>
            <a:r>
              <a:rPr lang="fr-BE" baseline="0" dirty="0" smtClean="0"/>
              <a:t> guide </a:t>
            </a:r>
            <a:r>
              <a:rPr lang="fr-BE" baseline="0" dirty="0" err="1" smtClean="0"/>
              <a:t>you</a:t>
            </a:r>
            <a:r>
              <a:rPr lang="fr-BE" baseline="0" dirty="0" smtClean="0"/>
              <a:t> on  </a:t>
            </a:r>
            <a:r>
              <a:rPr lang="fr-BE" baseline="0" dirty="0" err="1" smtClean="0"/>
              <a:t>procedures</a:t>
            </a:r>
            <a:r>
              <a:rPr lang="fr-BE" baseline="0" dirty="0" smtClean="0"/>
              <a:t>. </a:t>
            </a:r>
          </a:p>
          <a:p>
            <a:endParaRPr lang="en-GB" dirty="0" smtClean="0"/>
          </a:p>
          <a:p>
            <a:r>
              <a:rPr lang="fr-BE" baseline="0" dirty="0" smtClean="0"/>
              <a:t>This </a:t>
            </a:r>
            <a:r>
              <a:rPr lang="fr-BE" baseline="0" dirty="0" err="1" smtClean="0"/>
              <a:t>is</a:t>
            </a:r>
            <a:r>
              <a:rPr lang="fr-BE" baseline="0" dirty="0" smtClean="0"/>
              <a:t> </a:t>
            </a:r>
            <a:r>
              <a:rPr lang="fr-BE" baseline="0" dirty="0" err="1" smtClean="0"/>
              <a:t>fundamental</a:t>
            </a:r>
            <a:r>
              <a:rPr lang="fr-BE" baseline="0" dirty="0" smtClean="0"/>
              <a:t>,  the </a:t>
            </a:r>
            <a:r>
              <a:rPr lang="fr-BE" baseline="0" dirty="0" err="1" smtClean="0"/>
              <a:t>project</a:t>
            </a:r>
            <a:r>
              <a:rPr lang="fr-BE" baseline="0" dirty="0" smtClean="0"/>
              <a:t> </a:t>
            </a:r>
            <a:r>
              <a:rPr lang="fr-BE" baseline="0" dirty="0" err="1" smtClean="0"/>
              <a:t>idea</a:t>
            </a:r>
            <a:r>
              <a:rPr lang="fr-BE" baseline="0" dirty="0" smtClean="0"/>
              <a:t> </a:t>
            </a:r>
            <a:r>
              <a:rPr lang="fr-BE" baseline="0" dirty="0" err="1" smtClean="0"/>
              <a:t>you</a:t>
            </a:r>
            <a:r>
              <a:rPr lang="fr-BE" baseline="0" dirty="0" smtClean="0"/>
              <a:t> have </a:t>
            </a:r>
            <a:r>
              <a:rPr lang="fr-BE" baseline="0" dirty="0" err="1" smtClean="0"/>
              <a:t>needs</a:t>
            </a:r>
            <a:r>
              <a:rPr lang="fr-BE" baseline="0" dirty="0" smtClean="0"/>
              <a:t> to correspond to the </a:t>
            </a:r>
            <a:r>
              <a:rPr lang="fr-BE" baseline="0" dirty="0" err="1" smtClean="0"/>
              <a:t>call's</a:t>
            </a:r>
            <a:r>
              <a:rPr lang="fr-BE" baseline="0" dirty="0" smtClean="0"/>
              <a:t> </a:t>
            </a:r>
            <a:r>
              <a:rPr lang="fr-BE" baseline="0" dirty="0" err="1" smtClean="0"/>
              <a:t>objectvie</a:t>
            </a:r>
            <a:r>
              <a:rPr lang="fr-BE" baseline="0" dirty="0" smtClean="0"/>
              <a:t> and not the reverse situation: </a:t>
            </a:r>
            <a:r>
              <a:rPr lang="fr-BE" baseline="0" dirty="0" err="1" smtClean="0"/>
              <a:t>you</a:t>
            </a:r>
            <a:r>
              <a:rPr lang="fr-BE" baseline="0" dirty="0" smtClean="0"/>
              <a:t> have a </a:t>
            </a:r>
            <a:r>
              <a:rPr lang="fr-BE" baseline="0" dirty="0" err="1" smtClean="0"/>
              <a:t>project</a:t>
            </a:r>
            <a:r>
              <a:rPr lang="fr-BE" baseline="0" dirty="0" smtClean="0"/>
              <a:t> </a:t>
            </a:r>
            <a:r>
              <a:rPr lang="fr-BE" baseline="0" dirty="0" err="1" smtClean="0"/>
              <a:t>idea</a:t>
            </a:r>
            <a:r>
              <a:rPr lang="fr-BE" baseline="0" dirty="0" smtClean="0"/>
              <a:t> and </a:t>
            </a:r>
            <a:r>
              <a:rPr lang="fr-BE" baseline="0" dirty="0" err="1" smtClean="0"/>
              <a:t>you</a:t>
            </a:r>
            <a:r>
              <a:rPr lang="fr-BE" baseline="0" dirty="0" smtClean="0"/>
              <a:t> </a:t>
            </a:r>
            <a:r>
              <a:rPr lang="fr-BE" baseline="0" dirty="0" err="1" smtClean="0"/>
              <a:t>want</a:t>
            </a:r>
            <a:r>
              <a:rPr lang="fr-BE" baseline="0" dirty="0" smtClean="0"/>
              <a:t> to </a:t>
            </a:r>
            <a:r>
              <a:rPr lang="fr-BE" baseline="0" dirty="0" err="1" smtClean="0"/>
              <a:t>make</a:t>
            </a:r>
            <a:r>
              <a:rPr lang="fr-BE" baseline="0" dirty="0" smtClean="0"/>
              <a:t> </a:t>
            </a:r>
            <a:r>
              <a:rPr lang="fr-BE" baseline="0" dirty="0" err="1" smtClean="0"/>
              <a:t>it</a:t>
            </a:r>
            <a:r>
              <a:rPr lang="fr-BE" baseline="0" dirty="0" smtClean="0"/>
              <a:t> fit to the call. This </a:t>
            </a:r>
            <a:r>
              <a:rPr lang="fr-BE" baseline="0" dirty="0" err="1" smtClean="0"/>
              <a:t>will</a:t>
            </a:r>
            <a:r>
              <a:rPr lang="fr-BE" baseline="0" dirty="0" smtClean="0"/>
              <a:t> not </a:t>
            </a:r>
            <a:r>
              <a:rPr lang="fr-BE" baseline="0" dirty="0" err="1" smtClean="0"/>
              <a:t>work</a:t>
            </a:r>
            <a:r>
              <a:rPr lang="fr-BE" baseline="0" dirty="0" smtClean="0"/>
              <a:t> , </a:t>
            </a:r>
            <a:r>
              <a:rPr lang="fr-BE" baseline="0" dirty="0" err="1" smtClean="0"/>
              <a:t>it</a:t>
            </a:r>
            <a:r>
              <a:rPr lang="fr-BE" baseline="0" dirty="0" smtClean="0"/>
              <a:t> </a:t>
            </a:r>
            <a:r>
              <a:rPr lang="fr-BE" baseline="0" dirty="0" err="1" smtClean="0"/>
              <a:t>can</a:t>
            </a:r>
            <a:r>
              <a:rPr lang="fr-BE" baseline="0" dirty="0" smtClean="0"/>
              <a:t> </a:t>
            </a:r>
            <a:r>
              <a:rPr lang="fr-BE" baseline="0" dirty="0" err="1" smtClean="0"/>
              <a:t>be</a:t>
            </a:r>
            <a:r>
              <a:rPr lang="fr-BE" baseline="0" dirty="0" smtClean="0"/>
              <a:t> </a:t>
            </a:r>
            <a:r>
              <a:rPr lang="fr-BE" baseline="0" dirty="0" err="1" smtClean="0"/>
              <a:t>very</a:t>
            </a:r>
            <a:r>
              <a:rPr lang="fr-BE" baseline="0" dirty="0" smtClean="0"/>
              <a:t> </a:t>
            </a:r>
            <a:r>
              <a:rPr lang="fr-BE" baseline="0" dirty="0" err="1" smtClean="0"/>
              <a:t>easily</a:t>
            </a:r>
            <a:r>
              <a:rPr lang="fr-BE" baseline="0" dirty="0" smtClean="0"/>
              <a:t> </a:t>
            </a:r>
            <a:r>
              <a:rPr lang="fr-BE" baseline="0" dirty="0" err="1" smtClean="0"/>
              <a:t>detectable</a:t>
            </a:r>
            <a:r>
              <a:rPr lang="fr-BE" baseline="0" dirty="0" smtClean="0"/>
              <a:t> </a:t>
            </a:r>
            <a:r>
              <a:rPr lang="fr-BE" baseline="0" dirty="0" err="1" smtClean="0"/>
              <a:t>during</a:t>
            </a:r>
            <a:r>
              <a:rPr lang="fr-BE" baseline="0" dirty="0" smtClean="0"/>
              <a:t> the </a:t>
            </a:r>
            <a:r>
              <a:rPr lang="fr-BE" baseline="0" dirty="0" err="1" smtClean="0"/>
              <a:t>evaluation</a:t>
            </a:r>
            <a:r>
              <a:rPr lang="fr-BE" baseline="0" dirty="0" smtClean="0"/>
              <a:t> </a:t>
            </a:r>
            <a:r>
              <a:rPr lang="fr-BE" baseline="0" dirty="0" err="1" smtClean="0"/>
              <a:t>process</a:t>
            </a:r>
            <a:r>
              <a:rPr lang="fr-BE" baseline="0" dirty="0" smtClean="0"/>
              <a:t>.</a:t>
            </a:r>
            <a:endParaRPr lang="en-GB" baseline="0" dirty="0" smtClean="0"/>
          </a:p>
        </p:txBody>
      </p:sp>
      <p:sp>
        <p:nvSpPr>
          <p:cNvPr id="4" name="Slide Number Placeholder 3"/>
          <p:cNvSpPr>
            <a:spLocks noGrp="1"/>
          </p:cNvSpPr>
          <p:nvPr>
            <p:ph type="sldNum" sz="quarter" idx="10"/>
          </p:nvPr>
        </p:nvSpPr>
        <p:spPr/>
        <p:txBody>
          <a:bodyPr/>
          <a:lstStyle/>
          <a:p>
            <a:fld id="{8022D9D1-B30A-4074-8893-B86BA6163CDF}" type="slidenum">
              <a:rPr lang="en-GB" smtClean="0"/>
              <a:pPr/>
              <a:t>2</a:t>
            </a:fld>
            <a:endParaRPr lang="en-GB" dirty="0"/>
          </a:p>
        </p:txBody>
      </p:sp>
    </p:spTree>
    <p:extLst>
      <p:ext uri="{BB962C8B-B14F-4D97-AF65-F5344CB8AC3E}">
        <p14:creationId xmlns:p14="http://schemas.microsoft.com/office/powerpoint/2010/main" val="2158680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dirty="0" smtClean="0"/>
              <a:t>Take</a:t>
            </a:r>
            <a:r>
              <a:rPr lang="en-GB" sz="1200" b="1" i="0" baseline="0" dirty="0" smtClean="0"/>
              <a:t> your time to carefully read ALL the documents which are published on the call webpage!</a:t>
            </a:r>
            <a:endParaRPr lang="en-GB" sz="1200" i="0" dirty="0" smtClean="0"/>
          </a:p>
          <a:p>
            <a:r>
              <a:rPr lang="en-GB" sz="1200" i="0" dirty="0" smtClean="0"/>
              <a:t>Every document published there is important, otherwise it would not be there. Please read</a:t>
            </a:r>
            <a:r>
              <a:rPr lang="en-GB" sz="1200" i="0" baseline="0" dirty="0" smtClean="0"/>
              <a:t> very carefully, definitely more than once:</a:t>
            </a:r>
            <a:endParaRPr lang="en-GB" sz="1200" i="0" dirty="0" smtClean="0"/>
          </a:p>
          <a:p>
            <a:pPr lvl="1"/>
            <a:r>
              <a:rPr lang="en-GB" sz="1200" i="0" dirty="0" smtClean="0"/>
              <a:t>The Call text</a:t>
            </a:r>
          </a:p>
          <a:p>
            <a:pPr lvl="2"/>
            <a:r>
              <a:rPr lang="en-GB" sz="1200" dirty="0" smtClean="0"/>
              <a:t>Carefully read the </a:t>
            </a:r>
            <a:r>
              <a:rPr lang="en-GB" sz="1200" dirty="0" smtClean="0">
                <a:solidFill>
                  <a:srgbClr val="FF0000"/>
                </a:solidFill>
              </a:rPr>
              <a:t>Admissibility/Eligibility/Selection/Award Criteria </a:t>
            </a:r>
            <a:r>
              <a:rPr lang="en-GB" sz="1200" dirty="0" smtClean="0"/>
              <a:t>(sections</a:t>
            </a:r>
            <a:r>
              <a:rPr lang="en-GB" sz="1200" baseline="0" dirty="0" smtClean="0"/>
              <a:t> 6 t</a:t>
            </a:r>
            <a:r>
              <a:rPr lang="en-GB" sz="1200" dirty="0" smtClean="0"/>
              <a:t>o 9) which explain in detail who can apply and the evaluation &amp; final selection processes (section 10)</a:t>
            </a:r>
          </a:p>
          <a:p>
            <a:pPr lvl="1"/>
            <a:r>
              <a:rPr lang="en-GB" sz="1200" dirty="0" smtClean="0"/>
              <a:t>The Guide for Applicants – this document is of utmost importance. It will guide you step by step in the proposal submission process, including how to use the TENtec electronic</a:t>
            </a:r>
            <a:r>
              <a:rPr lang="en-GB" sz="1200" baseline="0" dirty="0" smtClean="0"/>
              <a:t> proposal submission tool</a:t>
            </a:r>
            <a:r>
              <a:rPr lang="en-GB" sz="1200" dirty="0" smtClean="0"/>
              <a:t>.</a:t>
            </a:r>
          </a:p>
          <a:p>
            <a:pPr lvl="1"/>
            <a:r>
              <a:rPr lang="en-GB" sz="1200" dirty="0" smtClean="0"/>
              <a:t>The FAQs – you might have plenty of questions,</a:t>
            </a:r>
            <a:r>
              <a:rPr lang="en-GB" sz="1200" baseline="0" dirty="0" smtClean="0"/>
              <a:t> but the good news is that they might already have been answered!</a:t>
            </a:r>
            <a:endParaRPr lang="en-GB" sz="1200" dirty="0" smtClean="0"/>
          </a:p>
          <a:p>
            <a:pPr lvl="1"/>
            <a:r>
              <a:rPr lang="en-GB" sz="1200" dirty="0" smtClean="0"/>
              <a:t>Today's</a:t>
            </a:r>
            <a:r>
              <a:rPr lang="en-GB" sz="1200" baseline="0" dirty="0" smtClean="0"/>
              <a:t> presentations/video recording- </a:t>
            </a:r>
            <a:r>
              <a:rPr lang="en-GB" sz="1200" baseline="0" dirty="0" err="1" smtClean="0"/>
              <a:t>webstreaming</a:t>
            </a:r>
            <a:r>
              <a:rPr lang="en-GB" sz="1200" baseline="0" dirty="0" smtClean="0"/>
              <a:t>, I would like to strongly recommend it since in couple of hours you have the digest about the call</a:t>
            </a:r>
          </a:p>
          <a:p>
            <a:pPr lvl="1"/>
            <a:endParaRPr lang="en-GB" sz="1200" baseline="0" dirty="0"/>
          </a:p>
          <a:p>
            <a:pPr lvl="0"/>
            <a:r>
              <a:rPr lang="en-GB" sz="1200" baseline="0" dirty="0" smtClean="0"/>
              <a:t>Once you are confident that you are very familiar with the call for proposals in all its aspects, it is time to move on to the next step of your application process…</a:t>
            </a:r>
          </a:p>
        </p:txBody>
      </p:sp>
      <p:sp>
        <p:nvSpPr>
          <p:cNvPr id="4" name="Slide Number Placeholder 3"/>
          <p:cNvSpPr>
            <a:spLocks noGrp="1"/>
          </p:cNvSpPr>
          <p:nvPr>
            <p:ph type="sldNum" sz="quarter" idx="10"/>
          </p:nvPr>
        </p:nvSpPr>
        <p:spPr/>
        <p:txBody>
          <a:bodyPr/>
          <a:lstStyle/>
          <a:p>
            <a:fld id="{8022D9D1-B30A-4074-8893-B86BA6163CDF}" type="slidenum">
              <a:rPr lang="en-GB" smtClean="0"/>
              <a:pPr/>
              <a:t>3</a:t>
            </a:fld>
            <a:endParaRPr lang="en-GB" dirty="0"/>
          </a:p>
        </p:txBody>
      </p:sp>
    </p:spTree>
    <p:extLst>
      <p:ext uri="{BB962C8B-B14F-4D97-AF65-F5344CB8AC3E}">
        <p14:creationId xmlns:p14="http://schemas.microsoft.com/office/powerpoint/2010/main" val="2158680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BE" sz="1200" b="1" i="0" dirty="0" smtClean="0"/>
              <a:t>This </a:t>
            </a:r>
            <a:r>
              <a:rPr lang="fr-BE" sz="1200" b="1" i="0" dirty="0" err="1" smtClean="0"/>
              <a:t>is</a:t>
            </a:r>
            <a:r>
              <a:rPr lang="fr-BE" sz="1200" b="1" i="0" dirty="0" smtClean="0"/>
              <a:t> </a:t>
            </a:r>
            <a:r>
              <a:rPr lang="fr-BE" sz="1200" b="1" i="0" dirty="0" err="1" smtClean="0"/>
              <a:t>my</a:t>
            </a:r>
            <a:r>
              <a:rPr lang="fr-BE" sz="1200" b="1" i="0" dirty="0" smtClean="0"/>
              <a:t> </a:t>
            </a:r>
            <a:r>
              <a:rPr lang="fr-BE" sz="1200" b="1" i="0" dirty="0" err="1" smtClean="0"/>
              <a:t>favourite</a:t>
            </a:r>
            <a:r>
              <a:rPr lang="fr-BE" sz="1200" b="1" i="0" dirty="0" smtClean="0"/>
              <a:t> slide </a:t>
            </a:r>
            <a:r>
              <a:rPr lang="fr-BE" sz="1200" b="1" i="0" dirty="0" err="1" smtClean="0"/>
              <a:t>since</a:t>
            </a:r>
            <a:r>
              <a:rPr lang="fr-BE" sz="1200" b="1" i="0" dirty="0" smtClean="0"/>
              <a:t> </a:t>
            </a:r>
            <a:r>
              <a:rPr lang="fr-BE" sz="1200" b="1" i="0" dirty="0" err="1" smtClean="0"/>
              <a:t>it</a:t>
            </a:r>
            <a:r>
              <a:rPr lang="fr-BE" sz="1200" b="1" i="0" dirty="0" smtClean="0"/>
              <a:t> </a:t>
            </a:r>
            <a:r>
              <a:rPr lang="fr-BE" sz="1200" b="1" i="0" dirty="0" err="1" smtClean="0"/>
              <a:t>is</a:t>
            </a:r>
            <a:r>
              <a:rPr lang="fr-BE" sz="1200" b="1" i="0" dirty="0" smtClean="0"/>
              <a:t> about the </a:t>
            </a:r>
            <a:r>
              <a:rPr lang="fr-BE" sz="1200" b="1" i="0" dirty="0" err="1" smtClean="0"/>
              <a:t>Actions's</a:t>
            </a:r>
            <a:r>
              <a:rPr lang="fr-BE" sz="1200" b="1" i="0" dirty="0" smtClean="0"/>
              <a:t> design. </a:t>
            </a:r>
            <a:r>
              <a:rPr lang="fr-BE" sz="1200" b="1" i="0" dirty="0" err="1" smtClean="0"/>
              <a:t>We</a:t>
            </a:r>
            <a:r>
              <a:rPr lang="fr-BE" sz="1200" b="1" i="0" dirty="0" smtClean="0"/>
              <a:t> all know </a:t>
            </a:r>
            <a:r>
              <a:rPr lang="fr-BE" sz="1200" b="1" i="0" dirty="0" err="1" smtClean="0"/>
              <a:t>here</a:t>
            </a:r>
            <a:r>
              <a:rPr lang="fr-BE" sz="1200" b="1" i="0" dirty="0" smtClean="0"/>
              <a:t> </a:t>
            </a:r>
            <a:r>
              <a:rPr lang="fr-BE" sz="1200" b="1" i="0" dirty="0" err="1" smtClean="0"/>
              <a:t>that</a:t>
            </a:r>
            <a:r>
              <a:rPr lang="fr-BE" sz="1200" b="1" i="0" dirty="0" smtClean="0"/>
              <a:t> if the design </a:t>
            </a:r>
            <a:r>
              <a:rPr lang="fr-BE" sz="1200" b="1" i="0" dirty="0" err="1" smtClean="0"/>
              <a:t>is</a:t>
            </a:r>
            <a:r>
              <a:rPr lang="fr-BE" sz="1200" b="1" i="0" dirty="0" smtClean="0"/>
              <a:t> good, the </a:t>
            </a:r>
            <a:r>
              <a:rPr lang="fr-BE" sz="1200" b="1" i="0" dirty="0" err="1" smtClean="0"/>
              <a:t>implementation</a:t>
            </a:r>
            <a:r>
              <a:rPr lang="fr-BE" sz="1200" b="1" i="0" dirty="0" smtClean="0"/>
              <a:t> </a:t>
            </a:r>
            <a:r>
              <a:rPr lang="fr-BE" sz="1200" b="1" i="0" dirty="0" err="1" smtClean="0"/>
              <a:t>is</a:t>
            </a:r>
            <a:r>
              <a:rPr lang="fr-BE" sz="1200" b="1" i="0" dirty="0" smtClean="0"/>
              <a:t> </a:t>
            </a:r>
            <a:r>
              <a:rPr lang="fr-BE" sz="1200" b="1" i="0" dirty="0" err="1" smtClean="0"/>
              <a:t>smoother</a:t>
            </a:r>
            <a:r>
              <a:rPr lang="fr-BE" sz="1200" b="1" i="0" dirty="0" smtClean="0"/>
              <a:t>. </a:t>
            </a:r>
            <a:r>
              <a:rPr lang="fr-BE" sz="1200" b="1" i="0" dirty="0" err="1" smtClean="0"/>
              <a:t>Therefore</a:t>
            </a:r>
            <a:r>
              <a:rPr lang="fr-BE" sz="1200" b="1" i="0" dirty="0" smtClean="0"/>
              <a:t>, </a:t>
            </a:r>
            <a:r>
              <a:rPr lang="fr-BE" sz="1200" b="1" i="0" dirty="0" err="1" smtClean="0"/>
              <a:t>think</a:t>
            </a:r>
            <a:r>
              <a:rPr lang="fr-BE" sz="1200" b="1" i="0" baseline="0" dirty="0" smtClean="0"/>
              <a:t> , </a:t>
            </a:r>
            <a:r>
              <a:rPr lang="fr-BE" sz="1200" b="1" i="0" baseline="0" dirty="0" err="1" smtClean="0"/>
              <a:t>brain-storm</a:t>
            </a:r>
            <a:r>
              <a:rPr lang="fr-BE" sz="1200" b="1" i="0" baseline="0" dirty="0" smtClean="0"/>
              <a:t>, </a:t>
            </a:r>
            <a:r>
              <a:rPr lang="fr-BE" sz="1200" b="1" i="0" baseline="0" dirty="0" err="1" smtClean="0"/>
              <a:t>build</a:t>
            </a:r>
            <a:r>
              <a:rPr lang="fr-BE" sz="1200" b="1" i="0" baseline="0" dirty="0" smtClean="0"/>
              <a:t> a </a:t>
            </a:r>
            <a:r>
              <a:rPr lang="fr-BE" sz="1200" b="1" i="0" baseline="0" dirty="0" err="1" smtClean="0"/>
              <a:t>clear</a:t>
            </a:r>
            <a:r>
              <a:rPr lang="fr-BE" sz="1200" b="1" i="0" baseline="0" dirty="0" smtClean="0"/>
              <a:t> and </a:t>
            </a:r>
            <a:r>
              <a:rPr lang="fr-BE" sz="1200" b="1" i="0" baseline="0" dirty="0" err="1" smtClean="0"/>
              <a:t>coherent</a:t>
            </a:r>
            <a:r>
              <a:rPr lang="fr-BE" sz="1200" b="1" i="0" baseline="0" dirty="0" smtClean="0"/>
              <a:t> Action</a:t>
            </a:r>
            <a:endParaRPr lang="en-GB" sz="1200" b="1" i="0" dirty="0" smtClean="0"/>
          </a:p>
          <a:p>
            <a:r>
              <a:rPr lang="en-GB" sz="1200" b="1" i="0" dirty="0" smtClean="0"/>
              <a:t>Think</a:t>
            </a:r>
            <a:r>
              <a:rPr lang="en-GB" sz="1200" b="0" i="0" dirty="0" smtClean="0"/>
              <a:t> about your proposed</a:t>
            </a:r>
            <a:r>
              <a:rPr lang="en-GB" sz="1200" b="0" i="0" baseline="0" dirty="0" smtClean="0"/>
              <a:t> Action – does it fit the call? Is it pertinent to its objectives?</a:t>
            </a:r>
          </a:p>
          <a:p>
            <a:pPr marL="0" marR="0" lvl="2" indent="0" algn="l" defTabSz="914400" rtl="0" eaLnBrk="1" fontAlgn="base" latinLnBrk="0" hangingPunct="1">
              <a:lnSpc>
                <a:spcPct val="100000"/>
              </a:lnSpc>
              <a:spcBef>
                <a:spcPct val="30000"/>
              </a:spcBef>
              <a:spcAft>
                <a:spcPct val="0"/>
              </a:spcAft>
              <a:buClrTx/>
              <a:buSzTx/>
              <a:buFontTx/>
              <a:buNone/>
              <a:tabLst/>
              <a:defRPr/>
            </a:pPr>
            <a:r>
              <a:rPr lang="en-GB" sz="1200" b="1" i="0" baseline="0" dirty="0" smtClean="0"/>
              <a:t>Reflect</a:t>
            </a:r>
            <a:r>
              <a:rPr lang="en-GB" sz="1200" b="0" i="0" baseline="0" dirty="0" smtClean="0"/>
              <a:t> on all the aspects related to your proposal – are you missing critical information to complete your application? </a:t>
            </a:r>
            <a:r>
              <a:rPr lang="en-GB" dirty="0" smtClean="0">
                <a:ea typeface="Calibri"/>
                <a:cs typeface="Times New Roman"/>
              </a:rPr>
              <a:t>Do all applicants in the proposal meet the eligibility criteria?</a:t>
            </a:r>
          </a:p>
          <a:p>
            <a:pPr marL="0" marR="0" indent="0" algn="l" defTabSz="914400" rtl="0" eaLnBrk="1" fontAlgn="base" latinLnBrk="0" hangingPunct="1">
              <a:lnSpc>
                <a:spcPct val="100000"/>
              </a:lnSpc>
              <a:spcBef>
                <a:spcPct val="30000"/>
              </a:spcBef>
              <a:spcAft>
                <a:spcPct val="0"/>
              </a:spcAft>
              <a:buClrTx/>
              <a:buSzTx/>
              <a:buFontTx/>
              <a:buNone/>
              <a:tabLst/>
              <a:defRPr/>
            </a:pPr>
            <a:r>
              <a:rPr lang="en-GB" sz="1200" b="0" i="0" baseline="0" dirty="0" smtClean="0"/>
              <a:t>Is the Action ready to start/is it mature? Is financial support secured? </a:t>
            </a:r>
            <a:endParaRPr lang="en-GB" sz="1200" i="0" dirty="0" smtClean="0"/>
          </a:p>
          <a:p>
            <a:r>
              <a:rPr lang="en-GB" sz="1200" b="0" i="0" baseline="0" dirty="0" smtClean="0"/>
              <a:t>Are you ready to justify the r</a:t>
            </a:r>
            <a:r>
              <a:rPr lang="en-GB" sz="1200" i="0" dirty="0" smtClean="0"/>
              <a:t>easons why the Action should be supported financially by the EU?</a:t>
            </a:r>
          </a:p>
          <a:p>
            <a:r>
              <a:rPr lang="en-GB" sz="1200" i="0" dirty="0" smtClean="0"/>
              <a:t>Do you know which will be the activities of the proposed Action, related milestones and deliverables? Be technical and specific.</a:t>
            </a:r>
          </a:p>
          <a:p>
            <a:r>
              <a:rPr lang="en-GB" sz="1200" i="0" dirty="0" smtClean="0"/>
              <a:t>Do you already have all the information on who will carry them out?</a:t>
            </a:r>
          </a:p>
          <a:p>
            <a:r>
              <a:rPr lang="en-GB" sz="1200" i="0" dirty="0" smtClean="0"/>
              <a:t>Are your costs justified &amp; clearly broken down?</a:t>
            </a:r>
          </a:p>
          <a:p>
            <a:endParaRPr lang="en-GB" sz="1200" i="0" dirty="0" smtClean="0"/>
          </a:p>
          <a:p>
            <a:r>
              <a:rPr lang="en-GB" sz="1200" i="0" dirty="0" smtClean="0"/>
              <a:t>In short: Are you ready to go with your proposal?</a:t>
            </a:r>
          </a:p>
          <a:p>
            <a:endParaRPr lang="en-GB" sz="1200" i="0" dirty="0" smtClean="0"/>
          </a:p>
          <a:p>
            <a:r>
              <a:rPr lang="en-GB" sz="1200" b="0" i="0" baseline="0" dirty="0" smtClean="0"/>
              <a:t>Take a moment to think about your proposal, do not rush into the TENtec submission system (the only way to send admissible applications). Gather your thoughts, brainstorm, speak with team members and go over all the possible scenarios. Once you are confident that your proposal is sound, then start the application process.</a:t>
            </a:r>
          </a:p>
        </p:txBody>
      </p:sp>
      <p:sp>
        <p:nvSpPr>
          <p:cNvPr id="4" name="Slide Number Placeholder 3"/>
          <p:cNvSpPr>
            <a:spLocks noGrp="1"/>
          </p:cNvSpPr>
          <p:nvPr>
            <p:ph type="sldNum" sz="quarter" idx="10"/>
          </p:nvPr>
        </p:nvSpPr>
        <p:spPr/>
        <p:txBody>
          <a:bodyPr/>
          <a:lstStyle/>
          <a:p>
            <a:fld id="{8022D9D1-B30A-4074-8893-B86BA6163CDF}" type="slidenum">
              <a:rPr lang="en-GB" smtClean="0"/>
              <a:pPr/>
              <a:t>4</a:t>
            </a:fld>
            <a:endParaRPr lang="en-GB" dirty="0"/>
          </a:p>
        </p:txBody>
      </p:sp>
    </p:spTree>
    <p:extLst>
      <p:ext uri="{BB962C8B-B14F-4D97-AF65-F5344CB8AC3E}">
        <p14:creationId xmlns:p14="http://schemas.microsoft.com/office/powerpoint/2010/main" val="21586802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3538" indent="-363538" eaLnBrk="1" hangingPunct="1"/>
            <a:r>
              <a:rPr lang="en-GB" sz="1200" b="1" i="0" dirty="0" smtClean="0">
                <a:solidFill>
                  <a:srgbClr val="FF0000"/>
                </a:solidFill>
                <a:ea typeface="Verdana" pitchFamily="34" charset="0"/>
                <a:cs typeface="Verdana" pitchFamily="34" charset="0"/>
              </a:rPr>
              <a:t>Start early </a:t>
            </a:r>
            <a:r>
              <a:rPr lang="en-GB" sz="1200" i="0" dirty="0" smtClean="0">
                <a:ea typeface="Verdana" pitchFamily="34" charset="0"/>
                <a:cs typeface="Verdana" pitchFamily="34" charset="0"/>
              </a:rPr>
              <a:t>(especially for Member State endorsement and multi-applicant proposals this is of key importance) </a:t>
            </a:r>
          </a:p>
          <a:p>
            <a:pPr marL="363538" indent="-363538" eaLnBrk="1" hangingPunct="1"/>
            <a:endParaRPr lang="en-GB" sz="1200" i="0" dirty="0" smtClean="0">
              <a:ea typeface="Verdana" pitchFamily="34" charset="0"/>
              <a:cs typeface="Verdana" pitchFamily="34" charset="0"/>
            </a:endParaRPr>
          </a:p>
          <a:p>
            <a:pPr marL="363538" indent="-363538" eaLnBrk="1" hangingPunct="1"/>
            <a:r>
              <a:rPr lang="en-GB" sz="1200" i="0" dirty="0" smtClean="0">
                <a:ea typeface="Verdana" pitchFamily="34" charset="0"/>
                <a:cs typeface="Verdana" pitchFamily="34" charset="0"/>
              </a:rPr>
              <a:t>Proposal submission system (TENtec) can seem daunting &amp; overly complex to first-time users, but we</a:t>
            </a:r>
            <a:r>
              <a:rPr lang="en-GB" sz="1200" i="0" baseline="0" dirty="0" smtClean="0">
                <a:ea typeface="Verdana" pitchFamily="34" charset="0"/>
                <a:cs typeface="Verdana" pitchFamily="34" charset="0"/>
              </a:rPr>
              <a:t> need all of this information from you.</a:t>
            </a:r>
            <a:endParaRPr lang="en-GB" sz="1200" i="0" dirty="0" smtClean="0">
              <a:ea typeface="Verdana" pitchFamily="34" charset="0"/>
              <a:cs typeface="Verdana" pitchFamily="34" charset="0"/>
            </a:endParaRPr>
          </a:p>
          <a:p>
            <a:pPr marL="363538" marR="0" indent="-363538" algn="l" defTabSz="914400" rtl="0" eaLnBrk="1" fontAlgn="base" latinLnBrk="0" hangingPunct="1">
              <a:lnSpc>
                <a:spcPct val="100000"/>
              </a:lnSpc>
              <a:spcBef>
                <a:spcPct val="30000"/>
              </a:spcBef>
              <a:spcAft>
                <a:spcPct val="0"/>
              </a:spcAft>
              <a:buClrTx/>
              <a:buSzTx/>
              <a:buFontTx/>
              <a:buNone/>
              <a:tabLst/>
              <a:defRPr/>
            </a:pPr>
            <a:r>
              <a:rPr lang="en-GB" sz="1200" i="0" dirty="0" smtClean="0">
                <a:ea typeface="Verdana" pitchFamily="34" charset="0"/>
                <a:cs typeface="Verdana" pitchFamily="34" charset="0"/>
              </a:rPr>
              <a:t>Time to spot errors and correct them (there are always errors)</a:t>
            </a:r>
          </a:p>
          <a:p>
            <a:pPr marL="363538" indent="-363538" eaLnBrk="1" hangingPunct="1"/>
            <a:r>
              <a:rPr lang="en-GB" sz="1200" i="0" dirty="0" smtClean="0">
                <a:ea typeface="Verdana" pitchFamily="34" charset="0"/>
                <a:cs typeface="Verdana" pitchFamily="34" charset="0"/>
              </a:rPr>
              <a:t>Check to see which information is still missing from your proposal well before the deadline </a:t>
            </a:r>
          </a:p>
          <a:p>
            <a:pPr marL="363538" indent="-363538" eaLnBrk="1" hangingPunct="1"/>
            <a:r>
              <a:rPr lang="en-GB" sz="1200" i="0" dirty="0" smtClean="0">
                <a:ea typeface="Verdana" pitchFamily="34" charset="0"/>
                <a:cs typeface="Verdana" pitchFamily="34" charset="0"/>
              </a:rPr>
              <a:t>Proofread</a:t>
            </a:r>
            <a:r>
              <a:rPr lang="en-GB" sz="1200" i="0" baseline="0" dirty="0" smtClean="0">
                <a:ea typeface="Verdana" pitchFamily="34" charset="0"/>
                <a:cs typeface="Verdana" pitchFamily="34" charset="0"/>
              </a:rPr>
              <a:t> the proposal – quality is important (evaluators will not second guess if they cannot understand)</a:t>
            </a:r>
          </a:p>
          <a:p>
            <a:pPr marL="363538" marR="0" indent="-363538" algn="l" defTabSz="914400" rtl="0" eaLnBrk="1" fontAlgn="base" latinLnBrk="0" hangingPunct="1">
              <a:lnSpc>
                <a:spcPct val="100000"/>
              </a:lnSpc>
              <a:spcBef>
                <a:spcPct val="30000"/>
              </a:spcBef>
              <a:spcAft>
                <a:spcPct val="0"/>
              </a:spcAft>
              <a:buClrTx/>
              <a:buSzTx/>
              <a:buFontTx/>
              <a:buNone/>
              <a:tabLst/>
              <a:defRPr/>
            </a:pPr>
            <a:r>
              <a:rPr lang="en-GB" sz="1200" i="0" dirty="0" smtClean="0">
                <a:ea typeface="Verdana" pitchFamily="34" charset="0"/>
                <a:cs typeface="Verdana" pitchFamily="34" charset="0"/>
              </a:rPr>
              <a:t>Save your proposal often in the TENtec proposal submission system</a:t>
            </a:r>
          </a:p>
          <a:p>
            <a:pPr marL="363538" indent="-363538" eaLnBrk="1" hangingPunct="1"/>
            <a:r>
              <a:rPr lang="en-GB" sz="1200" i="0" baseline="0" dirty="0" smtClean="0">
                <a:ea typeface="Verdana" pitchFamily="34" charset="0"/>
                <a:cs typeface="Verdana" pitchFamily="34" charset="0"/>
              </a:rPr>
              <a:t>MS support = can be tricky procedure which takes time in some countries. Additionally, certain MS have a fixed schedule which needs to be respected and to which you will have to adapt &gt; make contact with relevant authorities early on in the process!</a:t>
            </a:r>
          </a:p>
          <a:p>
            <a:pPr marL="363538" marR="0" indent="-363538" algn="l" defTabSz="914400" rtl="0" eaLnBrk="1" fontAlgn="base" latinLnBrk="0" hangingPunct="1">
              <a:lnSpc>
                <a:spcPct val="100000"/>
              </a:lnSpc>
              <a:spcBef>
                <a:spcPct val="30000"/>
              </a:spcBef>
              <a:spcAft>
                <a:spcPct val="0"/>
              </a:spcAft>
              <a:buClrTx/>
              <a:buSzTx/>
              <a:buFontTx/>
              <a:buNone/>
              <a:tabLst/>
              <a:defRPr/>
            </a:pPr>
            <a:r>
              <a:rPr lang="en-GB" sz="1200" i="0" dirty="0" smtClean="0">
                <a:ea typeface="Verdana" pitchFamily="34" charset="0"/>
                <a:cs typeface="Verdana" pitchFamily="34" charset="0"/>
              </a:rPr>
              <a:t>Avoid uploading all supporting documents and information at the last minute</a:t>
            </a:r>
          </a:p>
          <a:p>
            <a:pPr marL="363538" indent="-363538" eaLnBrk="1" hangingPunct="1"/>
            <a:r>
              <a:rPr lang="en-GB" sz="1200" i="0" baseline="0" dirty="0" smtClean="0">
                <a:ea typeface="Verdana" pitchFamily="34" charset="0"/>
                <a:cs typeface="Verdana" pitchFamily="34" charset="0"/>
              </a:rPr>
              <a:t>Do not wait until the last possible minute to submit the application (this is when problems occur – one second after the deadline it will not be possible any more to submit proposals in TENtec)</a:t>
            </a:r>
            <a:endParaRPr lang="en-GB" sz="1200" i="0" dirty="0" smtClean="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8022D9D1-B30A-4074-8893-B86BA6163CDF}" type="slidenum">
              <a:rPr lang="en-GB" smtClean="0"/>
              <a:pPr/>
              <a:t>5</a:t>
            </a:fld>
            <a:endParaRPr lang="en-GB" dirty="0"/>
          </a:p>
        </p:txBody>
      </p:sp>
    </p:spTree>
    <p:extLst>
      <p:ext uri="{BB962C8B-B14F-4D97-AF65-F5344CB8AC3E}">
        <p14:creationId xmlns:p14="http://schemas.microsoft.com/office/powerpoint/2010/main" val="21586802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3538" indent="-363538" eaLnBrk="1" hangingPunct="1"/>
            <a:r>
              <a:rPr lang="en-GB" sz="1200" i="0" dirty="0" smtClean="0">
                <a:ea typeface="Verdana" pitchFamily="34" charset="0"/>
                <a:cs typeface="Verdana" pitchFamily="34" charset="0"/>
              </a:rPr>
              <a:t>Application</a:t>
            </a:r>
            <a:r>
              <a:rPr lang="en-GB" sz="1200" i="0" baseline="0" dirty="0" smtClean="0">
                <a:ea typeface="Verdana" pitchFamily="34" charset="0"/>
                <a:cs typeface="Verdana" pitchFamily="34" charset="0"/>
              </a:rPr>
              <a:t> composed of parts A (main characteristics of the proposal), B (Administrative information), C (Information on compliance with EU law), D (Technical and financial information)</a:t>
            </a:r>
          </a:p>
          <a:p>
            <a:pPr marL="363538" indent="-363538" eaLnBrk="1" hangingPunct="1"/>
            <a:endParaRPr lang="en-GB" sz="1200" i="0" baseline="0" dirty="0" smtClean="0">
              <a:ea typeface="Verdana" pitchFamily="34" charset="0"/>
              <a:cs typeface="Verdana" pitchFamily="34" charset="0"/>
            </a:endParaRPr>
          </a:p>
          <a:p>
            <a:pPr marL="363538" indent="-363538" eaLnBrk="1" hangingPunct="1"/>
            <a:r>
              <a:rPr lang="en-GB" sz="1200" b="1" i="0" baseline="0" dirty="0" smtClean="0">
                <a:ea typeface="Verdana" pitchFamily="34" charset="0"/>
                <a:cs typeface="Verdana" pitchFamily="34" charset="0"/>
              </a:rPr>
              <a:t>Part A (online only)</a:t>
            </a:r>
          </a:p>
          <a:p>
            <a:pPr marL="0" indent="0">
              <a:buNone/>
            </a:pPr>
            <a:r>
              <a:rPr lang="en-GB" sz="1200" i="0" dirty="0" smtClean="0"/>
              <a:t>Essential </a:t>
            </a:r>
            <a:r>
              <a:rPr lang="en-GB" sz="1200" b="1" i="0" dirty="0" smtClean="0"/>
              <a:t>administrative information on the applicants </a:t>
            </a:r>
            <a:r>
              <a:rPr lang="en-GB" sz="1200" i="0" dirty="0" smtClean="0"/>
              <a:t>and </a:t>
            </a:r>
            <a:r>
              <a:rPr lang="en-GB" sz="1200" b="1" i="0" dirty="0" smtClean="0"/>
              <a:t>on the proposal </a:t>
            </a:r>
            <a:r>
              <a:rPr lang="en-GB" sz="1200" i="0" dirty="0" smtClean="0"/>
              <a:t>(summary of the action, timing, activities and milestones, budget and requested funding) </a:t>
            </a:r>
          </a:p>
          <a:p>
            <a:r>
              <a:rPr lang="en-GB" sz="1200" i="0" dirty="0" smtClean="0"/>
              <a:t>Description of the proposed Action should mention:</a:t>
            </a:r>
          </a:p>
          <a:p>
            <a:pPr lvl="1"/>
            <a:r>
              <a:rPr lang="en-GB" sz="1200" dirty="0" smtClean="0"/>
              <a:t>Link between the proposed Action and Core/Comprehensive</a:t>
            </a:r>
            <a:r>
              <a:rPr lang="en-GB" sz="1200" baseline="0" dirty="0" smtClean="0"/>
              <a:t> Network or horizontal priority</a:t>
            </a:r>
            <a:endParaRPr lang="en-GB" sz="1200" dirty="0" smtClean="0"/>
          </a:p>
          <a:p>
            <a:pPr lvl="1"/>
            <a:r>
              <a:rPr lang="fr-BE" sz="1200" i="0" dirty="0" smtClean="0"/>
              <a:t>Information</a:t>
            </a:r>
            <a:r>
              <a:rPr lang="fr-BE" sz="1200" i="0" baseline="0" dirty="0" smtClean="0"/>
              <a:t> about applicants and Member State(s) support</a:t>
            </a:r>
          </a:p>
          <a:p>
            <a:pPr lvl="1"/>
            <a:r>
              <a:rPr lang="fr-BE" sz="1200" i="0" baseline="0" dirty="0" smtClean="0"/>
              <a:t>Location of the Action – Interactive Map Editor</a:t>
            </a:r>
            <a:endParaRPr lang="en-GB" sz="1200" i="0" dirty="0" smtClean="0"/>
          </a:p>
          <a:p>
            <a:pPr lvl="1"/>
            <a:r>
              <a:rPr lang="en-GB" sz="1200" i="0" dirty="0" smtClean="0"/>
              <a:t>Objective of th</a:t>
            </a:r>
            <a:r>
              <a:rPr lang="en-GB" sz="1200" dirty="0" smtClean="0"/>
              <a:t>e proposed Action, activities, milestones </a:t>
            </a:r>
          </a:p>
          <a:p>
            <a:pPr lvl="1"/>
            <a:r>
              <a:rPr lang="en-GB" sz="1200" dirty="0" smtClean="0"/>
              <a:t>Costs: eligible</a:t>
            </a:r>
            <a:r>
              <a:rPr lang="en-GB" sz="1200" baseline="0" dirty="0" smtClean="0"/>
              <a:t> costs, sources of funding,</a:t>
            </a:r>
            <a:endParaRPr lang="en-GB" sz="1200" dirty="0" smtClean="0"/>
          </a:p>
          <a:p>
            <a:endParaRPr lang="en-GB" sz="1200" i="0" dirty="0" smtClean="0"/>
          </a:p>
          <a:p>
            <a:r>
              <a:rPr lang="en-GB" sz="1200" i="0" dirty="0" smtClean="0"/>
              <a:t>Must be completed in the TENtec eSubmission module - Word version provided for reference on call webpage</a:t>
            </a:r>
          </a:p>
          <a:p>
            <a:r>
              <a:rPr lang="en-US" sz="1200" i="0" dirty="0" smtClean="0"/>
              <a:t>Includes forms that </a:t>
            </a:r>
            <a:r>
              <a:rPr lang="en-US" sz="1200" b="1" i="0" dirty="0" smtClean="0"/>
              <a:t>require signature of all applicants (A2.2) and all concerned Member State(s) validation (A2.3)</a:t>
            </a:r>
          </a:p>
          <a:p>
            <a:pPr marL="0" indent="0">
              <a:buNone/>
            </a:pPr>
            <a:r>
              <a:rPr lang="en-US" sz="1200" b="1" i="0" dirty="0" smtClean="0"/>
              <a:t>Be complete, informative and precise</a:t>
            </a:r>
            <a:endParaRPr lang="en-US" sz="1200" b="1" i="0" dirty="0" smtClean="0">
              <a:solidFill>
                <a:srgbClr val="FF0000"/>
              </a:solidFill>
            </a:endParaRPr>
          </a:p>
          <a:p>
            <a:pPr marL="363538" indent="-363538" eaLnBrk="1" hangingPunct="1"/>
            <a:endParaRPr lang="en-GB" sz="1200" i="0" dirty="0" smtClean="0">
              <a:ea typeface="Verdana" pitchFamily="34" charset="0"/>
              <a:cs typeface="Verdana" pitchFamily="34" charset="0"/>
            </a:endParaRPr>
          </a:p>
          <a:p>
            <a:pPr marL="363538" marR="0" indent="-363538" algn="l" defTabSz="914400" rtl="0" eaLnBrk="1" fontAlgn="base" latinLnBrk="0" hangingPunct="1">
              <a:lnSpc>
                <a:spcPct val="100000"/>
              </a:lnSpc>
              <a:spcBef>
                <a:spcPct val="30000"/>
              </a:spcBef>
              <a:spcAft>
                <a:spcPct val="0"/>
              </a:spcAft>
              <a:buClrTx/>
              <a:buSzTx/>
              <a:buFontTx/>
              <a:buNone/>
              <a:tabLst/>
              <a:defRPr/>
            </a:pPr>
            <a:r>
              <a:rPr lang="en-GB" sz="1200" b="1" i="0" baseline="0" dirty="0" smtClean="0">
                <a:ea typeface="Verdana" pitchFamily="34" charset="0"/>
                <a:cs typeface="Verdana" pitchFamily="34" charset="0"/>
              </a:rPr>
              <a:t>Part B (Word)</a:t>
            </a:r>
          </a:p>
          <a:p>
            <a:pPr marL="0" indent="0">
              <a:buNone/>
            </a:pPr>
            <a:r>
              <a:rPr lang="en-GB" sz="1200" i="0" dirty="0" smtClean="0">
                <a:latin typeface="Verdana" pitchFamily="34" charset="0"/>
                <a:ea typeface="Verdana" pitchFamily="34" charset="0"/>
                <a:cs typeface="Verdana" pitchFamily="34" charset="0"/>
              </a:rPr>
              <a:t>Further administrative information on applicants and info used to demonstrate </a:t>
            </a:r>
            <a:r>
              <a:rPr lang="en-GB" sz="1200" b="1" i="0" dirty="0" smtClean="0">
                <a:latin typeface="Verdana" pitchFamily="34" charset="0"/>
                <a:ea typeface="Verdana" pitchFamily="34" charset="0"/>
                <a:cs typeface="Verdana" pitchFamily="34" charset="0"/>
              </a:rPr>
              <a:t>compliance with the financial &amp; operational capacity</a:t>
            </a:r>
          </a:p>
          <a:p>
            <a:pPr marL="0" indent="0">
              <a:buFont typeface="Arial" panose="020B0604020202020204" pitchFamily="34" charset="0"/>
              <a:buNone/>
            </a:pPr>
            <a:r>
              <a:rPr lang="en-GB" sz="1200" i="0" dirty="0" smtClean="0">
                <a:latin typeface="Verdana" pitchFamily="34" charset="0"/>
                <a:ea typeface="Verdana" pitchFamily="34" charset="0"/>
                <a:cs typeface="Verdana" pitchFamily="34" charset="0"/>
              </a:rPr>
              <a:t>Some</a:t>
            </a:r>
            <a:r>
              <a:rPr lang="en-GB" sz="1200" i="0" baseline="0" dirty="0" smtClean="0">
                <a:latin typeface="Verdana" pitchFamily="34" charset="0"/>
                <a:ea typeface="Verdana" pitchFamily="34" charset="0"/>
                <a:cs typeface="Verdana" pitchFamily="34" charset="0"/>
              </a:rPr>
              <a:t> applicants, depending on their legal status, d</a:t>
            </a:r>
            <a:r>
              <a:rPr lang="en-GB" sz="1200" i="0" dirty="0" smtClean="0">
                <a:latin typeface="Verdana" pitchFamily="34" charset="0"/>
                <a:ea typeface="Verdana" pitchFamily="34" charset="0"/>
                <a:cs typeface="Verdana" pitchFamily="34" charset="0"/>
              </a:rPr>
              <a:t>o NOT need to demonstrate their operational and financial capacity (notably</a:t>
            </a:r>
            <a:r>
              <a:rPr lang="en-GB" sz="1200" i="0" baseline="0" dirty="0" smtClean="0">
                <a:latin typeface="Verdana" pitchFamily="34" charset="0"/>
                <a:ea typeface="Verdana" pitchFamily="34" charset="0"/>
                <a:cs typeface="Verdana" pitchFamily="34" charset="0"/>
              </a:rPr>
              <a:t> Member States or public entities)</a:t>
            </a:r>
            <a:endParaRPr lang="en-GB" sz="1200" i="0" dirty="0" smtClean="0">
              <a:latin typeface="Verdana" pitchFamily="34" charset="0"/>
              <a:ea typeface="Verdana" pitchFamily="34" charset="0"/>
              <a:cs typeface="Verdana" pitchFamily="34" charset="0"/>
            </a:endParaRPr>
          </a:p>
          <a:p>
            <a:r>
              <a:rPr lang="en-GB" sz="1200" i="0" dirty="0" smtClean="0">
                <a:latin typeface="Verdana" pitchFamily="34" charset="0"/>
                <a:ea typeface="Verdana" pitchFamily="34" charset="0"/>
                <a:cs typeface="Verdana" pitchFamily="34" charset="0"/>
              </a:rPr>
              <a:t>Further administrative information on applicants' and their </a:t>
            </a:r>
            <a:r>
              <a:rPr lang="en-GB" sz="1200" b="1" i="0" dirty="0" smtClean="0">
                <a:latin typeface="Verdana" pitchFamily="34" charset="0"/>
                <a:ea typeface="Verdana" pitchFamily="34" charset="0"/>
                <a:cs typeface="Verdana" pitchFamily="34" charset="0"/>
              </a:rPr>
              <a:t>affiliated entities</a:t>
            </a:r>
          </a:p>
          <a:p>
            <a:r>
              <a:rPr lang="en-GB" sz="1200" dirty="0" smtClean="0"/>
              <a:t>Declaration forms (not in exclusion</a:t>
            </a:r>
            <a:r>
              <a:rPr lang="en-GB" sz="1200" baseline="0" dirty="0" smtClean="0"/>
              <a:t> situation) for applicants and affiliated entities (annexes B1 and B2)</a:t>
            </a:r>
            <a:endParaRPr lang="en-GB" sz="1200" b="1" i="0" dirty="0" smtClean="0">
              <a:latin typeface="Verdana" pitchFamily="34" charset="0"/>
              <a:ea typeface="Verdana" pitchFamily="34" charset="0"/>
              <a:cs typeface="Verdana" pitchFamily="34" charset="0"/>
            </a:endParaRPr>
          </a:p>
          <a:p>
            <a:r>
              <a:rPr lang="fr-BE" sz="1200" b="0" i="0" dirty="0" smtClean="0">
                <a:latin typeface="Verdana" pitchFamily="34" charset="0"/>
                <a:ea typeface="Verdana" pitchFamily="34" charset="0"/>
                <a:cs typeface="Verdana" pitchFamily="34" charset="0"/>
              </a:rPr>
              <a:t>Additional</a:t>
            </a:r>
            <a:r>
              <a:rPr lang="fr-BE" sz="1200" b="0" i="0" baseline="0" dirty="0" smtClean="0">
                <a:latin typeface="Verdana" pitchFamily="34" charset="0"/>
                <a:ea typeface="Verdana" pitchFamily="34" charset="0"/>
                <a:cs typeface="Verdana" pitchFamily="34" charset="0"/>
              </a:rPr>
              <a:t> documents required for neighbouring/third countries and/or applicants established in neighbouring/third countries (annexes B3 and B4)</a:t>
            </a:r>
            <a:endParaRPr lang="en-GB" sz="1200" b="0" i="0" dirty="0" smtClean="0">
              <a:latin typeface="Verdana" pitchFamily="34" charset="0"/>
              <a:ea typeface="Verdana" pitchFamily="34" charset="0"/>
              <a:cs typeface="Verdana" pitchFamily="34" charset="0"/>
            </a:endParaRPr>
          </a:p>
          <a:p>
            <a:r>
              <a:rPr lang="en-US" sz="1200" i="0" dirty="0" smtClean="0">
                <a:latin typeface="Verdana" pitchFamily="34" charset="0"/>
                <a:ea typeface="Verdana" pitchFamily="34" charset="0"/>
                <a:cs typeface="Verdana" pitchFamily="34" charset="0"/>
              </a:rPr>
              <a:t>Annexes B1, B2, B3, B4 to be completed, signed and uploaded in TENtec, if applicable</a:t>
            </a:r>
          </a:p>
          <a:p>
            <a:pPr marL="363538" marR="0" indent="-363538" algn="l" defTabSz="914400" rtl="0" eaLnBrk="1" fontAlgn="base" latinLnBrk="0" hangingPunct="1">
              <a:lnSpc>
                <a:spcPct val="100000"/>
              </a:lnSpc>
              <a:spcBef>
                <a:spcPct val="30000"/>
              </a:spcBef>
              <a:spcAft>
                <a:spcPct val="0"/>
              </a:spcAft>
              <a:buClrTx/>
              <a:buSzTx/>
              <a:buFontTx/>
              <a:buNone/>
              <a:tabLst/>
              <a:defRPr/>
            </a:pPr>
            <a:endParaRPr lang="en-GB" sz="1200" i="0" dirty="0" smtClean="0">
              <a:ea typeface="Verdana" pitchFamily="34" charset="0"/>
              <a:cs typeface="Verdana" pitchFamily="34" charset="0"/>
            </a:endParaRPr>
          </a:p>
          <a:p>
            <a:pPr marL="363538" marR="0" indent="-363538" algn="l" defTabSz="914400" rtl="0" eaLnBrk="1" fontAlgn="base" latinLnBrk="0" hangingPunct="1">
              <a:lnSpc>
                <a:spcPct val="100000"/>
              </a:lnSpc>
              <a:spcBef>
                <a:spcPct val="30000"/>
              </a:spcBef>
              <a:spcAft>
                <a:spcPct val="0"/>
              </a:spcAft>
              <a:buClrTx/>
              <a:buSzTx/>
              <a:buFontTx/>
              <a:buNone/>
              <a:tabLst/>
              <a:defRPr/>
            </a:pPr>
            <a:r>
              <a:rPr lang="en-GB" sz="1200" b="1" i="0" baseline="0" dirty="0" smtClean="0">
                <a:ea typeface="Verdana" pitchFamily="34" charset="0"/>
                <a:cs typeface="Verdana" pitchFamily="34" charset="0"/>
              </a:rPr>
              <a:t>Part C (Word)</a:t>
            </a:r>
          </a:p>
          <a:p>
            <a:pPr marL="0" indent="0">
              <a:buNone/>
            </a:pPr>
            <a:r>
              <a:rPr lang="en-GB" sz="1200" i="0" dirty="0" smtClean="0">
                <a:latin typeface="Verdana" pitchFamily="34" charset="0"/>
                <a:ea typeface="Verdana" pitchFamily="34" charset="0"/>
                <a:cs typeface="Verdana" pitchFamily="34" charset="0"/>
              </a:rPr>
              <a:t>Compliance with EU law on environmental protection, state aid, public procurement and other sources of EU financing</a:t>
            </a:r>
          </a:p>
          <a:p>
            <a:r>
              <a:rPr lang="en-GB" sz="1200" i="0" dirty="0" smtClean="0">
                <a:latin typeface="Verdana" pitchFamily="34" charset="0"/>
                <a:ea typeface="Verdana" pitchFamily="34" charset="0"/>
                <a:cs typeface="Verdana" pitchFamily="34" charset="0"/>
              </a:rPr>
              <a:t>Section I (Information on compliance with environmental law (e.g. EIA, Natura 2000, Water Framework Directive, consultation with environmental authorities) and declaration by relevant authorities) </a:t>
            </a:r>
            <a:r>
              <a:rPr lang="en-US" sz="1200" i="0" dirty="0" smtClean="0"/>
              <a:t>needed </a:t>
            </a:r>
            <a:r>
              <a:rPr lang="en-US" sz="1200" b="1" i="0" u="sng" dirty="0" smtClean="0"/>
              <a:t>only</a:t>
            </a:r>
            <a:r>
              <a:rPr lang="en-US" sz="1200" i="0" dirty="0" smtClean="0"/>
              <a:t> </a:t>
            </a:r>
            <a:r>
              <a:rPr lang="en-US" sz="1200" i="0" dirty="0" smtClean="0">
                <a:latin typeface="Verdana" pitchFamily="34" charset="0"/>
                <a:ea typeface="Verdana" pitchFamily="34" charset="0"/>
                <a:cs typeface="Verdana" pitchFamily="34" charset="0"/>
              </a:rPr>
              <a:t>for works </a:t>
            </a:r>
            <a:r>
              <a:rPr lang="en-US" sz="1200" i="0" dirty="0" smtClean="0"/>
              <a:t>or studies with physical interventions. </a:t>
            </a:r>
            <a:r>
              <a:rPr lang="en-GB" sz="1200" kern="1200" dirty="0" smtClean="0">
                <a:solidFill>
                  <a:schemeClr val="tx1"/>
                </a:solidFill>
                <a:effectLst/>
                <a:latin typeface="Arial" charset="0"/>
                <a:ea typeface="+mn-ea"/>
                <a:cs typeface="+mn-cs"/>
              </a:rPr>
              <a:t>SESAR proposals only need to fill this section if the proposed action includes physical interventions (e.g. installation of antennas) affecting a site designated as protection zone under the "Habitats" (92/43/EC) and Birds (2009/147/EC) Directives. Section 1.6 "Actions with a potential impact on water - Water Framework Directive 2000/60/EC" needs to be completed only if these physical interventions are located in protected waters as defined in Article 1 of this Directive.</a:t>
            </a:r>
          </a:p>
          <a:p>
            <a:r>
              <a:rPr lang="fr-BE" sz="1200" i="0" kern="1200" dirty="0" smtClean="0">
                <a:solidFill>
                  <a:schemeClr val="tx1"/>
                </a:solidFill>
                <a:effectLst/>
                <a:latin typeface="Arial" charset="0"/>
                <a:ea typeface="+mn-ea"/>
                <a:cs typeface="+mn-cs"/>
              </a:rPr>
              <a:t>Sections II, III and IV</a:t>
            </a:r>
            <a:r>
              <a:rPr lang="fr-BE" sz="1200" i="0" kern="1200" baseline="0" dirty="0" smtClean="0">
                <a:solidFill>
                  <a:schemeClr val="tx1"/>
                </a:solidFill>
                <a:effectLst/>
                <a:latin typeface="Arial" charset="0"/>
                <a:ea typeface="+mn-ea"/>
                <a:cs typeface="+mn-cs"/>
              </a:rPr>
              <a:t> are not applicable to SESAR.</a:t>
            </a:r>
          </a:p>
          <a:p>
            <a:r>
              <a:rPr lang="fr-BE" sz="1200" i="0" kern="1200" baseline="0" dirty="0" smtClean="0">
                <a:solidFill>
                  <a:schemeClr val="tx1"/>
                </a:solidFill>
                <a:effectLst/>
                <a:latin typeface="Arial" charset="0"/>
                <a:ea typeface="+mn-ea"/>
                <a:cs typeface="+mn-cs"/>
              </a:rPr>
              <a:t>Sections V, VI and VII must be filled in for all proposals.</a:t>
            </a:r>
            <a:endParaRPr lang="en-US" sz="1200" i="0" dirty="0" smtClean="0"/>
          </a:p>
          <a:p>
            <a:pPr marL="363538" marR="0" indent="-363538" algn="l" defTabSz="914400" rtl="0" eaLnBrk="1" fontAlgn="base" latinLnBrk="0" hangingPunct="1">
              <a:lnSpc>
                <a:spcPct val="100000"/>
              </a:lnSpc>
              <a:spcBef>
                <a:spcPct val="30000"/>
              </a:spcBef>
              <a:spcAft>
                <a:spcPct val="0"/>
              </a:spcAft>
              <a:buClrTx/>
              <a:buSzTx/>
              <a:buFontTx/>
              <a:buNone/>
              <a:tabLst/>
              <a:defRPr/>
            </a:pPr>
            <a:endParaRPr lang="en-GB" sz="1200" i="0" dirty="0" smtClean="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8022D9D1-B30A-4074-8893-B86BA6163CDF}" type="slidenum">
              <a:rPr lang="en-GB" smtClean="0"/>
              <a:pPr/>
              <a:t>6</a:t>
            </a:fld>
            <a:endParaRPr lang="en-GB" dirty="0"/>
          </a:p>
        </p:txBody>
      </p:sp>
    </p:spTree>
    <p:extLst>
      <p:ext uri="{BB962C8B-B14F-4D97-AF65-F5344CB8AC3E}">
        <p14:creationId xmlns:p14="http://schemas.microsoft.com/office/powerpoint/2010/main" val="2158680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022D9D1-B30A-4074-8893-B86BA6163CDF}" type="slidenum">
              <a:rPr lang="en-GB" smtClean="0"/>
              <a:pPr/>
              <a:t>7</a:t>
            </a:fld>
            <a:endParaRPr lang="en-GB" dirty="0"/>
          </a:p>
        </p:txBody>
      </p:sp>
    </p:spTree>
    <p:extLst>
      <p:ext uri="{BB962C8B-B14F-4D97-AF65-F5344CB8AC3E}">
        <p14:creationId xmlns:p14="http://schemas.microsoft.com/office/powerpoint/2010/main" val="2016654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63538" marR="0" indent="-363538" algn="l" defTabSz="914400" rtl="0" eaLnBrk="1" fontAlgn="base" latinLnBrk="0" hangingPunct="1">
              <a:lnSpc>
                <a:spcPct val="100000"/>
              </a:lnSpc>
              <a:spcBef>
                <a:spcPct val="30000"/>
              </a:spcBef>
              <a:spcAft>
                <a:spcPct val="0"/>
              </a:spcAft>
              <a:buClrTx/>
              <a:buSzTx/>
              <a:buFontTx/>
              <a:buNone/>
              <a:tabLst/>
              <a:defRPr/>
            </a:pPr>
            <a:r>
              <a:rPr lang="en-GB" sz="1200" b="1" i="0" baseline="0" dirty="0" smtClean="0">
                <a:ea typeface="Verdana" pitchFamily="34" charset="0"/>
                <a:cs typeface="Verdana" pitchFamily="34" charset="0"/>
              </a:rPr>
              <a:t>Part D (Word)</a:t>
            </a:r>
          </a:p>
          <a:p>
            <a:pPr marL="0" indent="0">
              <a:buNone/>
            </a:pPr>
            <a:r>
              <a:rPr lang="en-GB" sz="1400" b="1" i="0" dirty="0" smtClean="0">
                <a:latin typeface="Verdana" pitchFamily="34" charset="0"/>
                <a:ea typeface="Verdana" pitchFamily="34" charset="0"/>
                <a:cs typeface="Verdana" pitchFamily="34" charset="0"/>
              </a:rPr>
              <a:t>Detailed, technical information </a:t>
            </a:r>
            <a:r>
              <a:rPr lang="en-GB" sz="1400" i="0" dirty="0" smtClean="0">
                <a:latin typeface="Verdana" pitchFamily="34" charset="0"/>
                <a:ea typeface="Verdana" pitchFamily="34" charset="0"/>
                <a:cs typeface="Verdana" pitchFamily="34" charset="0"/>
              </a:rPr>
              <a:t>describing the global project, the proposed Action and its activities </a:t>
            </a:r>
          </a:p>
          <a:p>
            <a:pPr marL="171450" indent="-171450">
              <a:buFont typeface="Arial" panose="020B0604020202020204" pitchFamily="34" charset="0"/>
              <a:buChar char="•"/>
            </a:pPr>
            <a:r>
              <a:rPr lang="en-GB" sz="1200" i="0" dirty="0" smtClean="0">
                <a:latin typeface="Verdana" pitchFamily="34" charset="0"/>
                <a:ea typeface="Verdana" pitchFamily="34" charset="0"/>
                <a:cs typeface="Verdana" pitchFamily="34" charset="0"/>
              </a:rPr>
              <a:t>Order of the questions reflects the award criteria </a:t>
            </a:r>
          </a:p>
          <a:p>
            <a:pPr marL="171450" indent="-171450">
              <a:buFont typeface="Arial" panose="020B0604020202020204" pitchFamily="34" charset="0"/>
              <a:buChar char="•"/>
            </a:pPr>
            <a:r>
              <a:rPr lang="en-GB" sz="1200" i="0" dirty="0" smtClean="0">
                <a:latin typeface="Verdana" pitchFamily="34" charset="0"/>
                <a:ea typeface="Verdana" pitchFamily="34" charset="0"/>
                <a:cs typeface="Verdana" pitchFamily="34" charset="0"/>
              </a:rPr>
              <a:t>Should contain </a:t>
            </a:r>
            <a:r>
              <a:rPr lang="en-GB" sz="1200" b="1" i="0" dirty="0" smtClean="0">
                <a:latin typeface="Verdana" pitchFamily="34" charset="0"/>
                <a:ea typeface="Verdana" pitchFamily="34" charset="0"/>
                <a:cs typeface="Verdana" pitchFamily="34" charset="0"/>
              </a:rPr>
              <a:t>ALL</a:t>
            </a:r>
            <a:r>
              <a:rPr lang="en-GB" sz="1200" i="0" dirty="0" smtClean="0">
                <a:latin typeface="Verdana" pitchFamily="34" charset="0"/>
                <a:ea typeface="Verdana" pitchFamily="34" charset="0"/>
                <a:cs typeface="Verdana" pitchFamily="34" charset="0"/>
              </a:rPr>
              <a:t> information needed by the evaluators for a fair and comprehensive assessment of the proposal in relation to each award criteria</a:t>
            </a:r>
          </a:p>
          <a:p>
            <a:pPr marL="171450" indent="-171450">
              <a:buFont typeface="Arial" panose="020B0604020202020204" pitchFamily="34" charset="0"/>
              <a:buChar char="•"/>
            </a:pPr>
            <a:r>
              <a:rPr lang="en-GB" sz="1200" i="0" dirty="0" smtClean="0">
                <a:ea typeface="Verdana" pitchFamily="34" charset="0"/>
                <a:cs typeface="Verdana" pitchFamily="34" charset="0"/>
              </a:rPr>
              <a:t>ALL relevant information should be included in the application form - </a:t>
            </a:r>
            <a:r>
              <a:rPr lang="en-GB" sz="1200" b="1" i="0" dirty="0" smtClean="0">
                <a:ea typeface="Verdana" pitchFamily="34" charset="0"/>
                <a:cs typeface="Verdana" pitchFamily="34" charset="0"/>
              </a:rPr>
              <a:t>don’t rely on additional supporting documents</a:t>
            </a:r>
          </a:p>
          <a:p>
            <a:pPr marL="171450" indent="-171450">
              <a:buFont typeface="Arial" panose="020B0604020202020204" pitchFamily="34" charset="0"/>
              <a:buChar char="•"/>
            </a:pPr>
            <a:r>
              <a:rPr lang="en-GB" sz="1200" i="0" dirty="0" smtClean="0">
                <a:latin typeface="Verdana" pitchFamily="34" charset="0"/>
                <a:ea typeface="Verdana" pitchFamily="34" charset="0"/>
                <a:cs typeface="Verdana" pitchFamily="34" charset="0"/>
              </a:rPr>
              <a:t>Responses need to be </a:t>
            </a:r>
            <a:r>
              <a:rPr lang="en-GB" sz="1200" b="1" i="0" dirty="0" smtClean="0">
                <a:latin typeface="Verdana" pitchFamily="34" charset="0"/>
                <a:ea typeface="Verdana" pitchFamily="34" charset="0"/>
                <a:cs typeface="Verdana" pitchFamily="34" charset="0"/>
              </a:rPr>
              <a:t>clear</a:t>
            </a:r>
            <a:r>
              <a:rPr lang="en-GB" sz="1200" i="0" dirty="0" smtClean="0">
                <a:latin typeface="Verdana" pitchFamily="34" charset="0"/>
                <a:ea typeface="Verdana" pitchFamily="34" charset="0"/>
                <a:cs typeface="Verdana" pitchFamily="34" charset="0"/>
              </a:rPr>
              <a:t>, </a:t>
            </a:r>
            <a:r>
              <a:rPr lang="en-GB" sz="1200" b="1" i="0" dirty="0" smtClean="0">
                <a:latin typeface="Verdana" pitchFamily="34" charset="0"/>
                <a:ea typeface="Verdana" pitchFamily="34" charset="0"/>
                <a:cs typeface="Verdana" pitchFamily="34" charset="0"/>
              </a:rPr>
              <a:t>well-structured</a:t>
            </a:r>
            <a:r>
              <a:rPr lang="en-GB" sz="1200" i="0" dirty="0" smtClean="0">
                <a:latin typeface="Verdana" pitchFamily="34" charset="0"/>
                <a:ea typeface="Verdana" pitchFamily="34" charset="0"/>
                <a:cs typeface="Verdana" pitchFamily="34" charset="0"/>
              </a:rPr>
              <a:t>, </a:t>
            </a:r>
            <a:r>
              <a:rPr lang="en-GB" sz="1200" b="1" i="0" dirty="0" smtClean="0">
                <a:latin typeface="Verdana" pitchFamily="34" charset="0"/>
                <a:ea typeface="Verdana" pitchFamily="34" charset="0"/>
                <a:cs typeface="Verdana" pitchFamily="34" charset="0"/>
              </a:rPr>
              <a:t>substantiated</a:t>
            </a:r>
            <a:r>
              <a:rPr lang="en-GB" sz="1200" i="0" dirty="0" smtClean="0">
                <a:latin typeface="Verdana" pitchFamily="34" charset="0"/>
                <a:ea typeface="Verdana" pitchFamily="34" charset="0"/>
                <a:cs typeface="Verdana" pitchFamily="34" charset="0"/>
              </a:rPr>
              <a:t> and </a:t>
            </a:r>
            <a:r>
              <a:rPr lang="en-GB" sz="1200" b="1" i="0" dirty="0" smtClean="0">
                <a:latin typeface="Verdana" pitchFamily="34" charset="0"/>
                <a:ea typeface="Verdana" pitchFamily="34" charset="0"/>
                <a:cs typeface="Verdana" pitchFamily="34" charset="0"/>
              </a:rPr>
              <a:t>concise</a:t>
            </a:r>
            <a:r>
              <a:rPr lang="en-GB" sz="1200" i="0" dirty="0" smtClean="0">
                <a:latin typeface="Verdana" pitchFamily="34" charset="0"/>
                <a:ea typeface="Verdana" pitchFamily="34" charset="0"/>
                <a:cs typeface="Verdana" pitchFamily="34" charset="0"/>
              </a:rPr>
              <a:t> -&gt; experts have limited time to read and assess the proposals</a:t>
            </a:r>
          </a:p>
          <a:p>
            <a:pPr marL="171450" indent="-171450">
              <a:buFont typeface="Arial" panose="020B0604020202020204" pitchFamily="34" charset="0"/>
              <a:buChar char="•"/>
            </a:pPr>
            <a:r>
              <a:rPr lang="fr-BE" sz="1200" i="0" dirty="0" smtClean="0">
                <a:latin typeface="Verdana" pitchFamily="34" charset="0"/>
                <a:ea typeface="Verdana" pitchFamily="34" charset="0"/>
                <a:cs typeface="Verdana" pitchFamily="34" charset="0"/>
              </a:rPr>
              <a:t>No more </a:t>
            </a:r>
            <a:r>
              <a:rPr lang="fr-BE" sz="1200" i="0" dirty="0" err="1" smtClean="0">
                <a:latin typeface="Verdana" pitchFamily="34" charset="0"/>
                <a:ea typeface="Verdana" pitchFamily="34" charset="0"/>
                <a:cs typeface="Verdana" pitchFamily="34" charset="0"/>
              </a:rPr>
              <a:t>than</a:t>
            </a:r>
            <a:r>
              <a:rPr lang="fr-BE" sz="1200" i="0" dirty="0" smtClean="0">
                <a:latin typeface="Verdana" pitchFamily="34" charset="0"/>
                <a:ea typeface="Verdana" pitchFamily="34" charset="0"/>
                <a:cs typeface="Verdana" pitchFamily="34" charset="0"/>
              </a:rPr>
              <a:t> 40 pages</a:t>
            </a:r>
            <a:endParaRPr lang="en-GB" sz="1200" i="0" dirty="0" smtClean="0">
              <a:latin typeface="Verdana" pitchFamily="34" charset="0"/>
              <a:ea typeface="Verdana" pitchFamily="34" charset="0"/>
              <a:cs typeface="Verdana" pitchFamily="34" charset="0"/>
            </a:endParaRPr>
          </a:p>
          <a:p>
            <a:pPr marL="363538" marR="0" indent="-363538" algn="l" defTabSz="914400" rtl="0" eaLnBrk="1" fontAlgn="base" latinLnBrk="0" hangingPunct="1">
              <a:lnSpc>
                <a:spcPct val="100000"/>
              </a:lnSpc>
              <a:spcBef>
                <a:spcPct val="30000"/>
              </a:spcBef>
              <a:spcAft>
                <a:spcPct val="0"/>
              </a:spcAft>
              <a:buClrTx/>
              <a:buSzTx/>
              <a:buFontTx/>
              <a:buNone/>
              <a:tabLst/>
              <a:defRPr/>
            </a:pPr>
            <a:endParaRPr lang="en-GB" sz="1200" i="0" dirty="0" smtClean="0">
              <a:ea typeface="Verdana" pitchFamily="34" charset="0"/>
              <a:cs typeface="Verdana" pitchFamily="34" charset="0"/>
            </a:endParaRPr>
          </a:p>
          <a:p>
            <a:pPr marL="363538" marR="0" indent="-363538" algn="l" defTabSz="914400" rtl="0" eaLnBrk="1" fontAlgn="base" latinLnBrk="0" hangingPunct="1">
              <a:lnSpc>
                <a:spcPct val="100000"/>
              </a:lnSpc>
              <a:spcBef>
                <a:spcPct val="30000"/>
              </a:spcBef>
              <a:spcAft>
                <a:spcPct val="0"/>
              </a:spcAft>
              <a:buClrTx/>
              <a:buSzTx/>
              <a:buFontTx/>
              <a:buNone/>
              <a:tabLst/>
              <a:defRPr/>
            </a:pPr>
            <a:r>
              <a:rPr lang="en-GB" sz="1200" b="1" i="0" dirty="0" smtClean="0">
                <a:ea typeface="Verdana" pitchFamily="34" charset="0"/>
                <a:cs typeface="Verdana" pitchFamily="34" charset="0"/>
              </a:rPr>
              <a:t>Supporting documents</a:t>
            </a:r>
          </a:p>
          <a:p>
            <a:pPr marL="431800" indent="-342900">
              <a:buFont typeface="Arial" charset="0"/>
              <a:buChar char="•"/>
            </a:pPr>
            <a:r>
              <a:rPr lang="en-GB" sz="1200" i="0" dirty="0" smtClean="0">
                <a:latin typeface="Verdana" pitchFamily="34" charset="0"/>
                <a:ea typeface="Verdana" pitchFamily="34" charset="0"/>
                <a:cs typeface="Verdana" pitchFamily="34" charset="0"/>
              </a:rPr>
              <a:t>CBA/CEA mandatory for all works</a:t>
            </a:r>
            <a:r>
              <a:rPr lang="en-GB" sz="1200" i="0" baseline="0" dirty="0" smtClean="0">
                <a:latin typeface="Verdana" pitchFamily="34" charset="0"/>
                <a:ea typeface="Verdana" pitchFamily="34" charset="0"/>
                <a:cs typeface="Verdana" pitchFamily="34" charset="0"/>
              </a:rPr>
              <a:t> and mixed proposals</a:t>
            </a:r>
            <a:endParaRPr lang="en-GB" sz="1200" i="0" dirty="0" smtClean="0">
              <a:latin typeface="Verdana" pitchFamily="34" charset="0"/>
              <a:ea typeface="Verdana" pitchFamily="34" charset="0"/>
              <a:cs typeface="Verdana" pitchFamily="34" charset="0"/>
            </a:endParaRPr>
          </a:p>
          <a:p>
            <a:pPr marL="431800" indent="-342900">
              <a:buFont typeface="Arial" charset="0"/>
              <a:buChar char="•"/>
            </a:pPr>
            <a:r>
              <a:rPr lang="en-GB" sz="1200" i="0" dirty="0" smtClean="0">
                <a:latin typeface="Verdana" pitchFamily="34" charset="0"/>
                <a:ea typeface="Verdana" pitchFamily="34" charset="0"/>
                <a:cs typeface="Verdana" pitchFamily="34" charset="0"/>
              </a:rPr>
              <a:t>Documents that demonstrate financial and operational capacity, annexes and documents required in the application forms, GIS data, etc.</a:t>
            </a:r>
          </a:p>
          <a:p>
            <a:pPr marL="431800" indent="-342900">
              <a:buFont typeface="Arial" charset="0"/>
              <a:buChar char="•"/>
            </a:pPr>
            <a:r>
              <a:rPr lang="en-GB" sz="1200" i="0" dirty="0" smtClean="0">
                <a:latin typeface="Verdana" pitchFamily="34" charset="0"/>
                <a:ea typeface="Verdana" pitchFamily="34" charset="0"/>
                <a:cs typeface="Verdana" pitchFamily="34" charset="0"/>
              </a:rPr>
              <a:t>Other annexes -&gt; keep it to the minimum as evaluators focus on the application form and required documents</a:t>
            </a:r>
          </a:p>
          <a:p>
            <a:pPr marL="363538" marR="0" indent="-363538" algn="l" defTabSz="914400" rtl="0" eaLnBrk="1" fontAlgn="base" latinLnBrk="0" hangingPunct="1">
              <a:lnSpc>
                <a:spcPct val="100000"/>
              </a:lnSpc>
              <a:spcBef>
                <a:spcPct val="30000"/>
              </a:spcBef>
              <a:spcAft>
                <a:spcPct val="0"/>
              </a:spcAft>
              <a:buClrTx/>
              <a:buSzTx/>
              <a:buFontTx/>
              <a:buNone/>
              <a:tabLst/>
              <a:defRPr/>
            </a:pPr>
            <a:endParaRPr lang="en-GB" sz="1200" i="0" dirty="0" smtClean="0">
              <a:ea typeface="Verdana" pitchFamily="34" charset="0"/>
              <a:cs typeface="Verdana" pitchFamily="34" charset="0"/>
            </a:endParaRPr>
          </a:p>
          <a:p>
            <a:pPr marL="363538" marR="0" indent="-363538" algn="l" defTabSz="914400" rtl="0" eaLnBrk="1" fontAlgn="base" latinLnBrk="0" hangingPunct="1">
              <a:lnSpc>
                <a:spcPct val="100000"/>
              </a:lnSpc>
              <a:spcBef>
                <a:spcPct val="30000"/>
              </a:spcBef>
              <a:spcAft>
                <a:spcPct val="0"/>
              </a:spcAft>
              <a:buClrTx/>
              <a:buSzTx/>
              <a:buFontTx/>
              <a:buNone/>
              <a:tabLst/>
              <a:defRPr/>
            </a:pPr>
            <a:r>
              <a:rPr lang="fr-BE" sz="1200" b="1" i="0" dirty="0" smtClean="0">
                <a:ea typeface="Verdana" pitchFamily="34" charset="0"/>
                <a:cs typeface="Verdana" pitchFamily="34" charset="0"/>
              </a:rPr>
              <a:t>New </a:t>
            </a:r>
            <a:r>
              <a:rPr lang="fr-BE" sz="1200" b="1" i="0" dirty="0" err="1" smtClean="0">
                <a:ea typeface="Verdana" pitchFamily="34" charset="0"/>
                <a:cs typeface="Verdana" pitchFamily="34" charset="0"/>
              </a:rPr>
              <a:t>developments</a:t>
            </a:r>
            <a:r>
              <a:rPr lang="fr-BE" sz="1200" b="1" i="0" baseline="0" dirty="0" smtClean="0">
                <a:ea typeface="Verdana" pitchFamily="34" charset="0"/>
                <a:cs typeface="Verdana" pitchFamily="34" charset="0"/>
              </a:rPr>
              <a:t> in </a:t>
            </a:r>
            <a:r>
              <a:rPr lang="fr-BE" sz="1200" b="1" i="0" baseline="0" dirty="0" err="1" smtClean="0">
                <a:ea typeface="Verdana" pitchFamily="34" charset="0"/>
                <a:cs typeface="Verdana" pitchFamily="34" charset="0"/>
              </a:rPr>
              <a:t>TENtec</a:t>
            </a:r>
            <a:r>
              <a:rPr lang="fr-BE" sz="1200" b="1" i="0" baseline="0" dirty="0" smtClean="0">
                <a:ea typeface="Verdana" pitchFamily="34" charset="0"/>
                <a:cs typeface="Verdana" pitchFamily="34" charset="0"/>
              </a:rPr>
              <a:t> </a:t>
            </a:r>
            <a:r>
              <a:rPr lang="fr-BE" sz="1200" i="0" baseline="0" dirty="0" err="1" smtClean="0">
                <a:ea typeface="Verdana" pitchFamily="34" charset="0"/>
                <a:cs typeface="Verdana" pitchFamily="34" charset="0"/>
              </a:rPr>
              <a:t>may</a:t>
            </a:r>
            <a:r>
              <a:rPr lang="fr-BE" sz="1200" i="0" baseline="0" dirty="0" smtClean="0">
                <a:ea typeface="Verdana" pitchFamily="34" charset="0"/>
                <a:cs typeface="Verdana" pitchFamily="34" charset="0"/>
              </a:rPr>
              <a:t> help </a:t>
            </a:r>
            <a:r>
              <a:rPr lang="fr-BE" sz="1200" i="0" baseline="0" dirty="0" err="1" smtClean="0">
                <a:ea typeface="Verdana" pitchFamily="34" charset="0"/>
                <a:cs typeface="Verdana" pitchFamily="34" charset="0"/>
              </a:rPr>
              <a:t>you</a:t>
            </a:r>
            <a:r>
              <a:rPr lang="fr-BE" sz="1200" i="0" baseline="0" dirty="0" smtClean="0">
                <a:ea typeface="Verdana" pitchFamily="34" charset="0"/>
                <a:cs typeface="Verdana" pitchFamily="34" charset="0"/>
              </a:rPr>
              <a:t> to </a:t>
            </a:r>
            <a:r>
              <a:rPr lang="fr-BE" sz="1200" i="0" baseline="0" dirty="0" err="1" smtClean="0">
                <a:ea typeface="Verdana" pitchFamily="34" charset="0"/>
                <a:cs typeface="Verdana" pitchFamily="34" charset="0"/>
              </a:rPr>
              <a:t>complete</a:t>
            </a:r>
            <a:r>
              <a:rPr lang="fr-BE" sz="1200" i="0" baseline="0" dirty="0" smtClean="0">
                <a:ea typeface="Verdana" pitchFamily="34" charset="0"/>
                <a:cs typeface="Verdana" pitchFamily="34" charset="0"/>
              </a:rPr>
              <a:t> </a:t>
            </a:r>
            <a:r>
              <a:rPr lang="fr-BE" sz="1200" i="0" baseline="0" dirty="0" err="1" smtClean="0">
                <a:ea typeface="Verdana" pitchFamily="34" charset="0"/>
                <a:cs typeface="Verdana" pitchFamily="34" charset="0"/>
              </a:rPr>
              <a:t>your</a:t>
            </a:r>
            <a:r>
              <a:rPr lang="fr-BE" sz="1200" i="0" baseline="0" dirty="0" smtClean="0">
                <a:ea typeface="Verdana" pitchFamily="34" charset="0"/>
                <a:cs typeface="Verdana" pitchFamily="34" charset="0"/>
              </a:rPr>
              <a:t> applications more </a:t>
            </a:r>
            <a:r>
              <a:rPr lang="fr-BE" sz="1200" i="0" baseline="0" dirty="0" err="1" smtClean="0">
                <a:ea typeface="Verdana" pitchFamily="34" charset="0"/>
                <a:cs typeface="Verdana" pitchFamily="34" charset="0"/>
              </a:rPr>
              <a:t>easily</a:t>
            </a:r>
            <a:r>
              <a:rPr lang="fr-BE" sz="1200" i="0" baseline="0" dirty="0" smtClean="0">
                <a:ea typeface="Verdana" pitchFamily="34" charset="0"/>
                <a:cs typeface="Verdana" pitchFamily="34" charset="0"/>
              </a:rPr>
              <a:t> (i.e. </a:t>
            </a:r>
            <a:r>
              <a:rPr lang="fr-BE" sz="1200" i="0" baseline="0" dirty="0" err="1" smtClean="0">
                <a:ea typeface="Verdana" pitchFamily="34" charset="0"/>
                <a:cs typeface="Verdana" pitchFamily="34" charset="0"/>
              </a:rPr>
              <a:t>tracking</a:t>
            </a:r>
            <a:r>
              <a:rPr lang="fr-BE" sz="1200" i="0" baseline="0" dirty="0" smtClean="0">
                <a:ea typeface="Verdana" pitchFamily="34" charset="0"/>
                <a:cs typeface="Verdana" pitchFamily="34" charset="0"/>
              </a:rPr>
              <a:t> </a:t>
            </a:r>
            <a:r>
              <a:rPr lang="fr-BE" sz="1200" i="0" baseline="0" dirty="0" err="1" smtClean="0">
                <a:ea typeface="Verdana" pitchFamily="34" charset="0"/>
                <a:cs typeface="Verdana" pitchFamily="34" charset="0"/>
              </a:rPr>
              <a:t>completeness</a:t>
            </a:r>
            <a:r>
              <a:rPr lang="fr-BE" sz="1200" i="0" baseline="0" dirty="0" smtClean="0">
                <a:ea typeface="Verdana" pitchFamily="34" charset="0"/>
                <a:cs typeface="Verdana" pitchFamily="34" charset="0"/>
              </a:rPr>
              <a:t> of information to </a:t>
            </a:r>
            <a:r>
              <a:rPr lang="fr-BE" sz="1200" i="0" baseline="0" dirty="0" err="1" smtClean="0">
                <a:ea typeface="Verdana" pitchFamily="34" charset="0"/>
                <a:cs typeface="Verdana" pitchFamily="34" charset="0"/>
              </a:rPr>
              <a:t>be</a:t>
            </a:r>
            <a:r>
              <a:rPr lang="fr-BE" sz="1200" i="0" baseline="0" dirty="0" smtClean="0">
                <a:ea typeface="Verdana" pitchFamily="34" charset="0"/>
                <a:cs typeface="Verdana" pitchFamily="34" charset="0"/>
              </a:rPr>
              <a:t> </a:t>
            </a:r>
            <a:r>
              <a:rPr lang="fr-BE" sz="1200" i="0" baseline="0" dirty="0" err="1" smtClean="0">
                <a:ea typeface="Verdana" pitchFamily="34" charset="0"/>
                <a:cs typeface="Verdana" pitchFamily="34" charset="0"/>
              </a:rPr>
              <a:t>provided</a:t>
            </a:r>
            <a:r>
              <a:rPr lang="fr-BE" sz="1200" i="0" baseline="0" dirty="0" smtClean="0">
                <a:ea typeface="Verdana" pitchFamily="34" charset="0"/>
                <a:cs typeface="Verdana" pitchFamily="34" charset="0"/>
              </a:rPr>
              <a:t>)</a:t>
            </a:r>
            <a:endParaRPr lang="en-GB" sz="1200" i="0" dirty="0" smtClean="0">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8022D9D1-B30A-4074-8893-B86BA6163CDF}" type="slidenum">
              <a:rPr lang="en-GB" smtClean="0"/>
              <a:pPr/>
              <a:t>8</a:t>
            </a:fld>
            <a:endParaRPr lang="en-GB" dirty="0"/>
          </a:p>
        </p:txBody>
      </p:sp>
    </p:spTree>
    <p:extLst>
      <p:ext uri="{BB962C8B-B14F-4D97-AF65-F5344CB8AC3E}">
        <p14:creationId xmlns:p14="http://schemas.microsoft.com/office/powerpoint/2010/main" val="2158680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022D9D1-B30A-4074-8893-B86BA6163CDF}" type="slidenum">
              <a:rPr lang="en-GB" smtClean="0"/>
              <a:pPr/>
              <a:t>9</a:t>
            </a:fld>
            <a:endParaRPr lang="en-GB" dirty="0"/>
          </a:p>
        </p:txBody>
      </p:sp>
    </p:spTree>
    <p:extLst>
      <p:ext uri="{BB962C8B-B14F-4D97-AF65-F5344CB8AC3E}">
        <p14:creationId xmlns:p14="http://schemas.microsoft.com/office/powerpoint/2010/main" val="10355075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dirty="0">
              <a:solidFill>
                <a:schemeClr val="lt1"/>
              </a:solidFill>
              <a:latin typeface="+mn-lt"/>
            </a:endParaRPr>
          </a:p>
        </p:txBody>
      </p:sp>
      <p:pic>
        <p:nvPicPr>
          <p:cNvPr id="3086"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3961212" y="260917"/>
            <a:ext cx="1429539" cy="994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hasCustomPrompt="1"/>
          </p:nvPr>
        </p:nvSpPr>
        <p:spPr>
          <a:xfrm>
            <a:off x="611560" y="1340768"/>
            <a:ext cx="8136904" cy="2578769"/>
          </a:xfrm>
        </p:spPr>
        <p:txBody>
          <a:bodyPr/>
          <a:lstStyle>
            <a:lvl1pPr marL="3175" algn="r">
              <a:tabLst>
                <a:tab pos="7899400" algn="l"/>
              </a:tabLst>
              <a:defRPr sz="6000">
                <a:solidFill>
                  <a:srgbClr val="FFD624"/>
                </a:solidFill>
              </a:defRPr>
            </a:lvl1pPr>
          </a:lstStyle>
          <a:p>
            <a:pPr lvl="0"/>
            <a:r>
              <a:rPr lang="fr-BE" noProof="0" dirty="0" err="1" smtClean="0"/>
              <a:t>Title</a:t>
            </a:r>
            <a:r>
              <a:rPr lang="fr-BE" noProof="0" dirty="0" smtClean="0"/>
              <a:t> of the </a:t>
            </a:r>
            <a:r>
              <a:rPr lang="fr-BE" noProof="0" dirty="0" err="1" smtClean="0"/>
              <a:t>presentation</a:t>
            </a:r>
            <a:endParaRPr lang="en-GB" noProof="0" dirty="0" smtClean="0"/>
          </a:p>
        </p:txBody>
      </p:sp>
      <p:sp>
        <p:nvSpPr>
          <p:cNvPr id="3077" name="Rectangle 5"/>
          <p:cNvSpPr>
            <a:spLocks noGrp="1" noChangeArrowheads="1"/>
          </p:cNvSpPr>
          <p:nvPr>
            <p:ph type="subTitle" idx="1" hasCustomPrompt="1"/>
          </p:nvPr>
        </p:nvSpPr>
        <p:spPr>
          <a:xfrm>
            <a:off x="607343" y="4293096"/>
            <a:ext cx="8137276" cy="864790"/>
          </a:xfrm>
        </p:spPr>
        <p:txBody>
          <a:bodyPr/>
          <a:lstStyle>
            <a:lvl1pPr marL="0" indent="0">
              <a:buFontTx/>
              <a:buNone/>
              <a:defRPr sz="2400" b="0" i="1">
                <a:solidFill>
                  <a:schemeClr val="bg1"/>
                </a:solidFill>
              </a:defRPr>
            </a:lvl1pPr>
          </a:lstStyle>
          <a:p>
            <a:pPr lvl="0"/>
            <a:r>
              <a:rPr lang="fr-BE" noProof="0" dirty="0" err="1" smtClean="0"/>
              <a:t>Subtitle</a:t>
            </a:r>
            <a:r>
              <a:rPr lang="fr-BE" noProof="0" dirty="0" smtClean="0"/>
              <a:t> 24pt </a:t>
            </a:r>
            <a:r>
              <a:rPr lang="fr-BE" noProof="0" dirty="0" err="1" smtClean="0"/>
              <a:t>italic</a:t>
            </a:r>
            <a:endParaRPr lang="en-GB" noProof="0" dirty="0" smtClean="0"/>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dirty="0"/>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9F378DCA-F9E4-4CDD-8A13-C630B09D24B6}" type="slidenum">
              <a:rPr lang="en-GB" smtClean="0"/>
              <a:t>‹#›</a:t>
            </a:fld>
            <a:endParaRPr lang="en-GB" dirty="0"/>
          </a:p>
        </p:txBody>
      </p:sp>
      <p:sp>
        <p:nvSpPr>
          <p:cNvPr id="6" name="Text Placeholder 5"/>
          <p:cNvSpPr>
            <a:spLocks noGrp="1"/>
          </p:cNvSpPr>
          <p:nvPr>
            <p:ph type="body" sz="quarter" idx="11" hasCustomPrompt="1"/>
          </p:nvPr>
        </p:nvSpPr>
        <p:spPr>
          <a:xfrm>
            <a:off x="607529" y="5373216"/>
            <a:ext cx="8136904" cy="576288"/>
          </a:xfrm>
        </p:spPr>
        <p:txBody>
          <a:bodyPr/>
          <a:lstStyle>
            <a:lvl1pPr marL="0" indent="0">
              <a:buNone/>
              <a:defRPr sz="1400" i="0">
                <a:solidFill>
                  <a:schemeClr val="bg1"/>
                </a:solidFill>
              </a:defRPr>
            </a:lvl1pPr>
          </a:lstStyle>
          <a:p>
            <a:pPr lvl="0"/>
            <a:r>
              <a:rPr lang="en-US" dirty="0" smtClean="0"/>
              <a:t>Speaker’s name &amp; title 14pt</a:t>
            </a:r>
            <a:endParaRPr lang="en-GB"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4335653" y="6542675"/>
            <a:ext cx="474664" cy="31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140EBD74-3976-4D4F-88AB-2B5B466341D0}" type="slidenum">
              <a:rPr lang="en-GB"/>
              <a:pPr/>
              <a:t>‹#›</a:t>
            </a:fld>
            <a:endParaRPr lang="en-GB" dirty="0"/>
          </a:p>
        </p:txBody>
      </p:sp>
    </p:spTree>
    <p:extLst>
      <p:ext uri="{BB962C8B-B14F-4D97-AF65-F5344CB8AC3E}">
        <p14:creationId xmlns:p14="http://schemas.microsoft.com/office/powerpoint/2010/main" val="1479898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6A3DA81D-FF1E-4A7D-A341-CD1A04C02843}" type="slidenum">
              <a:rPr lang="en-GB"/>
              <a:pPr/>
              <a:t>‹#›</a:t>
            </a:fld>
            <a:endParaRPr lang="en-GB" dirty="0"/>
          </a:p>
        </p:txBody>
      </p:sp>
    </p:spTree>
    <p:extLst>
      <p:ext uri="{BB962C8B-B14F-4D97-AF65-F5344CB8AC3E}">
        <p14:creationId xmlns:p14="http://schemas.microsoft.com/office/powerpoint/2010/main" val="9431024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Rectangle 4"/>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defRPr>
            </a:lvl1pPr>
            <a:lvl2pPr marL="742950" indent="-285750" defTabSz="457200" eaLnBrk="0" hangingPunct="0">
              <a:defRPr sz="1200">
                <a:solidFill>
                  <a:srgbClr val="0F5494"/>
                </a:solidFill>
                <a:latin typeface="Verdana" pitchFamily="34" charset="0"/>
              </a:defRPr>
            </a:lvl2pPr>
            <a:lvl3pPr marL="1143000" indent="-228600" defTabSz="457200" eaLnBrk="0" hangingPunct="0">
              <a:defRPr sz="1200">
                <a:solidFill>
                  <a:srgbClr val="0F5494"/>
                </a:solidFill>
                <a:latin typeface="Verdana" pitchFamily="34" charset="0"/>
              </a:defRPr>
            </a:lvl3pPr>
            <a:lvl4pPr marL="1600200" indent="-228600" defTabSz="457200" eaLnBrk="0" hangingPunct="0">
              <a:defRPr sz="1200">
                <a:solidFill>
                  <a:srgbClr val="0F5494"/>
                </a:solidFill>
                <a:latin typeface="Verdana" pitchFamily="34" charset="0"/>
              </a:defRPr>
            </a:lvl4pPr>
            <a:lvl5pPr marL="2057400" indent="-228600" defTabSz="457200" eaLnBrk="0" hangingPunct="0">
              <a:defRPr sz="1200">
                <a:solidFill>
                  <a:srgbClr val="0F5494"/>
                </a:solidFill>
                <a:latin typeface="Verdana" pitchFamily="34" charset="0"/>
              </a:defRPr>
            </a:lvl5pPr>
            <a:lvl6pPr marL="2514600" indent="-228600" defTabSz="457200" eaLnBrk="0" fontAlgn="base" hangingPunct="0">
              <a:spcBef>
                <a:spcPct val="0"/>
              </a:spcBef>
              <a:spcAft>
                <a:spcPct val="0"/>
              </a:spcAft>
              <a:defRPr sz="1200">
                <a:solidFill>
                  <a:srgbClr val="0F5494"/>
                </a:solidFill>
                <a:latin typeface="Verdana" pitchFamily="34" charset="0"/>
              </a:defRPr>
            </a:lvl6pPr>
            <a:lvl7pPr marL="2971800" indent="-228600" defTabSz="457200" eaLnBrk="0" fontAlgn="base" hangingPunct="0">
              <a:spcBef>
                <a:spcPct val="0"/>
              </a:spcBef>
              <a:spcAft>
                <a:spcPct val="0"/>
              </a:spcAft>
              <a:defRPr sz="1200">
                <a:solidFill>
                  <a:srgbClr val="0F5494"/>
                </a:solidFill>
                <a:latin typeface="Verdana" pitchFamily="34" charset="0"/>
              </a:defRPr>
            </a:lvl7pPr>
            <a:lvl8pPr marL="3429000" indent="-228600" defTabSz="457200" eaLnBrk="0" fontAlgn="base" hangingPunct="0">
              <a:spcBef>
                <a:spcPct val="0"/>
              </a:spcBef>
              <a:spcAft>
                <a:spcPct val="0"/>
              </a:spcAft>
              <a:defRPr sz="1200">
                <a:solidFill>
                  <a:srgbClr val="0F5494"/>
                </a:solidFill>
                <a:latin typeface="Verdana" pitchFamily="34" charset="0"/>
              </a:defRPr>
            </a:lvl8pPr>
            <a:lvl9pPr marL="3886200" indent="-228600" defTabSz="457200" eaLnBrk="0" fontAlgn="base" hangingPunct="0">
              <a:spcBef>
                <a:spcPct val="0"/>
              </a:spcBef>
              <a:spcAft>
                <a:spcPct val="0"/>
              </a:spcAft>
              <a:defRPr sz="1200">
                <a:solidFill>
                  <a:srgbClr val="0F5494"/>
                </a:solidFill>
                <a:latin typeface="Verdana" pitchFamily="34" charset="0"/>
              </a:defRPr>
            </a:lvl9pPr>
          </a:lstStyle>
          <a:p>
            <a:pPr algn="ctr" eaLnBrk="1" hangingPunct="1">
              <a:defRPr/>
            </a:pPr>
            <a:endParaRPr lang="en-US" altLang="en-US" sz="1800" smtClean="0">
              <a:solidFill>
                <a:srgbClr val="FFFFFF"/>
              </a:solidFill>
            </a:endParaRPr>
          </a:p>
        </p:txBody>
      </p:sp>
      <p:pic>
        <p:nvPicPr>
          <p:cNvPr id="7" name="Picture 12"/>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60813" y="260350"/>
            <a:ext cx="1430337"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335463" y="6542088"/>
            <a:ext cx="474662"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611560" y="1340768"/>
            <a:ext cx="8136904" cy="2578769"/>
          </a:xfrm>
        </p:spPr>
        <p:txBody>
          <a:bodyPr/>
          <a:lstStyle>
            <a:lvl1pPr marL="3175" algn="r">
              <a:tabLst>
                <a:tab pos="7899400" algn="l"/>
              </a:tabLst>
              <a:defRPr sz="6000">
                <a:solidFill>
                  <a:srgbClr val="FFD624"/>
                </a:solidFill>
              </a:defRPr>
            </a:lvl1pPr>
          </a:lstStyle>
          <a:p>
            <a:pPr lvl="0"/>
            <a:r>
              <a:rPr lang="en-US" noProof="0" smtClean="0"/>
              <a:t>Click to edit Master title style</a:t>
            </a:r>
            <a:endParaRPr lang="en-GB" noProof="0" dirty="0" smtClean="0"/>
          </a:p>
        </p:txBody>
      </p:sp>
      <p:sp>
        <p:nvSpPr>
          <p:cNvPr id="3077" name="Rectangle 5"/>
          <p:cNvSpPr>
            <a:spLocks noGrp="1" noChangeArrowheads="1"/>
          </p:cNvSpPr>
          <p:nvPr>
            <p:ph type="subTitle" idx="1"/>
          </p:nvPr>
        </p:nvSpPr>
        <p:spPr>
          <a:xfrm>
            <a:off x="607343" y="4293096"/>
            <a:ext cx="8137276" cy="864790"/>
          </a:xfrm>
        </p:spPr>
        <p:txBody>
          <a:bodyPr/>
          <a:lstStyle>
            <a:lvl1pPr marL="0" indent="0">
              <a:buFontTx/>
              <a:buNone/>
              <a:defRPr sz="2400" b="0" i="1">
                <a:solidFill>
                  <a:schemeClr val="bg1"/>
                </a:solidFill>
              </a:defRPr>
            </a:lvl1pPr>
          </a:lstStyle>
          <a:p>
            <a:pPr lvl="0"/>
            <a:r>
              <a:rPr lang="en-US" noProof="0" smtClean="0"/>
              <a:t>Click to edit Master subtitle style</a:t>
            </a:r>
            <a:endParaRPr lang="en-GB" noProof="0" dirty="0" smtClean="0"/>
          </a:p>
        </p:txBody>
      </p:sp>
      <p:sp>
        <p:nvSpPr>
          <p:cNvPr id="6" name="Text Placeholder 5"/>
          <p:cNvSpPr>
            <a:spLocks noGrp="1"/>
          </p:cNvSpPr>
          <p:nvPr>
            <p:ph type="body" sz="quarter" idx="11"/>
          </p:nvPr>
        </p:nvSpPr>
        <p:spPr>
          <a:xfrm>
            <a:off x="607529" y="5373216"/>
            <a:ext cx="8136904" cy="576288"/>
          </a:xfrm>
        </p:spPr>
        <p:txBody>
          <a:bodyPr/>
          <a:lstStyle>
            <a:lvl1pPr marL="0" indent="0">
              <a:buNone/>
              <a:defRPr sz="1400" i="0">
                <a:solidFill>
                  <a:schemeClr val="bg1"/>
                </a:solidFill>
              </a:defRPr>
            </a:lvl1pPr>
          </a:lstStyle>
          <a:p>
            <a:pPr lvl="0"/>
            <a:r>
              <a:rPr lang="en-US" smtClean="0"/>
              <a:t>Click to edit Master text styles</a:t>
            </a:r>
          </a:p>
        </p:txBody>
      </p:sp>
      <p:sp>
        <p:nvSpPr>
          <p:cNvPr id="9" name="Rectangle 6"/>
          <p:cNvSpPr>
            <a:spLocks noGrp="1" noChangeArrowheads="1"/>
          </p:cNvSpPr>
          <p:nvPr>
            <p:ph type="dt" sz="half" idx="12"/>
          </p:nvPr>
        </p:nvSpPr>
        <p:spPr/>
        <p:txBody>
          <a:bodyPr/>
          <a:lstStyle>
            <a:lvl1pPr>
              <a:defRPr sz="1200" b="1">
                <a:solidFill>
                  <a:schemeClr val="bg1"/>
                </a:solidFill>
                <a:latin typeface="+mn-lt"/>
              </a:defRPr>
            </a:lvl1pPr>
          </a:lstStyle>
          <a:p>
            <a:pPr>
              <a:defRPr/>
            </a:pPr>
            <a:endParaRPr lang="en-GB">
              <a:solidFill>
                <a:srgbClr val="FFFFFF"/>
              </a:solidFill>
            </a:endParaRPr>
          </a:p>
        </p:txBody>
      </p:sp>
      <p:sp>
        <p:nvSpPr>
          <p:cNvPr id="10" name="Rectangle 8"/>
          <p:cNvSpPr>
            <a:spLocks noGrp="1" noChangeArrowheads="1"/>
          </p:cNvSpPr>
          <p:nvPr>
            <p:ph type="sldNum" sz="quarter" idx="13"/>
          </p:nvPr>
        </p:nvSpPr>
        <p:spPr/>
        <p:txBody>
          <a:bodyPr/>
          <a:lstStyle>
            <a:lvl1pPr>
              <a:defRPr sz="1400">
                <a:solidFill>
                  <a:schemeClr val="bg1"/>
                </a:solidFill>
                <a:latin typeface="+mn-lt"/>
              </a:defRPr>
            </a:lvl1pPr>
          </a:lstStyle>
          <a:p>
            <a:pPr>
              <a:defRPr/>
            </a:pPr>
            <a:fld id="{97BE3512-3286-4403-925F-06B64A667A83}" type="slidenum">
              <a:rPr lang="en-GB">
                <a:solidFill>
                  <a:srgbClr val="FFFFFF"/>
                </a:solidFill>
              </a:rPr>
              <a:pPr>
                <a:defRPr/>
              </a:pPr>
              <a:t>‹#›</a:t>
            </a:fld>
            <a:endParaRPr lang="en-GB" dirty="0">
              <a:solidFill>
                <a:srgbClr val="FFFFFF"/>
              </a:solidFill>
            </a:endParaRPr>
          </a:p>
        </p:txBody>
      </p:sp>
    </p:spTree>
    <p:extLst>
      <p:ext uri="{BB962C8B-B14F-4D97-AF65-F5344CB8AC3E}">
        <p14:creationId xmlns:p14="http://schemas.microsoft.com/office/powerpoint/2010/main" val="32797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sz="900">
                <a:latin typeface="+mj-lt"/>
              </a:defRPr>
            </a:lvl1pPr>
          </a:lstStyle>
          <a:p>
            <a:pPr>
              <a:defRPr/>
            </a:pPr>
            <a:endParaRPr lang="en-GB" sz="1400">
              <a:solidFill>
                <a:srgbClr val="000000"/>
              </a:solidFill>
              <a:latin typeface="Arial" charset="0"/>
            </a:endParaRPr>
          </a:p>
          <a:p>
            <a:pPr>
              <a:defRPr/>
            </a:pPr>
            <a:fld id="{FB229B94-FB33-4E16-802D-18A1D0B4C4E5}"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974764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793006"/>
          </a:xfrm>
        </p:spPr>
        <p:txBody>
          <a:bodyPr/>
          <a:lstStyle>
            <a:lvl1pPr marL="88900" inden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2348881"/>
            <a:ext cx="8229600" cy="3672508"/>
          </a:xfrm>
        </p:spPr>
        <p:txBody>
          <a:bodyPr/>
          <a:lstStyle>
            <a:lvl1pPr marL="177800" indent="-177800">
              <a:defRPr/>
            </a:lvl1pPr>
            <a:lvl2pPr marL="723900" indent="-368300">
              <a:defRPr/>
            </a:lvl2pPr>
            <a:lvl3pPr marL="1257300" indent="-342900">
              <a:buFont typeface="Arial" pitchFamily="34" charset="0"/>
              <a:buChar char="•"/>
              <a:defRPr/>
            </a:lvl3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a:xfrm>
            <a:off x="8459788" y="6453188"/>
            <a:ext cx="371475" cy="268287"/>
          </a:xfrm>
        </p:spPr>
        <p:txBody>
          <a:bodyPr/>
          <a:lstStyle>
            <a:lvl1pPr>
              <a:defRPr sz="900">
                <a:solidFill>
                  <a:srgbClr val="0F5494"/>
                </a:solidFill>
                <a:latin typeface="+mj-lt"/>
              </a:defRPr>
            </a:lvl1pPr>
          </a:lstStyle>
          <a:p>
            <a:pPr>
              <a:defRPr/>
            </a:pPr>
            <a:fld id="{49A30198-25A0-4A27-BA42-FD8248FF9D59}" type="slidenum">
              <a:rPr lang="en-GB"/>
              <a:pPr>
                <a:defRPr/>
              </a:pPr>
              <a:t>‹#›</a:t>
            </a:fld>
            <a:endParaRPr lang="en-GB" dirty="0"/>
          </a:p>
        </p:txBody>
      </p:sp>
    </p:spTree>
    <p:extLst>
      <p:ext uri="{BB962C8B-B14F-4D97-AF65-F5344CB8AC3E}">
        <p14:creationId xmlns:p14="http://schemas.microsoft.com/office/powerpoint/2010/main" val="7433710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sz="1400">
                <a:latin typeface="Arial" charset="0"/>
              </a:defRPr>
            </a:lvl1pPr>
          </a:lstStyle>
          <a:p>
            <a:pPr>
              <a:defRPr/>
            </a:pPr>
            <a:fld id="{380BE08D-43CF-4BFB-A50D-A85608A170E3}"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193713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sz="1400">
                <a:latin typeface="Arial" charset="0"/>
              </a:defRPr>
            </a:lvl1pPr>
          </a:lstStyle>
          <a:p>
            <a:pPr>
              <a:defRPr/>
            </a:pPr>
            <a:fld id="{561F6A18-C19B-49B5-9F6C-61A7FF52E002}"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0633184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pPr>
              <a:defRPr/>
            </a:pPr>
            <a:endParaRPr lang="en-GB"/>
          </a:p>
        </p:txBody>
      </p:sp>
      <p:sp>
        <p:nvSpPr>
          <p:cNvPr id="8" name="Footer Placeholder 7"/>
          <p:cNvSpPr>
            <a:spLocks noGrp="1"/>
          </p:cNvSpPr>
          <p:nvPr>
            <p:ph type="ftr" sz="quarter" idx="11"/>
          </p:nvPr>
        </p:nvSpPr>
        <p:spPr/>
        <p:txBody>
          <a:bodyPr/>
          <a:lstStyle>
            <a:lvl1pPr>
              <a:defRPr/>
            </a:lvl1pPr>
          </a:lstStyle>
          <a:p>
            <a:pPr>
              <a:defRPr/>
            </a:pPr>
            <a:endParaRPr lang="en-GB"/>
          </a:p>
        </p:txBody>
      </p:sp>
      <p:sp>
        <p:nvSpPr>
          <p:cNvPr id="9" name="Slide Number Placeholder 8"/>
          <p:cNvSpPr>
            <a:spLocks noGrp="1"/>
          </p:cNvSpPr>
          <p:nvPr>
            <p:ph type="sldNum" sz="quarter" idx="12"/>
          </p:nvPr>
        </p:nvSpPr>
        <p:spPr/>
        <p:txBody>
          <a:bodyPr/>
          <a:lstStyle>
            <a:lvl1pPr>
              <a:defRPr sz="1400">
                <a:latin typeface="Arial" charset="0"/>
              </a:defRPr>
            </a:lvl1pPr>
          </a:lstStyle>
          <a:p>
            <a:pPr>
              <a:defRPr/>
            </a:pPr>
            <a:fld id="{4B907902-40DC-4227-8BAC-9DD9CA77C997}"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1657211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Footer Placeholder 3"/>
          <p:cNvSpPr>
            <a:spLocks noGrp="1"/>
          </p:cNvSpPr>
          <p:nvPr>
            <p:ph type="ftr" sz="quarter" idx="11"/>
          </p:nvPr>
        </p:nvSpPr>
        <p:spPr/>
        <p:txBody>
          <a:bodyPr/>
          <a:lstStyle>
            <a:lvl1pPr>
              <a:defRPr/>
            </a:lvl1pPr>
          </a:lstStyle>
          <a:p>
            <a:pPr>
              <a:defRPr/>
            </a:pPr>
            <a:endParaRPr lang="en-GB"/>
          </a:p>
        </p:txBody>
      </p:sp>
      <p:sp>
        <p:nvSpPr>
          <p:cNvPr id="5" name="Slide Number Placeholder 4"/>
          <p:cNvSpPr>
            <a:spLocks noGrp="1"/>
          </p:cNvSpPr>
          <p:nvPr>
            <p:ph type="sldNum" sz="quarter" idx="12"/>
          </p:nvPr>
        </p:nvSpPr>
        <p:spPr/>
        <p:txBody>
          <a:bodyPr/>
          <a:lstStyle>
            <a:lvl1pPr>
              <a:defRPr sz="1400">
                <a:latin typeface="Arial" charset="0"/>
              </a:defRPr>
            </a:lvl1pPr>
          </a:lstStyle>
          <a:p>
            <a:pPr>
              <a:defRPr/>
            </a:pPr>
            <a:fld id="{EA188301-04CD-44F4-A39B-25C2D97555EB}"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26112612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Footer Placeholder 2"/>
          <p:cNvSpPr>
            <a:spLocks noGrp="1"/>
          </p:cNvSpPr>
          <p:nvPr>
            <p:ph type="ftr" sz="quarter" idx="11"/>
          </p:nvPr>
        </p:nvSpPr>
        <p:spPr/>
        <p:txBody>
          <a:bodyPr/>
          <a:lstStyle>
            <a:lvl1pPr>
              <a:defRPr/>
            </a:lvl1pPr>
          </a:lstStyle>
          <a:p>
            <a:pPr>
              <a:defRPr/>
            </a:pPr>
            <a:endParaRPr lang="en-GB"/>
          </a:p>
        </p:txBody>
      </p:sp>
      <p:sp>
        <p:nvSpPr>
          <p:cNvPr id="4" name="Slide Number Placeholder 3"/>
          <p:cNvSpPr>
            <a:spLocks noGrp="1"/>
          </p:cNvSpPr>
          <p:nvPr>
            <p:ph type="sldNum" sz="quarter" idx="12"/>
          </p:nvPr>
        </p:nvSpPr>
        <p:spPr/>
        <p:txBody>
          <a:bodyPr/>
          <a:lstStyle>
            <a:lvl1pPr>
              <a:defRPr sz="1400">
                <a:latin typeface="Arial" charset="0"/>
              </a:defRPr>
            </a:lvl1pPr>
          </a:lstStyle>
          <a:p>
            <a:pPr>
              <a:defRPr/>
            </a:pPr>
            <a:fld id="{9CAC0314-3D01-4785-9F6A-8B89772A5FBD}"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517070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793006"/>
          </a:xfrm>
        </p:spPr>
        <p:txBody>
          <a:bodyPr/>
          <a:lstStyle>
            <a:lvl1pPr marL="88900" indent="0">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2348881"/>
            <a:ext cx="8229600" cy="3672508"/>
          </a:xfrm>
        </p:spPr>
        <p:txBody>
          <a:bodyPr/>
          <a:lstStyle>
            <a:lvl1pPr marL="177800" indent="-177800">
              <a:defRPr/>
            </a:lvl1pPr>
            <a:lvl2pPr marL="723900" indent="-368300">
              <a:defRPr/>
            </a:lvl2pPr>
            <a:lvl3pPr marL="1257300" indent="-342900">
              <a:buFont typeface="Arial" pitchFamily="34" charset="0"/>
              <a:buChar char="•"/>
              <a:defRPr/>
            </a:lvl3pPr>
          </a:lstStyle>
          <a:p>
            <a:pPr lvl="0"/>
            <a:r>
              <a:rPr lang="en-US" dirty="0" smtClean="0"/>
              <a:t>Click to edit Master text styles</a:t>
            </a:r>
          </a:p>
          <a:p>
            <a:pPr lvl="1"/>
            <a:r>
              <a:rPr lang="en-US" dirty="0" smtClean="0"/>
              <a:t>Second level</a:t>
            </a:r>
          </a:p>
          <a:p>
            <a:pPr lvl="2"/>
            <a:r>
              <a:rPr lang="en-US" dirty="0" smtClean="0"/>
              <a:t>	Third level</a:t>
            </a:r>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sz="1000">
                <a:latin typeface="+mj-lt"/>
              </a:defRPr>
            </a:lvl1pPr>
          </a:lstStyle>
          <a:p>
            <a:fld id="{F3649A0F-F272-4D8B-8A00-9FEB1D8D47BD}" type="slidenum">
              <a:rPr lang="en-GB" smtClean="0"/>
              <a:pPr/>
              <a:t>‹#›</a:t>
            </a:fld>
            <a:endParaRPr lang="en-GB" dirty="0"/>
          </a:p>
        </p:txBody>
      </p:sp>
    </p:spTree>
    <p:extLst>
      <p:ext uri="{BB962C8B-B14F-4D97-AF65-F5344CB8AC3E}">
        <p14:creationId xmlns:p14="http://schemas.microsoft.com/office/powerpoint/2010/main" val="313990777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sz="1400">
                <a:latin typeface="Arial" charset="0"/>
              </a:defRPr>
            </a:lvl1pPr>
          </a:lstStyle>
          <a:p>
            <a:pPr>
              <a:defRPr/>
            </a:pPr>
            <a:fld id="{7B0E41D2-6BF3-454E-8238-90D20832FFC9}"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974138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Footer Placeholder 5"/>
          <p:cNvSpPr>
            <a:spLocks noGrp="1"/>
          </p:cNvSpPr>
          <p:nvPr>
            <p:ph type="ftr" sz="quarter" idx="11"/>
          </p:nvPr>
        </p:nvSpPr>
        <p:spPr/>
        <p:txBody>
          <a:bodyPr/>
          <a:lstStyle>
            <a:lvl1pPr>
              <a:defRPr/>
            </a:lvl1pPr>
          </a:lstStyle>
          <a:p>
            <a:pPr>
              <a:defRPr/>
            </a:pPr>
            <a:endParaRPr lang="en-GB"/>
          </a:p>
        </p:txBody>
      </p:sp>
      <p:sp>
        <p:nvSpPr>
          <p:cNvPr id="7" name="Slide Number Placeholder 6"/>
          <p:cNvSpPr>
            <a:spLocks noGrp="1"/>
          </p:cNvSpPr>
          <p:nvPr>
            <p:ph type="sldNum" sz="quarter" idx="12"/>
          </p:nvPr>
        </p:nvSpPr>
        <p:spPr/>
        <p:txBody>
          <a:bodyPr/>
          <a:lstStyle>
            <a:lvl1pPr>
              <a:defRPr sz="1400">
                <a:latin typeface="Arial" charset="0"/>
              </a:defRPr>
            </a:lvl1pPr>
          </a:lstStyle>
          <a:p>
            <a:pPr>
              <a:defRPr/>
            </a:pPr>
            <a:fld id="{5458858B-FBC8-4441-BCA3-AB34EFC0B2F2}"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0096250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sz="1400">
                <a:latin typeface="Arial" charset="0"/>
              </a:defRPr>
            </a:lvl1pPr>
          </a:lstStyle>
          <a:p>
            <a:pPr>
              <a:defRPr/>
            </a:pPr>
            <a:fld id="{44351694-08B1-4928-AC67-4407312A981A}"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830325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sz="1400">
                <a:latin typeface="Arial" charset="0"/>
              </a:defRPr>
            </a:lvl1pPr>
          </a:lstStyle>
          <a:p>
            <a:pPr>
              <a:defRPr/>
            </a:pPr>
            <a:fld id="{3FD9E929-AB1E-4147-8560-2123C191D9FF}" type="slidenum">
              <a:rPr lang="en-GB">
                <a:solidFill>
                  <a:srgbClr val="000000"/>
                </a:solidFill>
              </a:rPr>
              <a:pPr>
                <a:defRPr/>
              </a:pPr>
              <a:t>‹#›</a:t>
            </a:fld>
            <a:endParaRPr lang="en-GB">
              <a:solidFill>
                <a:srgbClr val="000000"/>
              </a:solidFill>
            </a:endParaRPr>
          </a:p>
        </p:txBody>
      </p:sp>
    </p:spTree>
    <p:extLst>
      <p:ext uri="{BB962C8B-B14F-4D97-AF65-F5344CB8AC3E}">
        <p14:creationId xmlns:p14="http://schemas.microsoft.com/office/powerpoint/2010/main" val="4261246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B9ED0EF6-C031-42E2-A246-15EAC6C7F16D}" type="slidenum">
              <a:rPr lang="en-GB"/>
              <a:pPr/>
              <a:t>‹#›</a:t>
            </a:fld>
            <a:endParaRPr lang="en-GB" dirty="0"/>
          </a:p>
        </p:txBody>
      </p:sp>
    </p:spTree>
    <p:extLst>
      <p:ext uri="{BB962C8B-B14F-4D97-AF65-F5344CB8AC3E}">
        <p14:creationId xmlns:p14="http://schemas.microsoft.com/office/powerpoint/2010/main" val="2602375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CE25E8E0-C1EA-42C4-9805-CAAD75D13374}" type="slidenum">
              <a:rPr lang="en-GB"/>
              <a:pPr/>
              <a:t>‹#›</a:t>
            </a:fld>
            <a:endParaRPr lang="en-GB" dirty="0"/>
          </a:p>
        </p:txBody>
      </p:sp>
    </p:spTree>
    <p:extLst>
      <p:ext uri="{BB962C8B-B14F-4D97-AF65-F5344CB8AC3E}">
        <p14:creationId xmlns:p14="http://schemas.microsoft.com/office/powerpoint/2010/main" val="1485122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dirty="0"/>
          </a:p>
        </p:txBody>
      </p:sp>
      <p:sp>
        <p:nvSpPr>
          <p:cNvPr id="8" name="Footer Placeholder 7"/>
          <p:cNvSpPr>
            <a:spLocks noGrp="1"/>
          </p:cNvSpPr>
          <p:nvPr>
            <p:ph type="ftr" sz="quarter" idx="11"/>
          </p:nvPr>
        </p:nvSpPr>
        <p:spPr/>
        <p:txBody>
          <a:bodyPr/>
          <a:lstStyle>
            <a:lvl1pPr>
              <a:defRPr/>
            </a:lvl1pPr>
          </a:lstStyle>
          <a:p>
            <a:endParaRPr lang="en-GB" dirty="0"/>
          </a:p>
        </p:txBody>
      </p:sp>
      <p:sp>
        <p:nvSpPr>
          <p:cNvPr id="9" name="Slide Number Placeholder 8"/>
          <p:cNvSpPr>
            <a:spLocks noGrp="1"/>
          </p:cNvSpPr>
          <p:nvPr>
            <p:ph type="sldNum" sz="quarter" idx="12"/>
          </p:nvPr>
        </p:nvSpPr>
        <p:spPr/>
        <p:txBody>
          <a:bodyPr/>
          <a:lstStyle>
            <a:lvl1pPr>
              <a:defRPr/>
            </a:lvl1pPr>
          </a:lstStyle>
          <a:p>
            <a:fld id="{D03A1802-8089-4048-A9BA-6CE7F359A7C9}" type="slidenum">
              <a:rPr lang="en-GB"/>
              <a:pPr/>
              <a:t>‹#›</a:t>
            </a:fld>
            <a:endParaRPr lang="en-GB" dirty="0"/>
          </a:p>
        </p:txBody>
      </p:sp>
    </p:spTree>
    <p:extLst>
      <p:ext uri="{BB962C8B-B14F-4D97-AF65-F5344CB8AC3E}">
        <p14:creationId xmlns:p14="http://schemas.microsoft.com/office/powerpoint/2010/main" val="1661610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dirty="0"/>
          </a:p>
        </p:txBody>
      </p:sp>
      <p:sp>
        <p:nvSpPr>
          <p:cNvPr id="4" name="Footer Placeholder 3"/>
          <p:cNvSpPr>
            <a:spLocks noGrp="1"/>
          </p:cNvSpPr>
          <p:nvPr>
            <p:ph type="ftr" sz="quarter" idx="11"/>
          </p:nvPr>
        </p:nvSpPr>
        <p:spPr/>
        <p:txBody>
          <a:bodyPr/>
          <a:lstStyle>
            <a:lvl1pPr>
              <a:defRPr/>
            </a:lvl1pPr>
          </a:lstStyle>
          <a:p>
            <a:endParaRPr lang="en-GB" dirty="0"/>
          </a:p>
        </p:txBody>
      </p:sp>
      <p:sp>
        <p:nvSpPr>
          <p:cNvPr id="5" name="Slide Number Placeholder 4"/>
          <p:cNvSpPr>
            <a:spLocks noGrp="1"/>
          </p:cNvSpPr>
          <p:nvPr>
            <p:ph type="sldNum" sz="quarter" idx="12"/>
          </p:nvPr>
        </p:nvSpPr>
        <p:spPr/>
        <p:txBody>
          <a:bodyPr/>
          <a:lstStyle>
            <a:lvl1pPr>
              <a:defRPr/>
            </a:lvl1pPr>
          </a:lstStyle>
          <a:p>
            <a:fld id="{EA2669E4-4970-4DCD-81D3-680C3E6D682F}" type="slidenum">
              <a:rPr lang="en-GB"/>
              <a:pPr/>
              <a:t>‹#›</a:t>
            </a:fld>
            <a:endParaRPr lang="en-GB" dirty="0"/>
          </a:p>
        </p:txBody>
      </p:sp>
    </p:spTree>
    <p:extLst>
      <p:ext uri="{BB962C8B-B14F-4D97-AF65-F5344CB8AC3E}">
        <p14:creationId xmlns:p14="http://schemas.microsoft.com/office/powerpoint/2010/main" val="4079050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dirty="0"/>
          </a:p>
        </p:txBody>
      </p:sp>
      <p:sp>
        <p:nvSpPr>
          <p:cNvPr id="3" name="Footer Placeholder 2"/>
          <p:cNvSpPr>
            <a:spLocks noGrp="1"/>
          </p:cNvSpPr>
          <p:nvPr>
            <p:ph type="ftr" sz="quarter" idx="11"/>
          </p:nvPr>
        </p:nvSpPr>
        <p:spPr/>
        <p:txBody>
          <a:bodyPr/>
          <a:lstStyle>
            <a:lvl1pPr>
              <a:defRPr/>
            </a:lvl1pPr>
          </a:lstStyle>
          <a:p>
            <a:endParaRPr lang="en-GB" dirty="0"/>
          </a:p>
        </p:txBody>
      </p:sp>
      <p:sp>
        <p:nvSpPr>
          <p:cNvPr id="4" name="Slide Number Placeholder 3"/>
          <p:cNvSpPr>
            <a:spLocks noGrp="1"/>
          </p:cNvSpPr>
          <p:nvPr>
            <p:ph type="sldNum" sz="quarter" idx="12"/>
          </p:nvPr>
        </p:nvSpPr>
        <p:spPr/>
        <p:txBody>
          <a:bodyPr/>
          <a:lstStyle>
            <a:lvl1pPr>
              <a:defRPr/>
            </a:lvl1pPr>
          </a:lstStyle>
          <a:p>
            <a:fld id="{C29E5221-74E3-4A67-892D-05E58E36E877}" type="slidenum">
              <a:rPr lang="en-GB"/>
              <a:pPr/>
              <a:t>‹#›</a:t>
            </a:fld>
            <a:endParaRPr lang="en-GB" dirty="0"/>
          </a:p>
        </p:txBody>
      </p:sp>
    </p:spTree>
    <p:extLst>
      <p:ext uri="{BB962C8B-B14F-4D97-AF65-F5344CB8AC3E}">
        <p14:creationId xmlns:p14="http://schemas.microsoft.com/office/powerpoint/2010/main" val="4065408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97C6DD64-2A30-4A14-8487-6B3F02A945DA}" type="slidenum">
              <a:rPr lang="en-GB"/>
              <a:pPr/>
              <a:t>‹#›</a:t>
            </a:fld>
            <a:endParaRPr lang="en-GB" dirty="0"/>
          </a:p>
        </p:txBody>
      </p:sp>
    </p:spTree>
    <p:extLst>
      <p:ext uri="{BB962C8B-B14F-4D97-AF65-F5344CB8AC3E}">
        <p14:creationId xmlns:p14="http://schemas.microsoft.com/office/powerpoint/2010/main" val="1799690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9FABB1FF-16F1-4832-A71A-439982CDB4D2}" type="slidenum">
              <a:rPr lang="en-GB"/>
              <a:pPr/>
              <a:t>‹#›</a:t>
            </a:fld>
            <a:endParaRPr lang="en-GB" dirty="0"/>
          </a:p>
        </p:txBody>
      </p:sp>
    </p:spTree>
    <p:extLst>
      <p:ext uri="{BB962C8B-B14F-4D97-AF65-F5344CB8AC3E}">
        <p14:creationId xmlns:p14="http://schemas.microsoft.com/office/powerpoint/2010/main" val="1933201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tretch>
            <a:fillRect/>
          </a:stretch>
        </p:blipFill>
        <p:spPr bwMode="auto">
          <a:xfrm>
            <a:off x="4335653" y="6542675"/>
            <a:ext cx="474664" cy="31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dirty="0"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dirty="0" smtClean="0"/>
              <a:t>Second </a:t>
            </a:r>
            <a:r>
              <a:rPr lang="fr-BE" dirty="0" err="1" smtClean="0"/>
              <a:t>level</a:t>
            </a:r>
            <a:endParaRPr lang="en-GB" dirty="0" smtClean="0"/>
          </a:p>
          <a:p>
            <a:pPr lvl="1"/>
            <a:r>
              <a:rPr lang="en-GB" dirty="0" smtClean="0"/>
              <a:t>Third level</a:t>
            </a:r>
          </a:p>
          <a:p>
            <a:pPr lvl="2"/>
            <a:r>
              <a:rPr lang="en-GB" dirty="0"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900" baseline="0">
                <a:solidFill>
                  <a:srgbClr val="0F5494"/>
                </a:solidFill>
                <a:latin typeface="+mj-lt"/>
              </a:defRPr>
            </a:lvl1pPr>
          </a:lstStyle>
          <a:p>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900" baseline="0">
                <a:solidFill>
                  <a:srgbClr val="0F5494"/>
                </a:solidFill>
                <a:latin typeface="+mj-lt"/>
              </a:defRPr>
            </a:lvl1pPr>
          </a:lstStyle>
          <a:p>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endParaRPr lang="en-GB" dirty="0" smtClean="0"/>
          </a:p>
          <a:p>
            <a:fld id="{80A6BB90-9756-45ED-8771-78836E816BE0}" type="slidenum">
              <a:rPr lang="en-GB" sz="900" smtClean="0">
                <a:latin typeface="+mj-lt"/>
              </a:rPr>
              <a:pPr/>
              <a:t>‹#›</a:t>
            </a:fld>
            <a:endParaRPr lang="en-GB" sz="900" dirty="0">
              <a:latin typeface="+mj-lt"/>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41" name="Picture 17"/>
          <p:cNvPicPr>
            <a:picLocks noChangeAspect="1" noChangeArrowheads="1"/>
          </p:cNvPicPr>
          <p:nvPr userDrawn="1"/>
        </p:nvPicPr>
        <p:blipFill>
          <a:blip r:embed="rId14">
            <a:extLst>
              <a:ext uri="{28A0092B-C50C-407E-A947-70E740481C1C}">
                <a14:useLocalDpi xmlns:a14="http://schemas.microsoft.com/office/drawing/2010/main" val="0"/>
              </a:ext>
            </a:extLst>
          </a:blip>
          <a:stretch>
            <a:fillRect/>
          </a:stretch>
        </p:blipFill>
        <p:spPr bwMode="auto">
          <a:xfrm>
            <a:off x="3961212" y="264092"/>
            <a:ext cx="1429539" cy="994229"/>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marL="88900" indent="0"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431800" indent="-342900" algn="l" rtl="0" fontAlgn="base">
        <a:spcBef>
          <a:spcPct val="20000"/>
        </a:spcBef>
        <a:spcAft>
          <a:spcPct val="0"/>
        </a:spcAft>
        <a:buClr>
          <a:srgbClr val="E7511E"/>
        </a:buClr>
        <a:buSzPct val="110000"/>
        <a:buFont typeface="Arial" pitchFamily="34" charset="0"/>
        <a:buChar char="•"/>
        <a:defRPr sz="2400" i="1">
          <a:solidFill>
            <a:srgbClr val="0F5494"/>
          </a:solidFill>
          <a:latin typeface="+mn-lt"/>
          <a:ea typeface="+mn-ea"/>
          <a:cs typeface="+mn-cs"/>
        </a:defRPr>
      </a:lvl1pPr>
      <a:lvl2pPr marL="723900" indent="-368300" algn="l" rtl="0" fontAlgn="base">
        <a:spcBef>
          <a:spcPct val="20000"/>
        </a:spcBef>
        <a:spcAft>
          <a:spcPct val="0"/>
        </a:spcAft>
        <a:buClr>
          <a:srgbClr val="009FBA"/>
        </a:buClr>
        <a:buChar char="•"/>
        <a:defRPr sz="2000" b="1">
          <a:solidFill>
            <a:srgbClr val="0F5494"/>
          </a:solidFill>
          <a:latin typeface="+mn-lt"/>
        </a:defRPr>
      </a:lvl2pPr>
      <a:lvl3pPr marL="1257300" indent="-355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charset="0"/>
        </a:defRPr>
      </a:lvl4pPr>
      <a:lvl5pPr marL="2057400" indent="-228600" algn="l" rtl="0" fontAlgn="base">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900" baseline="0">
                <a:solidFill>
                  <a:srgbClr val="0F5494"/>
                </a:solidFill>
                <a:latin typeface="+mj-lt"/>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900" baseline="0">
                <a:solidFill>
                  <a:srgbClr val="0F5494"/>
                </a:solidFill>
                <a:latin typeface="+mj-lt"/>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endParaRPr lang="en-GB">
              <a:solidFill>
                <a:srgbClr val="000000"/>
              </a:solidFill>
            </a:endParaRPr>
          </a:p>
          <a:p>
            <a:pPr>
              <a:defRPr/>
            </a:pPr>
            <a:fld id="{A9F81967-5203-4389-8912-5E8E2BFF2D06}" type="slidenum">
              <a:rPr lang="en-GB" sz="900">
                <a:solidFill>
                  <a:srgbClr val="000000"/>
                </a:solidFill>
                <a:latin typeface="Verdana"/>
              </a:rPr>
              <a:pPr>
                <a:defRPr/>
              </a:pPr>
              <a:t>‹#›</a:t>
            </a:fld>
            <a:endParaRPr lang="en-GB" sz="900">
              <a:solidFill>
                <a:srgbClr val="000000"/>
              </a:solidFill>
              <a:latin typeface="Verdana"/>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solidFill>
                <a:srgbClr val="FFFFFF"/>
              </a:solidFill>
            </a:endParaRPr>
          </a:p>
        </p:txBody>
      </p:sp>
      <p:pic>
        <p:nvPicPr>
          <p:cNvPr id="1032" name="Picture 9"/>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960813" y="260350"/>
            <a:ext cx="1430337"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4335463" y="6542088"/>
            <a:ext cx="474662"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90488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hdr="0" ftr="0" dt="0"/>
  <p:txStyles>
    <p:titleStyle>
      <a:lvl1pPr marL="88900" indent="-88900" algn="l" rtl="0" eaLnBrk="0" fontAlgn="base" hangingPunct="0">
        <a:spcBef>
          <a:spcPct val="0"/>
        </a:spcBef>
        <a:spcAft>
          <a:spcPct val="0"/>
        </a:spcAft>
        <a:defRPr sz="3000" b="1">
          <a:solidFill>
            <a:srgbClr val="0F5494"/>
          </a:solidFill>
          <a:latin typeface="+mj-lt"/>
          <a:ea typeface="+mj-ea"/>
          <a:cs typeface="+mj-cs"/>
        </a:defRPr>
      </a:lvl1pPr>
      <a:lvl2pPr marL="88900" indent="-88900" algn="l" rtl="0" eaLnBrk="0" fontAlgn="base" hangingPunct="0">
        <a:spcBef>
          <a:spcPct val="0"/>
        </a:spcBef>
        <a:spcAft>
          <a:spcPct val="0"/>
        </a:spcAft>
        <a:defRPr sz="3000" b="1">
          <a:solidFill>
            <a:srgbClr val="0F5494"/>
          </a:solidFill>
          <a:latin typeface="Verdana" pitchFamily="34" charset="0"/>
        </a:defRPr>
      </a:lvl2pPr>
      <a:lvl3pPr marL="88900" indent="-88900" algn="l" rtl="0" eaLnBrk="0" fontAlgn="base" hangingPunct="0">
        <a:spcBef>
          <a:spcPct val="0"/>
        </a:spcBef>
        <a:spcAft>
          <a:spcPct val="0"/>
        </a:spcAft>
        <a:defRPr sz="3000" b="1">
          <a:solidFill>
            <a:srgbClr val="0F5494"/>
          </a:solidFill>
          <a:latin typeface="Verdana" pitchFamily="34" charset="0"/>
        </a:defRPr>
      </a:lvl3pPr>
      <a:lvl4pPr marL="88900" indent="-88900" algn="l" rtl="0" eaLnBrk="0" fontAlgn="base" hangingPunct="0">
        <a:spcBef>
          <a:spcPct val="0"/>
        </a:spcBef>
        <a:spcAft>
          <a:spcPct val="0"/>
        </a:spcAft>
        <a:defRPr sz="3000" b="1">
          <a:solidFill>
            <a:srgbClr val="0F5494"/>
          </a:solidFill>
          <a:latin typeface="Verdana" pitchFamily="34" charset="0"/>
        </a:defRPr>
      </a:lvl4pPr>
      <a:lvl5pPr marL="88900" indent="-88900"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88900" indent="-88900" algn="l" rtl="0" eaLnBrk="0" fontAlgn="base" hangingPunct="0">
        <a:spcBef>
          <a:spcPct val="20000"/>
        </a:spcBef>
        <a:spcAft>
          <a:spcPct val="0"/>
        </a:spcAft>
        <a:buClr>
          <a:schemeClr val="bg1"/>
        </a:buClr>
        <a:defRPr sz="2400" i="1">
          <a:solidFill>
            <a:srgbClr val="0F5494"/>
          </a:solidFill>
          <a:latin typeface="+mn-lt"/>
          <a:ea typeface="+mn-ea"/>
          <a:cs typeface="+mn-cs"/>
        </a:defRPr>
      </a:lvl1pPr>
      <a:lvl2pPr marL="723900" indent="-368300" algn="l" rtl="0" eaLnBrk="0" fontAlgn="base" hangingPunct="0">
        <a:spcBef>
          <a:spcPct val="20000"/>
        </a:spcBef>
        <a:spcAft>
          <a:spcPct val="0"/>
        </a:spcAft>
        <a:buClr>
          <a:srgbClr val="009FBA"/>
        </a:buClr>
        <a:buChar char="•"/>
        <a:defRPr sz="2000" b="1">
          <a:solidFill>
            <a:srgbClr val="0F5494"/>
          </a:solidFill>
          <a:latin typeface="+mn-lt"/>
        </a:defRPr>
      </a:lvl2pPr>
      <a:lvl3pPr marL="1257300" indent="-355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mailto:INEA-CEF-Energy-calls@ec.europa.eu"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1.png"/><Relationship Id="rId7" Type="http://schemas.openxmlformats.org/officeDocument/2006/relationships/hyperlink" Target="https://ec.europa.eu/inea/en/connecting-europe-facility/cef-transport/apply-funding/2017-cef-transport-sesar-call-proposal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ec.europa.eu/inea" TargetMode="Externa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340768"/>
            <a:ext cx="8136904" cy="2578769"/>
          </a:xfrm>
        </p:spPr>
        <p:txBody>
          <a:bodyPr/>
          <a:lstStyle/>
          <a:p>
            <a:pPr algn="l"/>
            <a:r>
              <a:rPr lang="fr-BE" sz="4400" dirty="0" smtClean="0"/>
              <a:t>(Almost) all you wanted to know about CEF application</a:t>
            </a:r>
            <a:endParaRPr lang="en-GB" sz="4400" dirty="0"/>
          </a:p>
        </p:txBody>
      </p:sp>
      <p:sp>
        <p:nvSpPr>
          <p:cNvPr id="5" name="Text Placeholder 4"/>
          <p:cNvSpPr>
            <a:spLocks noGrp="1"/>
          </p:cNvSpPr>
          <p:nvPr>
            <p:ph type="body" sz="quarter" idx="11"/>
          </p:nvPr>
        </p:nvSpPr>
        <p:spPr>
          <a:xfrm>
            <a:off x="827584" y="5589240"/>
            <a:ext cx="8136904" cy="576288"/>
          </a:xfrm>
        </p:spPr>
        <p:txBody>
          <a:bodyPr/>
          <a:lstStyle/>
          <a:p>
            <a:r>
              <a:rPr lang="fr-BE" b="1" dirty="0" smtClean="0"/>
              <a:t>Joanna Jablonska</a:t>
            </a:r>
            <a:endParaRPr lang="en-GB" b="1" dirty="0" smtClean="0"/>
          </a:p>
          <a:p>
            <a:r>
              <a:rPr lang="fr-BE" altLang="de-DE" dirty="0" smtClean="0"/>
              <a:t>Project manager, C1 - Transport</a:t>
            </a:r>
            <a:endParaRPr lang="en-GB" altLang="de-DE" dirty="0" smtClean="0"/>
          </a:p>
          <a:p>
            <a:r>
              <a:rPr lang="en-GB" altLang="de-DE" dirty="0" smtClean="0"/>
              <a:t>INEA - Innovation and Networks Executive Agency</a:t>
            </a:r>
            <a:endParaRPr lang="en-GB" altLang="de-DE" dirty="0"/>
          </a:p>
          <a:p>
            <a:endParaRPr lang="en-GB" dirty="0"/>
          </a:p>
        </p:txBody>
      </p:sp>
    </p:spTree>
    <p:extLst>
      <p:ext uri="{BB962C8B-B14F-4D97-AF65-F5344CB8AC3E}">
        <p14:creationId xmlns:p14="http://schemas.microsoft.com/office/powerpoint/2010/main" val="1922333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err="1" smtClean="0">
                <a:solidFill>
                  <a:srgbClr val="FF0000"/>
                </a:solidFill>
              </a:rPr>
              <a:t>Recommendations</a:t>
            </a:r>
            <a:r>
              <a:rPr lang="fr-BE" dirty="0" smtClean="0">
                <a:solidFill>
                  <a:srgbClr val="FF0000"/>
                </a:solidFill>
              </a:rPr>
              <a:t> </a:t>
            </a:r>
            <a:r>
              <a:rPr lang="fr-BE" dirty="0" err="1" smtClean="0">
                <a:solidFill>
                  <a:srgbClr val="FF0000"/>
                </a:solidFill>
              </a:rPr>
              <a:t>based</a:t>
            </a:r>
            <a:r>
              <a:rPr lang="fr-BE" dirty="0" smtClean="0">
                <a:solidFill>
                  <a:srgbClr val="FF0000"/>
                </a:solidFill>
              </a:rPr>
              <a:t> on applications:</a:t>
            </a:r>
            <a:endParaRPr lang="en-GB" dirty="0">
              <a:solidFill>
                <a:srgbClr val="FF0000"/>
              </a:solidFill>
            </a:endParaRPr>
          </a:p>
        </p:txBody>
      </p:sp>
      <p:sp>
        <p:nvSpPr>
          <p:cNvPr id="3" name="Content Placeholder 2"/>
          <p:cNvSpPr>
            <a:spLocks noGrp="1"/>
          </p:cNvSpPr>
          <p:nvPr>
            <p:ph idx="1"/>
          </p:nvPr>
        </p:nvSpPr>
        <p:spPr/>
        <p:txBody>
          <a:bodyPr/>
          <a:lstStyle/>
          <a:p>
            <a:r>
              <a:rPr lang="fr-BE" sz="2000" dirty="0" smtClean="0"/>
              <a:t>Detailed description of activities</a:t>
            </a:r>
          </a:p>
          <a:p>
            <a:r>
              <a:rPr lang="fr-BE" sz="2000" dirty="0" smtClean="0"/>
              <a:t>Proper number of milestones</a:t>
            </a:r>
          </a:p>
          <a:p>
            <a:r>
              <a:rPr lang="fr-BE" sz="2000" dirty="0" smtClean="0"/>
              <a:t>Build the case -match the priorities you are applying for</a:t>
            </a:r>
          </a:p>
          <a:p>
            <a:r>
              <a:rPr lang="fr-BE" sz="2000" dirty="0" smtClean="0"/>
              <a:t>Relevance – relevant to the call priority</a:t>
            </a:r>
          </a:p>
          <a:p>
            <a:r>
              <a:rPr lang="fr-BE" sz="2000" dirty="0" smtClean="0"/>
              <a:t>Maturity for investment actions – autorisation, financing, permitting, procurement</a:t>
            </a:r>
          </a:p>
          <a:p>
            <a:r>
              <a:rPr lang="fr-BE" sz="2000" dirty="0" smtClean="0"/>
              <a:t>Impact – </a:t>
            </a:r>
            <a:r>
              <a:rPr lang="fr-BE" sz="2000" dirty="0" err="1" smtClean="0"/>
              <a:t>demonstrate</a:t>
            </a:r>
            <a:r>
              <a:rPr lang="fr-BE" sz="2000" dirty="0" smtClean="0"/>
              <a:t> </a:t>
            </a:r>
            <a:r>
              <a:rPr lang="fr-BE" sz="2000" dirty="0" err="1" smtClean="0"/>
              <a:t>that</a:t>
            </a:r>
            <a:r>
              <a:rPr lang="fr-BE" sz="2000" dirty="0" smtClean="0"/>
              <a:t> </a:t>
            </a:r>
            <a:r>
              <a:rPr lang="fr-BE" sz="2000" dirty="0" err="1" smtClean="0"/>
              <a:t>you</a:t>
            </a:r>
            <a:r>
              <a:rPr lang="fr-BE" sz="2000" dirty="0" smtClean="0"/>
              <a:t> </a:t>
            </a:r>
            <a:r>
              <a:rPr lang="fr-BE" sz="2000" dirty="0" err="1" smtClean="0"/>
              <a:t>need</a:t>
            </a:r>
            <a:r>
              <a:rPr lang="fr-BE" sz="2000" dirty="0" smtClean="0"/>
              <a:t> CEF</a:t>
            </a:r>
          </a:p>
          <a:p>
            <a:r>
              <a:rPr lang="fr-BE" sz="2000" dirty="0" smtClean="0"/>
              <a:t>Quality (</a:t>
            </a:r>
            <a:r>
              <a:rPr lang="fr-BE" sz="2000" dirty="0" err="1" smtClean="0"/>
              <a:t>quantify</a:t>
            </a:r>
            <a:r>
              <a:rPr lang="fr-BE" sz="2000" dirty="0" smtClean="0"/>
              <a:t> </a:t>
            </a:r>
            <a:r>
              <a:rPr lang="fr-BE" sz="2000" dirty="0" err="1" smtClean="0"/>
              <a:t>what</a:t>
            </a:r>
            <a:r>
              <a:rPr lang="fr-BE" sz="2000" dirty="0" smtClean="0"/>
              <a:t> </a:t>
            </a:r>
            <a:r>
              <a:rPr lang="fr-BE" sz="2000" dirty="0" err="1" smtClean="0"/>
              <a:t>you</a:t>
            </a:r>
            <a:r>
              <a:rPr lang="fr-BE" sz="2000" dirty="0" smtClean="0"/>
              <a:t> </a:t>
            </a:r>
            <a:r>
              <a:rPr lang="fr-BE" sz="2000" dirty="0" err="1" smtClean="0"/>
              <a:t>want</a:t>
            </a:r>
            <a:r>
              <a:rPr lang="fr-BE" sz="2000" dirty="0" smtClean="0"/>
              <a:t> to do, </a:t>
            </a:r>
            <a:r>
              <a:rPr lang="fr-BE" sz="2000" dirty="0" err="1" smtClean="0"/>
              <a:t>complete</a:t>
            </a:r>
            <a:r>
              <a:rPr lang="fr-BE" sz="2000" dirty="0" smtClean="0"/>
              <a:t> design, clear so enabling the assessment, </a:t>
            </a:r>
            <a:r>
              <a:rPr lang="fr-BE" sz="2000" dirty="0" err="1" smtClean="0"/>
              <a:t>coherent</a:t>
            </a:r>
            <a:r>
              <a:rPr lang="fr-BE" sz="2000" dirty="0" smtClean="0"/>
              <a:t> – technical implementation and </a:t>
            </a:r>
            <a:r>
              <a:rPr lang="fr-BE" sz="2000" dirty="0" err="1" smtClean="0"/>
              <a:t>financial</a:t>
            </a:r>
            <a:r>
              <a:rPr lang="fr-BE" sz="2000" dirty="0" smtClean="0"/>
              <a:t> </a:t>
            </a:r>
            <a:r>
              <a:rPr lang="fr-BE" sz="2000" dirty="0" err="1" smtClean="0"/>
              <a:t>progress</a:t>
            </a:r>
            <a:r>
              <a:rPr lang="fr-BE" sz="2000" dirty="0" smtClean="0"/>
              <a:t>)</a:t>
            </a:r>
            <a:endParaRPr lang="en-GB" sz="2000" dirty="0"/>
          </a:p>
        </p:txBody>
      </p:sp>
    </p:spTree>
    <p:extLst>
      <p:ext uri="{BB962C8B-B14F-4D97-AF65-F5344CB8AC3E}">
        <p14:creationId xmlns:p14="http://schemas.microsoft.com/office/powerpoint/2010/main" val="2230877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395288" y="1339850"/>
            <a:ext cx="8229600" cy="576263"/>
          </a:xfrm>
        </p:spPr>
        <p:txBody>
          <a:bodyPr/>
          <a:lstStyle/>
          <a:p>
            <a:pPr eaLnBrk="1" hangingPunct="1"/>
            <a:r>
              <a:rPr lang="en-GB" altLang="en-US" sz="3200" dirty="0" smtClean="0">
                <a:solidFill>
                  <a:srgbClr val="FF0000"/>
                </a:solidFill>
              </a:rPr>
              <a:t>Eligible costs</a:t>
            </a:r>
          </a:p>
        </p:txBody>
      </p:sp>
      <p:sp>
        <p:nvSpPr>
          <p:cNvPr id="32771" name="Content Placeholder 2"/>
          <p:cNvSpPr>
            <a:spLocks noGrp="1"/>
          </p:cNvSpPr>
          <p:nvPr>
            <p:ph idx="1"/>
          </p:nvPr>
        </p:nvSpPr>
        <p:spPr>
          <a:xfrm>
            <a:off x="179388" y="1916113"/>
            <a:ext cx="8785225" cy="4537075"/>
          </a:xfrm>
        </p:spPr>
        <p:txBody>
          <a:bodyPr/>
          <a:lstStyle/>
          <a:p>
            <a:pPr marL="361950" lvl="1" indent="0" eaLnBrk="1" hangingPunct="1">
              <a:buClr>
                <a:srgbClr val="3E6FD2"/>
              </a:buClr>
              <a:buNone/>
              <a:defRPr/>
            </a:pPr>
            <a:endParaRPr lang="en-GB" altLang="en-US" b="0" dirty="0"/>
          </a:p>
          <a:p>
            <a:pPr marL="0" indent="0">
              <a:buNone/>
              <a:defRPr/>
            </a:pPr>
            <a:r>
              <a:rPr lang="en-GB" dirty="0"/>
              <a:t>I</a:t>
            </a:r>
            <a:r>
              <a:rPr lang="en-GB" b="0" dirty="0" smtClean="0"/>
              <a:t>ncurred </a:t>
            </a:r>
            <a:r>
              <a:rPr lang="en-GB" b="0" dirty="0"/>
              <a:t>by the beneficiary(</a:t>
            </a:r>
            <a:r>
              <a:rPr lang="en-GB" b="0" dirty="0" err="1"/>
              <a:t>ies</a:t>
            </a:r>
            <a:r>
              <a:rPr lang="en-GB" b="0" dirty="0"/>
              <a:t>), affiliated entities and implementing </a:t>
            </a:r>
            <a:r>
              <a:rPr lang="en-GB" b="0" dirty="0" smtClean="0"/>
              <a:t>bodies</a:t>
            </a:r>
          </a:p>
          <a:p>
            <a:pPr marL="0" indent="0">
              <a:defRPr/>
            </a:pPr>
            <a:endParaRPr lang="en-GB" b="0" dirty="0"/>
          </a:p>
          <a:p>
            <a:pPr marL="354013" lvl="1" indent="0">
              <a:defRPr/>
            </a:pPr>
            <a:r>
              <a:rPr lang="en-GB" b="0" dirty="0"/>
              <a:t> incurred during the action </a:t>
            </a:r>
            <a:r>
              <a:rPr lang="en-GB" b="0" dirty="0" smtClean="0"/>
              <a:t>duration</a:t>
            </a:r>
            <a:r>
              <a:rPr lang="en-GB" dirty="0"/>
              <a:t>. Start of eligibility of costs: as from the date of submission of the application</a:t>
            </a:r>
          </a:p>
          <a:p>
            <a:pPr marL="354013" lvl="1" indent="0">
              <a:defRPr/>
            </a:pPr>
            <a:r>
              <a:rPr lang="en-GB" b="0" dirty="0"/>
              <a:t> necessary for the implementation of the Action;</a:t>
            </a:r>
          </a:p>
          <a:p>
            <a:pPr marL="354013" lvl="1" indent="0">
              <a:defRPr/>
            </a:pPr>
            <a:r>
              <a:rPr lang="en-GB" b="0" dirty="0"/>
              <a:t> identifiable and verifiable;</a:t>
            </a:r>
          </a:p>
          <a:p>
            <a:pPr marL="354013" lvl="1" indent="0">
              <a:defRPr/>
            </a:pPr>
            <a:r>
              <a:rPr lang="en-GB" b="0" dirty="0"/>
              <a:t> comply with tax and social obligations;</a:t>
            </a:r>
          </a:p>
          <a:p>
            <a:pPr marL="354013" lvl="1" indent="0">
              <a:defRPr/>
            </a:pPr>
            <a:r>
              <a:rPr lang="en-GB" b="0" dirty="0"/>
              <a:t> reasonable, justified and comply with sound financial management </a:t>
            </a:r>
            <a:r>
              <a:rPr lang="en-GB" b="0" dirty="0" smtClean="0"/>
              <a:t>principles.</a:t>
            </a:r>
            <a:endParaRPr lang="en-GB" b="0" dirty="0"/>
          </a:p>
        </p:txBody>
      </p:sp>
      <p:sp>
        <p:nvSpPr>
          <p:cNvPr id="4" name="Slide Number Placeholder 3"/>
          <p:cNvSpPr>
            <a:spLocks noGrp="1"/>
          </p:cNvSpPr>
          <p:nvPr>
            <p:ph type="sldNum" sz="quarter" idx="12"/>
          </p:nvPr>
        </p:nvSpPr>
        <p:spPr/>
        <p:txBody>
          <a:bodyPr/>
          <a:lstStyle/>
          <a:p>
            <a:pPr>
              <a:defRPr/>
            </a:pPr>
            <a:fld id="{46A50371-EE5D-4874-A23C-8D79BD588691}" type="slidenum">
              <a:rPr lang="en-GB"/>
              <a:pPr>
                <a:defRPr/>
              </a:pPr>
              <a:t>11</a:t>
            </a:fld>
            <a:endParaRPr lang="en-GB" dirty="0"/>
          </a:p>
        </p:txBody>
      </p:sp>
    </p:spTree>
    <p:extLst>
      <p:ext uri="{BB962C8B-B14F-4D97-AF65-F5344CB8AC3E}">
        <p14:creationId xmlns:p14="http://schemas.microsoft.com/office/powerpoint/2010/main" val="39764522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1339850"/>
            <a:ext cx="9144000" cy="793750"/>
          </a:xfrm>
        </p:spPr>
        <p:txBody>
          <a:bodyPr/>
          <a:lstStyle/>
          <a:p>
            <a:pPr eaLnBrk="1" hangingPunct="1"/>
            <a:r>
              <a:rPr lang="en-GB" altLang="en-US" sz="2800" u="sng" dirty="0" smtClean="0">
                <a:solidFill>
                  <a:srgbClr val="FF0000"/>
                </a:solidFill>
              </a:rPr>
              <a:t>Costs incurred </a:t>
            </a:r>
            <a:r>
              <a:rPr lang="en-GB" altLang="en-US" sz="2800" dirty="0" smtClean="0">
                <a:solidFill>
                  <a:srgbClr val="FF0000"/>
                </a:solidFill>
              </a:rPr>
              <a:t>vs costs paid – CEF principle</a:t>
            </a:r>
          </a:p>
        </p:txBody>
      </p:sp>
      <p:sp>
        <p:nvSpPr>
          <p:cNvPr id="26627" name="Content Placeholder 2"/>
          <p:cNvSpPr>
            <a:spLocks noGrp="1"/>
          </p:cNvSpPr>
          <p:nvPr>
            <p:ph idx="1"/>
          </p:nvPr>
        </p:nvSpPr>
        <p:spPr>
          <a:xfrm>
            <a:off x="0" y="1989138"/>
            <a:ext cx="9109075" cy="4248174"/>
          </a:xfrm>
        </p:spPr>
        <p:txBody>
          <a:bodyPr/>
          <a:lstStyle/>
          <a:p>
            <a:pPr marL="0" indent="0" algn="ctr" eaLnBrk="1" hangingPunct="1">
              <a:buClr>
                <a:srgbClr val="3E6FD2"/>
              </a:buClr>
            </a:pPr>
            <a:r>
              <a:rPr lang="pl-PL" altLang="en-US" sz="1800" b="1" i="0" dirty="0" err="1" smtClean="0">
                <a:solidFill>
                  <a:srgbClr val="FF0000"/>
                </a:solidFill>
              </a:rPr>
              <a:t>Costs</a:t>
            </a:r>
            <a:r>
              <a:rPr lang="pl-PL" altLang="en-US" sz="1800" b="1" i="0" dirty="0" smtClean="0">
                <a:solidFill>
                  <a:srgbClr val="FF0000"/>
                </a:solidFill>
              </a:rPr>
              <a:t> </a:t>
            </a:r>
            <a:r>
              <a:rPr lang="pl-PL" altLang="en-US" sz="1800" b="1" i="0" dirty="0" err="1" smtClean="0">
                <a:solidFill>
                  <a:srgbClr val="FF0000"/>
                </a:solidFill>
              </a:rPr>
              <a:t>incurred</a:t>
            </a:r>
            <a:r>
              <a:rPr lang="pl-PL" altLang="en-US" sz="1800" b="1" i="0" dirty="0" smtClean="0">
                <a:solidFill>
                  <a:srgbClr val="FF0000"/>
                </a:solidFill>
              </a:rPr>
              <a:t>: </a:t>
            </a:r>
            <a:r>
              <a:rPr lang="pl-PL" altLang="en-US" sz="1800" b="1" i="0" dirty="0" err="1" smtClean="0">
                <a:solidFill>
                  <a:srgbClr val="FF0000"/>
                </a:solidFill>
              </a:rPr>
              <a:t>when</a:t>
            </a:r>
            <a:r>
              <a:rPr lang="pl-PL" altLang="en-US" sz="1800" b="1" i="0" dirty="0" smtClean="0">
                <a:solidFill>
                  <a:srgbClr val="FF0000"/>
                </a:solidFill>
              </a:rPr>
              <a:t> the </a:t>
            </a:r>
            <a:r>
              <a:rPr lang="pl-PL" altLang="en-US" sz="1800" b="1" i="0" dirty="0" err="1" smtClean="0">
                <a:solidFill>
                  <a:srgbClr val="FF0000"/>
                </a:solidFill>
              </a:rPr>
              <a:t>respective</a:t>
            </a:r>
            <a:r>
              <a:rPr lang="pl-PL" altLang="en-US" sz="1800" b="1" i="0" dirty="0" smtClean="0">
                <a:solidFill>
                  <a:srgbClr val="FF0000"/>
                </a:solidFill>
              </a:rPr>
              <a:t> </a:t>
            </a:r>
            <a:r>
              <a:rPr lang="en-US" altLang="en-US" sz="1800" b="1" i="0" dirty="0" smtClean="0">
                <a:solidFill>
                  <a:srgbClr val="FF0000"/>
                </a:solidFill>
              </a:rPr>
              <a:t>goods, works or services </a:t>
            </a:r>
            <a:r>
              <a:rPr lang="pl-PL" altLang="en-US" sz="1800" b="1" i="0" dirty="0" err="1" smtClean="0">
                <a:solidFill>
                  <a:srgbClr val="FF0000"/>
                </a:solidFill>
              </a:rPr>
              <a:t>are</a:t>
            </a:r>
            <a:r>
              <a:rPr lang="pl-PL" altLang="en-US" sz="1800" b="1" i="0" dirty="0" smtClean="0">
                <a:solidFill>
                  <a:srgbClr val="FF0000"/>
                </a:solidFill>
              </a:rPr>
              <a:t> </a:t>
            </a:r>
            <a:r>
              <a:rPr lang="en-US" altLang="en-US" sz="1800" b="1" i="0" dirty="0" smtClean="0">
                <a:solidFill>
                  <a:srgbClr val="FF0000"/>
                </a:solidFill>
              </a:rPr>
              <a:t>delivered</a:t>
            </a:r>
            <a:r>
              <a:rPr lang="pl-PL" altLang="en-US" sz="1800" b="1" i="0" dirty="0" smtClean="0">
                <a:solidFill>
                  <a:srgbClr val="FF0000"/>
                </a:solidFill>
              </a:rPr>
              <a:t> </a:t>
            </a:r>
            <a:r>
              <a:rPr lang="pl-PL" altLang="en-US" sz="1800" b="1" i="0" dirty="0" err="1" smtClean="0">
                <a:solidFill>
                  <a:srgbClr val="FF0000"/>
                </a:solidFill>
              </a:rPr>
              <a:t>or</a:t>
            </a:r>
            <a:r>
              <a:rPr lang="pl-PL" altLang="en-US" sz="1800" b="1" i="0" dirty="0" smtClean="0">
                <a:solidFill>
                  <a:srgbClr val="FF0000"/>
                </a:solidFill>
              </a:rPr>
              <a:t> </a:t>
            </a:r>
            <a:r>
              <a:rPr lang="en-US" altLang="en-US" sz="1800" b="1" i="0" dirty="0" smtClean="0">
                <a:solidFill>
                  <a:srgbClr val="FF0000"/>
                </a:solidFill>
              </a:rPr>
              <a:t>executed</a:t>
            </a:r>
            <a:r>
              <a:rPr lang="pl-PL" altLang="en-US" sz="1800" b="1" i="0" dirty="0" smtClean="0">
                <a:solidFill>
                  <a:srgbClr val="FF0000"/>
                </a:solidFill>
              </a:rPr>
              <a:t> and not </a:t>
            </a:r>
            <a:r>
              <a:rPr lang="pl-PL" altLang="en-US" sz="1800" b="1" i="0" dirty="0" err="1" smtClean="0">
                <a:solidFill>
                  <a:srgbClr val="FF0000"/>
                </a:solidFill>
              </a:rPr>
              <a:t>invoiced</a:t>
            </a:r>
            <a:r>
              <a:rPr lang="pl-PL" altLang="en-US" sz="1800" b="1" i="0" dirty="0" smtClean="0">
                <a:solidFill>
                  <a:srgbClr val="FF0000"/>
                </a:solidFill>
              </a:rPr>
              <a:t> </a:t>
            </a:r>
            <a:r>
              <a:rPr lang="pl-PL" altLang="en-US" sz="1800" b="1" i="0" dirty="0" err="1" smtClean="0">
                <a:solidFill>
                  <a:srgbClr val="FF0000"/>
                </a:solidFill>
              </a:rPr>
              <a:t>or</a:t>
            </a:r>
            <a:r>
              <a:rPr lang="pl-PL" altLang="en-US" sz="1800" b="1" i="0" dirty="0" smtClean="0">
                <a:solidFill>
                  <a:srgbClr val="FF0000"/>
                </a:solidFill>
              </a:rPr>
              <a:t> </a:t>
            </a:r>
            <a:r>
              <a:rPr lang="pl-PL" altLang="en-US" sz="1800" b="1" i="0" dirty="0" err="1" smtClean="0">
                <a:solidFill>
                  <a:srgbClr val="FF0000"/>
                </a:solidFill>
              </a:rPr>
              <a:t>paid</a:t>
            </a:r>
            <a:r>
              <a:rPr lang="pl-PL" altLang="en-US" sz="1800" b="1" i="0" dirty="0" smtClean="0">
                <a:solidFill>
                  <a:srgbClr val="FF0000"/>
                </a:solidFill>
              </a:rPr>
              <a:t>.</a:t>
            </a:r>
          </a:p>
          <a:p>
            <a:pPr marL="0" indent="0" algn="ctr" eaLnBrk="1" hangingPunct="1">
              <a:buClr>
                <a:srgbClr val="3E6FD2"/>
              </a:buClr>
            </a:pPr>
            <a:endParaRPr lang="pl-PL" altLang="en-US" sz="1600" b="1" i="0" dirty="0" smtClean="0">
              <a:solidFill>
                <a:srgbClr val="FF0000"/>
              </a:solidFill>
            </a:endParaRPr>
          </a:p>
          <a:p>
            <a:pPr eaLnBrk="1" hangingPunct="1">
              <a:buClr>
                <a:srgbClr val="E7511E"/>
              </a:buClr>
              <a:buSzPct val="110000"/>
              <a:buFont typeface="Arial" pitchFamily="34" charset="0"/>
              <a:buChar char="•"/>
            </a:pPr>
            <a:r>
              <a:rPr lang="en-GB" altLang="en-US" sz="1800" b="1" dirty="0"/>
              <a:t>1. </a:t>
            </a:r>
            <a:r>
              <a:rPr lang="en-GB" altLang="en-US" sz="1800" b="1" dirty="0" smtClean="0"/>
              <a:t>You declare eligible costs when they were incurred and not paid,</a:t>
            </a:r>
          </a:p>
          <a:p>
            <a:pPr eaLnBrk="1" hangingPunct="1">
              <a:buClr>
                <a:srgbClr val="E7511E"/>
              </a:buClr>
              <a:buSzPct val="110000"/>
              <a:buFont typeface="Arial" pitchFamily="34" charset="0"/>
              <a:buChar char="•"/>
            </a:pPr>
            <a:r>
              <a:rPr lang="fr-BE" altLang="en-US" sz="1800" b="1" dirty="0" err="1" smtClean="0"/>
              <a:t>They</a:t>
            </a:r>
            <a:r>
              <a:rPr lang="fr-BE" altLang="en-US" sz="1800" b="1" dirty="0" smtClean="0"/>
              <a:t> are </a:t>
            </a:r>
            <a:r>
              <a:rPr lang="fr-BE" altLang="en-US" sz="1800" b="1" dirty="0" err="1" smtClean="0"/>
              <a:t>alligned</a:t>
            </a:r>
            <a:r>
              <a:rPr lang="fr-BE" altLang="en-US" sz="1800" b="1" dirty="0" smtClean="0"/>
              <a:t> </a:t>
            </a:r>
            <a:r>
              <a:rPr lang="fr-BE" altLang="en-US" sz="1800" b="1" dirty="0" err="1" smtClean="0"/>
              <a:t>with</a:t>
            </a:r>
            <a:r>
              <a:rPr lang="fr-BE" altLang="en-US" sz="1800" b="1" dirty="0" smtClean="0"/>
              <a:t> the dates of the </a:t>
            </a:r>
            <a:r>
              <a:rPr lang="fr-BE" altLang="en-US" sz="1800" b="1" dirty="0" err="1" smtClean="0"/>
              <a:t>activities</a:t>
            </a:r>
            <a:r>
              <a:rPr lang="fr-BE" altLang="en-US" sz="1800" b="1" dirty="0" smtClean="0"/>
              <a:t> and </a:t>
            </a:r>
            <a:r>
              <a:rPr lang="fr-BE" altLang="en-US" sz="1800" b="1" dirty="0" err="1" smtClean="0"/>
              <a:t>milestones</a:t>
            </a:r>
            <a:endParaRPr lang="fr-BE" altLang="en-US" sz="1800" b="1" dirty="0" smtClean="0"/>
          </a:p>
          <a:p>
            <a:pPr eaLnBrk="1" hangingPunct="1">
              <a:buClr>
                <a:srgbClr val="E7511E"/>
              </a:buClr>
              <a:buSzPct val="110000"/>
              <a:buFont typeface="Arial" pitchFamily="34" charset="0"/>
              <a:buChar char="•"/>
            </a:pPr>
            <a:endParaRPr lang="en-GB" altLang="en-US" sz="1800" b="1" dirty="0" smtClean="0"/>
          </a:p>
          <a:p>
            <a:pPr eaLnBrk="1" hangingPunct="1">
              <a:buClr>
                <a:srgbClr val="E7511E"/>
              </a:buClr>
              <a:buSzPct val="110000"/>
              <a:buFont typeface="Arial" pitchFamily="34" charset="0"/>
              <a:buChar char="•"/>
            </a:pPr>
            <a:r>
              <a:rPr lang="pl-PL" altLang="en-US" sz="1400" dirty="0" smtClean="0"/>
              <a:t>2</a:t>
            </a:r>
            <a:r>
              <a:rPr lang="pl-PL" altLang="en-US" sz="1400" dirty="0"/>
              <a:t>. </a:t>
            </a:r>
            <a:r>
              <a:rPr lang="en-US" altLang="en-US" sz="1400" u="sng" dirty="0"/>
              <a:t>Costs of building materials</a:t>
            </a:r>
            <a:r>
              <a:rPr lang="pl-PL" altLang="en-US" sz="1400" dirty="0"/>
              <a:t>, etc. </a:t>
            </a:r>
            <a:r>
              <a:rPr lang="en-US" altLang="en-US" sz="1400" dirty="0"/>
              <a:t>necessary for implementation of the works</a:t>
            </a:r>
            <a:r>
              <a:rPr lang="pl-PL" altLang="en-US" sz="1400" dirty="0"/>
              <a:t> - </a:t>
            </a:r>
            <a:r>
              <a:rPr lang="en-GB" altLang="en-US" sz="1400" dirty="0"/>
              <a:t>incurred when</a:t>
            </a:r>
            <a:r>
              <a:rPr lang="pl-PL" altLang="en-US" sz="1400" dirty="0"/>
              <a:t> </a:t>
            </a:r>
            <a:r>
              <a:rPr lang="en-GB" altLang="en-US" sz="1400" dirty="0"/>
              <a:t>delivered</a:t>
            </a:r>
            <a:r>
              <a:rPr lang="pl-PL" altLang="en-US" sz="1400" dirty="0"/>
              <a:t> a</a:t>
            </a:r>
            <a:r>
              <a:rPr lang="en-US" altLang="en-US" sz="1400" dirty="0" err="1"/>
              <a:t>nd</a:t>
            </a:r>
            <a:r>
              <a:rPr lang="en-US" altLang="en-US" sz="1400" dirty="0"/>
              <a:t> accepted by the Beneficiary on the Action work </a:t>
            </a:r>
            <a:r>
              <a:rPr lang="en-US" altLang="en-US" sz="1400" dirty="0" smtClean="0"/>
              <a:t>site.</a:t>
            </a:r>
          </a:p>
          <a:p>
            <a:pPr eaLnBrk="1" hangingPunct="1">
              <a:buClr>
                <a:srgbClr val="E7511E"/>
              </a:buClr>
              <a:buSzPct val="110000"/>
              <a:buFont typeface="Arial" pitchFamily="34" charset="0"/>
              <a:buChar char="•"/>
            </a:pPr>
            <a:endParaRPr lang="pl-PL" altLang="en-US" sz="1400" dirty="0"/>
          </a:p>
          <a:p>
            <a:pPr>
              <a:buClr>
                <a:srgbClr val="E7511E"/>
              </a:buClr>
              <a:buSzPct val="110000"/>
              <a:buFont typeface="Arial" pitchFamily="34" charset="0"/>
              <a:buChar char="•"/>
            </a:pPr>
            <a:r>
              <a:rPr lang="pl-PL" altLang="en-US" sz="1400" dirty="0"/>
              <a:t>3. </a:t>
            </a:r>
            <a:r>
              <a:rPr lang="en-US" altLang="en-US" sz="1400" u="sng" dirty="0"/>
              <a:t>Advance payments for contractors</a:t>
            </a:r>
            <a:r>
              <a:rPr lang="pl-PL" altLang="en-US" sz="1400" dirty="0"/>
              <a:t>. </a:t>
            </a:r>
            <a:r>
              <a:rPr lang="en-US" altLang="en-US" sz="1400" dirty="0"/>
              <a:t>At the moment of the </a:t>
            </a:r>
            <a:r>
              <a:rPr lang="pl-PL" altLang="en-US" sz="1400" dirty="0" err="1"/>
              <a:t>advance</a:t>
            </a:r>
            <a:r>
              <a:rPr lang="pl-PL" altLang="en-US" sz="1400" dirty="0"/>
              <a:t> </a:t>
            </a:r>
            <a:r>
              <a:rPr lang="en-US" altLang="en-US" sz="1400" dirty="0"/>
              <a:t>payment </a:t>
            </a:r>
            <a:r>
              <a:rPr lang="pl-PL" altLang="en-US" sz="1400" dirty="0"/>
              <a:t>to </a:t>
            </a:r>
            <a:r>
              <a:rPr lang="en-US" altLang="en-US" sz="1400" dirty="0"/>
              <a:t>contractor</a:t>
            </a:r>
            <a:r>
              <a:rPr lang="pl-PL" altLang="en-US" sz="1400" dirty="0"/>
              <a:t>(</a:t>
            </a:r>
            <a:r>
              <a:rPr lang="en-US" altLang="en-US" sz="1400" dirty="0"/>
              <a:t>s</a:t>
            </a:r>
            <a:r>
              <a:rPr lang="pl-PL" altLang="en-US" sz="1400" dirty="0"/>
              <a:t>)</a:t>
            </a:r>
            <a:r>
              <a:rPr lang="en-US" altLang="en-US" sz="1400" dirty="0"/>
              <a:t> no goods,</a:t>
            </a:r>
            <a:r>
              <a:rPr lang="pl-PL" altLang="en-US" sz="1400" dirty="0"/>
              <a:t> </a:t>
            </a:r>
            <a:r>
              <a:rPr lang="en-US" altLang="en-US" sz="1400" dirty="0"/>
              <a:t>works or services are supplied, delivered or provided</a:t>
            </a:r>
            <a:r>
              <a:rPr lang="pl-PL" altLang="en-US" sz="1400" dirty="0"/>
              <a:t>. </a:t>
            </a:r>
            <a:r>
              <a:rPr lang="pl-PL" altLang="en-US" sz="1400" dirty="0" err="1"/>
              <a:t>Therefore</a:t>
            </a:r>
            <a:r>
              <a:rPr lang="pl-PL" altLang="en-US" sz="1400" dirty="0"/>
              <a:t> </a:t>
            </a:r>
            <a:r>
              <a:rPr lang="pl-PL" altLang="en-US" sz="1400" dirty="0" err="1"/>
              <a:t>this</a:t>
            </a:r>
            <a:r>
              <a:rPr lang="pl-PL" altLang="en-US" sz="1400" dirty="0"/>
              <a:t> </a:t>
            </a:r>
            <a:r>
              <a:rPr lang="pl-PL" altLang="en-US" sz="1400" dirty="0" err="1"/>
              <a:t>payment</a:t>
            </a:r>
            <a:r>
              <a:rPr lang="pl-PL" altLang="en-US" sz="1400" dirty="0"/>
              <a:t> </a:t>
            </a:r>
            <a:r>
              <a:rPr lang="pl-PL" altLang="en-US" sz="1400" dirty="0" err="1"/>
              <a:t>is</a:t>
            </a:r>
            <a:r>
              <a:rPr lang="pl-PL" altLang="en-US" sz="1400" dirty="0"/>
              <a:t> </a:t>
            </a:r>
            <a:r>
              <a:rPr lang="pl-PL" altLang="en-US" sz="1400" dirty="0" err="1"/>
              <a:t>considered</a:t>
            </a:r>
            <a:r>
              <a:rPr lang="pl-PL" altLang="en-US" sz="1400" dirty="0"/>
              <a:t> as </a:t>
            </a:r>
            <a:r>
              <a:rPr lang="pl-PL" altLang="en-US" sz="1400" dirty="0" err="1"/>
              <a:t>costs</a:t>
            </a:r>
            <a:r>
              <a:rPr lang="pl-PL" altLang="en-US" sz="1400" dirty="0"/>
              <a:t> </a:t>
            </a:r>
            <a:r>
              <a:rPr lang="pl-PL" altLang="en-US" sz="1400" dirty="0" err="1"/>
              <a:t>incurred</a:t>
            </a:r>
            <a:r>
              <a:rPr lang="en-US" altLang="en-US" sz="1400" dirty="0"/>
              <a:t> </a:t>
            </a:r>
            <a:r>
              <a:rPr lang="pl-PL" altLang="en-US" sz="1400" dirty="0" err="1"/>
              <a:t>only</a:t>
            </a:r>
            <a:r>
              <a:rPr lang="pl-PL" altLang="en-US" sz="1400" dirty="0"/>
              <a:t> </a:t>
            </a:r>
            <a:r>
              <a:rPr lang="en-US" altLang="en-US" sz="1400" dirty="0"/>
              <a:t>when the contract or subcontract (or a part of it) is</a:t>
            </a:r>
            <a:r>
              <a:rPr lang="pl-PL" altLang="en-US" sz="1400" dirty="0"/>
              <a:t> </a:t>
            </a:r>
            <a:r>
              <a:rPr lang="en-US" altLang="en-US" sz="1400" dirty="0"/>
              <a:t>executed, i.e. the goods, works or services (</a:t>
            </a:r>
            <a:r>
              <a:rPr lang="en-US" altLang="en-US" sz="1400" dirty="0" err="1"/>
              <a:t>incl</a:t>
            </a:r>
            <a:r>
              <a:rPr lang="pl-PL" altLang="en-US" sz="1400" dirty="0"/>
              <a:t>.</a:t>
            </a:r>
            <a:r>
              <a:rPr lang="en-US" altLang="en-US" sz="1400" dirty="0"/>
              <a:t> studies) are supplied, delivered</a:t>
            </a:r>
            <a:r>
              <a:rPr lang="pl-PL" altLang="en-US" sz="1400" dirty="0"/>
              <a:t> o</a:t>
            </a:r>
            <a:r>
              <a:rPr lang="en-GB" altLang="en-US" sz="1400" dirty="0"/>
              <a:t>r provided.</a:t>
            </a:r>
            <a:endParaRPr lang="pl-PL" altLang="en-US" sz="1400" dirty="0"/>
          </a:p>
          <a:p>
            <a:pPr marL="0" indent="0" eaLnBrk="1" hangingPunct="1">
              <a:buClr>
                <a:srgbClr val="3E6FD2"/>
              </a:buClr>
            </a:pPr>
            <a:endParaRPr lang="pl-PL" altLang="en-US" sz="1600" i="0" dirty="0" smtClean="0"/>
          </a:p>
          <a:p>
            <a:pPr marL="0" indent="0" eaLnBrk="1" hangingPunct="1">
              <a:buClr>
                <a:srgbClr val="3E6FD2"/>
              </a:buClr>
            </a:pPr>
            <a:endParaRPr lang="en-GB" altLang="en-US" sz="1600" i="0" dirty="0" smtClean="0"/>
          </a:p>
        </p:txBody>
      </p:sp>
      <p:sp>
        <p:nvSpPr>
          <p:cNvPr id="4" name="Slide Number Placeholder 3"/>
          <p:cNvSpPr>
            <a:spLocks noGrp="1"/>
          </p:cNvSpPr>
          <p:nvPr>
            <p:ph type="sldNum" sz="quarter" idx="12"/>
          </p:nvPr>
        </p:nvSpPr>
        <p:spPr/>
        <p:txBody>
          <a:bodyPr/>
          <a:lstStyle/>
          <a:p>
            <a:pPr>
              <a:defRPr/>
            </a:pPr>
            <a:fld id="{AB115282-40B1-4F66-9499-F18C04D2F705}" type="slidenum">
              <a:rPr lang="en-GB"/>
              <a:pPr>
                <a:defRPr/>
              </a:pPr>
              <a:t>12</a:t>
            </a:fld>
            <a:endParaRPr lang="en-GB" dirty="0"/>
          </a:p>
        </p:txBody>
      </p:sp>
    </p:spTree>
    <p:extLst>
      <p:ext uri="{BB962C8B-B14F-4D97-AF65-F5344CB8AC3E}">
        <p14:creationId xmlns:p14="http://schemas.microsoft.com/office/powerpoint/2010/main" val="27051481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0031" y="980728"/>
            <a:ext cx="5284372" cy="6120680"/>
          </a:xfrm>
          <a:prstGeom prst="rect">
            <a:avLst/>
          </a:prstGeom>
        </p:spPr>
      </p:pic>
      <p:sp>
        <p:nvSpPr>
          <p:cNvPr id="2" name="Title 1"/>
          <p:cNvSpPr>
            <a:spLocks noGrp="1"/>
          </p:cNvSpPr>
          <p:nvPr>
            <p:ph type="title"/>
          </p:nvPr>
        </p:nvSpPr>
        <p:spPr/>
        <p:txBody>
          <a:bodyPr/>
          <a:lstStyle/>
          <a:p>
            <a:r>
              <a:rPr lang="en-US" dirty="0" smtClean="0">
                <a:solidFill>
                  <a:srgbClr val="FF0000"/>
                </a:solidFill>
              </a:rPr>
              <a:t>ASK &amp; CHECK</a:t>
            </a:r>
            <a:endParaRPr lang="en-GB" dirty="0">
              <a:solidFill>
                <a:srgbClr val="FF0000"/>
              </a:solidFill>
            </a:endParaRPr>
          </a:p>
        </p:txBody>
      </p:sp>
      <p:sp>
        <p:nvSpPr>
          <p:cNvPr id="3" name="Content Placeholder 2"/>
          <p:cNvSpPr>
            <a:spLocks noGrp="1"/>
          </p:cNvSpPr>
          <p:nvPr>
            <p:ph idx="1"/>
          </p:nvPr>
        </p:nvSpPr>
        <p:spPr>
          <a:xfrm>
            <a:off x="611560" y="2132856"/>
            <a:ext cx="4104456" cy="4104456"/>
          </a:xfrm>
        </p:spPr>
        <p:txBody>
          <a:bodyPr/>
          <a:lstStyle/>
          <a:p>
            <a:r>
              <a:rPr lang="en-GB" sz="2100" b="1" i="0" dirty="0" smtClean="0"/>
              <a:t>We are here to help you!</a:t>
            </a:r>
          </a:p>
          <a:p>
            <a:r>
              <a:rPr lang="en-GB" sz="2100" i="0" dirty="0" smtClean="0"/>
              <a:t>Helpdesk </a:t>
            </a:r>
            <a:r>
              <a:rPr lang="en-GB" sz="2000" i="0" dirty="0" smtClean="0">
                <a:hlinkClick r:id="rId4"/>
              </a:rPr>
              <a:t>INEA-CEF-Transport-calls@ec.europa.eu</a:t>
            </a:r>
            <a:endParaRPr lang="en-GB" sz="2100" i="0" dirty="0" smtClean="0"/>
          </a:p>
          <a:p>
            <a:r>
              <a:rPr lang="en-GB" sz="2100" i="0" dirty="0" smtClean="0"/>
              <a:t>Ask questions today</a:t>
            </a:r>
          </a:p>
          <a:p>
            <a:r>
              <a:rPr lang="en-GB" sz="2100" i="0" dirty="0" smtClean="0"/>
              <a:t>FAQs &amp; notification service</a:t>
            </a:r>
          </a:p>
          <a:p>
            <a:r>
              <a:rPr lang="en-GB" sz="2100" i="0" dirty="0" smtClean="0"/>
              <a:t>Keep monitoring for news &amp; updates</a:t>
            </a:r>
          </a:p>
          <a:p>
            <a:r>
              <a:rPr lang="en-GB" sz="2100" i="0" dirty="0" smtClean="0"/>
              <a:t>Twitter/LinkedIn</a:t>
            </a:r>
          </a:p>
          <a:p>
            <a:pPr marL="0" indent="0">
              <a:buNone/>
            </a:pPr>
            <a:endParaRPr lang="en-GB" sz="1800" dirty="0"/>
          </a:p>
          <a:p>
            <a:pPr lvl="2"/>
            <a:endParaRPr lang="en-GB" i="0" dirty="0" smtClean="0"/>
          </a:p>
          <a:p>
            <a:pPr lvl="1"/>
            <a:endParaRPr lang="en-GB" sz="1400" b="0" i="0" dirty="0"/>
          </a:p>
        </p:txBody>
      </p:sp>
      <p:sp>
        <p:nvSpPr>
          <p:cNvPr id="4" name="Slide Number Placeholder 4"/>
          <p:cNvSpPr>
            <a:spLocks noGrp="1"/>
          </p:cNvSpPr>
          <p:nvPr>
            <p:ph type="sldNum" sz="quarter" idx="12"/>
          </p:nvPr>
        </p:nvSpPr>
        <p:spPr>
          <a:xfrm>
            <a:off x="6553200" y="6245225"/>
            <a:ext cx="2133600" cy="476250"/>
          </a:xfrm>
          <a:noFill/>
        </p:spPr>
        <p:txBody>
          <a:bodyPr/>
          <a:lstStyle>
            <a:lvl1pPr eaLnBrk="0" hangingPunct="0">
              <a:spcBef>
                <a:spcPct val="20000"/>
              </a:spcBef>
              <a:buClr>
                <a:srgbClr val="E7511E"/>
              </a:buClr>
              <a:buSzPct val="110000"/>
              <a:buFont typeface="Arial" charset="0"/>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SzTx/>
              <a:buFontTx/>
              <a:buNone/>
            </a:pPr>
            <a:fld id="{A0E75DCD-654E-4A17-998D-3D8DE63830BE}" type="slidenum">
              <a:rPr lang="en-GB" altLang="de-DE" sz="1000" i="0" smtClean="0">
                <a:solidFill>
                  <a:schemeClr val="tx1"/>
                </a:solidFill>
                <a:latin typeface="+mj-lt"/>
              </a:rPr>
              <a:pPr eaLnBrk="1" hangingPunct="1">
                <a:spcBef>
                  <a:spcPct val="0"/>
                </a:spcBef>
                <a:buClrTx/>
                <a:buSzTx/>
                <a:buFontTx/>
                <a:buNone/>
              </a:pPr>
              <a:t>13</a:t>
            </a:fld>
            <a:endParaRPr lang="en-GB" altLang="de-DE" sz="1000" i="0" dirty="0" smtClean="0">
              <a:solidFill>
                <a:schemeClr val="tx1"/>
              </a:solidFill>
              <a:latin typeface="+mj-lt"/>
            </a:endParaRPr>
          </a:p>
        </p:txBody>
      </p:sp>
    </p:spTree>
    <p:extLst>
      <p:ext uri="{BB962C8B-B14F-4D97-AF65-F5344CB8AC3E}">
        <p14:creationId xmlns:p14="http://schemas.microsoft.com/office/powerpoint/2010/main" val="23124722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Think about the evaluators…</a:t>
            </a:r>
            <a:endParaRPr lang="en-GB" dirty="0"/>
          </a:p>
        </p:txBody>
      </p:sp>
      <p:sp>
        <p:nvSpPr>
          <p:cNvPr id="3" name="Content Placeholder 2"/>
          <p:cNvSpPr>
            <a:spLocks noGrp="1"/>
          </p:cNvSpPr>
          <p:nvPr>
            <p:ph idx="1"/>
          </p:nvPr>
        </p:nvSpPr>
        <p:spPr>
          <a:xfrm>
            <a:off x="457200" y="2060848"/>
            <a:ext cx="8229600" cy="4536504"/>
          </a:xfrm>
        </p:spPr>
        <p:txBody>
          <a:bodyPr/>
          <a:lstStyle/>
          <a:p>
            <a:pPr>
              <a:buFont typeface="Wingdings" panose="05000000000000000000" pitchFamily="2" charset="2"/>
              <a:buChar char="Ø"/>
            </a:pPr>
            <a:r>
              <a:rPr lang="fr-BE" dirty="0" smtClean="0"/>
              <a:t> Provide only relevant information using only the application forms</a:t>
            </a:r>
          </a:p>
          <a:p>
            <a:pPr>
              <a:buFont typeface="Wingdings" panose="05000000000000000000" pitchFamily="2" charset="2"/>
              <a:buChar char="Ø"/>
            </a:pPr>
            <a:r>
              <a:rPr lang="fr-BE" dirty="0" smtClean="0"/>
              <a:t> Use simple, clear language: responses need to be clear, well-strucutred, substantiated and concise</a:t>
            </a:r>
          </a:p>
          <a:p>
            <a:pPr>
              <a:buFont typeface="Wingdings" panose="05000000000000000000" pitchFamily="2" charset="2"/>
              <a:buChar char="Ø"/>
            </a:pPr>
            <a:r>
              <a:rPr lang="fr-BE" dirty="0" smtClean="0"/>
              <a:t> Be coherent in describing the objective, activities, duration and budget</a:t>
            </a:r>
          </a:p>
          <a:p>
            <a:pPr>
              <a:buFont typeface="Wingdings" panose="05000000000000000000" pitchFamily="2" charset="2"/>
              <a:buChar char="Ø"/>
            </a:pPr>
            <a:r>
              <a:rPr lang="fr-BE" dirty="0" smtClean="0"/>
              <a:t> Be consistent through your statements in different parts of the application</a:t>
            </a:r>
          </a:p>
          <a:p>
            <a:pPr>
              <a:buFont typeface="Wingdings" panose="05000000000000000000" pitchFamily="2" charset="2"/>
              <a:buChar char="Ø"/>
            </a:pPr>
            <a:endParaRPr lang="fr-BE" dirty="0" smtClean="0"/>
          </a:p>
          <a:p>
            <a:pPr marL="0" indent="0">
              <a:buNone/>
            </a:pPr>
            <a:r>
              <a:rPr lang="fr-BE" sz="1800" dirty="0" smtClean="0"/>
              <a:t>The proposals will be evaluated on its own merits and based only on the information provided by the applicant. Respect word limit. </a:t>
            </a:r>
            <a:endParaRPr lang="fr-BE" sz="1800" dirty="0"/>
          </a:p>
        </p:txBody>
      </p:sp>
    </p:spTree>
    <p:extLst>
      <p:ext uri="{BB962C8B-B14F-4D97-AF65-F5344CB8AC3E}">
        <p14:creationId xmlns:p14="http://schemas.microsoft.com/office/powerpoint/2010/main" val="347722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9598" y="1700808"/>
            <a:ext cx="4196898" cy="3768815"/>
          </a:xfrm>
          <a:prstGeom prst="rect">
            <a:avLst/>
          </a:prstGeom>
        </p:spPr>
      </p:pic>
      <p:sp>
        <p:nvSpPr>
          <p:cNvPr id="2" name="Title 1"/>
          <p:cNvSpPr>
            <a:spLocks noGrp="1"/>
          </p:cNvSpPr>
          <p:nvPr>
            <p:ph type="title"/>
          </p:nvPr>
        </p:nvSpPr>
        <p:spPr/>
        <p:txBody>
          <a:bodyPr/>
          <a:lstStyle/>
          <a:p>
            <a:r>
              <a:rPr lang="en-US" dirty="0" smtClean="0">
                <a:solidFill>
                  <a:srgbClr val="FF0000"/>
                </a:solidFill>
              </a:rPr>
              <a:t>SUBMIT</a:t>
            </a:r>
            <a:endParaRPr lang="en-GB" dirty="0">
              <a:solidFill>
                <a:srgbClr val="FF0000"/>
              </a:solidFill>
            </a:endParaRPr>
          </a:p>
        </p:txBody>
      </p:sp>
      <p:sp>
        <p:nvSpPr>
          <p:cNvPr id="3" name="Content Placeholder 2"/>
          <p:cNvSpPr>
            <a:spLocks noGrp="1"/>
          </p:cNvSpPr>
          <p:nvPr>
            <p:ph idx="1"/>
          </p:nvPr>
        </p:nvSpPr>
        <p:spPr>
          <a:xfrm>
            <a:off x="611560" y="2132856"/>
            <a:ext cx="4104456" cy="4104456"/>
          </a:xfrm>
        </p:spPr>
        <p:txBody>
          <a:bodyPr/>
          <a:lstStyle/>
          <a:p>
            <a:r>
              <a:rPr lang="en-GB" sz="2100" b="1" i="0" dirty="0" smtClean="0"/>
              <a:t>24 April 2019 at 17:00:00 (Brussels time)</a:t>
            </a:r>
          </a:p>
          <a:p>
            <a:r>
              <a:rPr lang="en-GB" sz="2100" i="0" dirty="0" smtClean="0"/>
              <a:t>Forms uploaded</a:t>
            </a:r>
          </a:p>
          <a:p>
            <a:r>
              <a:rPr lang="en-GB" sz="2100" i="0" dirty="0"/>
              <a:t>Supporting </a:t>
            </a:r>
            <a:r>
              <a:rPr lang="en-GB" sz="2100" i="0" dirty="0" smtClean="0"/>
              <a:t>docs</a:t>
            </a:r>
          </a:p>
          <a:p>
            <a:r>
              <a:rPr lang="en-GB" sz="2100" i="0" dirty="0" smtClean="0"/>
              <a:t>Proposal complete &amp; signed</a:t>
            </a:r>
          </a:p>
          <a:p>
            <a:r>
              <a:rPr lang="en-GB" sz="2100" i="0" dirty="0" smtClean="0"/>
              <a:t>Use checklist</a:t>
            </a:r>
          </a:p>
          <a:p>
            <a:endParaRPr lang="en-GB" sz="2100" i="0" dirty="0"/>
          </a:p>
          <a:p>
            <a:r>
              <a:rPr lang="en-GB" sz="2100" b="1" i="0" dirty="0" smtClean="0"/>
              <a:t>SUBMIT </a:t>
            </a:r>
            <a:r>
              <a:rPr lang="en-GB" sz="1800" i="0" dirty="0" smtClean="0"/>
              <a:t>(with time to spare)</a:t>
            </a:r>
          </a:p>
          <a:p>
            <a:pPr marL="355600" lvl="1" indent="0">
              <a:buNone/>
            </a:pPr>
            <a:endParaRPr lang="en-GB" sz="1400" dirty="0" smtClean="0"/>
          </a:p>
          <a:p>
            <a:pPr marL="355600" lvl="1" indent="0">
              <a:buNone/>
            </a:pPr>
            <a:r>
              <a:rPr lang="en-GB" sz="1400" dirty="0" smtClean="0"/>
              <a:t>&amp; good luck</a:t>
            </a:r>
            <a:endParaRPr lang="en-GB" sz="1800" dirty="0"/>
          </a:p>
          <a:p>
            <a:pPr lvl="2"/>
            <a:endParaRPr lang="en-GB" i="0" dirty="0" smtClean="0"/>
          </a:p>
          <a:p>
            <a:pPr lvl="1"/>
            <a:endParaRPr lang="en-GB" sz="1400" b="0" i="0" dirty="0"/>
          </a:p>
        </p:txBody>
      </p:sp>
      <p:sp>
        <p:nvSpPr>
          <p:cNvPr id="4" name="Slide Number Placeholder 4"/>
          <p:cNvSpPr>
            <a:spLocks noGrp="1"/>
          </p:cNvSpPr>
          <p:nvPr>
            <p:ph type="sldNum" sz="quarter" idx="12"/>
          </p:nvPr>
        </p:nvSpPr>
        <p:spPr>
          <a:xfrm>
            <a:off x="6553200" y="6245225"/>
            <a:ext cx="2133600" cy="476250"/>
          </a:xfrm>
          <a:noFill/>
        </p:spPr>
        <p:txBody>
          <a:bodyPr/>
          <a:lstStyle>
            <a:lvl1pPr eaLnBrk="0" hangingPunct="0">
              <a:spcBef>
                <a:spcPct val="20000"/>
              </a:spcBef>
              <a:buClr>
                <a:srgbClr val="E7511E"/>
              </a:buClr>
              <a:buSzPct val="110000"/>
              <a:buFont typeface="Arial" charset="0"/>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SzTx/>
              <a:buFontTx/>
              <a:buNone/>
            </a:pPr>
            <a:fld id="{A0E75DCD-654E-4A17-998D-3D8DE63830BE}" type="slidenum">
              <a:rPr lang="en-GB" altLang="de-DE" sz="1000" i="0" smtClean="0">
                <a:solidFill>
                  <a:srgbClr val="000000"/>
                </a:solidFill>
                <a:latin typeface="Verdana"/>
              </a:rPr>
              <a:pPr eaLnBrk="1" hangingPunct="1">
                <a:spcBef>
                  <a:spcPct val="0"/>
                </a:spcBef>
                <a:buClrTx/>
                <a:buSzTx/>
                <a:buFontTx/>
                <a:buNone/>
              </a:pPr>
              <a:t>15</a:t>
            </a:fld>
            <a:endParaRPr lang="en-GB" altLang="de-DE" sz="1000" i="0" dirty="0" smtClean="0">
              <a:solidFill>
                <a:srgbClr val="000000"/>
              </a:solidFill>
              <a:latin typeface="Verdana"/>
            </a:endParaRPr>
          </a:p>
        </p:txBody>
      </p:sp>
      <p:sp>
        <p:nvSpPr>
          <p:cNvPr id="5" name="AutoShape 4" descr="Risultati immagini per smile"/>
          <p:cNvSpPr>
            <a:spLocks noChangeAspect="1" noChangeArrowheads="1"/>
          </p:cNvSpPr>
          <p:nvPr/>
        </p:nvSpPr>
        <p:spPr bwMode="auto">
          <a:xfrm>
            <a:off x="155575" y="-2689225"/>
            <a:ext cx="5619750" cy="56102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60902" y="5704648"/>
            <a:ext cx="504549" cy="504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56781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395288" y="1268413"/>
            <a:ext cx="8229600" cy="793750"/>
          </a:xfrm>
        </p:spPr>
        <p:txBody>
          <a:bodyPr/>
          <a:lstStyle/>
          <a:p>
            <a:pPr algn="ctr"/>
            <a:r>
              <a:rPr lang="fr-BE" dirty="0" smtClean="0">
                <a:solidFill>
                  <a:srgbClr val="00AEF0"/>
                </a:solidFill>
              </a:rPr>
              <a:t>For more information</a:t>
            </a:r>
            <a:endParaRPr lang="en-GB" dirty="0" smtClean="0">
              <a:solidFill>
                <a:srgbClr val="00AEF0"/>
              </a:solidFill>
            </a:endParaRPr>
          </a:p>
        </p:txBody>
      </p:sp>
      <p:pic>
        <p:nvPicPr>
          <p:cNvPr id="9" name="Content Placeholder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1038" y="5457279"/>
            <a:ext cx="8699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2"/>
          <p:cNvSpPr txBox="1">
            <a:spLocks noChangeArrowheads="1"/>
          </p:cNvSpPr>
          <p:nvPr/>
        </p:nvSpPr>
        <p:spPr bwMode="auto">
          <a:xfrm>
            <a:off x="1763688" y="5565105"/>
            <a:ext cx="180022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7600" b="1">
                <a:solidFill>
                  <a:srgbClr val="FFD624"/>
                </a:solidFill>
                <a:latin typeface="Verdana" pitchFamily="34" charset="0"/>
                <a:cs typeface="Arial" pitchFamily="34" charset="0"/>
              </a:defRPr>
            </a:lvl1pPr>
            <a:lvl2pPr marL="742950" indent="-285750" eaLnBrk="0" hangingPunct="0">
              <a:defRPr sz="7600" b="1">
                <a:solidFill>
                  <a:srgbClr val="FFD624"/>
                </a:solidFill>
                <a:latin typeface="Verdana" pitchFamily="34" charset="0"/>
                <a:cs typeface="Arial" pitchFamily="34" charset="0"/>
              </a:defRPr>
            </a:lvl2pPr>
            <a:lvl3pPr marL="1143000" indent="-228600" eaLnBrk="0" hangingPunct="0">
              <a:defRPr sz="7600" b="1">
                <a:solidFill>
                  <a:srgbClr val="FFD624"/>
                </a:solidFill>
                <a:latin typeface="Verdana" pitchFamily="34" charset="0"/>
                <a:cs typeface="Arial" pitchFamily="34" charset="0"/>
              </a:defRPr>
            </a:lvl3pPr>
            <a:lvl4pPr marL="1600200" indent="-228600" eaLnBrk="0" hangingPunct="0">
              <a:defRPr sz="7600" b="1">
                <a:solidFill>
                  <a:srgbClr val="FFD624"/>
                </a:solidFill>
                <a:latin typeface="Verdana" pitchFamily="34" charset="0"/>
                <a:cs typeface="Arial" pitchFamily="34" charset="0"/>
              </a:defRPr>
            </a:lvl4pPr>
            <a:lvl5pPr marL="2057400" indent="-228600" eaLnBrk="0" hangingPunct="0">
              <a:defRPr sz="7600" b="1">
                <a:solidFill>
                  <a:srgbClr val="FFD624"/>
                </a:solidFill>
                <a:latin typeface="Verdana" pitchFamily="34" charset="0"/>
                <a:cs typeface="Arial" pitchFamily="34" charset="0"/>
              </a:defRPr>
            </a:lvl5pPr>
            <a:lvl6pPr marL="2514600" indent="-228600" eaLnBrk="0" fontAlgn="base" hangingPunct="0">
              <a:spcBef>
                <a:spcPct val="0"/>
              </a:spcBef>
              <a:spcAft>
                <a:spcPct val="0"/>
              </a:spcAft>
              <a:defRPr sz="7600" b="1">
                <a:solidFill>
                  <a:srgbClr val="FFD624"/>
                </a:solidFill>
                <a:latin typeface="Verdana" pitchFamily="34" charset="0"/>
                <a:cs typeface="Arial" pitchFamily="34" charset="0"/>
              </a:defRPr>
            </a:lvl6pPr>
            <a:lvl7pPr marL="2971800" indent="-228600" eaLnBrk="0" fontAlgn="base" hangingPunct="0">
              <a:spcBef>
                <a:spcPct val="0"/>
              </a:spcBef>
              <a:spcAft>
                <a:spcPct val="0"/>
              </a:spcAft>
              <a:defRPr sz="7600" b="1">
                <a:solidFill>
                  <a:srgbClr val="FFD624"/>
                </a:solidFill>
                <a:latin typeface="Verdana" pitchFamily="34" charset="0"/>
                <a:cs typeface="Arial" pitchFamily="34" charset="0"/>
              </a:defRPr>
            </a:lvl7pPr>
            <a:lvl8pPr marL="3429000" indent="-228600" eaLnBrk="0" fontAlgn="base" hangingPunct="0">
              <a:spcBef>
                <a:spcPct val="0"/>
              </a:spcBef>
              <a:spcAft>
                <a:spcPct val="0"/>
              </a:spcAft>
              <a:defRPr sz="7600" b="1">
                <a:solidFill>
                  <a:srgbClr val="FFD624"/>
                </a:solidFill>
                <a:latin typeface="Verdana" pitchFamily="34" charset="0"/>
                <a:cs typeface="Arial" pitchFamily="34" charset="0"/>
              </a:defRPr>
            </a:lvl8pPr>
            <a:lvl9pPr marL="3886200" indent="-228600" eaLnBrk="0" fontAlgn="base" hangingPunct="0">
              <a:spcBef>
                <a:spcPct val="0"/>
              </a:spcBef>
              <a:spcAft>
                <a:spcPct val="0"/>
              </a:spcAft>
              <a:defRPr sz="7600" b="1">
                <a:solidFill>
                  <a:srgbClr val="FFD624"/>
                </a:solidFill>
                <a:latin typeface="Verdana" pitchFamily="34" charset="0"/>
                <a:cs typeface="Arial"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fr-BE"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rPr>
              <a:t>@inea_eu</a:t>
            </a:r>
            <a:endParaRPr kumimoji="0" lang="en-GB"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4214" y="2564904"/>
            <a:ext cx="894606" cy="894606"/>
          </a:xfrm>
          <a:prstGeom prst="rect">
            <a:avLst/>
          </a:prstGeom>
        </p:spPr>
      </p:pic>
      <p:sp>
        <p:nvSpPr>
          <p:cNvPr id="15" name="TextBox 6"/>
          <p:cNvSpPr txBox="1">
            <a:spLocks noChangeArrowheads="1"/>
          </p:cNvSpPr>
          <p:nvPr/>
        </p:nvSpPr>
        <p:spPr bwMode="auto">
          <a:xfrm>
            <a:off x="1835696" y="2972817"/>
            <a:ext cx="3960812"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7600" b="1">
                <a:solidFill>
                  <a:srgbClr val="FFD624"/>
                </a:solidFill>
                <a:latin typeface="Verdana" pitchFamily="34" charset="0"/>
                <a:cs typeface="Arial" pitchFamily="34" charset="0"/>
              </a:defRPr>
            </a:lvl1pPr>
            <a:lvl2pPr marL="742950" indent="-285750" eaLnBrk="0" hangingPunct="0">
              <a:defRPr sz="7600" b="1">
                <a:solidFill>
                  <a:srgbClr val="FFD624"/>
                </a:solidFill>
                <a:latin typeface="Verdana" pitchFamily="34" charset="0"/>
                <a:cs typeface="Arial" pitchFamily="34" charset="0"/>
              </a:defRPr>
            </a:lvl2pPr>
            <a:lvl3pPr marL="1143000" indent="-228600" eaLnBrk="0" hangingPunct="0">
              <a:defRPr sz="7600" b="1">
                <a:solidFill>
                  <a:srgbClr val="FFD624"/>
                </a:solidFill>
                <a:latin typeface="Verdana" pitchFamily="34" charset="0"/>
                <a:cs typeface="Arial" pitchFamily="34" charset="0"/>
              </a:defRPr>
            </a:lvl3pPr>
            <a:lvl4pPr marL="1600200" indent="-228600" eaLnBrk="0" hangingPunct="0">
              <a:defRPr sz="7600" b="1">
                <a:solidFill>
                  <a:srgbClr val="FFD624"/>
                </a:solidFill>
                <a:latin typeface="Verdana" pitchFamily="34" charset="0"/>
                <a:cs typeface="Arial" pitchFamily="34" charset="0"/>
              </a:defRPr>
            </a:lvl4pPr>
            <a:lvl5pPr marL="2057400" indent="-228600" eaLnBrk="0" hangingPunct="0">
              <a:defRPr sz="7600" b="1">
                <a:solidFill>
                  <a:srgbClr val="FFD624"/>
                </a:solidFill>
                <a:latin typeface="Verdana" pitchFamily="34" charset="0"/>
                <a:cs typeface="Arial" pitchFamily="34" charset="0"/>
              </a:defRPr>
            </a:lvl5pPr>
            <a:lvl6pPr marL="2514600" indent="-228600" eaLnBrk="0" fontAlgn="base" hangingPunct="0">
              <a:spcBef>
                <a:spcPct val="0"/>
              </a:spcBef>
              <a:spcAft>
                <a:spcPct val="0"/>
              </a:spcAft>
              <a:defRPr sz="7600" b="1">
                <a:solidFill>
                  <a:srgbClr val="FFD624"/>
                </a:solidFill>
                <a:latin typeface="Verdana" pitchFamily="34" charset="0"/>
                <a:cs typeface="Arial" pitchFamily="34" charset="0"/>
              </a:defRPr>
            </a:lvl6pPr>
            <a:lvl7pPr marL="2971800" indent="-228600" eaLnBrk="0" fontAlgn="base" hangingPunct="0">
              <a:spcBef>
                <a:spcPct val="0"/>
              </a:spcBef>
              <a:spcAft>
                <a:spcPct val="0"/>
              </a:spcAft>
              <a:defRPr sz="7600" b="1">
                <a:solidFill>
                  <a:srgbClr val="FFD624"/>
                </a:solidFill>
                <a:latin typeface="Verdana" pitchFamily="34" charset="0"/>
                <a:cs typeface="Arial" pitchFamily="34" charset="0"/>
              </a:defRPr>
            </a:lvl7pPr>
            <a:lvl8pPr marL="3429000" indent="-228600" eaLnBrk="0" fontAlgn="base" hangingPunct="0">
              <a:spcBef>
                <a:spcPct val="0"/>
              </a:spcBef>
              <a:spcAft>
                <a:spcPct val="0"/>
              </a:spcAft>
              <a:defRPr sz="7600" b="1">
                <a:solidFill>
                  <a:srgbClr val="FFD624"/>
                </a:solidFill>
                <a:latin typeface="Verdana" pitchFamily="34" charset="0"/>
                <a:cs typeface="Arial" pitchFamily="34" charset="0"/>
              </a:defRPr>
            </a:lvl8pPr>
            <a:lvl9pPr marL="3886200" indent="-228600" eaLnBrk="0" fontAlgn="base" hangingPunct="0">
              <a:spcBef>
                <a:spcPct val="0"/>
              </a:spcBef>
              <a:spcAft>
                <a:spcPct val="0"/>
              </a:spcAft>
              <a:defRPr sz="7600" b="1">
                <a:solidFill>
                  <a:srgbClr val="FFD624"/>
                </a:solidFill>
                <a:latin typeface="Verdana" pitchFamily="34" charset="0"/>
                <a:cs typeface="Arial"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fr-BE"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rPr>
              <a:t>inea@ec.europa.eu</a:t>
            </a:r>
            <a:endParaRPr kumimoji="0" lang="en-GB"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667916">
            <a:off x="5652120" y="5245111"/>
            <a:ext cx="2664296" cy="1087330"/>
          </a:xfrm>
          <a:prstGeom prst="rect">
            <a:avLst/>
          </a:prstGeom>
        </p:spPr>
      </p:pic>
      <p:sp>
        <p:nvSpPr>
          <p:cNvPr id="16" name="TextBox 6"/>
          <p:cNvSpPr txBox="1">
            <a:spLocks noChangeArrowheads="1"/>
          </p:cNvSpPr>
          <p:nvPr/>
        </p:nvSpPr>
        <p:spPr bwMode="auto">
          <a:xfrm>
            <a:off x="1763688" y="3573016"/>
            <a:ext cx="712879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7600" b="1">
                <a:solidFill>
                  <a:srgbClr val="FFD624"/>
                </a:solidFill>
                <a:latin typeface="Verdana" pitchFamily="34" charset="0"/>
                <a:cs typeface="Arial" pitchFamily="34" charset="0"/>
              </a:defRPr>
            </a:lvl1pPr>
            <a:lvl2pPr marL="742950" indent="-285750" eaLnBrk="0" hangingPunct="0">
              <a:defRPr sz="7600" b="1">
                <a:solidFill>
                  <a:srgbClr val="FFD624"/>
                </a:solidFill>
                <a:latin typeface="Verdana" pitchFamily="34" charset="0"/>
                <a:cs typeface="Arial" pitchFamily="34" charset="0"/>
              </a:defRPr>
            </a:lvl2pPr>
            <a:lvl3pPr marL="1143000" indent="-228600" eaLnBrk="0" hangingPunct="0">
              <a:defRPr sz="7600" b="1">
                <a:solidFill>
                  <a:srgbClr val="FFD624"/>
                </a:solidFill>
                <a:latin typeface="Verdana" pitchFamily="34" charset="0"/>
                <a:cs typeface="Arial" pitchFamily="34" charset="0"/>
              </a:defRPr>
            </a:lvl3pPr>
            <a:lvl4pPr marL="1600200" indent="-228600" eaLnBrk="0" hangingPunct="0">
              <a:defRPr sz="7600" b="1">
                <a:solidFill>
                  <a:srgbClr val="FFD624"/>
                </a:solidFill>
                <a:latin typeface="Verdana" pitchFamily="34" charset="0"/>
                <a:cs typeface="Arial" pitchFamily="34" charset="0"/>
              </a:defRPr>
            </a:lvl4pPr>
            <a:lvl5pPr marL="2057400" indent="-228600" eaLnBrk="0" hangingPunct="0">
              <a:defRPr sz="7600" b="1">
                <a:solidFill>
                  <a:srgbClr val="FFD624"/>
                </a:solidFill>
                <a:latin typeface="Verdana" pitchFamily="34" charset="0"/>
                <a:cs typeface="Arial" pitchFamily="34" charset="0"/>
              </a:defRPr>
            </a:lvl5pPr>
            <a:lvl6pPr marL="2514600" indent="-228600" eaLnBrk="0" fontAlgn="base" hangingPunct="0">
              <a:spcBef>
                <a:spcPct val="0"/>
              </a:spcBef>
              <a:spcAft>
                <a:spcPct val="0"/>
              </a:spcAft>
              <a:defRPr sz="7600" b="1">
                <a:solidFill>
                  <a:srgbClr val="FFD624"/>
                </a:solidFill>
                <a:latin typeface="Verdana" pitchFamily="34" charset="0"/>
                <a:cs typeface="Arial" pitchFamily="34" charset="0"/>
              </a:defRPr>
            </a:lvl6pPr>
            <a:lvl7pPr marL="2971800" indent="-228600" eaLnBrk="0" fontAlgn="base" hangingPunct="0">
              <a:spcBef>
                <a:spcPct val="0"/>
              </a:spcBef>
              <a:spcAft>
                <a:spcPct val="0"/>
              </a:spcAft>
              <a:defRPr sz="7600" b="1">
                <a:solidFill>
                  <a:srgbClr val="FFD624"/>
                </a:solidFill>
                <a:latin typeface="Verdana" pitchFamily="34" charset="0"/>
                <a:cs typeface="Arial" pitchFamily="34" charset="0"/>
              </a:defRPr>
            </a:lvl7pPr>
            <a:lvl8pPr marL="3429000" indent="-228600" eaLnBrk="0" fontAlgn="base" hangingPunct="0">
              <a:spcBef>
                <a:spcPct val="0"/>
              </a:spcBef>
              <a:spcAft>
                <a:spcPct val="0"/>
              </a:spcAft>
              <a:defRPr sz="7600" b="1">
                <a:solidFill>
                  <a:srgbClr val="FFD624"/>
                </a:solidFill>
                <a:latin typeface="Verdana" pitchFamily="34" charset="0"/>
                <a:cs typeface="Arial" pitchFamily="34" charset="0"/>
              </a:defRPr>
            </a:lvl8pPr>
            <a:lvl9pPr marL="3886200" indent="-228600" eaLnBrk="0" fontAlgn="base" hangingPunct="0">
              <a:spcBef>
                <a:spcPct val="0"/>
              </a:spcBef>
              <a:spcAft>
                <a:spcPct val="0"/>
              </a:spcAft>
              <a:defRPr sz="7600" b="1">
                <a:solidFill>
                  <a:srgbClr val="FFD624"/>
                </a:solidFill>
                <a:latin typeface="Verdana" pitchFamily="34" charset="0"/>
                <a:cs typeface="Arial" pitchFamily="34" charset="0"/>
              </a:defRPr>
            </a:lvl9pPr>
          </a:lstStyle>
          <a:p>
            <a:pPr marL="0" marR="0" lvl="0" indent="0" defTabSz="914400" eaLnBrk="1" fontAlgn="auto" latinLnBrk="0" hangingPunct="1">
              <a:spcBef>
                <a:spcPts val="0"/>
              </a:spcBef>
              <a:spcAft>
                <a:spcPts val="0"/>
              </a:spcAft>
              <a:buClrTx/>
              <a:buSzTx/>
              <a:buFontTx/>
              <a:buNone/>
              <a:tabLst/>
              <a:defRPr/>
            </a:pPr>
            <a:r>
              <a:rPr kumimoji="0" lang="fr-BE"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hlinkClick r:id="rId6"/>
              </a:rPr>
              <a:t>http://ec.europa.eu/inea</a:t>
            </a:r>
            <a:endParaRPr kumimoji="0" lang="fr-BE"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a:p>
            <a:pPr marL="0" marR="0" lvl="0" indent="0" defTabSz="914400" eaLnBrk="1" fontAlgn="auto" latinLnBrk="0" hangingPunct="1">
              <a:spcBef>
                <a:spcPts val="0"/>
              </a:spcBef>
              <a:spcAft>
                <a:spcPts val="0"/>
              </a:spcAft>
              <a:buClrTx/>
              <a:buSzTx/>
              <a:buFontTx/>
              <a:buNone/>
              <a:tabLst/>
              <a:defRPr/>
            </a:pPr>
            <a:endParaRPr kumimoji="0" lang="fr-BE" altLang="en-US" sz="8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a:p>
            <a:pPr eaLnBrk="1" fontAlgn="auto" hangingPunct="1">
              <a:spcBef>
                <a:spcPts val="0"/>
              </a:spcBef>
              <a:spcAft>
                <a:spcPts val="0"/>
              </a:spcAft>
              <a:defRPr/>
            </a:pPr>
            <a:r>
              <a:rPr lang="fr-BE" altLang="en-US" sz="1900" kern="0" dirty="0">
                <a:solidFill>
                  <a:srgbClr val="0F5494"/>
                </a:solidFill>
                <a:hlinkClick r:id="rId7"/>
              </a:rPr>
              <a:t>https://</a:t>
            </a:r>
            <a:r>
              <a:rPr lang="fr-BE" altLang="en-US" sz="1900" kern="0" dirty="0" smtClean="0">
                <a:solidFill>
                  <a:srgbClr val="0F5494"/>
                </a:solidFill>
                <a:hlinkClick r:id="rId7"/>
              </a:rPr>
              <a:t>ec.europa.eu/inea/en/connecting-europe-facility/cef-transport/apply-funding/2017-cef-transport-sesar-call-proposals</a:t>
            </a:r>
            <a:r>
              <a:rPr lang="fr-BE" altLang="en-US" sz="1900" kern="0" dirty="0" smtClean="0">
                <a:solidFill>
                  <a:srgbClr val="0F5494"/>
                </a:solidFill>
              </a:rPr>
              <a:t> </a:t>
            </a:r>
            <a:endParaRPr kumimoji="0" lang="en-GB"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p:txBody>
      </p:sp>
      <p:sp>
        <p:nvSpPr>
          <p:cNvPr id="17" name="TextBox 6"/>
          <p:cNvSpPr txBox="1">
            <a:spLocks noChangeArrowheads="1"/>
          </p:cNvSpPr>
          <p:nvPr/>
        </p:nvSpPr>
        <p:spPr bwMode="auto">
          <a:xfrm>
            <a:off x="1835324" y="2636912"/>
            <a:ext cx="5761012"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7600" b="1">
                <a:solidFill>
                  <a:srgbClr val="FFD624"/>
                </a:solidFill>
                <a:latin typeface="Verdana" pitchFamily="34" charset="0"/>
                <a:cs typeface="Arial" pitchFamily="34" charset="0"/>
              </a:defRPr>
            </a:lvl1pPr>
            <a:lvl2pPr marL="742950" indent="-285750" eaLnBrk="0" hangingPunct="0">
              <a:defRPr sz="7600" b="1">
                <a:solidFill>
                  <a:srgbClr val="FFD624"/>
                </a:solidFill>
                <a:latin typeface="Verdana" pitchFamily="34" charset="0"/>
                <a:cs typeface="Arial" pitchFamily="34" charset="0"/>
              </a:defRPr>
            </a:lvl2pPr>
            <a:lvl3pPr marL="1143000" indent="-228600" eaLnBrk="0" hangingPunct="0">
              <a:defRPr sz="7600" b="1">
                <a:solidFill>
                  <a:srgbClr val="FFD624"/>
                </a:solidFill>
                <a:latin typeface="Verdana" pitchFamily="34" charset="0"/>
                <a:cs typeface="Arial" pitchFamily="34" charset="0"/>
              </a:defRPr>
            </a:lvl3pPr>
            <a:lvl4pPr marL="1600200" indent="-228600" eaLnBrk="0" hangingPunct="0">
              <a:defRPr sz="7600" b="1">
                <a:solidFill>
                  <a:srgbClr val="FFD624"/>
                </a:solidFill>
                <a:latin typeface="Verdana" pitchFamily="34" charset="0"/>
                <a:cs typeface="Arial" pitchFamily="34" charset="0"/>
              </a:defRPr>
            </a:lvl4pPr>
            <a:lvl5pPr marL="2057400" indent="-228600" eaLnBrk="0" hangingPunct="0">
              <a:defRPr sz="7600" b="1">
                <a:solidFill>
                  <a:srgbClr val="FFD624"/>
                </a:solidFill>
                <a:latin typeface="Verdana" pitchFamily="34" charset="0"/>
                <a:cs typeface="Arial" pitchFamily="34" charset="0"/>
              </a:defRPr>
            </a:lvl5pPr>
            <a:lvl6pPr marL="2514600" indent="-228600" eaLnBrk="0" fontAlgn="base" hangingPunct="0">
              <a:spcBef>
                <a:spcPct val="0"/>
              </a:spcBef>
              <a:spcAft>
                <a:spcPct val="0"/>
              </a:spcAft>
              <a:defRPr sz="7600" b="1">
                <a:solidFill>
                  <a:srgbClr val="FFD624"/>
                </a:solidFill>
                <a:latin typeface="Verdana" pitchFamily="34" charset="0"/>
                <a:cs typeface="Arial" pitchFamily="34" charset="0"/>
              </a:defRPr>
            </a:lvl6pPr>
            <a:lvl7pPr marL="2971800" indent="-228600" eaLnBrk="0" fontAlgn="base" hangingPunct="0">
              <a:spcBef>
                <a:spcPct val="0"/>
              </a:spcBef>
              <a:spcAft>
                <a:spcPct val="0"/>
              </a:spcAft>
              <a:defRPr sz="7600" b="1">
                <a:solidFill>
                  <a:srgbClr val="FFD624"/>
                </a:solidFill>
                <a:latin typeface="Verdana" pitchFamily="34" charset="0"/>
                <a:cs typeface="Arial" pitchFamily="34" charset="0"/>
              </a:defRPr>
            </a:lvl7pPr>
            <a:lvl8pPr marL="3429000" indent="-228600" eaLnBrk="0" fontAlgn="base" hangingPunct="0">
              <a:spcBef>
                <a:spcPct val="0"/>
              </a:spcBef>
              <a:spcAft>
                <a:spcPct val="0"/>
              </a:spcAft>
              <a:defRPr sz="7600" b="1">
                <a:solidFill>
                  <a:srgbClr val="FFD624"/>
                </a:solidFill>
                <a:latin typeface="Verdana" pitchFamily="34" charset="0"/>
                <a:cs typeface="Arial" pitchFamily="34" charset="0"/>
              </a:defRPr>
            </a:lvl8pPr>
            <a:lvl9pPr marL="3886200" indent="-228600" eaLnBrk="0" fontAlgn="base" hangingPunct="0">
              <a:spcBef>
                <a:spcPct val="0"/>
              </a:spcBef>
              <a:spcAft>
                <a:spcPct val="0"/>
              </a:spcAft>
              <a:defRPr sz="7600" b="1">
                <a:solidFill>
                  <a:srgbClr val="FFD624"/>
                </a:solidFill>
                <a:latin typeface="Verdana" pitchFamily="34" charset="0"/>
                <a:cs typeface="Arial" pitchFamily="34" charset="0"/>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fr-BE" altLang="en-US" sz="1900" kern="0" dirty="0" smtClean="0">
                <a:solidFill>
                  <a:srgbClr val="0F5494"/>
                </a:solidFill>
              </a:rPr>
              <a:t>i</a:t>
            </a:r>
            <a:r>
              <a:rPr kumimoji="0" lang="fr-BE"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rPr>
              <a:t>nea-cef-transport-calls@ec.europa.eu</a:t>
            </a:r>
            <a:endParaRPr kumimoji="0" lang="en-GB" altLang="en-US" sz="1900" i="0" u="none" strike="noStrike" kern="0" cap="none" spc="0" normalizeH="0" baseline="0" noProof="0" dirty="0" smtClean="0">
              <a:ln>
                <a:noFill/>
              </a:ln>
              <a:solidFill>
                <a:srgbClr val="0F5494"/>
              </a:solidFill>
              <a:effectLst/>
              <a:uLnTx/>
              <a:uFillTx/>
              <a:latin typeface="Verdana" pitchFamily="34" charset="0"/>
              <a:cs typeface="Arial" pitchFamily="34" charset="0"/>
            </a:endParaRPr>
          </a:p>
        </p:txBody>
      </p:sp>
      <p:pic>
        <p:nvPicPr>
          <p:cNvPr id="11"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84214" y="3645024"/>
            <a:ext cx="910031" cy="8907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87245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Proposal preparation</a:t>
            </a:r>
            <a:br>
              <a:rPr lang="fr-BE" dirty="0" smtClean="0"/>
            </a:br>
            <a:r>
              <a:rPr lang="fr-BE" sz="1400" i="1" dirty="0" smtClean="0"/>
              <a:t>Rome was not built in one day</a:t>
            </a:r>
            <a:endParaRPr lang="en-GB" sz="1400" i="1" dirty="0"/>
          </a:p>
        </p:txBody>
      </p:sp>
      <p:sp>
        <p:nvSpPr>
          <p:cNvPr id="3" name="Content Placeholder 2"/>
          <p:cNvSpPr>
            <a:spLocks noGrp="1"/>
          </p:cNvSpPr>
          <p:nvPr>
            <p:ph idx="1"/>
          </p:nvPr>
        </p:nvSpPr>
        <p:spPr>
          <a:xfrm>
            <a:off x="457200" y="2348880"/>
            <a:ext cx="8229600" cy="4032447"/>
          </a:xfrm>
        </p:spPr>
        <p:txBody>
          <a:bodyPr/>
          <a:lstStyle/>
          <a:p>
            <a:pPr marL="0" indent="0">
              <a:buNone/>
            </a:pPr>
            <a:r>
              <a:rPr lang="fr-BE" sz="2000" b="1" i="0" dirty="0" smtClean="0"/>
              <a:t>CEF Transport funding is a competitive process based on defined award critieria in the </a:t>
            </a:r>
            <a:r>
              <a:rPr lang="fr-BE" sz="2000" b="1" i="0" u="sng" dirty="0" smtClean="0"/>
              <a:t>work programme </a:t>
            </a:r>
            <a:r>
              <a:rPr lang="fr-BE" sz="2000" b="1" i="0" dirty="0" smtClean="0"/>
              <a:t>and call </a:t>
            </a:r>
            <a:r>
              <a:rPr lang="fr-BE" sz="2000" b="1" i="0" dirty="0" err="1" smtClean="0"/>
              <a:t>text</a:t>
            </a:r>
            <a:endParaRPr lang="fr-BE" sz="2000" b="1" i="0" dirty="0" smtClean="0"/>
          </a:p>
          <a:p>
            <a:pPr marL="0" indent="0">
              <a:buNone/>
            </a:pPr>
            <a:endParaRPr lang="en-GB" sz="2000" i="0" dirty="0"/>
          </a:p>
          <a:p>
            <a:pPr marL="0" lvl="0" indent="0">
              <a:buNone/>
            </a:pPr>
            <a:r>
              <a:rPr lang="en-GB" sz="2000" b="1" i="0" dirty="0"/>
              <a:t>Make </a:t>
            </a:r>
            <a:r>
              <a:rPr lang="en-GB" sz="2000" b="1" i="0" dirty="0" smtClean="0"/>
              <a:t>sure that your project idea meets the call's objective(s) described in the work programme </a:t>
            </a:r>
            <a:r>
              <a:rPr lang="en-GB" sz="2000" b="1" dirty="0" smtClean="0"/>
              <a:t>(section </a:t>
            </a:r>
            <a:r>
              <a:rPr lang="en-GB" sz="2000" b="1" dirty="0"/>
              <a:t>3.1.1</a:t>
            </a:r>
            <a:r>
              <a:rPr lang="en-GB" sz="2000" b="1" dirty="0" smtClean="0"/>
              <a:t>.)</a:t>
            </a:r>
            <a:endParaRPr lang="en-GB" sz="2000" b="1" i="0" dirty="0"/>
          </a:p>
          <a:p>
            <a:pPr marL="0" lvl="0" indent="0">
              <a:buNone/>
            </a:pPr>
            <a:r>
              <a:rPr lang="fr-BE" sz="2000" b="1" i="0" dirty="0" smtClean="0"/>
              <a:t>Once you are sure of it</a:t>
            </a:r>
          </a:p>
          <a:p>
            <a:pPr marL="0" lvl="0" indent="0">
              <a:buNone/>
            </a:pPr>
            <a:endParaRPr lang="fr-BE" sz="2000" b="1" i="0" dirty="0" smtClean="0"/>
          </a:p>
          <a:p>
            <a:pPr marL="0" lvl="0" indent="0">
              <a:buNone/>
            </a:pPr>
            <a:r>
              <a:rPr lang="fr-BE" sz="2000" b="1" i="0" dirty="0" smtClean="0"/>
              <a:t>GO FURTHER</a:t>
            </a:r>
          </a:p>
        </p:txBody>
      </p:sp>
      <p:sp>
        <p:nvSpPr>
          <p:cNvPr id="4" name="Slide Number Placeholder 4"/>
          <p:cNvSpPr>
            <a:spLocks noGrp="1"/>
          </p:cNvSpPr>
          <p:nvPr>
            <p:ph type="sldNum" sz="quarter" idx="12"/>
          </p:nvPr>
        </p:nvSpPr>
        <p:spPr>
          <a:xfrm>
            <a:off x="6553200" y="6245225"/>
            <a:ext cx="2133600" cy="476250"/>
          </a:xfrm>
          <a:noFill/>
        </p:spPr>
        <p:txBody>
          <a:bodyPr/>
          <a:lstStyle>
            <a:lvl1pPr eaLnBrk="0" hangingPunct="0">
              <a:spcBef>
                <a:spcPct val="20000"/>
              </a:spcBef>
              <a:buClr>
                <a:srgbClr val="E7511E"/>
              </a:buClr>
              <a:buSzPct val="110000"/>
              <a:buFont typeface="Arial" charset="0"/>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SzTx/>
              <a:buFontTx/>
              <a:buNone/>
            </a:pPr>
            <a:fld id="{A0E75DCD-654E-4A17-998D-3D8DE63830BE}" type="slidenum">
              <a:rPr lang="en-GB" altLang="de-DE" sz="1000" i="0" smtClean="0">
                <a:solidFill>
                  <a:schemeClr val="tx1"/>
                </a:solidFill>
                <a:latin typeface="+mj-lt"/>
              </a:rPr>
              <a:pPr eaLnBrk="1" hangingPunct="1">
                <a:spcBef>
                  <a:spcPct val="0"/>
                </a:spcBef>
                <a:buClrTx/>
                <a:buSzTx/>
                <a:buFontTx/>
                <a:buNone/>
              </a:pPr>
              <a:t>2</a:t>
            </a:fld>
            <a:endParaRPr lang="en-GB" altLang="de-DE" sz="1000" i="0" dirty="0" smtClean="0">
              <a:solidFill>
                <a:schemeClr val="tx1"/>
              </a:solidFill>
              <a:latin typeface="+mj-lt"/>
            </a:endParaRPr>
          </a:p>
        </p:txBody>
      </p:sp>
    </p:spTree>
    <p:extLst>
      <p:ext uri="{BB962C8B-B14F-4D97-AF65-F5344CB8AC3E}">
        <p14:creationId xmlns:p14="http://schemas.microsoft.com/office/powerpoint/2010/main" val="1764938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0032" y="980727"/>
            <a:ext cx="4392488" cy="6588733"/>
          </a:xfrm>
          <a:prstGeom prst="rect">
            <a:avLst/>
          </a:prstGeom>
        </p:spPr>
      </p:pic>
      <p:sp>
        <p:nvSpPr>
          <p:cNvPr id="2" name="Title 1"/>
          <p:cNvSpPr>
            <a:spLocks noGrp="1"/>
          </p:cNvSpPr>
          <p:nvPr>
            <p:ph type="title"/>
          </p:nvPr>
        </p:nvSpPr>
        <p:spPr/>
        <p:txBody>
          <a:bodyPr/>
          <a:lstStyle/>
          <a:p>
            <a:r>
              <a:rPr lang="en-GB" dirty="0" smtClean="0">
                <a:solidFill>
                  <a:srgbClr val="FF0000"/>
                </a:solidFill>
              </a:rPr>
              <a:t>READ</a:t>
            </a:r>
            <a:endParaRPr lang="en-GB" dirty="0">
              <a:solidFill>
                <a:srgbClr val="FF0000"/>
              </a:solidFill>
            </a:endParaRPr>
          </a:p>
        </p:txBody>
      </p:sp>
      <p:sp>
        <p:nvSpPr>
          <p:cNvPr id="3" name="Content Placeholder 2"/>
          <p:cNvSpPr>
            <a:spLocks noGrp="1"/>
          </p:cNvSpPr>
          <p:nvPr>
            <p:ph idx="1"/>
          </p:nvPr>
        </p:nvSpPr>
        <p:spPr>
          <a:xfrm>
            <a:off x="611560" y="2132856"/>
            <a:ext cx="4104456" cy="1080120"/>
          </a:xfrm>
        </p:spPr>
        <p:txBody>
          <a:bodyPr/>
          <a:lstStyle/>
          <a:p>
            <a:pPr marL="0" indent="0">
              <a:buNone/>
            </a:pPr>
            <a:r>
              <a:rPr lang="en-GB" sz="2000" b="1" i="0" dirty="0"/>
              <a:t>Read through </a:t>
            </a:r>
            <a:r>
              <a:rPr lang="en-GB" sz="2000" b="1" i="0" dirty="0">
                <a:solidFill>
                  <a:srgbClr val="FF0000"/>
                </a:solidFill>
              </a:rPr>
              <a:t>ALL</a:t>
            </a:r>
            <a:r>
              <a:rPr lang="en-GB" sz="2000" b="1" i="0" dirty="0"/>
              <a:t> of the call </a:t>
            </a:r>
            <a:r>
              <a:rPr lang="en-GB" sz="2000" b="1" i="0" dirty="0" smtClean="0"/>
              <a:t>documents </a:t>
            </a:r>
            <a:r>
              <a:rPr lang="en-GB" sz="2000" b="1" i="0" dirty="0"/>
              <a:t>on the call webpage</a:t>
            </a:r>
            <a:endParaRPr lang="en-GB" sz="1800" dirty="0"/>
          </a:p>
          <a:p>
            <a:pPr marL="0" indent="0">
              <a:buNone/>
            </a:pPr>
            <a:endParaRPr lang="en-GB" sz="1800" dirty="0"/>
          </a:p>
          <a:p>
            <a:pPr lvl="2"/>
            <a:endParaRPr lang="en-GB" i="0" dirty="0" smtClean="0"/>
          </a:p>
          <a:p>
            <a:pPr lvl="1"/>
            <a:endParaRPr lang="en-GB" sz="1400" b="0" i="0" dirty="0"/>
          </a:p>
        </p:txBody>
      </p:sp>
      <p:sp>
        <p:nvSpPr>
          <p:cNvPr id="4" name="Slide Number Placeholder 4"/>
          <p:cNvSpPr>
            <a:spLocks noGrp="1"/>
          </p:cNvSpPr>
          <p:nvPr>
            <p:ph type="sldNum" sz="quarter" idx="12"/>
          </p:nvPr>
        </p:nvSpPr>
        <p:spPr>
          <a:xfrm>
            <a:off x="6553200" y="6245225"/>
            <a:ext cx="2133600" cy="476250"/>
          </a:xfrm>
          <a:noFill/>
        </p:spPr>
        <p:txBody>
          <a:bodyPr/>
          <a:lstStyle>
            <a:lvl1pPr eaLnBrk="0" hangingPunct="0">
              <a:spcBef>
                <a:spcPct val="20000"/>
              </a:spcBef>
              <a:buClr>
                <a:srgbClr val="E7511E"/>
              </a:buClr>
              <a:buSzPct val="110000"/>
              <a:buFont typeface="Arial" charset="0"/>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SzTx/>
              <a:buFontTx/>
              <a:buNone/>
            </a:pPr>
            <a:fld id="{A0E75DCD-654E-4A17-998D-3D8DE63830BE}" type="slidenum">
              <a:rPr lang="en-GB" altLang="de-DE" sz="1000" i="0" smtClean="0">
                <a:solidFill>
                  <a:schemeClr val="tx1"/>
                </a:solidFill>
                <a:latin typeface="+mj-lt"/>
              </a:rPr>
              <a:pPr eaLnBrk="1" hangingPunct="1">
                <a:spcBef>
                  <a:spcPct val="0"/>
                </a:spcBef>
                <a:buClrTx/>
                <a:buSzTx/>
                <a:buFontTx/>
                <a:buNone/>
              </a:pPr>
              <a:t>3</a:t>
            </a:fld>
            <a:endParaRPr lang="en-GB" altLang="de-DE" sz="1000" i="0" dirty="0" smtClean="0">
              <a:solidFill>
                <a:schemeClr val="tx1"/>
              </a:solidFill>
              <a:latin typeface="+mj-lt"/>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906" y="3284984"/>
            <a:ext cx="4392488" cy="306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488447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60032" y="980728"/>
            <a:ext cx="9001000" cy="6120680"/>
          </a:xfrm>
          <a:prstGeom prst="rect">
            <a:avLst/>
          </a:prstGeom>
        </p:spPr>
      </p:pic>
      <p:sp>
        <p:nvSpPr>
          <p:cNvPr id="2" name="Title 1"/>
          <p:cNvSpPr>
            <a:spLocks noGrp="1"/>
          </p:cNvSpPr>
          <p:nvPr>
            <p:ph type="title"/>
          </p:nvPr>
        </p:nvSpPr>
        <p:spPr/>
        <p:txBody>
          <a:bodyPr/>
          <a:lstStyle/>
          <a:p>
            <a:r>
              <a:rPr lang="en-US" dirty="0" smtClean="0">
                <a:solidFill>
                  <a:srgbClr val="FF0000"/>
                </a:solidFill>
              </a:rPr>
              <a:t>THINK</a:t>
            </a:r>
            <a:endParaRPr lang="en-GB" dirty="0">
              <a:solidFill>
                <a:srgbClr val="FF0000"/>
              </a:solidFill>
            </a:endParaRPr>
          </a:p>
        </p:txBody>
      </p:sp>
      <p:sp>
        <p:nvSpPr>
          <p:cNvPr id="3" name="Content Placeholder 2"/>
          <p:cNvSpPr>
            <a:spLocks noGrp="1"/>
          </p:cNvSpPr>
          <p:nvPr>
            <p:ph idx="1"/>
          </p:nvPr>
        </p:nvSpPr>
        <p:spPr>
          <a:xfrm>
            <a:off x="611560" y="2132856"/>
            <a:ext cx="4104456" cy="4104456"/>
          </a:xfrm>
        </p:spPr>
        <p:txBody>
          <a:bodyPr/>
          <a:lstStyle/>
          <a:p>
            <a:r>
              <a:rPr lang="en-GB" sz="2100" i="0" dirty="0" smtClean="0"/>
              <a:t>Will my proposal fit the objectives of the call?</a:t>
            </a:r>
          </a:p>
          <a:p>
            <a:r>
              <a:rPr lang="fr-BE" sz="2100" i="0" dirty="0" smtClean="0"/>
              <a:t>Who will be the coordinating applicant?</a:t>
            </a:r>
            <a:endParaRPr lang="en-GB" sz="2100" i="0" dirty="0" smtClean="0"/>
          </a:p>
          <a:p>
            <a:r>
              <a:rPr lang="en-GB" sz="2100" i="0" dirty="0" smtClean="0"/>
              <a:t>Is my Action mature enough?</a:t>
            </a:r>
          </a:p>
          <a:p>
            <a:r>
              <a:rPr lang="en-GB" sz="2100" i="0" dirty="0" smtClean="0"/>
              <a:t>Am I missing necessary information/authorisations?</a:t>
            </a:r>
          </a:p>
          <a:p>
            <a:r>
              <a:rPr lang="en-GB" sz="2100" i="0" dirty="0" smtClean="0"/>
              <a:t>Financial?</a:t>
            </a:r>
          </a:p>
          <a:p>
            <a:r>
              <a:rPr lang="en-GB" sz="2100" i="0" dirty="0" smtClean="0"/>
              <a:t>Milestones?</a:t>
            </a:r>
          </a:p>
          <a:p>
            <a:r>
              <a:rPr lang="en-GB" sz="2100" i="0" dirty="0" smtClean="0"/>
              <a:t>…</a:t>
            </a:r>
          </a:p>
          <a:p>
            <a:pPr marL="0" indent="0">
              <a:buNone/>
            </a:pPr>
            <a:endParaRPr lang="en-GB" sz="1800" dirty="0"/>
          </a:p>
          <a:p>
            <a:pPr lvl="2"/>
            <a:endParaRPr lang="en-GB" i="0" dirty="0" smtClean="0"/>
          </a:p>
          <a:p>
            <a:pPr lvl="1"/>
            <a:endParaRPr lang="en-GB" sz="1400" b="0" i="0" dirty="0"/>
          </a:p>
        </p:txBody>
      </p:sp>
      <p:sp>
        <p:nvSpPr>
          <p:cNvPr id="4" name="Slide Number Placeholder 4"/>
          <p:cNvSpPr>
            <a:spLocks noGrp="1"/>
          </p:cNvSpPr>
          <p:nvPr>
            <p:ph type="sldNum" sz="quarter" idx="12"/>
          </p:nvPr>
        </p:nvSpPr>
        <p:spPr>
          <a:xfrm>
            <a:off x="6553200" y="6245225"/>
            <a:ext cx="2133600" cy="476250"/>
          </a:xfrm>
          <a:noFill/>
        </p:spPr>
        <p:txBody>
          <a:bodyPr/>
          <a:lstStyle>
            <a:lvl1pPr eaLnBrk="0" hangingPunct="0">
              <a:spcBef>
                <a:spcPct val="20000"/>
              </a:spcBef>
              <a:buClr>
                <a:srgbClr val="E7511E"/>
              </a:buClr>
              <a:buSzPct val="110000"/>
              <a:buFont typeface="Arial" charset="0"/>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SzTx/>
              <a:buFontTx/>
              <a:buNone/>
            </a:pPr>
            <a:fld id="{A0E75DCD-654E-4A17-998D-3D8DE63830BE}" type="slidenum">
              <a:rPr lang="en-GB" altLang="de-DE" sz="1000" i="0" smtClean="0">
                <a:solidFill>
                  <a:schemeClr val="tx1"/>
                </a:solidFill>
                <a:latin typeface="+mj-lt"/>
              </a:rPr>
              <a:pPr eaLnBrk="1" hangingPunct="1">
                <a:spcBef>
                  <a:spcPct val="0"/>
                </a:spcBef>
                <a:buClrTx/>
                <a:buSzTx/>
                <a:buFontTx/>
                <a:buNone/>
              </a:pPr>
              <a:t>4</a:t>
            </a:fld>
            <a:endParaRPr lang="en-GB" altLang="de-DE" sz="1000" i="0" dirty="0" smtClean="0">
              <a:solidFill>
                <a:schemeClr val="tx1"/>
              </a:solidFill>
              <a:latin typeface="+mj-lt"/>
            </a:endParaRPr>
          </a:p>
        </p:txBody>
      </p:sp>
    </p:spTree>
    <p:extLst>
      <p:ext uri="{BB962C8B-B14F-4D97-AF65-F5344CB8AC3E}">
        <p14:creationId xmlns:p14="http://schemas.microsoft.com/office/powerpoint/2010/main" val="28448732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0032" y="980728"/>
            <a:ext cx="4392488" cy="6579947"/>
          </a:xfrm>
          <a:prstGeom prst="rect">
            <a:avLst/>
          </a:prstGeom>
        </p:spPr>
      </p:pic>
      <p:sp>
        <p:nvSpPr>
          <p:cNvPr id="2" name="Title 1"/>
          <p:cNvSpPr>
            <a:spLocks noGrp="1"/>
          </p:cNvSpPr>
          <p:nvPr>
            <p:ph type="title"/>
          </p:nvPr>
        </p:nvSpPr>
        <p:spPr/>
        <p:txBody>
          <a:bodyPr/>
          <a:lstStyle/>
          <a:p>
            <a:r>
              <a:rPr lang="en-US" dirty="0" smtClean="0">
                <a:solidFill>
                  <a:srgbClr val="FF0000"/>
                </a:solidFill>
              </a:rPr>
              <a:t>START EARLY</a:t>
            </a:r>
            <a:endParaRPr lang="en-GB" dirty="0">
              <a:solidFill>
                <a:srgbClr val="FF0000"/>
              </a:solidFill>
            </a:endParaRPr>
          </a:p>
        </p:txBody>
      </p:sp>
      <p:sp>
        <p:nvSpPr>
          <p:cNvPr id="3" name="Content Placeholder 2"/>
          <p:cNvSpPr>
            <a:spLocks noGrp="1"/>
          </p:cNvSpPr>
          <p:nvPr>
            <p:ph idx="1"/>
          </p:nvPr>
        </p:nvSpPr>
        <p:spPr>
          <a:xfrm>
            <a:off x="611560" y="2132856"/>
            <a:ext cx="4104456" cy="4104456"/>
          </a:xfrm>
        </p:spPr>
        <p:txBody>
          <a:bodyPr/>
          <a:lstStyle/>
          <a:p>
            <a:r>
              <a:rPr lang="en-GB" sz="2100" i="0" dirty="0" smtClean="0"/>
              <a:t>Take your time</a:t>
            </a:r>
          </a:p>
          <a:p>
            <a:r>
              <a:rPr lang="en-GB" sz="2100" i="0" dirty="0" smtClean="0"/>
              <a:t>Regularly check and read again the proposal</a:t>
            </a:r>
          </a:p>
          <a:p>
            <a:r>
              <a:rPr lang="en-GB" sz="2100" i="0" dirty="0" smtClean="0"/>
              <a:t>Proofread</a:t>
            </a:r>
          </a:p>
          <a:p>
            <a:r>
              <a:rPr lang="en-GB" sz="2100" i="0" dirty="0" smtClean="0"/>
              <a:t>Save it often in TENtec</a:t>
            </a:r>
          </a:p>
          <a:p>
            <a:r>
              <a:rPr lang="en-GB" sz="2100" i="0" dirty="0" smtClean="0"/>
              <a:t>Get the Member State(s) support</a:t>
            </a:r>
          </a:p>
          <a:p>
            <a:r>
              <a:rPr lang="en-GB" sz="2100" i="0" dirty="0" smtClean="0"/>
              <a:t>Do not wait until the last minute</a:t>
            </a:r>
          </a:p>
          <a:p>
            <a:pPr marL="0" indent="0">
              <a:buNone/>
            </a:pPr>
            <a:endParaRPr lang="en-GB" sz="1800" dirty="0"/>
          </a:p>
          <a:p>
            <a:pPr lvl="2"/>
            <a:endParaRPr lang="en-GB" i="0" dirty="0" smtClean="0"/>
          </a:p>
          <a:p>
            <a:pPr lvl="1"/>
            <a:endParaRPr lang="en-GB" sz="1400" b="0" i="0" dirty="0"/>
          </a:p>
        </p:txBody>
      </p:sp>
      <p:sp>
        <p:nvSpPr>
          <p:cNvPr id="4" name="Slide Number Placeholder 4"/>
          <p:cNvSpPr>
            <a:spLocks noGrp="1"/>
          </p:cNvSpPr>
          <p:nvPr>
            <p:ph type="sldNum" sz="quarter" idx="12"/>
          </p:nvPr>
        </p:nvSpPr>
        <p:spPr>
          <a:xfrm>
            <a:off x="6553200" y="6245225"/>
            <a:ext cx="2133600" cy="476250"/>
          </a:xfrm>
          <a:noFill/>
        </p:spPr>
        <p:txBody>
          <a:bodyPr/>
          <a:lstStyle>
            <a:lvl1pPr eaLnBrk="0" hangingPunct="0">
              <a:spcBef>
                <a:spcPct val="20000"/>
              </a:spcBef>
              <a:buClr>
                <a:srgbClr val="E7511E"/>
              </a:buClr>
              <a:buSzPct val="110000"/>
              <a:buFont typeface="Arial" charset="0"/>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SzTx/>
              <a:buFontTx/>
              <a:buNone/>
            </a:pPr>
            <a:fld id="{A0E75DCD-654E-4A17-998D-3D8DE63830BE}" type="slidenum">
              <a:rPr lang="en-GB" altLang="de-DE" sz="1000" i="0" smtClean="0">
                <a:solidFill>
                  <a:schemeClr val="tx1"/>
                </a:solidFill>
                <a:latin typeface="+mj-lt"/>
              </a:rPr>
              <a:pPr eaLnBrk="1" hangingPunct="1">
                <a:spcBef>
                  <a:spcPct val="0"/>
                </a:spcBef>
                <a:buClrTx/>
                <a:buSzTx/>
                <a:buFontTx/>
                <a:buNone/>
              </a:pPr>
              <a:t>5</a:t>
            </a:fld>
            <a:endParaRPr lang="en-GB" altLang="de-DE" sz="1000" i="0" dirty="0" smtClean="0">
              <a:solidFill>
                <a:schemeClr val="tx1"/>
              </a:solidFill>
              <a:latin typeface="+mj-lt"/>
            </a:endParaRPr>
          </a:p>
        </p:txBody>
      </p:sp>
    </p:spTree>
    <p:extLst>
      <p:ext uri="{BB962C8B-B14F-4D97-AF65-F5344CB8AC3E}">
        <p14:creationId xmlns:p14="http://schemas.microsoft.com/office/powerpoint/2010/main" val="246579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2960" y="980728"/>
            <a:ext cx="4386631" cy="6579947"/>
          </a:xfrm>
          <a:prstGeom prst="rect">
            <a:avLst/>
          </a:prstGeom>
        </p:spPr>
      </p:pic>
      <p:sp>
        <p:nvSpPr>
          <p:cNvPr id="2" name="Title 1"/>
          <p:cNvSpPr>
            <a:spLocks noGrp="1"/>
          </p:cNvSpPr>
          <p:nvPr>
            <p:ph type="title"/>
          </p:nvPr>
        </p:nvSpPr>
        <p:spPr/>
        <p:txBody>
          <a:bodyPr/>
          <a:lstStyle/>
          <a:p>
            <a:r>
              <a:rPr lang="en-US" dirty="0" smtClean="0">
                <a:solidFill>
                  <a:srgbClr val="FF0000"/>
                </a:solidFill>
              </a:rPr>
              <a:t>APPLICATION</a:t>
            </a:r>
            <a:endParaRPr lang="en-GB" dirty="0">
              <a:solidFill>
                <a:srgbClr val="FF0000"/>
              </a:solidFill>
            </a:endParaRPr>
          </a:p>
        </p:txBody>
      </p:sp>
      <p:sp>
        <p:nvSpPr>
          <p:cNvPr id="3" name="Content Placeholder 2"/>
          <p:cNvSpPr>
            <a:spLocks noGrp="1"/>
          </p:cNvSpPr>
          <p:nvPr>
            <p:ph idx="1"/>
          </p:nvPr>
        </p:nvSpPr>
        <p:spPr>
          <a:xfrm>
            <a:off x="611560" y="2132856"/>
            <a:ext cx="4104456" cy="4320480"/>
          </a:xfrm>
        </p:spPr>
        <p:txBody>
          <a:bodyPr/>
          <a:lstStyle/>
          <a:p>
            <a:r>
              <a:rPr lang="en-GB" sz="2100" i="0" dirty="0" smtClean="0"/>
              <a:t>4 parts: A, B, C, Part A (online)</a:t>
            </a:r>
          </a:p>
          <a:p>
            <a:pPr lvl="1"/>
            <a:r>
              <a:rPr lang="en-GB" sz="1700" dirty="0" smtClean="0"/>
              <a:t>Administrative info</a:t>
            </a:r>
          </a:p>
          <a:p>
            <a:pPr lvl="1"/>
            <a:r>
              <a:rPr lang="en-GB" sz="1700" i="0" dirty="0" smtClean="0"/>
              <a:t>Description of Action</a:t>
            </a:r>
          </a:p>
          <a:p>
            <a:pPr lvl="1"/>
            <a:r>
              <a:rPr lang="en-GB" sz="1700" dirty="0" smtClean="0"/>
              <a:t>Signatures</a:t>
            </a:r>
            <a:endParaRPr lang="en-GB" sz="1700" i="0" dirty="0" smtClean="0"/>
          </a:p>
          <a:p>
            <a:r>
              <a:rPr lang="en-GB" sz="2100" i="0" dirty="0"/>
              <a:t>Part </a:t>
            </a:r>
            <a:r>
              <a:rPr lang="en-GB" sz="2100" i="0" dirty="0" smtClean="0"/>
              <a:t>B (upload)</a:t>
            </a:r>
            <a:endParaRPr lang="en-GB" sz="2100" i="0" dirty="0"/>
          </a:p>
          <a:p>
            <a:pPr lvl="1"/>
            <a:r>
              <a:rPr lang="en-GB" sz="1700" dirty="0"/>
              <a:t>Administrative info</a:t>
            </a:r>
          </a:p>
          <a:p>
            <a:pPr lvl="1"/>
            <a:r>
              <a:rPr lang="en-GB" sz="1700" dirty="0" smtClean="0"/>
              <a:t>Financial/operational capacity</a:t>
            </a:r>
            <a:endParaRPr lang="en-GB" sz="1700" dirty="0"/>
          </a:p>
          <a:p>
            <a:pPr lvl="1"/>
            <a:r>
              <a:rPr lang="en-GB" sz="1700" dirty="0" smtClean="0"/>
              <a:t>Signatures</a:t>
            </a:r>
            <a:endParaRPr lang="en-GB" sz="1700" dirty="0"/>
          </a:p>
          <a:p>
            <a:r>
              <a:rPr lang="en-GB" sz="2100" i="0" dirty="0"/>
              <a:t>Part </a:t>
            </a:r>
            <a:r>
              <a:rPr lang="en-GB" sz="2100" i="0" dirty="0" smtClean="0"/>
              <a:t>C (upload)</a:t>
            </a:r>
            <a:endParaRPr lang="en-GB" sz="2100" i="0" dirty="0"/>
          </a:p>
          <a:p>
            <a:pPr lvl="1"/>
            <a:r>
              <a:rPr lang="en-GB" sz="1700" dirty="0" smtClean="0"/>
              <a:t>Compliance with EU law</a:t>
            </a:r>
            <a:endParaRPr lang="en-GB" sz="1700" dirty="0"/>
          </a:p>
          <a:p>
            <a:pPr marL="0" indent="0">
              <a:buNone/>
            </a:pPr>
            <a:endParaRPr lang="en-GB" sz="1800" dirty="0"/>
          </a:p>
          <a:p>
            <a:pPr lvl="2"/>
            <a:endParaRPr lang="en-GB" i="0" dirty="0" smtClean="0"/>
          </a:p>
          <a:p>
            <a:pPr lvl="1"/>
            <a:endParaRPr lang="en-GB" sz="1400" b="0" i="0" dirty="0"/>
          </a:p>
        </p:txBody>
      </p:sp>
      <p:sp>
        <p:nvSpPr>
          <p:cNvPr id="4" name="Slide Number Placeholder 4"/>
          <p:cNvSpPr>
            <a:spLocks noGrp="1"/>
          </p:cNvSpPr>
          <p:nvPr>
            <p:ph type="sldNum" sz="quarter" idx="12"/>
          </p:nvPr>
        </p:nvSpPr>
        <p:spPr>
          <a:xfrm>
            <a:off x="6553200" y="6245225"/>
            <a:ext cx="2133600" cy="476250"/>
          </a:xfrm>
          <a:noFill/>
        </p:spPr>
        <p:txBody>
          <a:bodyPr/>
          <a:lstStyle>
            <a:lvl1pPr eaLnBrk="0" hangingPunct="0">
              <a:spcBef>
                <a:spcPct val="20000"/>
              </a:spcBef>
              <a:buClr>
                <a:srgbClr val="E7511E"/>
              </a:buClr>
              <a:buSzPct val="110000"/>
              <a:buFont typeface="Arial" charset="0"/>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SzTx/>
              <a:buFontTx/>
              <a:buNone/>
            </a:pPr>
            <a:fld id="{A0E75DCD-654E-4A17-998D-3D8DE63830BE}" type="slidenum">
              <a:rPr lang="en-GB" altLang="de-DE" sz="1000" i="0" smtClean="0">
                <a:solidFill>
                  <a:schemeClr val="tx1"/>
                </a:solidFill>
                <a:latin typeface="+mj-lt"/>
              </a:rPr>
              <a:pPr eaLnBrk="1" hangingPunct="1">
                <a:spcBef>
                  <a:spcPct val="0"/>
                </a:spcBef>
                <a:buClrTx/>
                <a:buSzTx/>
                <a:buFontTx/>
                <a:buNone/>
              </a:pPr>
              <a:t>6</a:t>
            </a:fld>
            <a:endParaRPr lang="en-GB" altLang="de-DE" sz="1000" i="0" dirty="0" smtClean="0">
              <a:solidFill>
                <a:schemeClr val="tx1"/>
              </a:solidFill>
              <a:latin typeface="+mj-lt"/>
            </a:endParaRPr>
          </a:p>
        </p:txBody>
      </p:sp>
    </p:spTree>
    <p:extLst>
      <p:ext uri="{BB962C8B-B14F-4D97-AF65-F5344CB8AC3E}">
        <p14:creationId xmlns:p14="http://schemas.microsoft.com/office/powerpoint/2010/main" val="2523080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solidFill>
                  <a:srgbClr val="FF0000"/>
                </a:solidFill>
              </a:rPr>
              <a:t>PART A</a:t>
            </a:r>
            <a:endParaRPr lang="en-GB" dirty="0">
              <a:solidFill>
                <a:srgbClr val="FF0000"/>
              </a:solidFill>
            </a:endParaRPr>
          </a:p>
        </p:txBody>
      </p:sp>
      <p:sp>
        <p:nvSpPr>
          <p:cNvPr id="3" name="Content Placeholder 2"/>
          <p:cNvSpPr>
            <a:spLocks noGrp="1"/>
          </p:cNvSpPr>
          <p:nvPr>
            <p:ph idx="1"/>
          </p:nvPr>
        </p:nvSpPr>
        <p:spPr/>
        <p:txBody>
          <a:bodyPr/>
          <a:lstStyle/>
          <a:p>
            <a:pPr eaLnBrk="1" hangingPunct="1"/>
            <a:r>
              <a:rPr lang="en-GB" sz="1600" i="0" dirty="0"/>
              <a:t>Part A (online only)</a:t>
            </a:r>
          </a:p>
          <a:p>
            <a:r>
              <a:rPr lang="en-GB" sz="1600" i="0" dirty="0"/>
              <a:t>Essential administrative information on the applicants and on the proposal (summary of the action, timing, activities and milestones, budget and requested funding) </a:t>
            </a:r>
          </a:p>
          <a:p>
            <a:r>
              <a:rPr lang="en-GB" sz="1600" i="0" dirty="0"/>
              <a:t>Description of the proposed Action should mention:</a:t>
            </a:r>
          </a:p>
          <a:p>
            <a:pPr marL="177800" lvl="1" indent="-177800">
              <a:buClr>
                <a:srgbClr val="E7511E"/>
              </a:buClr>
              <a:buSzPct val="110000"/>
              <a:buFont typeface="Arial" pitchFamily="34" charset="0"/>
              <a:buChar char="•"/>
            </a:pPr>
            <a:r>
              <a:rPr lang="en-GB" sz="1600" dirty="0">
                <a:ea typeface="+mn-ea"/>
                <a:cs typeface="+mn-cs"/>
              </a:rPr>
              <a:t>Link between the proposed Action and Core/Comprehensive Network or horizontal priority</a:t>
            </a:r>
          </a:p>
          <a:p>
            <a:pPr marL="177800" lvl="1" indent="-177800">
              <a:buClr>
                <a:srgbClr val="E7511E"/>
              </a:buClr>
              <a:buSzPct val="110000"/>
              <a:buFont typeface="Arial" pitchFamily="34" charset="0"/>
              <a:buChar char="•"/>
            </a:pPr>
            <a:r>
              <a:rPr lang="fr-BE" sz="1600" dirty="0">
                <a:ea typeface="+mn-ea"/>
                <a:cs typeface="+mn-cs"/>
              </a:rPr>
              <a:t>Information about </a:t>
            </a:r>
            <a:r>
              <a:rPr lang="fr-BE" sz="1600" dirty="0" err="1">
                <a:ea typeface="+mn-ea"/>
                <a:cs typeface="+mn-cs"/>
              </a:rPr>
              <a:t>applicants</a:t>
            </a:r>
            <a:r>
              <a:rPr lang="fr-BE" sz="1600" dirty="0">
                <a:ea typeface="+mn-ea"/>
                <a:cs typeface="+mn-cs"/>
              </a:rPr>
              <a:t> and </a:t>
            </a:r>
            <a:r>
              <a:rPr lang="fr-BE" sz="1600" dirty="0" err="1">
                <a:ea typeface="+mn-ea"/>
                <a:cs typeface="+mn-cs"/>
              </a:rPr>
              <a:t>Member</a:t>
            </a:r>
            <a:r>
              <a:rPr lang="fr-BE" sz="1600" dirty="0">
                <a:ea typeface="+mn-ea"/>
                <a:cs typeface="+mn-cs"/>
              </a:rPr>
              <a:t> State(s) support</a:t>
            </a:r>
          </a:p>
          <a:p>
            <a:pPr marL="177800" lvl="1" indent="-177800">
              <a:buClr>
                <a:srgbClr val="E7511E"/>
              </a:buClr>
              <a:buSzPct val="110000"/>
              <a:buFont typeface="Arial" pitchFamily="34" charset="0"/>
              <a:buChar char="•"/>
            </a:pPr>
            <a:r>
              <a:rPr lang="fr-BE" sz="1600" dirty="0">
                <a:ea typeface="+mn-ea"/>
                <a:cs typeface="+mn-cs"/>
              </a:rPr>
              <a:t>Location of the Action – Interactive </a:t>
            </a:r>
            <a:r>
              <a:rPr lang="fr-BE" sz="1600" dirty="0" err="1">
                <a:ea typeface="+mn-ea"/>
                <a:cs typeface="+mn-cs"/>
              </a:rPr>
              <a:t>Map</a:t>
            </a:r>
            <a:r>
              <a:rPr lang="fr-BE" sz="1600" dirty="0">
                <a:ea typeface="+mn-ea"/>
                <a:cs typeface="+mn-cs"/>
              </a:rPr>
              <a:t> Editor</a:t>
            </a:r>
            <a:endParaRPr lang="en-GB" sz="1600" dirty="0">
              <a:ea typeface="+mn-ea"/>
              <a:cs typeface="+mn-cs"/>
            </a:endParaRPr>
          </a:p>
          <a:p>
            <a:pPr marL="177800" lvl="1" indent="-177800">
              <a:buClr>
                <a:srgbClr val="E7511E"/>
              </a:buClr>
              <a:buSzPct val="110000"/>
              <a:buFont typeface="Arial" pitchFamily="34" charset="0"/>
              <a:buChar char="•"/>
            </a:pPr>
            <a:r>
              <a:rPr lang="en-GB" sz="1600" dirty="0">
                <a:ea typeface="+mn-ea"/>
                <a:cs typeface="+mn-cs"/>
              </a:rPr>
              <a:t>Objective of the proposed Action, activities, milestones </a:t>
            </a:r>
          </a:p>
          <a:p>
            <a:pPr marL="177800" lvl="1" indent="-177800">
              <a:buClr>
                <a:srgbClr val="E7511E"/>
              </a:buClr>
              <a:buSzPct val="110000"/>
              <a:buFont typeface="Arial" pitchFamily="34" charset="0"/>
              <a:buChar char="•"/>
            </a:pPr>
            <a:r>
              <a:rPr lang="en-GB" sz="1600" dirty="0">
                <a:ea typeface="+mn-ea"/>
                <a:cs typeface="+mn-cs"/>
              </a:rPr>
              <a:t>Costs: eligible costs, sources of funding</a:t>
            </a:r>
            <a:r>
              <a:rPr lang="en-GB" sz="1600" dirty="0" smtClean="0">
                <a:ea typeface="+mn-ea"/>
                <a:cs typeface="+mn-cs"/>
              </a:rPr>
              <a:t>,</a:t>
            </a:r>
            <a:endParaRPr lang="en-GB" sz="1600" i="0" dirty="0"/>
          </a:p>
          <a:p>
            <a:r>
              <a:rPr lang="en-GB" sz="1600" i="0" dirty="0"/>
              <a:t>Must be completed in the </a:t>
            </a:r>
            <a:r>
              <a:rPr lang="en-GB" sz="1600" i="0" dirty="0" err="1"/>
              <a:t>TENtec</a:t>
            </a:r>
            <a:r>
              <a:rPr lang="en-GB" sz="1600" i="0" dirty="0"/>
              <a:t> </a:t>
            </a:r>
            <a:r>
              <a:rPr lang="en-GB" sz="1600" i="0" dirty="0" err="1"/>
              <a:t>eSubmission</a:t>
            </a:r>
            <a:r>
              <a:rPr lang="en-GB" sz="1600" i="0" dirty="0"/>
              <a:t> module - Word version provided for reference on call webpage</a:t>
            </a:r>
          </a:p>
          <a:p>
            <a:endParaRPr lang="en-GB" dirty="0"/>
          </a:p>
        </p:txBody>
      </p:sp>
    </p:spTree>
    <p:extLst>
      <p:ext uri="{BB962C8B-B14F-4D97-AF65-F5344CB8AC3E}">
        <p14:creationId xmlns:p14="http://schemas.microsoft.com/office/powerpoint/2010/main" val="2020046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2960" y="980728"/>
            <a:ext cx="4386631" cy="6579947"/>
          </a:xfrm>
          <a:prstGeom prst="rect">
            <a:avLst/>
          </a:prstGeom>
        </p:spPr>
      </p:pic>
      <p:sp>
        <p:nvSpPr>
          <p:cNvPr id="2" name="Title 1"/>
          <p:cNvSpPr>
            <a:spLocks noGrp="1"/>
          </p:cNvSpPr>
          <p:nvPr>
            <p:ph type="title"/>
          </p:nvPr>
        </p:nvSpPr>
        <p:spPr/>
        <p:txBody>
          <a:bodyPr/>
          <a:lstStyle/>
          <a:p>
            <a:r>
              <a:rPr lang="en-GB" sz="3200" dirty="0">
                <a:solidFill>
                  <a:srgbClr val="FF0000"/>
                </a:solidFill>
              </a:rPr>
              <a:t>Part </a:t>
            </a:r>
            <a:r>
              <a:rPr lang="en-GB" sz="3200" dirty="0" smtClean="0">
                <a:solidFill>
                  <a:srgbClr val="FF0000"/>
                </a:solidFill>
              </a:rPr>
              <a:t>D</a:t>
            </a:r>
            <a:r>
              <a:rPr lang="en-GB" sz="3200" dirty="0"/>
              <a:t/>
            </a:r>
            <a:br>
              <a:rPr lang="en-GB" sz="3200" dirty="0"/>
            </a:br>
            <a:endParaRPr lang="en-GB" dirty="0">
              <a:solidFill>
                <a:srgbClr val="FF0000"/>
              </a:solidFill>
            </a:endParaRPr>
          </a:p>
        </p:txBody>
      </p:sp>
      <p:sp>
        <p:nvSpPr>
          <p:cNvPr id="3" name="Content Placeholder 2"/>
          <p:cNvSpPr>
            <a:spLocks noGrp="1"/>
          </p:cNvSpPr>
          <p:nvPr>
            <p:ph idx="1"/>
          </p:nvPr>
        </p:nvSpPr>
        <p:spPr>
          <a:xfrm>
            <a:off x="611560" y="2132856"/>
            <a:ext cx="4104456" cy="4725144"/>
          </a:xfrm>
        </p:spPr>
        <p:txBody>
          <a:bodyPr/>
          <a:lstStyle/>
          <a:p>
            <a:pPr lvl="1"/>
            <a:r>
              <a:rPr lang="en-GB" sz="1700" dirty="0" smtClean="0"/>
              <a:t>Technical/financial </a:t>
            </a:r>
            <a:r>
              <a:rPr lang="en-GB" sz="1700" dirty="0" smtClean="0"/>
              <a:t>info</a:t>
            </a:r>
          </a:p>
          <a:p>
            <a:pPr lvl="1"/>
            <a:r>
              <a:rPr lang="en-GB" sz="1700" dirty="0" smtClean="0"/>
              <a:t>Order = award criteria</a:t>
            </a:r>
            <a:endParaRPr lang="en-GB" sz="1700" dirty="0"/>
          </a:p>
          <a:p>
            <a:r>
              <a:rPr lang="en-GB" sz="2100" i="0" dirty="0" smtClean="0"/>
              <a:t>Supporting documents</a:t>
            </a:r>
            <a:endParaRPr lang="en-GB" sz="2100" i="0" dirty="0"/>
          </a:p>
          <a:p>
            <a:pPr lvl="1"/>
            <a:r>
              <a:rPr lang="en-GB" sz="1700" dirty="0" smtClean="0"/>
              <a:t>CBA (</a:t>
            </a:r>
            <a:r>
              <a:rPr lang="en-GB" sz="1700" dirty="0"/>
              <a:t>w</a:t>
            </a:r>
            <a:r>
              <a:rPr lang="en-GB" sz="1700" dirty="0" smtClean="0"/>
              <a:t>hen applicable)</a:t>
            </a:r>
            <a:endParaRPr lang="en-GB" sz="1800" dirty="0" smtClean="0"/>
          </a:p>
          <a:p>
            <a:pPr marL="0" indent="0">
              <a:buNone/>
            </a:pPr>
            <a:r>
              <a:rPr lang="en-GB" sz="2200" b="1" i="0" dirty="0" smtClean="0"/>
              <a:t>Follow the Guides for Applicants</a:t>
            </a:r>
          </a:p>
          <a:p>
            <a:pPr marL="0" indent="0">
              <a:buNone/>
            </a:pPr>
            <a:endParaRPr lang="en-GB" sz="2200" b="1" i="0" dirty="0" smtClean="0"/>
          </a:p>
          <a:p>
            <a:pPr marL="0" indent="0">
              <a:buNone/>
            </a:pPr>
            <a:r>
              <a:rPr lang="fr-BE" sz="2200" b="1" i="0" dirty="0" smtClean="0"/>
              <a:t>Use the checklists</a:t>
            </a:r>
            <a:endParaRPr lang="en-GB" sz="2200" b="1" i="0" dirty="0"/>
          </a:p>
          <a:p>
            <a:pPr lvl="1"/>
            <a:endParaRPr lang="en-GB" sz="1800" dirty="0"/>
          </a:p>
        </p:txBody>
      </p:sp>
      <p:sp>
        <p:nvSpPr>
          <p:cNvPr id="4" name="Slide Number Placeholder 4"/>
          <p:cNvSpPr>
            <a:spLocks noGrp="1"/>
          </p:cNvSpPr>
          <p:nvPr>
            <p:ph type="sldNum" sz="quarter" idx="12"/>
          </p:nvPr>
        </p:nvSpPr>
        <p:spPr>
          <a:xfrm>
            <a:off x="6553200" y="6245225"/>
            <a:ext cx="2133600" cy="476250"/>
          </a:xfrm>
          <a:noFill/>
        </p:spPr>
        <p:txBody>
          <a:bodyPr/>
          <a:lstStyle>
            <a:lvl1pPr eaLnBrk="0" hangingPunct="0">
              <a:spcBef>
                <a:spcPct val="20000"/>
              </a:spcBef>
              <a:buClr>
                <a:srgbClr val="E7511E"/>
              </a:buClr>
              <a:buSzPct val="110000"/>
              <a:buFont typeface="Arial" charset="0"/>
              <a:buChar char="•"/>
              <a:defRPr sz="2400" i="1">
                <a:solidFill>
                  <a:srgbClr val="0F5494"/>
                </a:solidFill>
                <a:latin typeface="Verdana" pitchFamily="34" charset="0"/>
              </a:defRPr>
            </a:lvl1pPr>
            <a:lvl2pPr marL="742950" indent="-285750" eaLnBrk="0" hangingPunct="0">
              <a:spcBef>
                <a:spcPct val="20000"/>
              </a:spcBef>
              <a:buClr>
                <a:srgbClr val="009FBA"/>
              </a:buClr>
              <a:buChar char="•"/>
              <a:defRPr sz="2000" b="1">
                <a:solidFill>
                  <a:srgbClr val="0F5494"/>
                </a:solidFill>
                <a:latin typeface="Verdana" pitchFamily="34" charset="0"/>
              </a:defRPr>
            </a:lvl2pPr>
            <a:lvl3pPr marL="1143000" indent="-228600" eaLnBrk="0" hangingPunct="0">
              <a:spcBef>
                <a:spcPct val="20000"/>
              </a:spcBef>
              <a:defRPr sz="1400">
                <a:solidFill>
                  <a:srgbClr val="0F5494"/>
                </a:solidFill>
                <a:latin typeface="Verdana" pitchFamily="34"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ClrTx/>
              <a:buSzTx/>
              <a:buFontTx/>
              <a:buNone/>
            </a:pPr>
            <a:fld id="{A0E75DCD-654E-4A17-998D-3D8DE63830BE}" type="slidenum">
              <a:rPr lang="en-GB" altLang="de-DE" sz="1000" i="0" smtClean="0">
                <a:solidFill>
                  <a:srgbClr val="000000"/>
                </a:solidFill>
                <a:latin typeface="Verdana"/>
              </a:rPr>
              <a:pPr eaLnBrk="1" hangingPunct="1">
                <a:spcBef>
                  <a:spcPct val="0"/>
                </a:spcBef>
                <a:buClrTx/>
                <a:buSzTx/>
                <a:buFontTx/>
                <a:buNone/>
              </a:pPr>
              <a:t>8</a:t>
            </a:fld>
            <a:endParaRPr lang="en-GB" altLang="de-DE" sz="1000" i="0" dirty="0" smtClean="0">
              <a:solidFill>
                <a:srgbClr val="000000"/>
              </a:solidFill>
              <a:latin typeface="Verdana"/>
            </a:endParaRPr>
          </a:p>
        </p:txBody>
      </p:sp>
    </p:spTree>
    <p:extLst>
      <p:ext uri="{BB962C8B-B14F-4D97-AF65-F5344CB8AC3E}">
        <p14:creationId xmlns:p14="http://schemas.microsoft.com/office/powerpoint/2010/main" val="3892370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err="1" smtClean="0">
                <a:solidFill>
                  <a:srgbClr val="FF0000"/>
                </a:solidFill>
              </a:rPr>
              <a:t>Award</a:t>
            </a:r>
            <a:r>
              <a:rPr lang="fr-BE" dirty="0" smtClean="0">
                <a:solidFill>
                  <a:srgbClr val="FF0000"/>
                </a:solidFill>
              </a:rPr>
              <a:t> </a:t>
            </a:r>
            <a:r>
              <a:rPr lang="fr-BE" dirty="0" smtClean="0">
                <a:solidFill>
                  <a:srgbClr val="FF0000"/>
                </a:solidFill>
              </a:rPr>
              <a:t>criteria</a:t>
            </a:r>
            <a:endParaRPr lang="en-GB" dirty="0">
              <a:solidFill>
                <a:srgbClr val="FF0000"/>
              </a:solidFill>
            </a:endParaRPr>
          </a:p>
        </p:txBody>
      </p:sp>
      <p:sp>
        <p:nvSpPr>
          <p:cNvPr id="3" name="Content Placeholder 2"/>
          <p:cNvSpPr>
            <a:spLocks noGrp="1"/>
          </p:cNvSpPr>
          <p:nvPr>
            <p:ph idx="1"/>
          </p:nvPr>
        </p:nvSpPr>
        <p:spPr>
          <a:xfrm>
            <a:off x="457200" y="2204864"/>
            <a:ext cx="8229600" cy="4104456"/>
          </a:xfrm>
        </p:spPr>
        <p:txBody>
          <a:bodyPr/>
          <a:lstStyle/>
          <a:p>
            <a:r>
              <a:rPr lang="fr-BE" dirty="0" smtClean="0">
                <a:solidFill>
                  <a:srgbClr val="FF0000"/>
                </a:solidFill>
              </a:rPr>
              <a:t>RELEVANCE: </a:t>
            </a:r>
            <a:r>
              <a:rPr lang="fr-BE" dirty="0" smtClean="0"/>
              <a:t>Motivate your replies and, where possible, support your statements with qualitative/quantitative data</a:t>
            </a:r>
          </a:p>
          <a:p>
            <a:r>
              <a:rPr lang="fr-BE" dirty="0" smtClean="0">
                <a:solidFill>
                  <a:srgbClr val="FF0000"/>
                </a:solidFill>
              </a:rPr>
              <a:t>MATURITY: </a:t>
            </a:r>
            <a:r>
              <a:rPr lang="fr-BE" dirty="0" smtClean="0"/>
              <a:t>Consider applying in future calls if your proposal is not mature enough</a:t>
            </a:r>
          </a:p>
          <a:p>
            <a:r>
              <a:rPr lang="fr-BE" dirty="0" smtClean="0">
                <a:solidFill>
                  <a:srgbClr val="FF0000"/>
                </a:solidFill>
              </a:rPr>
              <a:t>IMPACT: </a:t>
            </a:r>
            <a:r>
              <a:rPr lang="fr-BE" dirty="0" smtClean="0"/>
              <a:t>Prove that CEF transport funding will make a difference</a:t>
            </a:r>
          </a:p>
          <a:p>
            <a:r>
              <a:rPr lang="fr-BE" dirty="0" smtClean="0">
                <a:solidFill>
                  <a:srgbClr val="FF0000"/>
                </a:solidFill>
              </a:rPr>
              <a:t>QUALITY: </a:t>
            </a:r>
            <a:r>
              <a:rPr lang="fr-BE" dirty="0" smtClean="0"/>
              <a:t>demonstrate that the proposed Action is sound and the check that the proposal is complete, clear and easy to follow.</a:t>
            </a:r>
            <a:endParaRPr lang="en-GB" dirty="0"/>
          </a:p>
        </p:txBody>
      </p:sp>
    </p:spTree>
    <p:extLst>
      <p:ext uri="{BB962C8B-B14F-4D97-AF65-F5344CB8AC3E}">
        <p14:creationId xmlns:p14="http://schemas.microsoft.com/office/powerpoint/2010/main" val="1637033571"/>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4671</TotalTime>
  <Words>2683</Words>
  <Application>Microsoft Office PowerPoint</Application>
  <PresentationFormat>On-screen Show (4:3)</PresentationFormat>
  <Paragraphs>257</Paragraphs>
  <Slides>16</Slides>
  <Notes>16</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Slide_Master</vt:lpstr>
      <vt:lpstr>1_Slide_Master</vt:lpstr>
      <vt:lpstr>(Almost) all you wanted to know about CEF application</vt:lpstr>
      <vt:lpstr>Proposal preparation Rome was not built in one day</vt:lpstr>
      <vt:lpstr>READ</vt:lpstr>
      <vt:lpstr>THINK</vt:lpstr>
      <vt:lpstr>START EARLY</vt:lpstr>
      <vt:lpstr>APPLICATION</vt:lpstr>
      <vt:lpstr>PART A</vt:lpstr>
      <vt:lpstr>Part D </vt:lpstr>
      <vt:lpstr>Award criteria</vt:lpstr>
      <vt:lpstr>Recommendations based on applications:</vt:lpstr>
      <vt:lpstr>Eligible costs</vt:lpstr>
      <vt:lpstr>Costs incurred vs costs paid – CEF principle</vt:lpstr>
      <vt:lpstr>ASK &amp; CHECK</vt:lpstr>
      <vt:lpstr>Think about the evaluators…</vt:lpstr>
      <vt:lpstr>SUBMIT</vt:lpstr>
      <vt:lpstr>For more information</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JABLONSKA Joanna (INEA)</cp:lastModifiedBy>
  <cp:revision>345</cp:revision>
  <cp:lastPrinted>2018-02-05T19:08:36Z</cp:lastPrinted>
  <dcterms:created xsi:type="dcterms:W3CDTF">2011-10-28T10:25:18Z</dcterms:created>
  <dcterms:modified xsi:type="dcterms:W3CDTF">2019-02-12T10:47:30Z</dcterms:modified>
</cp:coreProperties>
</file>