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61" r:id="rId2"/>
    <p:sldId id="319" r:id="rId3"/>
    <p:sldId id="316" r:id="rId4"/>
    <p:sldId id="317" r:id="rId5"/>
    <p:sldId id="320" r:id="rId6"/>
    <p:sldId id="333" r:id="rId7"/>
    <p:sldId id="311" r:id="rId8"/>
    <p:sldId id="321" r:id="rId9"/>
    <p:sldId id="334" r:id="rId10"/>
    <p:sldId id="322" r:id="rId11"/>
    <p:sldId id="335" r:id="rId12"/>
    <p:sldId id="336" r:id="rId13"/>
    <p:sldId id="323" r:id="rId14"/>
    <p:sldId id="324" r:id="rId15"/>
    <p:sldId id="337" r:id="rId16"/>
    <p:sldId id="328" r:id="rId17"/>
    <p:sldId id="338" r:id="rId18"/>
    <p:sldId id="325" r:id="rId19"/>
    <p:sldId id="339" r:id="rId20"/>
    <p:sldId id="326" r:id="rId21"/>
    <p:sldId id="327" r:id="rId22"/>
    <p:sldId id="329" r:id="rId23"/>
    <p:sldId id="331" r:id="rId24"/>
    <p:sldId id="340" r:id="rId25"/>
    <p:sldId id="330" r:id="rId26"/>
    <p:sldId id="313" r:id="rId27"/>
    <p:sldId id="312" r:id="rId28"/>
    <p:sldId id="341" r:id="rId29"/>
    <p:sldId id="314" r:id="rId30"/>
    <p:sldId id="342" r:id="rId31"/>
    <p:sldId id="332" r:id="rId32"/>
    <p:sldId id="259" r:id="rId3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5E21"/>
    <a:srgbClr val="F9D3B9"/>
    <a:srgbClr val="F59223"/>
    <a:srgbClr val="0B4F9D"/>
    <a:srgbClr val="F9CB77"/>
    <a:srgbClr val="F7E8B3"/>
    <a:srgbClr val="F8C15E"/>
    <a:srgbClr val="F1D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0399" autoAdjust="0"/>
  </p:normalViewPr>
  <p:slideViewPr>
    <p:cSldViewPr snapToGrid="0">
      <p:cViewPr varScale="1">
        <p:scale>
          <a:sx n="102" d="100"/>
          <a:sy n="102" d="100"/>
        </p:scale>
        <p:origin x="-12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6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Tango\DPI_DWI\CEF_DPI\7.%20Info%20promo\54.%20TEN-T%20days_Ljubljana\panel%20INEA%20-%20udzia&#322;%20DJO\robocze\2018_04_wykresy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31763626634049"/>
          <c:y val="0.15237666709813008"/>
          <c:w val="0.68039385368091121"/>
          <c:h val="0.76192944956911868"/>
        </c:manualLayout>
      </c:layout>
      <c:doughnutChart>
        <c:varyColors val="1"/>
        <c:ser>
          <c:idx val="0"/>
          <c:order val="0"/>
          <c:tx>
            <c:strRef>
              <c:f>'sektory €'!$B$4</c:f>
              <c:strCache>
                <c:ptCount val="1"/>
                <c:pt idx="0">
                  <c:v>Dofinansowanie z CEF wg sektorów</c:v>
                </c:pt>
              </c:strCache>
            </c:strRef>
          </c:tx>
          <c:dPt>
            <c:idx val="0"/>
            <c:bubble3D val="0"/>
            <c:spPr>
              <a:solidFill>
                <a:srgbClr val="0B4F9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97-4606-B332-E74F0D0AC6E2}"/>
              </c:ext>
            </c:extLst>
          </c:dPt>
          <c:dPt>
            <c:idx val="1"/>
            <c:bubble3D val="0"/>
            <c:spPr>
              <a:solidFill>
                <a:srgbClr val="F5922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97-4606-B332-E74F0D0AC6E2}"/>
              </c:ext>
            </c:extLst>
          </c:dPt>
          <c:dPt>
            <c:idx val="2"/>
            <c:bubble3D val="0"/>
            <c:spPr>
              <a:solidFill>
                <a:srgbClr val="FBB96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697-4606-B332-E74F0D0AC6E2}"/>
              </c:ext>
            </c:extLst>
          </c:dPt>
          <c:dPt>
            <c:idx val="3"/>
            <c:bubble3D val="0"/>
            <c:spPr>
              <a:solidFill>
                <a:srgbClr val="F69D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697-4606-B332-E74F0D0AC6E2}"/>
              </c:ext>
            </c:extLst>
          </c:dPt>
          <c:dPt>
            <c:idx val="4"/>
            <c:bubble3D val="0"/>
            <c:spPr>
              <a:solidFill>
                <a:srgbClr val="16194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697-4606-B332-E74F0D0AC6E2}"/>
              </c:ext>
            </c:extLst>
          </c:dPt>
          <c:dLbls>
            <c:dLbl>
              <c:idx val="0"/>
              <c:layout>
                <c:manualLayout>
                  <c:x val="-0.24660414261457869"/>
                  <c:y val="-4.0009467773670149E-2"/>
                </c:manualLayout>
              </c:layout>
              <c:tx>
                <c:rich>
                  <a:bodyPr/>
                  <a:lstStyle/>
                  <a:p>
                    <a:r>
                      <a:rPr lang="pl-PL" sz="1400" b="0" i="0" dirty="0">
                        <a:solidFill>
                          <a:srgbClr val="0B4F9D"/>
                        </a:solidFill>
                      </a:rPr>
                      <a:t>KOLEJOWY</a:t>
                    </a:r>
                    <a:r>
                      <a:rPr lang="pl-PL" sz="1400" b="0" i="1" dirty="0">
                        <a:solidFill>
                          <a:srgbClr val="0B4F9D"/>
                        </a:solidFill>
                      </a:rPr>
                      <a:t>
</a:t>
                    </a:r>
                    <a:r>
                      <a:rPr lang="pl-PL" sz="1400" b="0" i="0" dirty="0">
                        <a:solidFill>
                          <a:srgbClr val="0B4F9D"/>
                        </a:solidFill>
                      </a:rPr>
                      <a:t>3 511 mln </a:t>
                    </a:r>
                    <a:r>
                      <a:rPr lang="pl-PL" sz="1400" b="0" i="0" u="none" strike="noStrike" kern="1200" baseline="0" dirty="0">
                        <a:solidFill>
                          <a:srgbClr val="0B4F9D"/>
                        </a:solidFill>
                      </a:rPr>
                      <a:t>€</a:t>
                    </a:r>
                    <a:endParaRPr lang="pl-PL" sz="1400" b="0" i="0" dirty="0">
                      <a:solidFill>
                        <a:srgbClr val="0B4F9D"/>
                      </a:solidFill>
                    </a:endParaRPr>
                  </a:p>
                  <a:p>
                    <a:r>
                      <a:rPr lang="pl-PL" sz="1400" b="0" i="0" dirty="0">
                        <a:solidFill>
                          <a:srgbClr val="0B4F9D"/>
                        </a:solidFill>
                      </a:rPr>
                      <a:t>26 projektów</a:t>
                    </a:r>
                    <a:endParaRPr lang="pl-PL" b="1" i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97-4606-B332-E74F0D0AC6E2}"/>
                </c:ext>
              </c:extLst>
            </c:dLbl>
            <c:dLbl>
              <c:idx val="1"/>
              <c:layout>
                <c:manualLayout>
                  <c:x val="2.0191932319139721E-2"/>
                  <c:y val="-0.1464932412056229"/>
                </c:manualLayout>
              </c:layout>
              <c:tx>
                <c:rich>
                  <a:bodyPr/>
                  <a:lstStyle/>
                  <a:p>
                    <a:r>
                      <a:rPr lang="pl-PL" sz="1400" b="0" i="0" dirty="0">
                        <a:solidFill>
                          <a:srgbClr val="0B4F9D"/>
                        </a:solidFill>
                      </a:rPr>
                      <a:t>DROGOWY</a:t>
                    </a:r>
                    <a:r>
                      <a:rPr lang="pl-PL" sz="1400" b="0" i="1" dirty="0">
                        <a:solidFill>
                          <a:srgbClr val="0B4F9D"/>
                        </a:solidFill>
                      </a:rPr>
                      <a:t>
</a:t>
                    </a:r>
                    <a:r>
                      <a:rPr lang="pl-PL" sz="1400" b="0" i="0" dirty="0">
                        <a:solidFill>
                          <a:srgbClr val="0B4F9D"/>
                        </a:solidFill>
                      </a:rPr>
                      <a:t>406 mln </a:t>
                    </a:r>
                    <a:r>
                      <a:rPr lang="pl-PL" sz="1400" b="0" i="0" u="none" strike="noStrike" kern="1200" baseline="0" dirty="0">
                        <a:solidFill>
                          <a:srgbClr val="0B4F9D"/>
                        </a:solidFill>
                      </a:rPr>
                      <a:t>€</a:t>
                    </a:r>
                    <a:r>
                      <a:rPr lang="pl-PL" sz="1400" b="0" i="0" baseline="0" dirty="0">
                        <a:solidFill>
                          <a:srgbClr val="0B4F9D"/>
                        </a:solidFill>
                      </a:rPr>
                      <a:t>   </a:t>
                    </a:r>
                    <a:br>
                      <a:rPr lang="pl-PL" sz="1400" b="0" i="0" baseline="0" dirty="0">
                        <a:solidFill>
                          <a:srgbClr val="0B4F9D"/>
                        </a:solidFill>
                      </a:rPr>
                    </a:br>
                    <a:r>
                      <a:rPr lang="pl-PL" sz="1400" b="0" i="0" dirty="0">
                        <a:solidFill>
                          <a:srgbClr val="0B4F9D"/>
                        </a:solidFill>
                      </a:rPr>
                      <a:t>1 projekt</a:t>
                    </a:r>
                    <a:endParaRPr lang="pl-PL" b="1" i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97-4606-B332-E74F0D0AC6E2}"/>
                </c:ext>
              </c:extLst>
            </c:dLbl>
            <c:dLbl>
              <c:idx val="2"/>
              <c:layout>
                <c:manualLayout>
                  <c:x val="0.12906134940027225"/>
                  <c:y val="-0.17975244582323413"/>
                </c:manualLayout>
              </c:layout>
              <c:tx>
                <c:rich>
                  <a:bodyPr/>
                  <a:lstStyle/>
                  <a:p>
                    <a:r>
                      <a:rPr lang="pl-PL" sz="1400" b="0" i="0" baseline="0" dirty="0">
                        <a:solidFill>
                          <a:srgbClr val="0B4F9D"/>
                        </a:solidFill>
                      </a:rPr>
                      <a:t>MORSKI</a:t>
                    </a:r>
                    <a:r>
                      <a:rPr lang="pl-PL" sz="1400" b="0" i="1" dirty="0">
                        <a:solidFill>
                          <a:srgbClr val="0B4F9D"/>
                        </a:solidFill>
                      </a:rPr>
                      <a:t>
</a:t>
                    </a:r>
                    <a:r>
                      <a:rPr lang="pl-PL" sz="1400" b="0" i="0" dirty="0">
                        <a:solidFill>
                          <a:srgbClr val="0B4F9D"/>
                        </a:solidFill>
                      </a:rPr>
                      <a:t>161 mln </a:t>
                    </a:r>
                    <a:r>
                      <a:rPr lang="pl-PL" sz="1400" b="0" i="0" u="none" strike="noStrike" kern="1200" baseline="0" dirty="0">
                        <a:solidFill>
                          <a:srgbClr val="0B4F9D"/>
                        </a:solidFill>
                      </a:rPr>
                      <a:t>€</a:t>
                    </a:r>
                    <a:endParaRPr lang="pl-PL" sz="1400" b="0" i="0" dirty="0">
                      <a:solidFill>
                        <a:srgbClr val="0B4F9D"/>
                      </a:solidFill>
                    </a:endParaRPr>
                  </a:p>
                  <a:p>
                    <a:r>
                      <a:rPr lang="pl-PL" sz="1400" b="0" i="0" dirty="0">
                        <a:solidFill>
                          <a:srgbClr val="0B4F9D"/>
                        </a:solidFill>
                      </a:rPr>
                      <a:t>6 projektów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97-4606-B332-E74F0D0AC6E2}"/>
                </c:ext>
              </c:extLst>
            </c:dLbl>
            <c:dLbl>
              <c:idx val="3"/>
              <c:layout>
                <c:manualLayout>
                  <c:x val="0.23781668068190506"/>
                  <c:y val="-0.10272390382612162"/>
                </c:manualLayout>
              </c:layout>
              <c:tx>
                <c:rich>
                  <a:bodyPr/>
                  <a:lstStyle/>
                  <a:p>
                    <a:r>
                      <a:rPr lang="pl-PL" sz="1400" b="0" dirty="0">
                        <a:solidFill>
                          <a:srgbClr val="0B4F9D"/>
                        </a:solidFill>
                      </a:rPr>
                      <a:t>ITS
124 mln </a:t>
                    </a:r>
                    <a:r>
                      <a:rPr lang="pl-PL" sz="1400" b="0" i="0" u="none" strike="noStrike" kern="1200" baseline="0" dirty="0">
                        <a:solidFill>
                          <a:srgbClr val="0B4F9D"/>
                        </a:solidFill>
                      </a:rPr>
                      <a:t>€</a:t>
                    </a:r>
                    <a:endParaRPr lang="pl-PL" sz="1400" b="0" dirty="0">
                      <a:solidFill>
                        <a:srgbClr val="0B4F9D"/>
                      </a:solidFill>
                    </a:endParaRPr>
                  </a:p>
                  <a:p>
                    <a:r>
                      <a:rPr lang="pl-PL" sz="1400" b="0" dirty="0">
                        <a:solidFill>
                          <a:srgbClr val="0B4F9D"/>
                        </a:solidFill>
                      </a:rPr>
                      <a:t>3 projekty</a:t>
                    </a:r>
                    <a:endParaRPr lang="pl-PL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97-4606-B332-E74F0D0AC6E2}"/>
                </c:ext>
              </c:extLst>
            </c:dLbl>
            <c:dLbl>
              <c:idx val="4"/>
              <c:layout>
                <c:manualLayout>
                  <c:x val="0.20857959382460572"/>
                  <c:y val="0.19573348568427396"/>
                </c:manualLayout>
              </c:layout>
              <c:tx>
                <c:rich>
                  <a:bodyPr/>
                  <a:lstStyle/>
                  <a:p>
                    <a:r>
                      <a:rPr lang="pl-PL" sz="1400" b="0" i="0" dirty="0">
                        <a:solidFill>
                          <a:srgbClr val="0B4F9D"/>
                        </a:solidFill>
                      </a:rPr>
                      <a:t>POZOSTAŁE</a:t>
                    </a:r>
                    <a:endParaRPr lang="pl-PL" sz="1400" b="0" i="1" dirty="0">
                      <a:solidFill>
                        <a:srgbClr val="0B4F9D"/>
                      </a:solidFill>
                    </a:endParaRPr>
                  </a:p>
                  <a:p>
                    <a:r>
                      <a:rPr lang="pl-PL" sz="1400" b="0" i="0" dirty="0">
                        <a:solidFill>
                          <a:srgbClr val="0B4F9D"/>
                        </a:solidFill>
                      </a:rPr>
                      <a:t>18 mln </a:t>
                    </a:r>
                    <a:r>
                      <a:rPr lang="pl-PL" sz="1400" b="0" i="0" u="none" strike="noStrike" kern="1200" baseline="0" dirty="0">
                        <a:solidFill>
                          <a:srgbClr val="0B4F9D"/>
                        </a:solidFill>
                      </a:rPr>
                      <a:t>€</a:t>
                    </a:r>
                    <a:endParaRPr lang="pl-PL" sz="1400" b="0" i="0" dirty="0">
                      <a:solidFill>
                        <a:srgbClr val="0B4F9D"/>
                      </a:solidFill>
                    </a:endParaRPr>
                  </a:p>
                  <a:p>
                    <a:r>
                      <a:rPr lang="pl-PL" sz="1400" b="0" i="0" dirty="0">
                        <a:solidFill>
                          <a:srgbClr val="0B4F9D"/>
                        </a:solidFill>
                      </a:rPr>
                      <a:t>14</a:t>
                    </a:r>
                    <a:r>
                      <a:rPr lang="pl-PL" sz="1400" b="0" i="0" baseline="0" dirty="0">
                        <a:solidFill>
                          <a:srgbClr val="0B4F9D"/>
                        </a:solidFill>
                      </a:rPr>
                      <a:t> </a:t>
                    </a:r>
                    <a:r>
                      <a:rPr lang="pl-PL" sz="1400" b="0" i="0" dirty="0">
                        <a:solidFill>
                          <a:srgbClr val="0B4F9D"/>
                        </a:solidFill>
                      </a:rPr>
                      <a:t>projektów</a:t>
                    </a:r>
                    <a:endParaRPr lang="pl-PL" b="1" i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97-4606-B332-E74F0D0AC6E2}"/>
                </c:ext>
              </c:extLst>
            </c:dLbl>
            <c:numFmt formatCode="&quot;€ &quot;#,##0&quot; mln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0B4F9D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'sektory €'!$A$5:$A$9</c:f>
              <c:strCache>
                <c:ptCount val="5"/>
                <c:pt idx="0">
                  <c:v>rail</c:v>
                </c:pt>
                <c:pt idx="1">
                  <c:v>road</c:v>
                </c:pt>
                <c:pt idx="2">
                  <c:v>maritime</c:v>
                </c:pt>
                <c:pt idx="3">
                  <c:v>ITS</c:v>
                </c:pt>
                <c:pt idx="4">
                  <c:v>others</c:v>
                </c:pt>
              </c:strCache>
            </c:strRef>
          </c:cat>
          <c:val>
            <c:numRef>
              <c:f>'sektory €'!$B$5:$B$9</c:f>
              <c:numCache>
                <c:formatCode>_(* #,##0.00_);_(* \(#,##0.00\);_(* "-"??_);_(@_)</c:formatCode>
                <c:ptCount val="5"/>
                <c:pt idx="0">
                  <c:v>3510.9251239</c:v>
                </c:pt>
                <c:pt idx="1">
                  <c:v>406.49641608999997</c:v>
                </c:pt>
                <c:pt idx="2">
                  <c:v>161.14967547000001</c:v>
                </c:pt>
                <c:pt idx="3">
                  <c:v>123.93167745000001</c:v>
                </c:pt>
                <c:pt idx="4">
                  <c:v>17.782246190000002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697-4606-B332-E74F0D0AC6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7"/>
        <c:holeSize val="70"/>
      </c:doughnut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48998-035C-4E51-9153-CFB283A0E133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46E2FB96-67FC-407E-BB14-23B8FED0BA2F}">
      <dgm:prSet phldrT="[Teks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pl-PL" sz="1800" dirty="0"/>
            <a:t>ok. 6,05 mld €</a:t>
          </a:r>
        </a:p>
      </dgm:t>
    </dgm:pt>
    <dgm:pt modelId="{ABF17213-0AC3-4A74-9E41-DD63A9A7DD08}" type="parTrans" cxnId="{939073E3-3DA9-4831-A4BC-DB7AA2ECA0E1}">
      <dgm:prSet/>
      <dgm:spPr/>
      <dgm:t>
        <a:bodyPr/>
        <a:lstStyle/>
        <a:p>
          <a:endParaRPr lang="pl-PL"/>
        </a:p>
      </dgm:t>
    </dgm:pt>
    <dgm:pt modelId="{7E4C7938-CD3A-40F9-BCBE-E89F81A5B592}" type="sibTrans" cxnId="{939073E3-3DA9-4831-A4BC-DB7AA2ECA0E1}">
      <dgm:prSet/>
      <dgm:spPr/>
      <dgm:t>
        <a:bodyPr/>
        <a:lstStyle/>
        <a:p>
          <a:endParaRPr lang="pl-PL"/>
        </a:p>
      </dgm:t>
    </dgm:pt>
    <dgm:pt modelId="{99FAFBD0-35BE-45C9-BF90-46A365F7F6B1}">
      <dgm:prSet phldrT="[Tekst]" custT="1"/>
      <dgm:spPr>
        <a:solidFill>
          <a:srgbClr val="FEC12A"/>
        </a:solidFill>
      </dgm:spPr>
      <dgm:t>
        <a:bodyPr/>
        <a:lstStyle/>
        <a:p>
          <a:r>
            <a:rPr lang="pl-PL" altLang="pl-PL" sz="1800" dirty="0"/>
            <a:t>w tym przyznane dofinansowanie z CEF</a:t>
          </a:r>
          <a:endParaRPr lang="pl-PL" sz="1800" dirty="0"/>
        </a:p>
      </dgm:t>
    </dgm:pt>
    <dgm:pt modelId="{A2C5DD30-7F5D-471F-BFDC-009C42D03D48}" type="parTrans" cxnId="{7B6339D2-994B-41FC-9D00-9BD2B17BBB05}">
      <dgm:prSet/>
      <dgm:spPr/>
      <dgm:t>
        <a:bodyPr/>
        <a:lstStyle/>
        <a:p>
          <a:endParaRPr lang="pl-PL"/>
        </a:p>
      </dgm:t>
    </dgm:pt>
    <dgm:pt modelId="{355C72D2-F164-498C-839D-3293569B9FDA}" type="sibTrans" cxnId="{7B6339D2-994B-41FC-9D00-9BD2B17BBB05}">
      <dgm:prSet/>
      <dgm:spPr/>
      <dgm:t>
        <a:bodyPr/>
        <a:lstStyle/>
        <a:p>
          <a:endParaRPr lang="pl-PL"/>
        </a:p>
      </dgm:t>
    </dgm:pt>
    <dgm:pt modelId="{A331194E-5DF5-4295-A2D8-6227AEB45560}">
      <dgm:prSet phldrT="[Teks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pl-PL" sz="1800" dirty="0"/>
            <a:t>4,22 mld €</a:t>
          </a:r>
        </a:p>
      </dgm:t>
    </dgm:pt>
    <dgm:pt modelId="{6D27995E-3B7E-4131-A4DF-845232D7A68D}" type="parTrans" cxnId="{DA08068C-2941-4DC3-A6EF-C8902CCBCF55}">
      <dgm:prSet/>
      <dgm:spPr/>
      <dgm:t>
        <a:bodyPr/>
        <a:lstStyle/>
        <a:p>
          <a:endParaRPr lang="pl-PL"/>
        </a:p>
      </dgm:t>
    </dgm:pt>
    <dgm:pt modelId="{995306B9-40DA-493D-9B48-BC8E15051FAB}" type="sibTrans" cxnId="{DA08068C-2941-4DC3-A6EF-C8902CCBCF55}">
      <dgm:prSet/>
      <dgm:spPr/>
      <dgm:t>
        <a:bodyPr/>
        <a:lstStyle/>
        <a:p>
          <a:endParaRPr lang="pl-PL"/>
        </a:p>
      </dgm:t>
    </dgm:pt>
    <dgm:pt modelId="{57F652A2-6D3C-44F1-A08C-7C718FFACE1B}">
      <dgm:prSet phldrT="[Tekst]" custT="1"/>
      <dgm:spPr>
        <a:solidFill>
          <a:srgbClr val="FEC12A"/>
        </a:solidFill>
      </dgm:spPr>
      <dgm:t>
        <a:bodyPr/>
        <a:lstStyle/>
        <a:p>
          <a:r>
            <a:rPr lang="pl-PL" altLang="pl-PL" sz="1800" dirty="0"/>
            <a:t>koszt kwalifikowany zaakceptowanych projektów</a:t>
          </a:r>
          <a:endParaRPr lang="pl-PL" sz="1800" dirty="0"/>
        </a:p>
      </dgm:t>
    </dgm:pt>
    <dgm:pt modelId="{B0CC18F2-D67F-4BD4-BBA3-F115D2BB580E}" type="sibTrans" cxnId="{325D29F3-E953-48BB-AA86-E32CD2EFFEA1}">
      <dgm:prSet/>
      <dgm:spPr/>
      <dgm:t>
        <a:bodyPr/>
        <a:lstStyle/>
        <a:p>
          <a:endParaRPr lang="pl-PL"/>
        </a:p>
      </dgm:t>
    </dgm:pt>
    <dgm:pt modelId="{EFA96586-320C-4646-856A-E56893231B48}" type="parTrans" cxnId="{325D29F3-E953-48BB-AA86-E32CD2EFFEA1}">
      <dgm:prSet/>
      <dgm:spPr/>
      <dgm:t>
        <a:bodyPr/>
        <a:lstStyle/>
        <a:p>
          <a:endParaRPr lang="pl-PL"/>
        </a:p>
      </dgm:t>
    </dgm:pt>
    <dgm:pt modelId="{8550CBFF-3842-443A-8863-182ECFA64929}">
      <dgm:prSet phldrT="[Tekst]" custT="1"/>
      <dgm:spPr>
        <a:solidFill>
          <a:srgbClr val="F29000"/>
        </a:solidFill>
      </dgm:spPr>
      <dgm:t>
        <a:bodyPr/>
        <a:lstStyle/>
        <a:p>
          <a:r>
            <a:rPr lang="pl-PL" sz="1800" dirty="0"/>
            <a:t>50 projektów uzyskało dofinansowanie</a:t>
          </a:r>
        </a:p>
      </dgm:t>
    </dgm:pt>
    <dgm:pt modelId="{BB9C9D56-EF5A-4637-802B-DD2C53010E72}" type="parTrans" cxnId="{45335614-34CA-4F19-A8B1-CFD9716BBAB7}">
      <dgm:prSet/>
      <dgm:spPr/>
      <dgm:t>
        <a:bodyPr/>
        <a:lstStyle/>
        <a:p>
          <a:endParaRPr lang="pl-PL"/>
        </a:p>
      </dgm:t>
    </dgm:pt>
    <dgm:pt modelId="{028E5CC9-3B95-4611-8C15-E86D1C6A01E4}" type="sibTrans" cxnId="{45335614-34CA-4F19-A8B1-CFD9716BBAB7}">
      <dgm:prSet/>
      <dgm:spPr/>
      <dgm:t>
        <a:bodyPr/>
        <a:lstStyle/>
        <a:p>
          <a:endParaRPr lang="pl-PL"/>
        </a:p>
      </dgm:t>
    </dgm:pt>
    <dgm:pt modelId="{942430AC-45AE-4D2F-B8E5-7CBC245AC459}" type="pres">
      <dgm:prSet presAssocID="{1DC48998-035C-4E51-9153-CFB283A0E1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4A21769-78DD-4138-AF25-8684E70DC6B4}" type="pres">
      <dgm:prSet presAssocID="{8550CBFF-3842-443A-8863-182ECFA64929}" presName="parentLin" presStyleCnt="0"/>
      <dgm:spPr/>
    </dgm:pt>
    <dgm:pt modelId="{FB7104C1-5D71-431A-B900-E528A0BF25B0}" type="pres">
      <dgm:prSet presAssocID="{8550CBFF-3842-443A-8863-182ECFA64929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B58DF7C2-181A-418D-9698-F8B87E1DAF21}" type="pres">
      <dgm:prSet presAssocID="{8550CBFF-3842-443A-8863-182ECFA6492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5DD82D-0111-4D94-9103-95B3DAF02FB6}" type="pres">
      <dgm:prSet presAssocID="{8550CBFF-3842-443A-8863-182ECFA64929}" presName="negativeSpace" presStyleCnt="0"/>
      <dgm:spPr/>
    </dgm:pt>
    <dgm:pt modelId="{A42096DD-F6BF-47C1-B047-548C4DB2CD97}" type="pres">
      <dgm:prSet presAssocID="{8550CBFF-3842-443A-8863-182ECFA64929}" presName="childText" presStyleLbl="conFgAcc1" presStyleIdx="0" presStyleCnt="3">
        <dgm:presLayoutVars>
          <dgm:bulletEnabled val="1"/>
        </dgm:presLayoutVars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7497FB8C-258F-4499-87AB-F167F6EC86ED}" type="pres">
      <dgm:prSet presAssocID="{028E5CC9-3B95-4611-8C15-E86D1C6A01E4}" presName="spaceBetweenRectangles" presStyleCnt="0"/>
      <dgm:spPr/>
    </dgm:pt>
    <dgm:pt modelId="{151694CC-6FB1-47C7-A8F8-D3BC81E2A03D}" type="pres">
      <dgm:prSet presAssocID="{57F652A2-6D3C-44F1-A08C-7C718FFACE1B}" presName="parentLin" presStyleCnt="0"/>
      <dgm:spPr/>
    </dgm:pt>
    <dgm:pt modelId="{42E5A42F-35C7-4A04-8F78-956177D7F786}" type="pres">
      <dgm:prSet presAssocID="{57F652A2-6D3C-44F1-A08C-7C718FFACE1B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C1E72EFC-7C71-42C6-8632-77D14644C9CE}" type="pres">
      <dgm:prSet presAssocID="{57F652A2-6D3C-44F1-A08C-7C718FFACE1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85A165-C809-414A-A5A9-01E6F11CB447}" type="pres">
      <dgm:prSet presAssocID="{57F652A2-6D3C-44F1-A08C-7C718FFACE1B}" presName="negativeSpace" presStyleCnt="0"/>
      <dgm:spPr/>
    </dgm:pt>
    <dgm:pt modelId="{E6EEEFC0-4DCC-47E4-813D-F3665AE34E6D}" type="pres">
      <dgm:prSet presAssocID="{57F652A2-6D3C-44F1-A08C-7C718FFACE1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7B3B46-7239-49CB-BD4C-2BE0A2FE38A5}" type="pres">
      <dgm:prSet presAssocID="{B0CC18F2-D67F-4BD4-BBA3-F115D2BB580E}" presName="spaceBetweenRectangles" presStyleCnt="0"/>
      <dgm:spPr/>
    </dgm:pt>
    <dgm:pt modelId="{5609F4D4-E1A2-4658-B8A8-F0F1457EF312}" type="pres">
      <dgm:prSet presAssocID="{99FAFBD0-35BE-45C9-BF90-46A365F7F6B1}" presName="parentLin" presStyleCnt="0"/>
      <dgm:spPr/>
    </dgm:pt>
    <dgm:pt modelId="{5F46A95E-E4A6-4FDA-9FB1-B58FA6B40767}" type="pres">
      <dgm:prSet presAssocID="{99FAFBD0-35BE-45C9-BF90-46A365F7F6B1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38C8F248-2AB7-4088-821C-C02B4373CC70}" type="pres">
      <dgm:prSet presAssocID="{99FAFBD0-35BE-45C9-BF90-46A365F7F6B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2FF0DC-B42D-4C7C-AB28-1073F1092343}" type="pres">
      <dgm:prSet presAssocID="{99FAFBD0-35BE-45C9-BF90-46A365F7F6B1}" presName="negativeSpace" presStyleCnt="0"/>
      <dgm:spPr/>
    </dgm:pt>
    <dgm:pt modelId="{DF90C20B-4F3C-4560-81E9-26760497748E}" type="pres">
      <dgm:prSet presAssocID="{99FAFBD0-35BE-45C9-BF90-46A365F7F6B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25D29F3-E953-48BB-AA86-E32CD2EFFEA1}" srcId="{1DC48998-035C-4E51-9153-CFB283A0E133}" destId="{57F652A2-6D3C-44F1-A08C-7C718FFACE1B}" srcOrd="1" destOrd="0" parTransId="{EFA96586-320C-4646-856A-E56893231B48}" sibTransId="{B0CC18F2-D67F-4BD4-BBA3-F115D2BB580E}"/>
    <dgm:cxn modelId="{DA08068C-2941-4DC3-A6EF-C8902CCBCF55}" srcId="{99FAFBD0-35BE-45C9-BF90-46A365F7F6B1}" destId="{A331194E-5DF5-4295-A2D8-6227AEB45560}" srcOrd="0" destOrd="0" parTransId="{6D27995E-3B7E-4131-A4DF-845232D7A68D}" sibTransId="{995306B9-40DA-493D-9B48-BC8E15051FAB}"/>
    <dgm:cxn modelId="{B3B9013A-A756-4A02-8C08-E480DAB6C4F4}" type="presOf" srcId="{99FAFBD0-35BE-45C9-BF90-46A365F7F6B1}" destId="{5F46A95E-E4A6-4FDA-9FB1-B58FA6B40767}" srcOrd="0" destOrd="0" presId="urn:microsoft.com/office/officeart/2005/8/layout/list1"/>
    <dgm:cxn modelId="{45335614-34CA-4F19-A8B1-CFD9716BBAB7}" srcId="{1DC48998-035C-4E51-9153-CFB283A0E133}" destId="{8550CBFF-3842-443A-8863-182ECFA64929}" srcOrd="0" destOrd="0" parTransId="{BB9C9D56-EF5A-4637-802B-DD2C53010E72}" sibTransId="{028E5CC9-3B95-4611-8C15-E86D1C6A01E4}"/>
    <dgm:cxn modelId="{4573174B-3451-4EE0-B65B-1D7DF0B71408}" type="presOf" srcId="{1DC48998-035C-4E51-9153-CFB283A0E133}" destId="{942430AC-45AE-4D2F-B8E5-7CBC245AC459}" srcOrd="0" destOrd="0" presId="urn:microsoft.com/office/officeart/2005/8/layout/list1"/>
    <dgm:cxn modelId="{7B6339D2-994B-41FC-9D00-9BD2B17BBB05}" srcId="{1DC48998-035C-4E51-9153-CFB283A0E133}" destId="{99FAFBD0-35BE-45C9-BF90-46A365F7F6B1}" srcOrd="2" destOrd="0" parTransId="{A2C5DD30-7F5D-471F-BFDC-009C42D03D48}" sibTransId="{355C72D2-F164-498C-839D-3293569B9FDA}"/>
    <dgm:cxn modelId="{EAB36E44-063F-40BD-B526-872FB1DBBC82}" type="presOf" srcId="{99FAFBD0-35BE-45C9-BF90-46A365F7F6B1}" destId="{38C8F248-2AB7-4088-821C-C02B4373CC70}" srcOrd="1" destOrd="0" presId="urn:microsoft.com/office/officeart/2005/8/layout/list1"/>
    <dgm:cxn modelId="{5748838C-0058-4D9E-9D31-2955BC4DB825}" type="presOf" srcId="{57F652A2-6D3C-44F1-A08C-7C718FFACE1B}" destId="{42E5A42F-35C7-4A04-8F78-956177D7F786}" srcOrd="0" destOrd="0" presId="urn:microsoft.com/office/officeart/2005/8/layout/list1"/>
    <dgm:cxn modelId="{13A4A216-5986-438C-A2AF-A98FDEB70C0B}" type="presOf" srcId="{A331194E-5DF5-4295-A2D8-6227AEB45560}" destId="{DF90C20B-4F3C-4560-81E9-26760497748E}" srcOrd="0" destOrd="0" presId="urn:microsoft.com/office/officeart/2005/8/layout/list1"/>
    <dgm:cxn modelId="{B816DC09-3B28-4601-94FA-69671102EDC6}" type="presOf" srcId="{46E2FB96-67FC-407E-BB14-23B8FED0BA2F}" destId="{E6EEEFC0-4DCC-47E4-813D-F3665AE34E6D}" srcOrd="0" destOrd="0" presId="urn:microsoft.com/office/officeart/2005/8/layout/list1"/>
    <dgm:cxn modelId="{3E2AB073-B18B-4354-91FF-271732D5CAE3}" type="presOf" srcId="{8550CBFF-3842-443A-8863-182ECFA64929}" destId="{FB7104C1-5D71-431A-B900-E528A0BF25B0}" srcOrd="0" destOrd="0" presId="urn:microsoft.com/office/officeart/2005/8/layout/list1"/>
    <dgm:cxn modelId="{066CCE42-9DC8-4989-A813-C08937FABC9F}" type="presOf" srcId="{57F652A2-6D3C-44F1-A08C-7C718FFACE1B}" destId="{C1E72EFC-7C71-42C6-8632-77D14644C9CE}" srcOrd="1" destOrd="0" presId="urn:microsoft.com/office/officeart/2005/8/layout/list1"/>
    <dgm:cxn modelId="{66D0F1CB-27BE-411F-BAA4-A1D9C3B2DD78}" type="presOf" srcId="{8550CBFF-3842-443A-8863-182ECFA64929}" destId="{B58DF7C2-181A-418D-9698-F8B87E1DAF21}" srcOrd="1" destOrd="0" presId="urn:microsoft.com/office/officeart/2005/8/layout/list1"/>
    <dgm:cxn modelId="{939073E3-3DA9-4831-A4BC-DB7AA2ECA0E1}" srcId="{57F652A2-6D3C-44F1-A08C-7C718FFACE1B}" destId="{46E2FB96-67FC-407E-BB14-23B8FED0BA2F}" srcOrd="0" destOrd="0" parTransId="{ABF17213-0AC3-4A74-9E41-DD63A9A7DD08}" sibTransId="{7E4C7938-CD3A-40F9-BCBE-E89F81A5B592}"/>
    <dgm:cxn modelId="{12318886-EE7A-4F51-8284-060FAD24F912}" type="presParOf" srcId="{942430AC-45AE-4D2F-B8E5-7CBC245AC459}" destId="{E4A21769-78DD-4138-AF25-8684E70DC6B4}" srcOrd="0" destOrd="0" presId="urn:microsoft.com/office/officeart/2005/8/layout/list1"/>
    <dgm:cxn modelId="{031B792B-0DE3-4C36-BF33-83987427E1D2}" type="presParOf" srcId="{E4A21769-78DD-4138-AF25-8684E70DC6B4}" destId="{FB7104C1-5D71-431A-B900-E528A0BF25B0}" srcOrd="0" destOrd="0" presId="urn:microsoft.com/office/officeart/2005/8/layout/list1"/>
    <dgm:cxn modelId="{E9F7B5DE-0D57-43A0-BC28-3FF88BFC4F63}" type="presParOf" srcId="{E4A21769-78DD-4138-AF25-8684E70DC6B4}" destId="{B58DF7C2-181A-418D-9698-F8B87E1DAF21}" srcOrd="1" destOrd="0" presId="urn:microsoft.com/office/officeart/2005/8/layout/list1"/>
    <dgm:cxn modelId="{E5020E19-A1E9-47EE-935B-22C212D60F32}" type="presParOf" srcId="{942430AC-45AE-4D2F-B8E5-7CBC245AC459}" destId="{DA5DD82D-0111-4D94-9103-95B3DAF02FB6}" srcOrd="1" destOrd="0" presId="urn:microsoft.com/office/officeart/2005/8/layout/list1"/>
    <dgm:cxn modelId="{18A8311E-BE21-4F4E-B8B3-C541DADC5F0B}" type="presParOf" srcId="{942430AC-45AE-4D2F-B8E5-7CBC245AC459}" destId="{A42096DD-F6BF-47C1-B047-548C4DB2CD97}" srcOrd="2" destOrd="0" presId="urn:microsoft.com/office/officeart/2005/8/layout/list1"/>
    <dgm:cxn modelId="{9A22AFE9-4402-41A6-A447-7EEC961CA5FF}" type="presParOf" srcId="{942430AC-45AE-4D2F-B8E5-7CBC245AC459}" destId="{7497FB8C-258F-4499-87AB-F167F6EC86ED}" srcOrd="3" destOrd="0" presId="urn:microsoft.com/office/officeart/2005/8/layout/list1"/>
    <dgm:cxn modelId="{7686F148-BD01-410B-B528-0B859829E2F5}" type="presParOf" srcId="{942430AC-45AE-4D2F-B8E5-7CBC245AC459}" destId="{151694CC-6FB1-47C7-A8F8-D3BC81E2A03D}" srcOrd="4" destOrd="0" presId="urn:microsoft.com/office/officeart/2005/8/layout/list1"/>
    <dgm:cxn modelId="{42A0E48A-D44D-413A-8595-ABCF19AEC453}" type="presParOf" srcId="{151694CC-6FB1-47C7-A8F8-D3BC81E2A03D}" destId="{42E5A42F-35C7-4A04-8F78-956177D7F786}" srcOrd="0" destOrd="0" presId="urn:microsoft.com/office/officeart/2005/8/layout/list1"/>
    <dgm:cxn modelId="{A9729997-4BB3-4B0B-8FB4-398BD9CDA925}" type="presParOf" srcId="{151694CC-6FB1-47C7-A8F8-D3BC81E2A03D}" destId="{C1E72EFC-7C71-42C6-8632-77D14644C9CE}" srcOrd="1" destOrd="0" presId="urn:microsoft.com/office/officeart/2005/8/layout/list1"/>
    <dgm:cxn modelId="{BE845C35-EEF4-4C3E-A52C-16E991D77EA3}" type="presParOf" srcId="{942430AC-45AE-4D2F-B8E5-7CBC245AC459}" destId="{A985A165-C809-414A-A5A9-01E6F11CB447}" srcOrd="5" destOrd="0" presId="urn:microsoft.com/office/officeart/2005/8/layout/list1"/>
    <dgm:cxn modelId="{D10C838F-2AD5-4D26-85DE-78A7A12D64F8}" type="presParOf" srcId="{942430AC-45AE-4D2F-B8E5-7CBC245AC459}" destId="{E6EEEFC0-4DCC-47E4-813D-F3665AE34E6D}" srcOrd="6" destOrd="0" presId="urn:microsoft.com/office/officeart/2005/8/layout/list1"/>
    <dgm:cxn modelId="{7F13614A-2434-4464-9D22-94D791935A49}" type="presParOf" srcId="{942430AC-45AE-4D2F-B8E5-7CBC245AC459}" destId="{0D7B3B46-7239-49CB-BD4C-2BE0A2FE38A5}" srcOrd="7" destOrd="0" presId="urn:microsoft.com/office/officeart/2005/8/layout/list1"/>
    <dgm:cxn modelId="{7C4F6395-5D83-471C-80D4-0BDD142F02EE}" type="presParOf" srcId="{942430AC-45AE-4D2F-B8E5-7CBC245AC459}" destId="{5609F4D4-E1A2-4658-B8A8-F0F1457EF312}" srcOrd="8" destOrd="0" presId="urn:microsoft.com/office/officeart/2005/8/layout/list1"/>
    <dgm:cxn modelId="{14AD29EC-0DB5-4E3D-B3D2-69A39DCED05D}" type="presParOf" srcId="{5609F4D4-E1A2-4658-B8A8-F0F1457EF312}" destId="{5F46A95E-E4A6-4FDA-9FB1-B58FA6B40767}" srcOrd="0" destOrd="0" presId="urn:microsoft.com/office/officeart/2005/8/layout/list1"/>
    <dgm:cxn modelId="{2CFE6285-8C2C-4369-9608-A974A1E42CF9}" type="presParOf" srcId="{5609F4D4-E1A2-4658-B8A8-F0F1457EF312}" destId="{38C8F248-2AB7-4088-821C-C02B4373CC70}" srcOrd="1" destOrd="0" presId="urn:microsoft.com/office/officeart/2005/8/layout/list1"/>
    <dgm:cxn modelId="{C81BF50C-DB13-41C1-9BF5-4950521506BD}" type="presParOf" srcId="{942430AC-45AE-4D2F-B8E5-7CBC245AC459}" destId="{4B2FF0DC-B42D-4C7C-AB28-1073F1092343}" srcOrd="9" destOrd="0" presId="urn:microsoft.com/office/officeart/2005/8/layout/list1"/>
    <dgm:cxn modelId="{307B62D8-6076-47C5-8155-74BEB644C300}" type="presParOf" srcId="{942430AC-45AE-4D2F-B8E5-7CBC245AC459}" destId="{DF90C20B-4F3C-4560-81E9-26760497748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C48998-035C-4E51-9153-CFB283A0E133}" type="doc">
      <dgm:prSet loTypeId="urn:microsoft.com/office/officeart/2005/8/layout/vList2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pl-PL"/>
        </a:p>
      </dgm:t>
    </dgm:pt>
    <dgm:pt modelId="{57F652A2-6D3C-44F1-A08C-7C718FFACE1B}">
      <dgm:prSet phldrT="[Tekst]"/>
      <dgm:spPr>
        <a:solidFill>
          <a:srgbClr val="FEC12A"/>
        </a:solidFill>
      </dgm:spPr>
      <dgm:t>
        <a:bodyPr/>
        <a:lstStyle/>
        <a:p>
          <a:r>
            <a:rPr lang="pl-PL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rPr>
            <a:t>Polscy beneficjenci zaalokowali w całości środki z tzw. puli kohezyjnej (</a:t>
          </a:r>
          <a:r>
            <a:rPr lang="pl-PL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rPr>
            <a:t>4,14 mld EUR</a:t>
          </a:r>
          <a:r>
            <a:rPr lang="pl-PL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rPr>
            <a:t>). </a:t>
          </a:r>
          <a:endParaRPr lang="pl-PL" dirty="0"/>
        </a:p>
      </dgm:t>
    </dgm:pt>
    <dgm:pt modelId="{B0CC18F2-D67F-4BD4-BBA3-F115D2BB580E}" type="sibTrans" cxnId="{325D29F3-E953-48BB-AA86-E32CD2EFFEA1}">
      <dgm:prSet/>
      <dgm:spPr/>
      <dgm:t>
        <a:bodyPr/>
        <a:lstStyle/>
        <a:p>
          <a:endParaRPr lang="pl-PL"/>
        </a:p>
      </dgm:t>
    </dgm:pt>
    <dgm:pt modelId="{EFA96586-320C-4646-856A-E56893231B48}" type="parTrans" cxnId="{325D29F3-E953-48BB-AA86-E32CD2EFFEA1}">
      <dgm:prSet/>
      <dgm:spPr/>
      <dgm:t>
        <a:bodyPr/>
        <a:lstStyle/>
        <a:p>
          <a:endParaRPr lang="pl-PL"/>
        </a:p>
      </dgm:t>
    </dgm:pt>
    <dgm:pt modelId="{8550CBFF-3842-443A-8863-182ECFA64929}">
      <dgm:prSet phldrT="[Tekst]"/>
      <dgm:spPr>
        <a:solidFill>
          <a:srgbClr val="F29000"/>
        </a:solidFill>
      </dgm:spPr>
      <dgm:t>
        <a:bodyPr/>
        <a:lstStyle/>
        <a:p>
          <a:r>
            <a:rPr lang="pl-PL" dirty="0"/>
            <a:t>17% całego budżetu CEF to projekty z Polski</a:t>
          </a:r>
        </a:p>
      </dgm:t>
    </dgm:pt>
    <dgm:pt modelId="{BB9C9D56-EF5A-4637-802B-DD2C53010E72}" type="parTrans" cxnId="{45335614-34CA-4F19-A8B1-CFD9716BBAB7}">
      <dgm:prSet/>
      <dgm:spPr/>
      <dgm:t>
        <a:bodyPr/>
        <a:lstStyle/>
        <a:p>
          <a:endParaRPr lang="pl-PL"/>
        </a:p>
      </dgm:t>
    </dgm:pt>
    <dgm:pt modelId="{028E5CC9-3B95-4611-8C15-E86D1C6A01E4}" type="sibTrans" cxnId="{45335614-34CA-4F19-A8B1-CFD9716BBAB7}">
      <dgm:prSet/>
      <dgm:spPr/>
      <dgm:t>
        <a:bodyPr/>
        <a:lstStyle/>
        <a:p>
          <a:endParaRPr lang="pl-PL"/>
        </a:p>
      </dgm:t>
    </dgm:pt>
    <dgm:pt modelId="{29681A99-0DC1-48C1-9149-640925F037B1}" type="pres">
      <dgm:prSet presAssocID="{1DC48998-035C-4E51-9153-CFB283A0E1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3B2AEEF-9F7A-4905-92B1-8780CE9B58BB}" type="pres">
      <dgm:prSet presAssocID="{8550CBFF-3842-443A-8863-182ECFA64929}" presName="parentText" presStyleLbl="node1" presStyleIdx="0" presStyleCnt="2" custLinFactNeighborX="-18897" custLinFactNeighborY="264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0F68EE-95EF-424F-9468-706172803C60}" type="pres">
      <dgm:prSet presAssocID="{028E5CC9-3B95-4611-8C15-E86D1C6A01E4}" presName="spacer" presStyleCnt="0"/>
      <dgm:spPr/>
    </dgm:pt>
    <dgm:pt modelId="{8930597F-2CDE-48CC-A97D-780C09E9414E}" type="pres">
      <dgm:prSet presAssocID="{57F652A2-6D3C-44F1-A08C-7C718FFACE1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6378C76-C25A-4099-909B-E4BBC0C85705}" type="presOf" srcId="{1DC48998-035C-4E51-9153-CFB283A0E133}" destId="{29681A99-0DC1-48C1-9149-640925F037B1}" srcOrd="0" destOrd="0" presId="urn:microsoft.com/office/officeart/2005/8/layout/vList2"/>
    <dgm:cxn modelId="{45335614-34CA-4F19-A8B1-CFD9716BBAB7}" srcId="{1DC48998-035C-4E51-9153-CFB283A0E133}" destId="{8550CBFF-3842-443A-8863-182ECFA64929}" srcOrd="0" destOrd="0" parTransId="{BB9C9D56-EF5A-4637-802B-DD2C53010E72}" sibTransId="{028E5CC9-3B95-4611-8C15-E86D1C6A01E4}"/>
    <dgm:cxn modelId="{51AA5AC4-0505-4C48-9531-2FE40E712F35}" type="presOf" srcId="{8550CBFF-3842-443A-8863-182ECFA64929}" destId="{F3B2AEEF-9F7A-4905-92B1-8780CE9B58BB}" srcOrd="0" destOrd="0" presId="urn:microsoft.com/office/officeart/2005/8/layout/vList2"/>
    <dgm:cxn modelId="{3F7ABFD7-085E-4198-A4A8-F69F128F3CFB}" type="presOf" srcId="{57F652A2-6D3C-44F1-A08C-7C718FFACE1B}" destId="{8930597F-2CDE-48CC-A97D-780C09E9414E}" srcOrd="0" destOrd="0" presId="urn:microsoft.com/office/officeart/2005/8/layout/vList2"/>
    <dgm:cxn modelId="{325D29F3-E953-48BB-AA86-E32CD2EFFEA1}" srcId="{1DC48998-035C-4E51-9153-CFB283A0E133}" destId="{57F652A2-6D3C-44F1-A08C-7C718FFACE1B}" srcOrd="1" destOrd="0" parTransId="{EFA96586-320C-4646-856A-E56893231B48}" sibTransId="{B0CC18F2-D67F-4BD4-BBA3-F115D2BB580E}"/>
    <dgm:cxn modelId="{CCEEA490-AD3F-4AC1-AD77-DBBD3F9FEBDD}" type="presParOf" srcId="{29681A99-0DC1-48C1-9149-640925F037B1}" destId="{F3B2AEEF-9F7A-4905-92B1-8780CE9B58BB}" srcOrd="0" destOrd="0" presId="urn:microsoft.com/office/officeart/2005/8/layout/vList2"/>
    <dgm:cxn modelId="{1E6CC01B-BAC7-4E1B-8BF3-FA7666CB4CC2}" type="presParOf" srcId="{29681A99-0DC1-48C1-9149-640925F037B1}" destId="{1B0F68EE-95EF-424F-9468-706172803C60}" srcOrd="1" destOrd="0" presId="urn:microsoft.com/office/officeart/2005/8/layout/vList2"/>
    <dgm:cxn modelId="{4273F167-51D3-4366-8AC8-76F78723CC3D}" type="presParOf" srcId="{29681A99-0DC1-48C1-9149-640925F037B1}" destId="{8930597F-2CDE-48CC-A97D-780C09E941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96090F-2C0A-4BB4-BB40-790C59E29F38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F7D5CC24-FACA-40C3-B334-22F80E366466}">
      <dgm:prSet phldrT="[Tekst]" custT="1"/>
      <dgm:spPr/>
      <dgm:t>
        <a:bodyPr/>
        <a:lstStyle/>
        <a:p>
          <a:r>
            <a: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Propozycja projektu</a:t>
          </a:r>
        </a:p>
      </dgm:t>
    </dgm:pt>
    <dgm:pt modelId="{1C508D3E-0AA3-49B4-B260-FCA1FA12DBB8}" type="parTrans" cxnId="{C1379C9C-8701-491E-A190-23E7E2BAB1FB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88F6DF-CC91-4103-8F4C-8FC0537BC25D}" type="sibTrans" cxnId="{C1379C9C-8701-491E-A190-23E7E2BAB1FB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2A4769-05BF-4885-9843-E3D431B00609}">
      <dgm:prSet phldrT="[Tekst]" custT="1"/>
      <dgm:spPr/>
      <dgm:t>
        <a:bodyPr/>
        <a:lstStyle/>
        <a:p>
          <a:r>
            <a: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Państwo Członkowskie </a:t>
          </a:r>
          <a:r>
            <a:rPr lang="pl-PL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MIiR</a:t>
          </a:r>
          <a:endParaRPr lang="pl-PL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D11D67-44AB-4A80-AFC5-D1B96E6A1C6E}" type="parTrans" cxnId="{01C82D9F-DF25-46CE-BC32-7530D30A73E5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E4B836-C237-4CBA-A1D3-D92A2CF3F736}" type="sibTrans" cxnId="{01C82D9F-DF25-46CE-BC32-7530D30A73E5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F12FFE-0F1D-40ED-BEEF-D7165B6F81FC}">
      <dgm:prSet phldrT="[Tekst]" custT="1"/>
      <dgm:spPr/>
      <dgm:t>
        <a:bodyPr/>
        <a:lstStyle/>
        <a:p>
          <a:r>
            <a: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CUPT</a:t>
          </a:r>
        </a:p>
      </dgm:t>
    </dgm:pt>
    <dgm:pt modelId="{66A73593-C692-4A60-B5F7-B0F3DB307C7A}" type="parTrans" cxnId="{49B693AF-1584-4188-AC69-86C1CFF297D9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BAB2DC-9950-4245-B7DC-F16E92EF2422}" type="sibTrans" cxnId="{49B693AF-1584-4188-AC69-86C1CFF297D9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2F06E-FC98-4B3D-A0EC-0B5D782E0152}">
      <dgm:prSet custT="1"/>
      <dgm:spPr/>
      <dgm:t>
        <a:bodyPr/>
        <a:lstStyle/>
        <a:p>
          <a:r>
            <a:rPr lang="pl-PL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MIiR</a:t>
          </a:r>
          <a:endParaRPr lang="pl-PL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2F40C8-7B40-4BC2-A0A2-350E9565B64F}" type="parTrans" cxnId="{FA044D32-5C20-4BFF-91E7-949F2400EE1A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F6BFE9-DBF4-4ACC-92F6-72C97BAF84FD}" type="sibTrans" cxnId="{FA044D32-5C20-4BFF-91E7-949F2400EE1A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A6B967-5332-460A-8B2B-8F85E37DC4E8}">
      <dgm:prSet custT="1"/>
      <dgm:spPr/>
      <dgm:t>
        <a:bodyPr/>
        <a:lstStyle/>
        <a:p>
          <a:r>
            <a:rPr lang="pl-PL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Wniskodawca</a:t>
          </a:r>
          <a:endParaRPr lang="pl-PL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538478-3E7D-4FE3-8B2A-79B2661D2797}" type="parTrans" cxnId="{83CF254E-226F-4539-AD28-8AC919EAB356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B610B2-A72F-4698-93DA-6E6DBA931E96}" type="sibTrans" cxnId="{83CF254E-226F-4539-AD28-8AC919EAB356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B75909-A10F-49CB-91EC-E1CD8EEA1EFD}">
      <dgm:prSet custT="1"/>
      <dgm:spPr/>
      <dgm:t>
        <a:bodyPr/>
        <a:lstStyle/>
        <a:p>
          <a:r>
            <a: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Złożenie wniosku via TENtec</a:t>
          </a:r>
        </a:p>
      </dgm:t>
    </dgm:pt>
    <dgm:pt modelId="{1AFB5B82-876C-42FA-B9E6-DBD5B8D5645C}" type="parTrans" cxnId="{0F302EBF-98F2-46FD-8B14-C75DBAA98EDE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051272-0DAF-4866-B9A4-94A06ED45573}" type="sibTrans" cxnId="{0F302EBF-98F2-46FD-8B14-C75DBAA98EDE}">
      <dgm:prSet/>
      <dgm:spPr/>
      <dgm:t>
        <a:bodyPr/>
        <a:lstStyle/>
        <a:p>
          <a:endParaRPr lang="pl-P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9EFBD6-34A3-4F36-A6AD-908926A8328F}" type="pres">
      <dgm:prSet presAssocID="{9896090F-2C0A-4BB4-BB40-790C59E29F38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25FB13B1-F810-4205-9988-42F69F860479}" type="pres">
      <dgm:prSet presAssocID="{F7D5CC24-FACA-40C3-B334-22F80E366466}" presName="chaos" presStyleCnt="0"/>
      <dgm:spPr/>
    </dgm:pt>
    <dgm:pt modelId="{518FD358-03A0-4CCF-9C80-A85B870E56D2}" type="pres">
      <dgm:prSet presAssocID="{F7D5CC24-FACA-40C3-B334-22F80E366466}" presName="parTx1" presStyleLbl="revTx" presStyleIdx="0" presStyleCnt="5"/>
      <dgm:spPr/>
      <dgm:t>
        <a:bodyPr/>
        <a:lstStyle/>
        <a:p>
          <a:endParaRPr lang="pl-PL"/>
        </a:p>
      </dgm:t>
    </dgm:pt>
    <dgm:pt modelId="{8AEC93DE-5A44-456F-B6F8-9F2159BF6CB5}" type="pres">
      <dgm:prSet presAssocID="{F7D5CC24-FACA-40C3-B334-22F80E366466}" presName="c1" presStyleLbl="node1" presStyleIdx="0" presStyleCnt="19"/>
      <dgm:spPr/>
    </dgm:pt>
    <dgm:pt modelId="{B3A4CAF4-8723-4760-BA21-DC19B34E642C}" type="pres">
      <dgm:prSet presAssocID="{F7D5CC24-FACA-40C3-B334-22F80E366466}" presName="c2" presStyleLbl="node1" presStyleIdx="1" presStyleCnt="19"/>
      <dgm:spPr/>
    </dgm:pt>
    <dgm:pt modelId="{DC582FA9-DA50-4E5F-A728-D5AEF22C7F01}" type="pres">
      <dgm:prSet presAssocID="{F7D5CC24-FACA-40C3-B334-22F80E366466}" presName="c3" presStyleLbl="node1" presStyleIdx="2" presStyleCnt="19"/>
      <dgm:spPr/>
    </dgm:pt>
    <dgm:pt modelId="{6DCB787A-F523-4B2C-9E43-C4097537AEEA}" type="pres">
      <dgm:prSet presAssocID="{F7D5CC24-FACA-40C3-B334-22F80E366466}" presName="c4" presStyleLbl="node1" presStyleIdx="3" presStyleCnt="19"/>
      <dgm:spPr/>
    </dgm:pt>
    <dgm:pt modelId="{8AE997E6-63C4-4248-B6F1-BC929A0B8C64}" type="pres">
      <dgm:prSet presAssocID="{F7D5CC24-FACA-40C3-B334-22F80E366466}" presName="c5" presStyleLbl="node1" presStyleIdx="4" presStyleCnt="19"/>
      <dgm:spPr/>
    </dgm:pt>
    <dgm:pt modelId="{F41158A4-A62E-46A8-AC65-CF8F3AA86A04}" type="pres">
      <dgm:prSet presAssocID="{F7D5CC24-FACA-40C3-B334-22F80E366466}" presName="c6" presStyleLbl="node1" presStyleIdx="5" presStyleCnt="19"/>
      <dgm:spPr/>
    </dgm:pt>
    <dgm:pt modelId="{38A72EEF-54CF-407D-BF85-A43822158023}" type="pres">
      <dgm:prSet presAssocID="{F7D5CC24-FACA-40C3-B334-22F80E366466}" presName="c7" presStyleLbl="node1" presStyleIdx="6" presStyleCnt="19"/>
      <dgm:spPr/>
    </dgm:pt>
    <dgm:pt modelId="{7079EF6A-2FE1-41B0-B9AC-809DF4D78045}" type="pres">
      <dgm:prSet presAssocID="{F7D5CC24-FACA-40C3-B334-22F80E366466}" presName="c8" presStyleLbl="node1" presStyleIdx="7" presStyleCnt="19"/>
      <dgm:spPr/>
    </dgm:pt>
    <dgm:pt modelId="{3DE10F48-E14B-435B-AAB8-F346786ECFE2}" type="pres">
      <dgm:prSet presAssocID="{F7D5CC24-FACA-40C3-B334-22F80E366466}" presName="c9" presStyleLbl="node1" presStyleIdx="8" presStyleCnt="19"/>
      <dgm:spPr/>
    </dgm:pt>
    <dgm:pt modelId="{F3DC649C-087B-4299-8AC1-0580DAE06A13}" type="pres">
      <dgm:prSet presAssocID="{F7D5CC24-FACA-40C3-B334-22F80E366466}" presName="c10" presStyleLbl="node1" presStyleIdx="9" presStyleCnt="19"/>
      <dgm:spPr/>
    </dgm:pt>
    <dgm:pt modelId="{6926CDBD-94CA-4F6D-B3A1-9A6B466E1D79}" type="pres">
      <dgm:prSet presAssocID="{F7D5CC24-FACA-40C3-B334-22F80E366466}" presName="c11" presStyleLbl="node1" presStyleIdx="10" presStyleCnt="19"/>
      <dgm:spPr/>
    </dgm:pt>
    <dgm:pt modelId="{B7404788-6C1E-4E44-8E2E-A52C6D9CE8E5}" type="pres">
      <dgm:prSet presAssocID="{F7D5CC24-FACA-40C3-B334-22F80E366466}" presName="c12" presStyleLbl="node1" presStyleIdx="11" presStyleCnt="19"/>
      <dgm:spPr/>
    </dgm:pt>
    <dgm:pt modelId="{F8A885F4-12CD-4E6F-B2F6-8207A83E20DF}" type="pres">
      <dgm:prSet presAssocID="{F7D5CC24-FACA-40C3-B334-22F80E366466}" presName="c13" presStyleLbl="node1" presStyleIdx="12" presStyleCnt="19"/>
      <dgm:spPr/>
    </dgm:pt>
    <dgm:pt modelId="{C6653E33-C108-4849-9411-2782E7A353AE}" type="pres">
      <dgm:prSet presAssocID="{F7D5CC24-FACA-40C3-B334-22F80E366466}" presName="c14" presStyleLbl="node1" presStyleIdx="13" presStyleCnt="19"/>
      <dgm:spPr/>
    </dgm:pt>
    <dgm:pt modelId="{064A50E7-A2FE-487E-89A0-A60FD09CC538}" type="pres">
      <dgm:prSet presAssocID="{F7D5CC24-FACA-40C3-B334-22F80E366466}" presName="c15" presStyleLbl="node1" presStyleIdx="14" presStyleCnt="19"/>
      <dgm:spPr/>
    </dgm:pt>
    <dgm:pt modelId="{4F49719E-C305-43A7-990E-158AD8C3CC59}" type="pres">
      <dgm:prSet presAssocID="{F7D5CC24-FACA-40C3-B334-22F80E366466}" presName="c16" presStyleLbl="node1" presStyleIdx="15" presStyleCnt="19"/>
      <dgm:spPr/>
    </dgm:pt>
    <dgm:pt modelId="{373E5431-D4DD-4C72-BBEF-ADF1D130BDB5}" type="pres">
      <dgm:prSet presAssocID="{F7D5CC24-FACA-40C3-B334-22F80E366466}" presName="c17" presStyleLbl="node1" presStyleIdx="16" presStyleCnt="19"/>
      <dgm:spPr/>
    </dgm:pt>
    <dgm:pt modelId="{9FDE083D-4676-454D-9F68-82794A1C44B4}" type="pres">
      <dgm:prSet presAssocID="{F7D5CC24-FACA-40C3-B334-22F80E366466}" presName="c18" presStyleLbl="node1" presStyleIdx="17" presStyleCnt="19"/>
      <dgm:spPr/>
    </dgm:pt>
    <dgm:pt modelId="{74CB4597-2E31-441A-B3A9-658A878A61E9}" type="pres">
      <dgm:prSet presAssocID="{8988F6DF-CC91-4103-8F4C-8FC0537BC25D}" presName="chevronComposite1" presStyleCnt="0"/>
      <dgm:spPr/>
    </dgm:pt>
    <dgm:pt modelId="{CE1AEA60-BF98-4072-9D72-B899BBA16E01}" type="pres">
      <dgm:prSet presAssocID="{8988F6DF-CC91-4103-8F4C-8FC0537BC25D}" presName="chevron1" presStyleLbl="sibTrans2D1" presStyleIdx="0" presStyleCnt="5"/>
      <dgm:spPr/>
    </dgm:pt>
    <dgm:pt modelId="{936AA360-F1FA-4F0A-A495-FBFCA0C3962F}" type="pres">
      <dgm:prSet presAssocID="{8988F6DF-CC91-4103-8F4C-8FC0537BC25D}" presName="spChevron1" presStyleCnt="0"/>
      <dgm:spPr/>
    </dgm:pt>
    <dgm:pt modelId="{1E9D4A2D-D7DE-42BE-895D-BADDF5E1C717}" type="pres">
      <dgm:prSet presAssocID="{B12A4769-05BF-4885-9843-E3D431B00609}" presName="middle" presStyleCnt="0"/>
      <dgm:spPr/>
    </dgm:pt>
    <dgm:pt modelId="{0EBA20AF-C072-4A3B-89B5-708768060DF1}" type="pres">
      <dgm:prSet presAssocID="{B12A4769-05BF-4885-9843-E3D431B00609}" presName="parTxMid" presStyleLbl="revTx" presStyleIdx="1" presStyleCnt="5" custScaleX="126531"/>
      <dgm:spPr/>
      <dgm:t>
        <a:bodyPr/>
        <a:lstStyle/>
        <a:p>
          <a:endParaRPr lang="pl-PL"/>
        </a:p>
      </dgm:t>
    </dgm:pt>
    <dgm:pt modelId="{2EAC3289-524E-411E-ABA7-A19691D5FA6A}" type="pres">
      <dgm:prSet presAssocID="{B12A4769-05BF-4885-9843-E3D431B00609}" presName="spMid" presStyleCnt="0"/>
      <dgm:spPr/>
    </dgm:pt>
    <dgm:pt modelId="{9DCE6F5B-5A5A-4A3D-ACDA-30B1C78C3125}" type="pres">
      <dgm:prSet presAssocID="{1FE4B836-C237-4CBA-A1D3-D92A2CF3F736}" presName="chevronComposite1" presStyleCnt="0"/>
      <dgm:spPr/>
    </dgm:pt>
    <dgm:pt modelId="{93F0E385-0082-409A-A0E4-E97CFA4491CB}" type="pres">
      <dgm:prSet presAssocID="{1FE4B836-C237-4CBA-A1D3-D92A2CF3F736}" presName="chevron1" presStyleLbl="sibTrans2D1" presStyleIdx="1" presStyleCnt="5" custLinFactNeighborX="38768" custLinFactNeighborY="1451"/>
      <dgm:spPr/>
    </dgm:pt>
    <dgm:pt modelId="{50E7F0DC-4611-43EB-8ACF-476029197259}" type="pres">
      <dgm:prSet presAssocID="{1FE4B836-C237-4CBA-A1D3-D92A2CF3F736}" presName="spChevron1" presStyleCnt="0"/>
      <dgm:spPr/>
    </dgm:pt>
    <dgm:pt modelId="{CA2CD574-9416-4589-866B-06543169E121}" type="pres">
      <dgm:prSet presAssocID="{3DF12FFE-0F1D-40ED-BEEF-D7165B6F81FC}" presName="middle" presStyleCnt="0"/>
      <dgm:spPr/>
    </dgm:pt>
    <dgm:pt modelId="{EF487962-4E82-4B8C-841B-5FBBCBAE282D}" type="pres">
      <dgm:prSet presAssocID="{3DF12FFE-0F1D-40ED-BEEF-D7165B6F81FC}" presName="parTxMid" presStyleLbl="revTx" presStyleIdx="2" presStyleCnt="5"/>
      <dgm:spPr/>
      <dgm:t>
        <a:bodyPr/>
        <a:lstStyle/>
        <a:p>
          <a:endParaRPr lang="pl-PL"/>
        </a:p>
      </dgm:t>
    </dgm:pt>
    <dgm:pt modelId="{148D4FD7-DC39-4735-A98E-A0EFF190AC26}" type="pres">
      <dgm:prSet presAssocID="{3DF12FFE-0F1D-40ED-BEEF-D7165B6F81FC}" presName="spMid" presStyleCnt="0"/>
      <dgm:spPr/>
    </dgm:pt>
    <dgm:pt modelId="{67D1319C-6A08-480E-A232-A1A363693B49}" type="pres">
      <dgm:prSet presAssocID="{41BAB2DC-9950-4245-B7DC-F16E92EF2422}" presName="chevronComposite1" presStyleCnt="0"/>
      <dgm:spPr/>
    </dgm:pt>
    <dgm:pt modelId="{F964D1B9-90BE-4BC7-A889-58BFEADD9282}" type="pres">
      <dgm:prSet presAssocID="{41BAB2DC-9950-4245-B7DC-F16E92EF2422}" presName="chevron1" presStyleLbl="sibTrans2D1" presStyleIdx="2" presStyleCnt="5"/>
      <dgm:spPr/>
    </dgm:pt>
    <dgm:pt modelId="{659E0AA8-5DC1-41B6-B4AE-9BE9556ED6FE}" type="pres">
      <dgm:prSet presAssocID="{41BAB2DC-9950-4245-B7DC-F16E92EF2422}" presName="spChevron1" presStyleCnt="0"/>
      <dgm:spPr/>
    </dgm:pt>
    <dgm:pt modelId="{8935C35D-8406-40CD-B490-3D6C22B84B4F}" type="pres">
      <dgm:prSet presAssocID="{F6B2F06E-FC98-4B3D-A0EC-0B5D782E0152}" presName="middle" presStyleCnt="0"/>
      <dgm:spPr/>
    </dgm:pt>
    <dgm:pt modelId="{74F89E5D-AC09-4B29-AF13-502A7823EFF0}" type="pres">
      <dgm:prSet presAssocID="{F6B2F06E-FC98-4B3D-A0EC-0B5D782E0152}" presName="parTxMid" presStyleLbl="revTx" presStyleIdx="3" presStyleCnt="5" custScaleX="87709"/>
      <dgm:spPr/>
      <dgm:t>
        <a:bodyPr/>
        <a:lstStyle/>
        <a:p>
          <a:endParaRPr lang="pl-PL"/>
        </a:p>
      </dgm:t>
    </dgm:pt>
    <dgm:pt modelId="{0734D1BD-E9F1-45D6-BBF1-636C2C907001}" type="pres">
      <dgm:prSet presAssocID="{F6B2F06E-FC98-4B3D-A0EC-0B5D782E0152}" presName="spMid" presStyleCnt="0"/>
      <dgm:spPr/>
    </dgm:pt>
    <dgm:pt modelId="{734DB543-F856-4D8D-A7B7-BF9832682FB4}" type="pres">
      <dgm:prSet presAssocID="{2EF6BFE9-DBF4-4ACC-92F6-72C97BAF84FD}" presName="chevronComposite1" presStyleCnt="0"/>
      <dgm:spPr/>
    </dgm:pt>
    <dgm:pt modelId="{D64311B9-982D-4012-8026-A905AAC8F11C}" type="pres">
      <dgm:prSet presAssocID="{2EF6BFE9-DBF4-4ACC-92F6-72C97BAF84FD}" presName="chevron1" presStyleLbl="sibTrans2D1" presStyleIdx="3" presStyleCnt="5" custLinFactNeighborX="-28549" custLinFactNeighborY="5981"/>
      <dgm:spPr/>
    </dgm:pt>
    <dgm:pt modelId="{EA6FA940-14F4-4ECB-A963-89EA230EE890}" type="pres">
      <dgm:prSet presAssocID="{2EF6BFE9-DBF4-4ACC-92F6-72C97BAF84FD}" presName="spChevron1" presStyleCnt="0"/>
      <dgm:spPr/>
    </dgm:pt>
    <dgm:pt modelId="{3ACC766F-171C-4222-B5AF-434B81BF5747}" type="pres">
      <dgm:prSet presAssocID="{32A6B967-5332-460A-8B2B-8F85E37DC4E8}" presName="middle" presStyleCnt="0"/>
      <dgm:spPr/>
    </dgm:pt>
    <dgm:pt modelId="{2181FBF9-550D-48D5-8B49-DCF421DD283E}" type="pres">
      <dgm:prSet presAssocID="{32A6B967-5332-460A-8B2B-8F85E37DC4E8}" presName="parTxMid" presStyleLbl="revTx" presStyleIdx="4" presStyleCnt="5" custScaleX="124788"/>
      <dgm:spPr/>
      <dgm:t>
        <a:bodyPr/>
        <a:lstStyle/>
        <a:p>
          <a:endParaRPr lang="pl-PL"/>
        </a:p>
      </dgm:t>
    </dgm:pt>
    <dgm:pt modelId="{36BB3900-CFD4-4AB3-8913-837AD55DF403}" type="pres">
      <dgm:prSet presAssocID="{32A6B967-5332-460A-8B2B-8F85E37DC4E8}" presName="spMid" presStyleCnt="0"/>
      <dgm:spPr/>
    </dgm:pt>
    <dgm:pt modelId="{DC2CB720-CFC0-44BE-BCBD-FB5DA6513626}" type="pres">
      <dgm:prSet presAssocID="{7EB610B2-A72F-4698-93DA-6E6DBA931E96}" presName="chevronComposite1" presStyleCnt="0"/>
      <dgm:spPr/>
    </dgm:pt>
    <dgm:pt modelId="{B9235C45-ACED-4C18-818C-1A92D6EB1A40}" type="pres">
      <dgm:prSet presAssocID="{7EB610B2-A72F-4698-93DA-6E6DBA931E96}" presName="chevron1" presStyleLbl="sibTrans2D1" presStyleIdx="4" presStyleCnt="5"/>
      <dgm:spPr/>
    </dgm:pt>
    <dgm:pt modelId="{073522CE-28A3-4149-B237-1540C34174F1}" type="pres">
      <dgm:prSet presAssocID="{7EB610B2-A72F-4698-93DA-6E6DBA931E96}" presName="spChevron1" presStyleCnt="0"/>
      <dgm:spPr/>
    </dgm:pt>
    <dgm:pt modelId="{08C6D3A3-FBA3-4059-A95B-8237D65618D9}" type="pres">
      <dgm:prSet presAssocID="{BFB75909-A10F-49CB-91EC-E1CD8EEA1EFD}" presName="last" presStyleCnt="0"/>
      <dgm:spPr/>
    </dgm:pt>
    <dgm:pt modelId="{845C74B1-3345-4793-8D14-632EB20F170D}" type="pres">
      <dgm:prSet presAssocID="{BFB75909-A10F-49CB-91EC-E1CD8EEA1EFD}" presName="circleTx" presStyleLbl="node1" presStyleIdx="18" presStyleCnt="19" custScaleX="161850"/>
      <dgm:spPr/>
      <dgm:t>
        <a:bodyPr/>
        <a:lstStyle/>
        <a:p>
          <a:endParaRPr lang="pl-PL"/>
        </a:p>
      </dgm:t>
    </dgm:pt>
    <dgm:pt modelId="{87BDC1A5-AF15-4C71-9736-6A9FE7C6F975}" type="pres">
      <dgm:prSet presAssocID="{BFB75909-A10F-49CB-91EC-E1CD8EEA1EFD}" presName="spN" presStyleCnt="0"/>
      <dgm:spPr/>
    </dgm:pt>
  </dgm:ptLst>
  <dgm:cxnLst>
    <dgm:cxn modelId="{4DA2FBE8-94C1-425A-831D-75C1EE325C57}" type="presOf" srcId="{BFB75909-A10F-49CB-91EC-E1CD8EEA1EFD}" destId="{845C74B1-3345-4793-8D14-632EB20F170D}" srcOrd="0" destOrd="0" presId="urn:microsoft.com/office/officeart/2009/3/layout/RandomtoResultProcess"/>
    <dgm:cxn modelId="{2697FAA9-58C9-4F27-9484-A9D2E8B4FC7C}" type="presOf" srcId="{9896090F-2C0A-4BB4-BB40-790C59E29F38}" destId="{669EFBD6-34A3-4F36-A6AD-908926A8328F}" srcOrd="0" destOrd="0" presId="urn:microsoft.com/office/officeart/2009/3/layout/RandomtoResultProcess"/>
    <dgm:cxn modelId="{8E2115DE-B4BD-47F4-9672-5CA65CBC5E26}" type="presOf" srcId="{F7D5CC24-FACA-40C3-B334-22F80E366466}" destId="{518FD358-03A0-4CCF-9C80-A85B870E56D2}" srcOrd="0" destOrd="0" presId="urn:microsoft.com/office/officeart/2009/3/layout/RandomtoResultProcess"/>
    <dgm:cxn modelId="{83CF254E-226F-4539-AD28-8AC919EAB356}" srcId="{9896090F-2C0A-4BB4-BB40-790C59E29F38}" destId="{32A6B967-5332-460A-8B2B-8F85E37DC4E8}" srcOrd="4" destOrd="0" parTransId="{BA538478-3E7D-4FE3-8B2A-79B2661D2797}" sibTransId="{7EB610B2-A72F-4698-93DA-6E6DBA931E96}"/>
    <dgm:cxn modelId="{56A18A3E-3417-4474-B8D5-6098913FD714}" type="presOf" srcId="{F6B2F06E-FC98-4B3D-A0EC-0B5D782E0152}" destId="{74F89E5D-AC09-4B29-AF13-502A7823EFF0}" srcOrd="0" destOrd="0" presId="urn:microsoft.com/office/officeart/2009/3/layout/RandomtoResultProcess"/>
    <dgm:cxn modelId="{A76988A8-5548-4CDD-B802-E12B1FCD1C56}" type="presOf" srcId="{B12A4769-05BF-4885-9843-E3D431B00609}" destId="{0EBA20AF-C072-4A3B-89B5-708768060DF1}" srcOrd="0" destOrd="0" presId="urn:microsoft.com/office/officeart/2009/3/layout/RandomtoResultProcess"/>
    <dgm:cxn modelId="{C1379C9C-8701-491E-A190-23E7E2BAB1FB}" srcId="{9896090F-2C0A-4BB4-BB40-790C59E29F38}" destId="{F7D5CC24-FACA-40C3-B334-22F80E366466}" srcOrd="0" destOrd="0" parTransId="{1C508D3E-0AA3-49B4-B260-FCA1FA12DBB8}" sibTransId="{8988F6DF-CC91-4103-8F4C-8FC0537BC25D}"/>
    <dgm:cxn modelId="{FA044D32-5C20-4BFF-91E7-949F2400EE1A}" srcId="{9896090F-2C0A-4BB4-BB40-790C59E29F38}" destId="{F6B2F06E-FC98-4B3D-A0EC-0B5D782E0152}" srcOrd="3" destOrd="0" parTransId="{272F40C8-7B40-4BC2-A0A2-350E9565B64F}" sibTransId="{2EF6BFE9-DBF4-4ACC-92F6-72C97BAF84FD}"/>
    <dgm:cxn modelId="{01C82D9F-DF25-46CE-BC32-7530D30A73E5}" srcId="{9896090F-2C0A-4BB4-BB40-790C59E29F38}" destId="{B12A4769-05BF-4885-9843-E3D431B00609}" srcOrd="1" destOrd="0" parTransId="{57D11D67-44AB-4A80-AFC5-D1B96E6A1C6E}" sibTransId="{1FE4B836-C237-4CBA-A1D3-D92A2CF3F736}"/>
    <dgm:cxn modelId="{56A8C099-9FC0-46E6-8955-EFEA9B633386}" type="presOf" srcId="{32A6B967-5332-460A-8B2B-8F85E37DC4E8}" destId="{2181FBF9-550D-48D5-8B49-DCF421DD283E}" srcOrd="0" destOrd="0" presId="urn:microsoft.com/office/officeart/2009/3/layout/RandomtoResultProcess"/>
    <dgm:cxn modelId="{49B693AF-1584-4188-AC69-86C1CFF297D9}" srcId="{9896090F-2C0A-4BB4-BB40-790C59E29F38}" destId="{3DF12FFE-0F1D-40ED-BEEF-D7165B6F81FC}" srcOrd="2" destOrd="0" parTransId="{66A73593-C692-4A60-B5F7-B0F3DB307C7A}" sibTransId="{41BAB2DC-9950-4245-B7DC-F16E92EF2422}"/>
    <dgm:cxn modelId="{0F302EBF-98F2-46FD-8B14-C75DBAA98EDE}" srcId="{9896090F-2C0A-4BB4-BB40-790C59E29F38}" destId="{BFB75909-A10F-49CB-91EC-E1CD8EEA1EFD}" srcOrd="5" destOrd="0" parTransId="{1AFB5B82-876C-42FA-B9E6-DBD5B8D5645C}" sibTransId="{19051272-0DAF-4866-B9A4-94A06ED45573}"/>
    <dgm:cxn modelId="{DA6EEAF3-E9B5-46CA-9C40-8C7A7704978E}" type="presOf" srcId="{3DF12FFE-0F1D-40ED-BEEF-D7165B6F81FC}" destId="{EF487962-4E82-4B8C-841B-5FBBCBAE282D}" srcOrd="0" destOrd="0" presId="urn:microsoft.com/office/officeart/2009/3/layout/RandomtoResultProcess"/>
    <dgm:cxn modelId="{83F87924-AF66-4738-855F-5F0D8F2C2010}" type="presParOf" srcId="{669EFBD6-34A3-4F36-A6AD-908926A8328F}" destId="{25FB13B1-F810-4205-9988-42F69F860479}" srcOrd="0" destOrd="0" presId="urn:microsoft.com/office/officeart/2009/3/layout/RandomtoResultProcess"/>
    <dgm:cxn modelId="{9B0674BF-6B1E-424B-A471-4F305898A801}" type="presParOf" srcId="{25FB13B1-F810-4205-9988-42F69F860479}" destId="{518FD358-03A0-4CCF-9C80-A85B870E56D2}" srcOrd="0" destOrd="0" presId="urn:microsoft.com/office/officeart/2009/3/layout/RandomtoResultProcess"/>
    <dgm:cxn modelId="{F21046EE-D905-4550-BFEA-4D1692B7418D}" type="presParOf" srcId="{25FB13B1-F810-4205-9988-42F69F860479}" destId="{8AEC93DE-5A44-456F-B6F8-9F2159BF6CB5}" srcOrd="1" destOrd="0" presId="urn:microsoft.com/office/officeart/2009/3/layout/RandomtoResultProcess"/>
    <dgm:cxn modelId="{A4DB4DD6-CF1E-4201-83FB-18B26905FBB5}" type="presParOf" srcId="{25FB13B1-F810-4205-9988-42F69F860479}" destId="{B3A4CAF4-8723-4760-BA21-DC19B34E642C}" srcOrd="2" destOrd="0" presId="urn:microsoft.com/office/officeart/2009/3/layout/RandomtoResultProcess"/>
    <dgm:cxn modelId="{28CD49C4-5017-4CD0-A93A-338A2393191F}" type="presParOf" srcId="{25FB13B1-F810-4205-9988-42F69F860479}" destId="{DC582FA9-DA50-4E5F-A728-D5AEF22C7F01}" srcOrd="3" destOrd="0" presId="urn:microsoft.com/office/officeart/2009/3/layout/RandomtoResultProcess"/>
    <dgm:cxn modelId="{B9DE627B-5646-43F6-8100-4D68C3DC97BA}" type="presParOf" srcId="{25FB13B1-F810-4205-9988-42F69F860479}" destId="{6DCB787A-F523-4B2C-9E43-C4097537AEEA}" srcOrd="4" destOrd="0" presId="urn:microsoft.com/office/officeart/2009/3/layout/RandomtoResultProcess"/>
    <dgm:cxn modelId="{136AB083-0723-481E-91F3-B984E2992019}" type="presParOf" srcId="{25FB13B1-F810-4205-9988-42F69F860479}" destId="{8AE997E6-63C4-4248-B6F1-BC929A0B8C64}" srcOrd="5" destOrd="0" presId="urn:microsoft.com/office/officeart/2009/3/layout/RandomtoResultProcess"/>
    <dgm:cxn modelId="{DA810B4F-EA2E-47AB-AF61-B1CB4F1A42FD}" type="presParOf" srcId="{25FB13B1-F810-4205-9988-42F69F860479}" destId="{F41158A4-A62E-46A8-AC65-CF8F3AA86A04}" srcOrd="6" destOrd="0" presId="urn:microsoft.com/office/officeart/2009/3/layout/RandomtoResultProcess"/>
    <dgm:cxn modelId="{79D60D5B-41EF-4AB9-8BBB-A2A4208BA2CE}" type="presParOf" srcId="{25FB13B1-F810-4205-9988-42F69F860479}" destId="{38A72EEF-54CF-407D-BF85-A43822158023}" srcOrd="7" destOrd="0" presId="urn:microsoft.com/office/officeart/2009/3/layout/RandomtoResultProcess"/>
    <dgm:cxn modelId="{63F7CA11-00BB-4014-B03E-D8144E4B7626}" type="presParOf" srcId="{25FB13B1-F810-4205-9988-42F69F860479}" destId="{7079EF6A-2FE1-41B0-B9AC-809DF4D78045}" srcOrd="8" destOrd="0" presId="urn:microsoft.com/office/officeart/2009/3/layout/RandomtoResultProcess"/>
    <dgm:cxn modelId="{2411A43E-6E93-4C9E-9E32-12FC7B5C7898}" type="presParOf" srcId="{25FB13B1-F810-4205-9988-42F69F860479}" destId="{3DE10F48-E14B-435B-AAB8-F346786ECFE2}" srcOrd="9" destOrd="0" presId="urn:microsoft.com/office/officeart/2009/3/layout/RandomtoResultProcess"/>
    <dgm:cxn modelId="{56ECDDE7-F70E-4486-8B25-6A257A975CDB}" type="presParOf" srcId="{25FB13B1-F810-4205-9988-42F69F860479}" destId="{F3DC649C-087B-4299-8AC1-0580DAE06A13}" srcOrd="10" destOrd="0" presId="urn:microsoft.com/office/officeart/2009/3/layout/RandomtoResultProcess"/>
    <dgm:cxn modelId="{966BB2C2-64E1-498B-91E9-A6798A9248CB}" type="presParOf" srcId="{25FB13B1-F810-4205-9988-42F69F860479}" destId="{6926CDBD-94CA-4F6D-B3A1-9A6B466E1D79}" srcOrd="11" destOrd="0" presId="urn:microsoft.com/office/officeart/2009/3/layout/RandomtoResultProcess"/>
    <dgm:cxn modelId="{62B2D04B-C5E6-420C-B6EA-D36F23D3F170}" type="presParOf" srcId="{25FB13B1-F810-4205-9988-42F69F860479}" destId="{B7404788-6C1E-4E44-8E2E-A52C6D9CE8E5}" srcOrd="12" destOrd="0" presId="urn:microsoft.com/office/officeart/2009/3/layout/RandomtoResultProcess"/>
    <dgm:cxn modelId="{3625CA2F-3E95-4878-973B-919BB86A286E}" type="presParOf" srcId="{25FB13B1-F810-4205-9988-42F69F860479}" destId="{F8A885F4-12CD-4E6F-B2F6-8207A83E20DF}" srcOrd="13" destOrd="0" presId="urn:microsoft.com/office/officeart/2009/3/layout/RandomtoResultProcess"/>
    <dgm:cxn modelId="{E430E822-2B3B-4A03-9A87-D92AC978EAEF}" type="presParOf" srcId="{25FB13B1-F810-4205-9988-42F69F860479}" destId="{C6653E33-C108-4849-9411-2782E7A353AE}" srcOrd="14" destOrd="0" presId="urn:microsoft.com/office/officeart/2009/3/layout/RandomtoResultProcess"/>
    <dgm:cxn modelId="{4744D777-E295-489C-B00F-6FA39850D9DB}" type="presParOf" srcId="{25FB13B1-F810-4205-9988-42F69F860479}" destId="{064A50E7-A2FE-487E-89A0-A60FD09CC538}" srcOrd="15" destOrd="0" presId="urn:microsoft.com/office/officeart/2009/3/layout/RandomtoResultProcess"/>
    <dgm:cxn modelId="{6F17CD35-D725-4DD8-81BA-73CE79A246B0}" type="presParOf" srcId="{25FB13B1-F810-4205-9988-42F69F860479}" destId="{4F49719E-C305-43A7-990E-158AD8C3CC59}" srcOrd="16" destOrd="0" presId="urn:microsoft.com/office/officeart/2009/3/layout/RandomtoResultProcess"/>
    <dgm:cxn modelId="{270EF8B0-92DF-487C-BD08-2A2838BAEE0C}" type="presParOf" srcId="{25FB13B1-F810-4205-9988-42F69F860479}" destId="{373E5431-D4DD-4C72-BBEF-ADF1D130BDB5}" srcOrd="17" destOrd="0" presId="urn:microsoft.com/office/officeart/2009/3/layout/RandomtoResultProcess"/>
    <dgm:cxn modelId="{7909AC29-5C15-4EF4-BC42-5C6D9FD9D4DB}" type="presParOf" srcId="{25FB13B1-F810-4205-9988-42F69F860479}" destId="{9FDE083D-4676-454D-9F68-82794A1C44B4}" srcOrd="18" destOrd="0" presId="urn:microsoft.com/office/officeart/2009/3/layout/RandomtoResultProcess"/>
    <dgm:cxn modelId="{ABD8024F-1FAB-4D86-9B85-07503BBCAAAD}" type="presParOf" srcId="{669EFBD6-34A3-4F36-A6AD-908926A8328F}" destId="{74CB4597-2E31-441A-B3A9-658A878A61E9}" srcOrd="1" destOrd="0" presId="urn:microsoft.com/office/officeart/2009/3/layout/RandomtoResultProcess"/>
    <dgm:cxn modelId="{D5A4D58F-D4D1-47D5-B491-A5FA171A0E21}" type="presParOf" srcId="{74CB4597-2E31-441A-B3A9-658A878A61E9}" destId="{CE1AEA60-BF98-4072-9D72-B899BBA16E01}" srcOrd="0" destOrd="0" presId="urn:microsoft.com/office/officeart/2009/3/layout/RandomtoResultProcess"/>
    <dgm:cxn modelId="{0ACDF001-764A-4531-BE76-014399D41EAB}" type="presParOf" srcId="{74CB4597-2E31-441A-B3A9-658A878A61E9}" destId="{936AA360-F1FA-4F0A-A495-FBFCA0C3962F}" srcOrd="1" destOrd="0" presId="urn:microsoft.com/office/officeart/2009/3/layout/RandomtoResultProcess"/>
    <dgm:cxn modelId="{5A0831BF-9632-4C65-A7D6-79D7594BDCC3}" type="presParOf" srcId="{669EFBD6-34A3-4F36-A6AD-908926A8328F}" destId="{1E9D4A2D-D7DE-42BE-895D-BADDF5E1C717}" srcOrd="2" destOrd="0" presId="urn:microsoft.com/office/officeart/2009/3/layout/RandomtoResultProcess"/>
    <dgm:cxn modelId="{81847829-59AB-4646-AFC6-56FF9C0EF1C1}" type="presParOf" srcId="{1E9D4A2D-D7DE-42BE-895D-BADDF5E1C717}" destId="{0EBA20AF-C072-4A3B-89B5-708768060DF1}" srcOrd="0" destOrd="0" presId="urn:microsoft.com/office/officeart/2009/3/layout/RandomtoResultProcess"/>
    <dgm:cxn modelId="{705D391F-71EA-4E2F-A1D7-672E68EB2EA5}" type="presParOf" srcId="{1E9D4A2D-D7DE-42BE-895D-BADDF5E1C717}" destId="{2EAC3289-524E-411E-ABA7-A19691D5FA6A}" srcOrd="1" destOrd="0" presId="urn:microsoft.com/office/officeart/2009/3/layout/RandomtoResultProcess"/>
    <dgm:cxn modelId="{B0223281-634E-43E8-91F3-FF0B7F13AD8D}" type="presParOf" srcId="{669EFBD6-34A3-4F36-A6AD-908926A8328F}" destId="{9DCE6F5B-5A5A-4A3D-ACDA-30B1C78C3125}" srcOrd="3" destOrd="0" presId="urn:microsoft.com/office/officeart/2009/3/layout/RandomtoResultProcess"/>
    <dgm:cxn modelId="{0FAB537F-1F61-4775-8720-04D779FEB1B5}" type="presParOf" srcId="{9DCE6F5B-5A5A-4A3D-ACDA-30B1C78C3125}" destId="{93F0E385-0082-409A-A0E4-E97CFA4491CB}" srcOrd="0" destOrd="0" presId="urn:microsoft.com/office/officeart/2009/3/layout/RandomtoResultProcess"/>
    <dgm:cxn modelId="{6A39856B-D569-495C-8773-8103FC376A0D}" type="presParOf" srcId="{9DCE6F5B-5A5A-4A3D-ACDA-30B1C78C3125}" destId="{50E7F0DC-4611-43EB-8ACF-476029197259}" srcOrd="1" destOrd="0" presId="urn:microsoft.com/office/officeart/2009/3/layout/RandomtoResultProcess"/>
    <dgm:cxn modelId="{C20807E4-FD1B-4A22-9ED6-98E12E9EBD0B}" type="presParOf" srcId="{669EFBD6-34A3-4F36-A6AD-908926A8328F}" destId="{CA2CD574-9416-4589-866B-06543169E121}" srcOrd="4" destOrd="0" presId="urn:microsoft.com/office/officeart/2009/3/layout/RandomtoResultProcess"/>
    <dgm:cxn modelId="{067B05D7-9CAF-4918-80CF-5AC399E6F25B}" type="presParOf" srcId="{CA2CD574-9416-4589-866B-06543169E121}" destId="{EF487962-4E82-4B8C-841B-5FBBCBAE282D}" srcOrd="0" destOrd="0" presId="urn:microsoft.com/office/officeart/2009/3/layout/RandomtoResultProcess"/>
    <dgm:cxn modelId="{B51D036C-4948-4D94-8C92-195A4A0042EA}" type="presParOf" srcId="{CA2CD574-9416-4589-866B-06543169E121}" destId="{148D4FD7-DC39-4735-A98E-A0EFF190AC26}" srcOrd="1" destOrd="0" presId="urn:microsoft.com/office/officeart/2009/3/layout/RandomtoResultProcess"/>
    <dgm:cxn modelId="{890C9A2D-6FAD-4389-B91D-F0C3D37A125C}" type="presParOf" srcId="{669EFBD6-34A3-4F36-A6AD-908926A8328F}" destId="{67D1319C-6A08-480E-A232-A1A363693B49}" srcOrd="5" destOrd="0" presId="urn:microsoft.com/office/officeart/2009/3/layout/RandomtoResultProcess"/>
    <dgm:cxn modelId="{64C0CC36-08C3-4B8C-ADCA-86AD61B5C412}" type="presParOf" srcId="{67D1319C-6A08-480E-A232-A1A363693B49}" destId="{F964D1B9-90BE-4BC7-A889-58BFEADD9282}" srcOrd="0" destOrd="0" presId="urn:microsoft.com/office/officeart/2009/3/layout/RandomtoResultProcess"/>
    <dgm:cxn modelId="{E09340E1-0B5C-45AA-A931-E08C9706377E}" type="presParOf" srcId="{67D1319C-6A08-480E-A232-A1A363693B49}" destId="{659E0AA8-5DC1-41B6-B4AE-9BE9556ED6FE}" srcOrd="1" destOrd="0" presId="urn:microsoft.com/office/officeart/2009/3/layout/RandomtoResultProcess"/>
    <dgm:cxn modelId="{B37FAB74-56A5-484B-ACB3-EFC424792C3E}" type="presParOf" srcId="{669EFBD6-34A3-4F36-A6AD-908926A8328F}" destId="{8935C35D-8406-40CD-B490-3D6C22B84B4F}" srcOrd="6" destOrd="0" presId="urn:microsoft.com/office/officeart/2009/3/layout/RandomtoResultProcess"/>
    <dgm:cxn modelId="{ECCF0257-2E1B-4DD4-9091-07B94D758C4E}" type="presParOf" srcId="{8935C35D-8406-40CD-B490-3D6C22B84B4F}" destId="{74F89E5D-AC09-4B29-AF13-502A7823EFF0}" srcOrd="0" destOrd="0" presId="urn:microsoft.com/office/officeart/2009/3/layout/RandomtoResultProcess"/>
    <dgm:cxn modelId="{B407944C-1C52-4A5E-9CCC-8E7561C7450B}" type="presParOf" srcId="{8935C35D-8406-40CD-B490-3D6C22B84B4F}" destId="{0734D1BD-E9F1-45D6-BBF1-636C2C907001}" srcOrd="1" destOrd="0" presId="urn:microsoft.com/office/officeart/2009/3/layout/RandomtoResultProcess"/>
    <dgm:cxn modelId="{F90011D9-B333-47E9-A06D-DD2E2A63E4C5}" type="presParOf" srcId="{669EFBD6-34A3-4F36-A6AD-908926A8328F}" destId="{734DB543-F856-4D8D-A7B7-BF9832682FB4}" srcOrd="7" destOrd="0" presId="urn:microsoft.com/office/officeart/2009/3/layout/RandomtoResultProcess"/>
    <dgm:cxn modelId="{354CD0EB-4C1A-4BC3-8191-125B12A46B59}" type="presParOf" srcId="{734DB543-F856-4D8D-A7B7-BF9832682FB4}" destId="{D64311B9-982D-4012-8026-A905AAC8F11C}" srcOrd="0" destOrd="0" presId="urn:microsoft.com/office/officeart/2009/3/layout/RandomtoResultProcess"/>
    <dgm:cxn modelId="{80367563-FDA4-41BC-BFCD-C3CD610AF18B}" type="presParOf" srcId="{734DB543-F856-4D8D-A7B7-BF9832682FB4}" destId="{EA6FA940-14F4-4ECB-A963-89EA230EE890}" srcOrd="1" destOrd="0" presId="urn:microsoft.com/office/officeart/2009/3/layout/RandomtoResultProcess"/>
    <dgm:cxn modelId="{D682A8E3-65C4-4AE5-BBA4-9FED94B23BF0}" type="presParOf" srcId="{669EFBD6-34A3-4F36-A6AD-908926A8328F}" destId="{3ACC766F-171C-4222-B5AF-434B81BF5747}" srcOrd="8" destOrd="0" presId="urn:microsoft.com/office/officeart/2009/3/layout/RandomtoResultProcess"/>
    <dgm:cxn modelId="{F4C6C1E1-00AD-4A16-AE8D-6556CE777974}" type="presParOf" srcId="{3ACC766F-171C-4222-B5AF-434B81BF5747}" destId="{2181FBF9-550D-48D5-8B49-DCF421DD283E}" srcOrd="0" destOrd="0" presId="urn:microsoft.com/office/officeart/2009/3/layout/RandomtoResultProcess"/>
    <dgm:cxn modelId="{98A835E8-AA14-4409-8FD9-1B57B1AD2550}" type="presParOf" srcId="{3ACC766F-171C-4222-B5AF-434B81BF5747}" destId="{36BB3900-CFD4-4AB3-8913-837AD55DF403}" srcOrd="1" destOrd="0" presId="urn:microsoft.com/office/officeart/2009/3/layout/RandomtoResultProcess"/>
    <dgm:cxn modelId="{8D4554EA-8D7E-4A0F-86F8-A578E132EDD9}" type="presParOf" srcId="{669EFBD6-34A3-4F36-A6AD-908926A8328F}" destId="{DC2CB720-CFC0-44BE-BCBD-FB5DA6513626}" srcOrd="9" destOrd="0" presId="urn:microsoft.com/office/officeart/2009/3/layout/RandomtoResultProcess"/>
    <dgm:cxn modelId="{0F9FF88A-77F4-42ED-B02D-8BDA7FCE4928}" type="presParOf" srcId="{DC2CB720-CFC0-44BE-BCBD-FB5DA6513626}" destId="{B9235C45-ACED-4C18-818C-1A92D6EB1A40}" srcOrd="0" destOrd="0" presId="urn:microsoft.com/office/officeart/2009/3/layout/RandomtoResultProcess"/>
    <dgm:cxn modelId="{2987B9E1-A255-497D-8BD7-CC42E63E1101}" type="presParOf" srcId="{DC2CB720-CFC0-44BE-BCBD-FB5DA6513626}" destId="{073522CE-28A3-4149-B237-1540C34174F1}" srcOrd="1" destOrd="0" presId="urn:microsoft.com/office/officeart/2009/3/layout/RandomtoResultProcess"/>
    <dgm:cxn modelId="{B935B46E-683E-4CC9-953D-D468F46C809A}" type="presParOf" srcId="{669EFBD6-34A3-4F36-A6AD-908926A8328F}" destId="{08C6D3A3-FBA3-4059-A95B-8237D65618D9}" srcOrd="10" destOrd="0" presId="urn:microsoft.com/office/officeart/2009/3/layout/RandomtoResultProcess"/>
    <dgm:cxn modelId="{242A8F72-7EE6-48C7-AA49-201A7E19D68A}" type="presParOf" srcId="{08C6D3A3-FBA3-4059-A95B-8237D65618D9}" destId="{845C74B1-3345-4793-8D14-632EB20F170D}" srcOrd="0" destOrd="0" presId="urn:microsoft.com/office/officeart/2009/3/layout/RandomtoResultProcess"/>
    <dgm:cxn modelId="{24CA58F7-F9C6-4211-BC4A-826BD952FFCC}" type="presParOf" srcId="{08C6D3A3-FBA3-4059-A95B-8237D65618D9}" destId="{87BDC1A5-AF15-4C71-9736-6A9FE7C6F975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096DD-F6BF-47C1-B047-548C4DB2CD97}">
      <dsp:nvSpPr>
        <dsp:cNvPr id="0" name=""/>
        <dsp:cNvSpPr/>
      </dsp:nvSpPr>
      <dsp:spPr>
        <a:xfrm>
          <a:off x="0" y="213132"/>
          <a:ext cx="7581902" cy="2772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58DF7C2-181A-418D-9698-F8B87E1DAF21}">
      <dsp:nvSpPr>
        <dsp:cNvPr id="0" name=""/>
        <dsp:cNvSpPr/>
      </dsp:nvSpPr>
      <dsp:spPr>
        <a:xfrm>
          <a:off x="379095" y="50772"/>
          <a:ext cx="5307331" cy="324720"/>
        </a:xfrm>
        <a:prstGeom prst="roundRect">
          <a:avLst/>
        </a:prstGeom>
        <a:solidFill>
          <a:srgbClr val="F29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604" tIns="0" rIns="20060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50 projektów uzyskało dofinansowanie</a:t>
          </a:r>
        </a:p>
      </dsp:txBody>
      <dsp:txXfrm>
        <a:off x="394947" y="66624"/>
        <a:ext cx="5275627" cy="293016"/>
      </dsp:txXfrm>
    </dsp:sp>
    <dsp:sp modelId="{E6EEEFC0-4DCC-47E4-813D-F3665AE34E6D}">
      <dsp:nvSpPr>
        <dsp:cNvPr id="0" name=""/>
        <dsp:cNvSpPr/>
      </dsp:nvSpPr>
      <dsp:spPr>
        <a:xfrm>
          <a:off x="0" y="712092"/>
          <a:ext cx="7581902" cy="6237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88440" tIns="229108" rIns="58844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l-PL" sz="1800" kern="1200" dirty="0"/>
            <a:t>ok. 6,05 mld €</a:t>
          </a:r>
        </a:p>
      </dsp:txBody>
      <dsp:txXfrm>
        <a:off x="0" y="712092"/>
        <a:ext cx="7581902" cy="623700"/>
      </dsp:txXfrm>
    </dsp:sp>
    <dsp:sp modelId="{C1E72EFC-7C71-42C6-8632-77D14644C9CE}">
      <dsp:nvSpPr>
        <dsp:cNvPr id="0" name=""/>
        <dsp:cNvSpPr/>
      </dsp:nvSpPr>
      <dsp:spPr>
        <a:xfrm>
          <a:off x="379095" y="549732"/>
          <a:ext cx="5307331" cy="324720"/>
        </a:xfrm>
        <a:prstGeom prst="roundRect">
          <a:avLst/>
        </a:prstGeom>
        <a:solidFill>
          <a:srgbClr val="FEC12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604" tIns="0" rIns="20060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kern="1200" dirty="0"/>
            <a:t>koszt kwalifikowany zaakceptowanych projektów</a:t>
          </a:r>
          <a:endParaRPr lang="pl-PL" sz="1800" kern="1200" dirty="0"/>
        </a:p>
      </dsp:txBody>
      <dsp:txXfrm>
        <a:off x="394947" y="565584"/>
        <a:ext cx="5275627" cy="293016"/>
      </dsp:txXfrm>
    </dsp:sp>
    <dsp:sp modelId="{DF90C20B-4F3C-4560-81E9-26760497748E}">
      <dsp:nvSpPr>
        <dsp:cNvPr id="0" name=""/>
        <dsp:cNvSpPr/>
      </dsp:nvSpPr>
      <dsp:spPr>
        <a:xfrm>
          <a:off x="0" y="1557552"/>
          <a:ext cx="7581902" cy="6237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88440" tIns="229108" rIns="58844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l-PL" sz="1800" kern="1200" dirty="0"/>
            <a:t>4,22 mld €</a:t>
          </a:r>
        </a:p>
      </dsp:txBody>
      <dsp:txXfrm>
        <a:off x="0" y="1557552"/>
        <a:ext cx="7581902" cy="623700"/>
      </dsp:txXfrm>
    </dsp:sp>
    <dsp:sp modelId="{38C8F248-2AB7-4088-821C-C02B4373CC70}">
      <dsp:nvSpPr>
        <dsp:cNvPr id="0" name=""/>
        <dsp:cNvSpPr/>
      </dsp:nvSpPr>
      <dsp:spPr>
        <a:xfrm>
          <a:off x="379095" y="1395192"/>
          <a:ext cx="5307331" cy="324720"/>
        </a:xfrm>
        <a:prstGeom prst="roundRect">
          <a:avLst/>
        </a:prstGeom>
        <a:solidFill>
          <a:srgbClr val="FEC12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604" tIns="0" rIns="20060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kern="1200" dirty="0"/>
            <a:t>w tym przyznane dofinansowanie z CEF</a:t>
          </a:r>
          <a:endParaRPr lang="pl-PL" sz="1800" kern="1200" dirty="0"/>
        </a:p>
      </dsp:txBody>
      <dsp:txXfrm>
        <a:off x="394947" y="1411044"/>
        <a:ext cx="5275627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2AEEF-9F7A-4905-92B1-8780CE9B58BB}">
      <dsp:nvSpPr>
        <dsp:cNvPr id="0" name=""/>
        <dsp:cNvSpPr/>
      </dsp:nvSpPr>
      <dsp:spPr>
        <a:xfrm>
          <a:off x="0" y="197768"/>
          <a:ext cx="7610477" cy="431730"/>
        </a:xfrm>
        <a:prstGeom prst="roundRect">
          <a:avLst/>
        </a:prstGeom>
        <a:solidFill>
          <a:srgbClr val="F29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17% całego budżetu CEF to projekty z Polski</a:t>
          </a:r>
        </a:p>
      </dsp:txBody>
      <dsp:txXfrm>
        <a:off x="21075" y="218843"/>
        <a:ext cx="7568327" cy="389580"/>
      </dsp:txXfrm>
    </dsp:sp>
    <dsp:sp modelId="{8930597F-2CDE-48CC-A97D-780C09E9414E}">
      <dsp:nvSpPr>
        <dsp:cNvPr id="0" name=""/>
        <dsp:cNvSpPr/>
      </dsp:nvSpPr>
      <dsp:spPr>
        <a:xfrm>
          <a:off x="0" y="679969"/>
          <a:ext cx="7610477" cy="431730"/>
        </a:xfrm>
        <a:prstGeom prst="roundRect">
          <a:avLst/>
        </a:prstGeom>
        <a:solidFill>
          <a:srgbClr val="FEC12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rPr>
            <a:t>Polscy beneficjenci zaalokowali w całości środki z tzw. puli kohezyjnej (</a:t>
          </a:r>
          <a:r>
            <a:rPr lang="pl-PL" sz="1800" b="1" kern="12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rPr>
            <a:t>4,14 mld EUR</a:t>
          </a:r>
          <a:r>
            <a:rPr lang="pl-PL" sz="1800" kern="12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rPr>
            <a:t>). </a:t>
          </a:r>
          <a:endParaRPr lang="pl-PL" sz="1800" kern="1200" dirty="0"/>
        </a:p>
      </dsp:txBody>
      <dsp:txXfrm>
        <a:off x="21075" y="701044"/>
        <a:ext cx="7568327" cy="389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FD358-03A0-4CCF-9C80-A85B870E56D2}">
      <dsp:nvSpPr>
        <dsp:cNvPr id="0" name=""/>
        <dsp:cNvSpPr/>
      </dsp:nvSpPr>
      <dsp:spPr>
        <a:xfrm>
          <a:off x="65209" y="1225796"/>
          <a:ext cx="917803" cy="302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Propozycja projektu</a:t>
          </a:r>
        </a:p>
      </dsp:txBody>
      <dsp:txXfrm>
        <a:off x="65209" y="1225796"/>
        <a:ext cx="917803" cy="302457"/>
      </dsp:txXfrm>
    </dsp:sp>
    <dsp:sp modelId="{8AEC93DE-5A44-456F-B6F8-9F2159BF6CB5}">
      <dsp:nvSpPr>
        <dsp:cNvPr id="0" name=""/>
        <dsp:cNvSpPr/>
      </dsp:nvSpPr>
      <dsp:spPr>
        <a:xfrm>
          <a:off x="64166" y="1133807"/>
          <a:ext cx="73007" cy="7300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A4CAF4-8723-4760-BA21-DC19B34E642C}">
      <dsp:nvSpPr>
        <dsp:cNvPr id="0" name=""/>
        <dsp:cNvSpPr/>
      </dsp:nvSpPr>
      <dsp:spPr>
        <a:xfrm>
          <a:off x="115271" y="1031597"/>
          <a:ext cx="73007" cy="73007"/>
        </a:xfrm>
        <a:prstGeom prst="ellipse">
          <a:avLst/>
        </a:prstGeom>
        <a:gradFill rotWithShape="0">
          <a:gsLst>
            <a:gs pos="0">
              <a:schemeClr val="accent5">
                <a:hueOff val="-408519"/>
                <a:satOff val="-568"/>
                <a:lumOff val="-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8519"/>
                <a:satOff val="-568"/>
                <a:lumOff val="-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8519"/>
                <a:satOff val="-568"/>
                <a:lumOff val="-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582FA9-DA50-4E5F-A728-D5AEF22C7F01}">
      <dsp:nvSpPr>
        <dsp:cNvPr id="0" name=""/>
        <dsp:cNvSpPr/>
      </dsp:nvSpPr>
      <dsp:spPr>
        <a:xfrm>
          <a:off x="237923" y="1052039"/>
          <a:ext cx="114725" cy="114725"/>
        </a:xfrm>
        <a:prstGeom prst="ellipse">
          <a:avLst/>
        </a:prstGeom>
        <a:gradFill rotWithShape="0">
          <a:gsLst>
            <a:gs pos="0">
              <a:schemeClr val="accent5">
                <a:hueOff val="-817038"/>
                <a:satOff val="-1136"/>
                <a:lumOff val="-4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7038"/>
                <a:satOff val="-1136"/>
                <a:lumOff val="-4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7038"/>
                <a:satOff val="-1136"/>
                <a:lumOff val="-4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CB787A-F523-4B2C-9E43-C4097537AEEA}">
      <dsp:nvSpPr>
        <dsp:cNvPr id="0" name=""/>
        <dsp:cNvSpPr/>
      </dsp:nvSpPr>
      <dsp:spPr>
        <a:xfrm>
          <a:off x="340133" y="939608"/>
          <a:ext cx="73007" cy="73007"/>
        </a:xfrm>
        <a:prstGeom prst="ellipse">
          <a:avLst/>
        </a:prstGeom>
        <a:gradFill rotWithShape="0">
          <a:gsLst>
            <a:gs pos="0">
              <a:schemeClr val="accent5">
                <a:hueOff val="-1225558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8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8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E997E6-63C4-4248-B6F1-BC929A0B8C64}">
      <dsp:nvSpPr>
        <dsp:cNvPr id="0" name=""/>
        <dsp:cNvSpPr/>
      </dsp:nvSpPr>
      <dsp:spPr>
        <a:xfrm>
          <a:off x="473006" y="898724"/>
          <a:ext cx="73007" cy="73007"/>
        </a:xfrm>
        <a:prstGeom prst="ellipse">
          <a:avLst/>
        </a:prstGeom>
        <a:gradFill rotWithShape="0">
          <a:gsLst>
            <a:gs pos="0">
              <a:schemeClr val="accent5">
                <a:hueOff val="-1634077"/>
                <a:satOff val="-2273"/>
                <a:lumOff val="-8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34077"/>
                <a:satOff val="-2273"/>
                <a:lumOff val="-8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34077"/>
                <a:satOff val="-2273"/>
                <a:lumOff val="-8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1158A4-A62E-46A8-AC65-CF8F3AA86A04}">
      <dsp:nvSpPr>
        <dsp:cNvPr id="0" name=""/>
        <dsp:cNvSpPr/>
      </dsp:nvSpPr>
      <dsp:spPr>
        <a:xfrm>
          <a:off x="636542" y="970271"/>
          <a:ext cx="73007" cy="73007"/>
        </a:xfrm>
        <a:prstGeom prst="ellipse">
          <a:avLst/>
        </a:prstGeom>
        <a:gradFill rotWithShape="0">
          <a:gsLst>
            <a:gs pos="0">
              <a:schemeClr val="accent5">
                <a:hueOff val="-2042596"/>
                <a:satOff val="-2841"/>
                <a:lumOff val="-10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042596"/>
                <a:satOff val="-2841"/>
                <a:lumOff val="-10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042596"/>
                <a:satOff val="-2841"/>
                <a:lumOff val="-10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A72EEF-54CF-407D-BF85-A43822158023}">
      <dsp:nvSpPr>
        <dsp:cNvPr id="0" name=""/>
        <dsp:cNvSpPr/>
      </dsp:nvSpPr>
      <dsp:spPr>
        <a:xfrm>
          <a:off x="738752" y="1021376"/>
          <a:ext cx="114725" cy="114725"/>
        </a:xfrm>
        <a:prstGeom prst="ellips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79EF6A-2FE1-41B0-B9AC-809DF4D78045}">
      <dsp:nvSpPr>
        <dsp:cNvPr id="0" name=""/>
        <dsp:cNvSpPr/>
      </dsp:nvSpPr>
      <dsp:spPr>
        <a:xfrm>
          <a:off x="881845" y="1133807"/>
          <a:ext cx="73007" cy="73007"/>
        </a:xfrm>
        <a:prstGeom prst="ellipse">
          <a:avLst/>
        </a:prstGeom>
        <a:gradFill rotWithShape="0">
          <a:gsLst>
            <a:gs pos="0">
              <a:schemeClr val="accent5">
                <a:hueOff val="-2859634"/>
                <a:satOff val="-3978"/>
                <a:lumOff val="-15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59634"/>
                <a:satOff val="-3978"/>
                <a:lumOff val="-15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59634"/>
                <a:satOff val="-3978"/>
                <a:lumOff val="-15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E10F48-E14B-435B-AAB8-F346786ECFE2}">
      <dsp:nvSpPr>
        <dsp:cNvPr id="0" name=""/>
        <dsp:cNvSpPr/>
      </dsp:nvSpPr>
      <dsp:spPr>
        <a:xfrm>
          <a:off x="943171" y="1246238"/>
          <a:ext cx="73007" cy="73007"/>
        </a:xfrm>
        <a:prstGeom prst="ellipse">
          <a:avLst/>
        </a:prstGeom>
        <a:gradFill rotWithShape="0">
          <a:gsLst>
            <a:gs pos="0">
              <a:schemeClr val="accent5">
                <a:hueOff val="-3268154"/>
                <a:satOff val="-4546"/>
                <a:lumOff val="-17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68154"/>
                <a:satOff val="-4546"/>
                <a:lumOff val="-17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68154"/>
                <a:satOff val="-4546"/>
                <a:lumOff val="-17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DC649C-087B-4299-8AC1-0580DAE06A13}">
      <dsp:nvSpPr>
        <dsp:cNvPr id="0" name=""/>
        <dsp:cNvSpPr/>
      </dsp:nvSpPr>
      <dsp:spPr>
        <a:xfrm>
          <a:off x="411680" y="1031597"/>
          <a:ext cx="187732" cy="187732"/>
        </a:xfrm>
        <a:prstGeom prst="ellipse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26CDBD-94CA-4F6D-B3A1-9A6B466E1D79}">
      <dsp:nvSpPr>
        <dsp:cNvPr id="0" name=""/>
        <dsp:cNvSpPr/>
      </dsp:nvSpPr>
      <dsp:spPr>
        <a:xfrm>
          <a:off x="13061" y="1419994"/>
          <a:ext cx="73007" cy="73007"/>
        </a:xfrm>
        <a:prstGeom prst="ellipse">
          <a:avLst/>
        </a:prstGeom>
        <a:gradFill rotWithShape="0">
          <a:gsLst>
            <a:gs pos="0">
              <a:schemeClr val="accent5">
                <a:hueOff val="-4085192"/>
                <a:satOff val="-5682"/>
                <a:lumOff val="-2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85192"/>
                <a:satOff val="-5682"/>
                <a:lumOff val="-2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85192"/>
                <a:satOff val="-5682"/>
                <a:lumOff val="-2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404788-6C1E-4E44-8E2E-A52C6D9CE8E5}">
      <dsp:nvSpPr>
        <dsp:cNvPr id="0" name=""/>
        <dsp:cNvSpPr/>
      </dsp:nvSpPr>
      <dsp:spPr>
        <a:xfrm>
          <a:off x="74387" y="1511983"/>
          <a:ext cx="114725" cy="114725"/>
        </a:xfrm>
        <a:prstGeom prst="ellipse">
          <a:avLst/>
        </a:prstGeom>
        <a:gradFill rotWithShape="0">
          <a:gsLst>
            <a:gs pos="0">
              <a:schemeClr val="accent5">
                <a:hueOff val="-4493711"/>
                <a:satOff val="-6250"/>
                <a:lumOff val="-23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3711"/>
                <a:satOff val="-6250"/>
                <a:lumOff val="-23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3711"/>
                <a:satOff val="-6250"/>
                <a:lumOff val="-23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A885F4-12CD-4E6F-B2F6-8207A83E20DF}">
      <dsp:nvSpPr>
        <dsp:cNvPr id="0" name=""/>
        <dsp:cNvSpPr/>
      </dsp:nvSpPr>
      <dsp:spPr>
        <a:xfrm>
          <a:off x="227702" y="1593751"/>
          <a:ext cx="166873" cy="166873"/>
        </a:xfrm>
        <a:prstGeom prst="ellipse">
          <a:avLst/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653E33-C108-4849-9411-2782E7A353AE}">
      <dsp:nvSpPr>
        <dsp:cNvPr id="0" name=""/>
        <dsp:cNvSpPr/>
      </dsp:nvSpPr>
      <dsp:spPr>
        <a:xfrm>
          <a:off x="442343" y="1726624"/>
          <a:ext cx="73007" cy="73007"/>
        </a:xfrm>
        <a:prstGeom prst="ellipse">
          <a:avLst/>
        </a:prstGeom>
        <a:gradFill rotWithShape="0">
          <a:gsLst>
            <a:gs pos="0">
              <a:schemeClr val="accent5">
                <a:hueOff val="-5310749"/>
                <a:satOff val="-7387"/>
                <a:lumOff val="-28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310749"/>
                <a:satOff val="-7387"/>
                <a:lumOff val="-28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310749"/>
                <a:satOff val="-7387"/>
                <a:lumOff val="-28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4A50E7-A2FE-487E-89A0-A60FD09CC538}">
      <dsp:nvSpPr>
        <dsp:cNvPr id="0" name=""/>
        <dsp:cNvSpPr/>
      </dsp:nvSpPr>
      <dsp:spPr>
        <a:xfrm>
          <a:off x="483227" y="1593751"/>
          <a:ext cx="114725" cy="114725"/>
        </a:xfrm>
        <a:prstGeom prst="ellipse">
          <a:avLst/>
        </a:prstGeom>
        <a:gradFill rotWithShape="0">
          <a:gsLst>
            <a:gs pos="0">
              <a:schemeClr val="accent5">
                <a:hueOff val="-5719269"/>
                <a:satOff val="-7955"/>
                <a:lumOff val="-30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19269"/>
                <a:satOff val="-7955"/>
                <a:lumOff val="-30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19269"/>
                <a:satOff val="-7955"/>
                <a:lumOff val="-30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49719E-C305-43A7-990E-158AD8C3CC59}">
      <dsp:nvSpPr>
        <dsp:cNvPr id="0" name=""/>
        <dsp:cNvSpPr/>
      </dsp:nvSpPr>
      <dsp:spPr>
        <a:xfrm>
          <a:off x="585437" y="1736845"/>
          <a:ext cx="73007" cy="73007"/>
        </a:xfrm>
        <a:prstGeom prst="ellipse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3E5431-D4DD-4C72-BBEF-ADF1D130BDB5}">
      <dsp:nvSpPr>
        <dsp:cNvPr id="0" name=""/>
        <dsp:cNvSpPr/>
      </dsp:nvSpPr>
      <dsp:spPr>
        <a:xfrm>
          <a:off x="677426" y="1573309"/>
          <a:ext cx="166873" cy="166873"/>
        </a:xfrm>
        <a:prstGeom prst="ellipse">
          <a:avLst/>
        </a:prstGeom>
        <a:gradFill rotWithShape="0">
          <a:gsLst>
            <a:gs pos="0">
              <a:schemeClr val="accent5">
                <a:hueOff val="-6536307"/>
                <a:satOff val="-9092"/>
                <a:lumOff val="-34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36307"/>
                <a:satOff val="-9092"/>
                <a:lumOff val="-34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36307"/>
                <a:satOff val="-9092"/>
                <a:lumOff val="-34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DE083D-4676-454D-9F68-82794A1C44B4}">
      <dsp:nvSpPr>
        <dsp:cNvPr id="0" name=""/>
        <dsp:cNvSpPr/>
      </dsp:nvSpPr>
      <dsp:spPr>
        <a:xfrm>
          <a:off x="902287" y="1532425"/>
          <a:ext cx="114725" cy="114725"/>
        </a:xfrm>
        <a:prstGeom prst="ellipse">
          <a:avLst/>
        </a:prstGeom>
        <a:gradFill rotWithShape="0">
          <a:gsLst>
            <a:gs pos="0">
              <a:schemeClr val="accent5">
                <a:hueOff val="-6944826"/>
                <a:satOff val="-9660"/>
                <a:lumOff val="-37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44826"/>
                <a:satOff val="-9660"/>
                <a:lumOff val="-37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44826"/>
                <a:satOff val="-9660"/>
                <a:lumOff val="-37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1AEA60-BF98-4072-9D72-B899BBA16E01}">
      <dsp:nvSpPr>
        <dsp:cNvPr id="0" name=""/>
        <dsp:cNvSpPr/>
      </dsp:nvSpPr>
      <dsp:spPr>
        <a:xfrm>
          <a:off x="1017013" y="1051869"/>
          <a:ext cx="336932" cy="643240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BA20AF-C072-4A3B-89B5-708768060DF1}">
      <dsp:nvSpPr>
        <dsp:cNvPr id="0" name=""/>
        <dsp:cNvSpPr/>
      </dsp:nvSpPr>
      <dsp:spPr>
        <a:xfrm>
          <a:off x="1353945" y="1052181"/>
          <a:ext cx="1162700" cy="643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Państwo Członkowskie </a:t>
          </a:r>
          <a:r>
            <a:rPr lang="pl-PL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MIiR</a:t>
          </a:r>
          <a:endParaRPr lang="pl-PL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3945" y="1052181"/>
        <a:ext cx="1162700" cy="643234"/>
      </dsp:txXfrm>
    </dsp:sp>
    <dsp:sp modelId="{93F0E385-0082-409A-A0E4-E97CFA4491CB}">
      <dsp:nvSpPr>
        <dsp:cNvPr id="0" name=""/>
        <dsp:cNvSpPr/>
      </dsp:nvSpPr>
      <dsp:spPr>
        <a:xfrm>
          <a:off x="2647268" y="1061202"/>
          <a:ext cx="336932" cy="643240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487962-4E82-4B8C-841B-5FBBCBAE282D}">
      <dsp:nvSpPr>
        <dsp:cNvPr id="0" name=""/>
        <dsp:cNvSpPr/>
      </dsp:nvSpPr>
      <dsp:spPr>
        <a:xfrm>
          <a:off x="2853578" y="1052181"/>
          <a:ext cx="918905" cy="643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CUPT</a:t>
          </a:r>
        </a:p>
      </dsp:txBody>
      <dsp:txXfrm>
        <a:off x="2853578" y="1052181"/>
        <a:ext cx="918905" cy="643234"/>
      </dsp:txXfrm>
    </dsp:sp>
    <dsp:sp modelId="{F964D1B9-90BE-4BC7-A889-58BFEADD9282}">
      <dsp:nvSpPr>
        <dsp:cNvPr id="0" name=""/>
        <dsp:cNvSpPr/>
      </dsp:nvSpPr>
      <dsp:spPr>
        <a:xfrm>
          <a:off x="3772484" y="1051869"/>
          <a:ext cx="336932" cy="643240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F89E5D-AC09-4B29-AF13-502A7823EFF0}">
      <dsp:nvSpPr>
        <dsp:cNvPr id="0" name=""/>
        <dsp:cNvSpPr/>
      </dsp:nvSpPr>
      <dsp:spPr>
        <a:xfrm>
          <a:off x="4109416" y="1052181"/>
          <a:ext cx="805963" cy="643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MIiR</a:t>
          </a:r>
          <a:endParaRPr lang="pl-PL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9416" y="1052181"/>
        <a:ext cx="805963" cy="643234"/>
      </dsp:txXfrm>
    </dsp:sp>
    <dsp:sp modelId="{D64311B9-982D-4012-8026-A905AAC8F11C}">
      <dsp:nvSpPr>
        <dsp:cNvPr id="0" name=""/>
        <dsp:cNvSpPr/>
      </dsp:nvSpPr>
      <dsp:spPr>
        <a:xfrm>
          <a:off x="4819188" y="1090341"/>
          <a:ext cx="336932" cy="643240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81FBF9-550D-48D5-8B49-DCF421DD283E}">
      <dsp:nvSpPr>
        <dsp:cNvPr id="0" name=""/>
        <dsp:cNvSpPr/>
      </dsp:nvSpPr>
      <dsp:spPr>
        <a:xfrm>
          <a:off x="5252311" y="1052181"/>
          <a:ext cx="1146684" cy="643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Wniskodawca</a:t>
          </a:r>
          <a:endParaRPr lang="pl-PL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52311" y="1052181"/>
        <a:ext cx="1146684" cy="643234"/>
      </dsp:txXfrm>
    </dsp:sp>
    <dsp:sp modelId="{B9235C45-ACED-4C18-818C-1A92D6EB1A40}">
      <dsp:nvSpPr>
        <dsp:cNvPr id="0" name=""/>
        <dsp:cNvSpPr/>
      </dsp:nvSpPr>
      <dsp:spPr>
        <a:xfrm>
          <a:off x="6398996" y="1051869"/>
          <a:ext cx="336932" cy="643240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5C74B1-3345-4793-8D14-632EB20F170D}">
      <dsp:nvSpPr>
        <dsp:cNvPr id="0" name=""/>
        <dsp:cNvSpPr/>
      </dsp:nvSpPr>
      <dsp:spPr>
        <a:xfrm>
          <a:off x="6735928" y="998710"/>
          <a:ext cx="1264161" cy="781070"/>
        </a:xfrm>
        <a:prstGeom prst="ellipse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Złożenie wniosku via TENtec</a:t>
          </a:r>
        </a:p>
      </dsp:txBody>
      <dsp:txXfrm>
        <a:off x="6921060" y="1113095"/>
        <a:ext cx="893897" cy="552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</cdr:x>
      <cdr:y>0.36695</cdr:y>
    </cdr:from>
    <cdr:to>
      <cdr:x>0.56563</cdr:x>
      <cdr:y>0.56652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709332" y="1809749"/>
          <a:ext cx="1121834" cy="984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0.24942</cdr:x>
      <cdr:y>0.4267</cdr:y>
    </cdr:from>
    <cdr:to>
      <cdr:x>0.65475</cdr:x>
      <cdr:y>0.62331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1263915" y="1943379"/>
          <a:ext cx="2053996" cy="895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pl-PL" sz="1800" b="1" cap="small" dirty="0">
              <a:solidFill>
                <a:srgbClr val="0B4F9D"/>
              </a:solidFill>
            </a:rPr>
            <a:t>Dofinansowanie CEF wg sektorów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BDA88C79-4CB5-4B2D-8A24-F466D9CBD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528A3530-9D60-4906-800B-DD361AACB4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BE75262F-A71F-4B94-8FCA-121C25460BC0}" type="datetimeFigureOut">
              <a:rPr lang="en-US" altLang="pl-PL"/>
              <a:pPr>
                <a:defRPr/>
              </a:pPr>
              <a:t>2/20/2019</a:t>
            </a:fld>
            <a:endParaRPr lang="en-US" alt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xmlns="" id="{540165D7-A8F5-4E90-BA52-E3F78078E6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xmlns="" id="{81F198FC-4B03-4C11-8CCA-9E0881EE4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/>
              <a:t>Kliknij, aby edytować style wzorca tekstu</a:t>
            </a:r>
          </a:p>
          <a:p>
            <a:pPr lvl="1"/>
            <a:r>
              <a:rPr lang="pl-PL" altLang="pl-PL" noProof="0"/>
              <a:t>Drugi poziom</a:t>
            </a:r>
          </a:p>
          <a:p>
            <a:pPr lvl="2"/>
            <a:r>
              <a:rPr lang="pl-PL" altLang="pl-PL" noProof="0"/>
              <a:t>Trzeci poziom</a:t>
            </a:r>
          </a:p>
          <a:p>
            <a:pPr lvl="3"/>
            <a:r>
              <a:rPr lang="pl-PL" altLang="pl-PL" noProof="0"/>
              <a:t>Czwarty poziom</a:t>
            </a:r>
          </a:p>
          <a:p>
            <a:pPr lvl="4"/>
            <a:r>
              <a:rPr lang="pl-PL" altLang="pl-PL" noProof="0"/>
              <a:t>Piąty poziom</a:t>
            </a:r>
            <a:endParaRPr lang="en-US" altLang="pl-PL" noProof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FB4F486-01C9-4056-BF11-8B1112D60D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BFC2EB5-3325-4685-8F10-303305AEFE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42A4356-C739-4068-8A96-A153FFC13DAF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568224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Polscy beneficjenci realizują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50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projektów o łącznej wartości około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6 mld EUR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, w tym dofinansowanie z CEF to ok. 4,22 mld EUR (stan na koniec 2018 r.).</a:t>
            </a:r>
          </a:p>
          <a:p>
            <a:pPr>
              <a:defRPr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Polscy beneficjenci środki z tzw. puli kohezyjnej (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4,14 mld EUR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)  zaalokowali w całości. </a:t>
            </a:r>
          </a:p>
          <a:p>
            <a:pPr>
              <a:defRPr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Około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17% całego budżetu CEF to projekty z Polski.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 </a:t>
            </a:r>
          </a:p>
          <a:p>
            <a:pPr>
              <a:defRPr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Największym beneficjentem CEF w całej UE są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PKP Polskie Linie Kolejowe S.A. </a:t>
            </a:r>
          </a:p>
          <a:p>
            <a:pPr>
              <a:defRPr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Pozostałe projekty realizowane w Polsce z finansowaniem z Instrumentu „Łącząc Europę” to projekty w sektorze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morskim i drogowym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a także projekty wspierające budowę infrastruktury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paliw alternatywnych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w Polsce.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2A4356-C739-4068-8A96-A153FFC13DAF}" type="slidenum">
              <a:rPr lang="en-US" altLang="pl-PL" smtClean="0"/>
              <a:pPr>
                <a:defRPr/>
              </a:pPr>
              <a:t>2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65964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2A4356-C739-4068-8A96-A153FFC13DAF}" type="slidenum">
              <a:rPr lang="en-US" altLang="pl-PL" smtClean="0"/>
              <a:pPr>
                <a:defRPr/>
              </a:pPr>
              <a:t>5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09210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2A4356-C739-4068-8A96-A153FFC13DAF}" type="slidenum">
              <a:rPr lang="en-US" altLang="pl-PL" smtClean="0"/>
              <a:pPr>
                <a:defRPr/>
              </a:pPr>
              <a:t>6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82559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B8DD0B2A-88DC-44CE-B258-43319342302E}"/>
              </a:ext>
            </a:extLst>
          </p:cNvPr>
          <p:cNvSpPr/>
          <p:nvPr userDrawn="1"/>
        </p:nvSpPr>
        <p:spPr>
          <a:xfrm>
            <a:off x="-15875" y="6049963"/>
            <a:ext cx="6864350" cy="679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>
                <a:solidFill>
                  <a:srgbClr val="FFFFFF"/>
                </a:solidFill>
              </a:rPr>
              <a:t>v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663AB42-AB14-4656-847D-FDD89AC5EF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6134100"/>
            <a:ext cx="15144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C57D9B0-2FA8-40B2-9203-E4CBDBD20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6192838"/>
            <a:ext cx="3952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84A31F6D-C3F7-4B3B-9F11-AD6DD350B4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0875" y="6186488"/>
            <a:ext cx="1508125" cy="415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z="700" dirty="0">
                <a:latin typeface="Times New Roman" pitchFamily="18" charset="0"/>
                <a:cs typeface="Times New Roman" pitchFamily="18" charset="0"/>
              </a:rPr>
              <a:t>MINISTERSTWO </a:t>
            </a:r>
          </a:p>
          <a:p>
            <a:pPr eaLnBrk="1" hangingPunct="1">
              <a:defRPr/>
            </a:pPr>
            <a:r>
              <a:rPr lang="pl-PL" altLang="pl-PL" sz="700" dirty="0">
                <a:latin typeface="Times New Roman" pitchFamily="18" charset="0"/>
                <a:cs typeface="Times New Roman" pitchFamily="18" charset="0"/>
              </a:rPr>
              <a:t>INWESTYCJI </a:t>
            </a:r>
          </a:p>
          <a:p>
            <a:pPr eaLnBrk="1" hangingPunct="1">
              <a:defRPr/>
            </a:pPr>
            <a:r>
              <a:rPr lang="pl-PL" altLang="pl-PL" sz="700" dirty="0">
                <a:latin typeface="Times New Roman" pitchFamily="18" charset="0"/>
                <a:cs typeface="Times New Roman" pitchFamily="18" charset="0"/>
              </a:rPr>
              <a:t>I ROZWOJU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9973DC3-06C5-4296-ACEE-8AD0E343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6178550"/>
            <a:ext cx="2592388" cy="479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3962399"/>
            <a:ext cx="4895850" cy="1990725"/>
          </a:xfrm>
        </p:spPr>
        <p:txBody>
          <a:bodyPr/>
          <a:lstStyle>
            <a:lvl1pPr>
              <a:defRPr>
                <a:solidFill>
                  <a:srgbClr val="F5922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4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ytuł + tre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373A78E2-C229-48FB-B34F-924461444F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6102350"/>
            <a:ext cx="15144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37F1ED8-1E3B-455E-9928-B22E27EE5D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6157913"/>
            <a:ext cx="39528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8870FC0-1008-42E7-AA7E-B06E74AF87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0788" y="6124575"/>
            <a:ext cx="1508125" cy="414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z="700" dirty="0">
                <a:latin typeface="Times New Roman" pitchFamily="18" charset="0"/>
                <a:cs typeface="Times New Roman" pitchFamily="18" charset="0"/>
              </a:rPr>
              <a:t>MINISTERSTWO </a:t>
            </a:r>
          </a:p>
          <a:p>
            <a:pPr eaLnBrk="1" hangingPunct="1">
              <a:defRPr/>
            </a:pPr>
            <a:r>
              <a:rPr lang="pl-PL" altLang="pl-PL" sz="700" dirty="0">
                <a:latin typeface="Times New Roman" pitchFamily="18" charset="0"/>
                <a:cs typeface="Times New Roman" pitchFamily="18" charset="0"/>
              </a:rPr>
              <a:t>INWESTYCJI </a:t>
            </a:r>
          </a:p>
          <a:p>
            <a:pPr eaLnBrk="1" hangingPunct="1">
              <a:defRPr/>
            </a:pPr>
            <a:r>
              <a:rPr lang="pl-PL" altLang="pl-PL" sz="700" dirty="0">
                <a:latin typeface="Times New Roman" pitchFamily="18" charset="0"/>
                <a:cs typeface="Times New Roman" pitchFamily="18" charset="0"/>
              </a:rPr>
              <a:t>I ROZWOJU</a:t>
            </a:r>
          </a:p>
        </p:txBody>
      </p:sp>
      <p:pic>
        <p:nvPicPr>
          <p:cNvPr id="7" name="Obraz 5">
            <a:extLst>
              <a:ext uri="{FF2B5EF4-FFF2-40B4-BE49-F238E27FC236}">
                <a16:creationId xmlns:a16="http://schemas.microsoft.com/office/drawing/2014/main" xmlns="" id="{685D5BD5-29A0-4B82-8064-4D355096D2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6124575"/>
            <a:ext cx="2592388" cy="479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757" y="876300"/>
            <a:ext cx="5615668" cy="511629"/>
          </a:xfrm>
          <a:solidFill>
            <a:srgbClr val="0B4F9D"/>
          </a:solidFill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757" y="1540566"/>
            <a:ext cx="7772400" cy="36845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usty 2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E81447C9-2592-40F1-AA98-95550E1E80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6157913"/>
            <a:ext cx="39528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3">
            <a:extLst>
              <a:ext uri="{FF2B5EF4-FFF2-40B4-BE49-F238E27FC236}">
                <a16:creationId xmlns:a16="http://schemas.microsoft.com/office/drawing/2014/main" xmlns="" id="{2040A636-303F-45BC-80D3-8B8F006125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6102350"/>
            <a:ext cx="15144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9A988BE-B335-4AD5-8B13-0715B635D8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0788" y="6124575"/>
            <a:ext cx="1508125" cy="414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z="700" dirty="0">
                <a:latin typeface="Times New Roman" pitchFamily="18" charset="0"/>
                <a:cs typeface="Times New Roman" pitchFamily="18" charset="0"/>
              </a:rPr>
              <a:t>MINISTERSTWO </a:t>
            </a:r>
          </a:p>
          <a:p>
            <a:pPr eaLnBrk="1" hangingPunct="1">
              <a:defRPr/>
            </a:pPr>
            <a:r>
              <a:rPr lang="pl-PL" altLang="pl-PL" sz="700" dirty="0">
                <a:latin typeface="Times New Roman" pitchFamily="18" charset="0"/>
                <a:cs typeface="Times New Roman" pitchFamily="18" charset="0"/>
              </a:rPr>
              <a:t>INWESTYCJI </a:t>
            </a:r>
          </a:p>
          <a:p>
            <a:pPr eaLnBrk="1" hangingPunct="1">
              <a:defRPr/>
            </a:pPr>
            <a:r>
              <a:rPr lang="pl-PL" altLang="pl-PL" sz="700" dirty="0">
                <a:latin typeface="Times New Roman" pitchFamily="18" charset="0"/>
                <a:cs typeface="Times New Roman" pitchFamily="18" charset="0"/>
              </a:rPr>
              <a:t>I ROZWOJU</a:t>
            </a:r>
          </a:p>
        </p:txBody>
      </p:sp>
      <p:pic>
        <p:nvPicPr>
          <p:cNvPr id="7" name="Obraz 5">
            <a:extLst>
              <a:ext uri="{FF2B5EF4-FFF2-40B4-BE49-F238E27FC236}">
                <a16:creationId xmlns:a16="http://schemas.microsoft.com/office/drawing/2014/main" xmlns="" id="{8BDAE1BB-D38F-471B-8E8C-F4110F3F34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6091238"/>
            <a:ext cx="2592388" cy="481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757" y="876300"/>
            <a:ext cx="5615668" cy="511629"/>
          </a:xfrm>
          <a:solidFill>
            <a:srgbClr val="0B4F9D"/>
          </a:solidFill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757" y="1540566"/>
            <a:ext cx="7772400" cy="36845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6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>
            <a:extLst>
              <a:ext uri="{FF2B5EF4-FFF2-40B4-BE49-F238E27FC236}">
                <a16:creationId xmlns:a16="http://schemas.microsoft.com/office/drawing/2014/main" xmlns="" id="{E04F953E-32BB-4125-8D6F-6D77FDFE1F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6102350"/>
            <a:ext cx="15144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CB96786-7143-4865-8C86-B1EC9DE3F5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6157913"/>
            <a:ext cx="39528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9E236D4-1373-4441-A2D4-87715F85F6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0788" y="6124575"/>
            <a:ext cx="1508125" cy="414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z="700" dirty="0">
                <a:latin typeface="Times New Roman" pitchFamily="18" charset="0"/>
                <a:cs typeface="Times New Roman" pitchFamily="18" charset="0"/>
              </a:rPr>
              <a:t>MINISTERSTWO </a:t>
            </a:r>
          </a:p>
          <a:p>
            <a:pPr eaLnBrk="1" hangingPunct="1">
              <a:defRPr/>
            </a:pPr>
            <a:r>
              <a:rPr lang="pl-PL" altLang="pl-PL" sz="700" dirty="0">
                <a:latin typeface="Times New Roman" pitchFamily="18" charset="0"/>
                <a:cs typeface="Times New Roman" pitchFamily="18" charset="0"/>
              </a:rPr>
              <a:t>INWESTYCJI </a:t>
            </a:r>
          </a:p>
          <a:p>
            <a:pPr eaLnBrk="1" hangingPunct="1">
              <a:defRPr/>
            </a:pPr>
            <a:r>
              <a:rPr lang="pl-PL" altLang="pl-PL" sz="700" dirty="0">
                <a:latin typeface="Times New Roman" pitchFamily="18" charset="0"/>
                <a:cs typeface="Times New Roman" pitchFamily="18" charset="0"/>
              </a:rPr>
              <a:t>I ROZWOJU</a:t>
            </a:r>
          </a:p>
        </p:txBody>
      </p:sp>
      <p:pic>
        <p:nvPicPr>
          <p:cNvPr id="7" name="Obraz 5">
            <a:extLst>
              <a:ext uri="{FF2B5EF4-FFF2-40B4-BE49-F238E27FC236}">
                <a16:creationId xmlns:a16="http://schemas.microsoft.com/office/drawing/2014/main" xmlns="" id="{F015A1DC-133A-41C7-AE12-FF498E2CBD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6129338"/>
            <a:ext cx="2592388" cy="479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32757" y="918254"/>
            <a:ext cx="7772400" cy="43068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7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sty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>
            <a:extLst>
              <a:ext uri="{FF2B5EF4-FFF2-40B4-BE49-F238E27FC236}">
                <a16:creationId xmlns:a16="http://schemas.microsoft.com/office/drawing/2014/main" xmlns="" id="{AF3D7F3B-B94D-4070-9926-A296FF55F9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6102350"/>
            <a:ext cx="15144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8D9D51D-1A0C-44A4-B546-5EE8EEDEB7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6157913"/>
            <a:ext cx="39528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57EC5D7-A865-4487-BDC6-C560446E1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0788" y="6124575"/>
            <a:ext cx="1508125" cy="414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z="700" dirty="0">
                <a:latin typeface="Times New Roman" pitchFamily="18" charset="0"/>
                <a:cs typeface="Times New Roman" pitchFamily="18" charset="0"/>
              </a:rPr>
              <a:t>MINISTERSTWO </a:t>
            </a:r>
          </a:p>
          <a:p>
            <a:pPr eaLnBrk="1" hangingPunct="1">
              <a:defRPr/>
            </a:pPr>
            <a:r>
              <a:rPr lang="pl-PL" altLang="pl-PL" sz="700" dirty="0">
                <a:latin typeface="Times New Roman" pitchFamily="18" charset="0"/>
                <a:cs typeface="Times New Roman" pitchFamily="18" charset="0"/>
              </a:rPr>
              <a:t>INWESTYCJI </a:t>
            </a:r>
          </a:p>
          <a:p>
            <a:pPr eaLnBrk="1" hangingPunct="1">
              <a:defRPr/>
            </a:pPr>
            <a:r>
              <a:rPr lang="pl-PL" altLang="pl-PL" sz="700" dirty="0">
                <a:latin typeface="Times New Roman" pitchFamily="18" charset="0"/>
                <a:cs typeface="Times New Roman" pitchFamily="18" charset="0"/>
              </a:rPr>
              <a:t>I ROZWOJU</a:t>
            </a:r>
          </a:p>
        </p:txBody>
      </p:sp>
      <p:pic>
        <p:nvPicPr>
          <p:cNvPr id="7" name="Obraz 5">
            <a:extLst>
              <a:ext uri="{FF2B5EF4-FFF2-40B4-BE49-F238E27FC236}">
                <a16:creationId xmlns:a16="http://schemas.microsoft.com/office/drawing/2014/main" xmlns="" id="{5CFD7DD3-FC1A-43CD-9018-8463016698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6091238"/>
            <a:ext cx="2592387" cy="481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32757" y="918254"/>
            <a:ext cx="7772400" cy="43068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6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3009779-76C0-4DA7-8016-3EAFA7DF5B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8700" y="4392613"/>
            <a:ext cx="619125" cy="719137"/>
          </a:xfrm>
          <a:prstGeom prst="rect">
            <a:avLst/>
          </a:prstGeom>
          <a:solidFill>
            <a:srgbClr val="F59223"/>
          </a:solidFill>
          <a:ln>
            <a:noFill/>
          </a:ln>
          <a:extLst/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 sz="3600">
              <a:solidFill>
                <a:schemeClr val="bg1"/>
              </a:solidFill>
            </a:endParaRPr>
          </a:p>
        </p:txBody>
      </p:sp>
      <p:pic>
        <p:nvPicPr>
          <p:cNvPr id="6" name="Obraz 4">
            <a:extLst>
              <a:ext uri="{FF2B5EF4-FFF2-40B4-BE49-F238E27FC236}">
                <a16:creationId xmlns:a16="http://schemas.microsoft.com/office/drawing/2014/main" xmlns="" id="{7415C19A-17C4-40C7-8241-46C9F93FD8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6157913"/>
            <a:ext cx="39528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>
            <a:extLst>
              <a:ext uri="{FF2B5EF4-FFF2-40B4-BE49-F238E27FC236}">
                <a16:creationId xmlns:a16="http://schemas.microsoft.com/office/drawing/2014/main" xmlns="" id="{CC7BA633-AD1C-4B8A-831F-4FB481D679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6102350"/>
            <a:ext cx="15144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04913AA1-4BB0-4A6F-A03E-F2E6FAF364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0788" y="6124575"/>
            <a:ext cx="1508125" cy="414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z="700" dirty="0">
                <a:latin typeface="Times New Roman" pitchFamily="18" charset="0"/>
                <a:cs typeface="Times New Roman" pitchFamily="18" charset="0"/>
              </a:rPr>
              <a:t>MINISTERSTWO </a:t>
            </a:r>
          </a:p>
          <a:p>
            <a:pPr eaLnBrk="1" hangingPunct="1">
              <a:defRPr/>
            </a:pPr>
            <a:r>
              <a:rPr lang="pl-PL" altLang="pl-PL" sz="700" dirty="0">
                <a:latin typeface="Times New Roman" pitchFamily="18" charset="0"/>
                <a:cs typeface="Times New Roman" pitchFamily="18" charset="0"/>
              </a:rPr>
              <a:t>INWESTYCJI </a:t>
            </a:r>
          </a:p>
          <a:p>
            <a:pPr eaLnBrk="1" hangingPunct="1">
              <a:defRPr/>
            </a:pPr>
            <a:r>
              <a:rPr lang="pl-PL" altLang="pl-PL" sz="700" dirty="0">
                <a:latin typeface="Times New Roman" pitchFamily="18" charset="0"/>
                <a:cs typeface="Times New Roman" pitchFamily="18" charset="0"/>
              </a:rPr>
              <a:t>I ROZWOJU</a:t>
            </a: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xmlns="" id="{3B2A601E-DFB7-413E-8A81-4AFBF89754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6124575"/>
            <a:ext cx="2592387" cy="479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647823" y="3720384"/>
            <a:ext cx="6391275" cy="1390651"/>
          </a:xfrm>
          <a:prstGeom prst="rect">
            <a:avLst/>
          </a:prstGeom>
          <a:solidFill>
            <a:srgbClr val="0B4F9D"/>
          </a:solidFill>
        </p:spPr>
        <p:txBody>
          <a:bodyPr bIns="126000" anchor="b" anchorCtr="0"/>
          <a:lstStyle>
            <a:lvl1pPr marL="0" indent="0" algn="l">
              <a:spcAft>
                <a:spcPts val="600"/>
              </a:spcAft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1028700" y="4476750"/>
            <a:ext cx="619125" cy="635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023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A54AD070-1A63-4157-865C-9CAFD410F7A3}"/>
              </a:ext>
            </a:extLst>
          </p:cNvPr>
          <p:cNvSpPr/>
          <p:nvPr userDrawn="1"/>
        </p:nvSpPr>
        <p:spPr>
          <a:xfrm>
            <a:off x="0" y="6057900"/>
            <a:ext cx="6875463" cy="663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>
                <a:solidFill>
                  <a:srgbClr val="FFFFFF"/>
                </a:solidFill>
              </a:rPr>
              <a:t>v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C335B8D0-F28E-47E2-8ADF-786ACDD266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6192838"/>
            <a:ext cx="3952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3">
            <a:extLst>
              <a:ext uri="{FF2B5EF4-FFF2-40B4-BE49-F238E27FC236}">
                <a16:creationId xmlns:a16="http://schemas.microsoft.com/office/drawing/2014/main" xmlns="" id="{5052DA5F-81E9-4E90-AD08-25BFF3C7EC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6134100"/>
            <a:ext cx="15144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C6AF01C-A63D-4F66-9B61-69CB93646E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0875" y="6186488"/>
            <a:ext cx="1508125" cy="415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z="700" dirty="0">
                <a:latin typeface="Times New Roman" pitchFamily="18" charset="0"/>
                <a:cs typeface="Times New Roman" pitchFamily="18" charset="0"/>
              </a:rPr>
              <a:t>MINISTERSTWO </a:t>
            </a:r>
          </a:p>
          <a:p>
            <a:pPr eaLnBrk="1" hangingPunct="1">
              <a:defRPr/>
            </a:pPr>
            <a:r>
              <a:rPr lang="pl-PL" altLang="pl-PL" sz="700" dirty="0">
                <a:latin typeface="Times New Roman" pitchFamily="18" charset="0"/>
                <a:cs typeface="Times New Roman" pitchFamily="18" charset="0"/>
              </a:rPr>
              <a:t>INWESTYCJI </a:t>
            </a:r>
          </a:p>
          <a:p>
            <a:pPr eaLnBrk="1" hangingPunct="1">
              <a:defRPr/>
            </a:pPr>
            <a:r>
              <a:rPr lang="pl-PL" altLang="pl-PL" sz="700" dirty="0">
                <a:latin typeface="Times New Roman" pitchFamily="18" charset="0"/>
                <a:cs typeface="Times New Roman" pitchFamily="18" charset="0"/>
              </a:rPr>
              <a:t>I ROZWOJU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A6CFDB7-1E61-4180-95D0-BDD448D461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6178550"/>
            <a:ext cx="2592388" cy="479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4055775"/>
            <a:ext cx="5065865" cy="2002032"/>
          </a:xfrm>
        </p:spPr>
        <p:txBody>
          <a:bodyPr/>
          <a:lstStyle>
            <a:lvl1pPr>
              <a:defRPr baseline="0">
                <a:solidFill>
                  <a:srgbClr val="F5922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3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22C42AE3-127F-4DB3-8C1A-0B3BA5B53D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4475" y="4165600"/>
            <a:ext cx="5065713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dodać tytuł</a:t>
            </a:r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Ubuntu" panose="020B0504030602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buntu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buntu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buntu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buntu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buntu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buntu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buntu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buntu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funduszeeuropejskie.gov.pl/media/65116/wzor_oswiadczenia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ea/en/connecting-europe-facility/cef-transport/apply-funding/2019-cef-transport-call-proposal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f.gov.pl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c.europa.eu/inea/en/connecting-europe-facility/cef-transport/apply-funding/2019-cef-transport-call-proposal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>
            <a:extLst>
              <a:ext uri="{FF2B5EF4-FFF2-40B4-BE49-F238E27FC236}">
                <a16:creationId xmlns:a16="http://schemas.microsoft.com/office/drawing/2014/main" xmlns="" id="{5B600A61-9F41-4F56-BCB7-64B90F6D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4" y="3981352"/>
            <a:ext cx="6335486" cy="1663668"/>
          </a:xfrm>
        </p:spPr>
        <p:txBody>
          <a:bodyPr/>
          <a:lstStyle/>
          <a:p>
            <a:r>
              <a:rPr lang="pl-PL" altLang="pl-PL" sz="2400" b="1" dirty="0">
                <a:latin typeface="+mn-lt"/>
              </a:rPr>
              <a:t>Krajowy Dzień Informacyjny dla </a:t>
            </a:r>
            <a:br>
              <a:rPr lang="pl-PL" altLang="pl-PL" sz="2400" b="1" dirty="0">
                <a:latin typeface="+mn-lt"/>
              </a:rPr>
            </a:br>
            <a:r>
              <a:rPr lang="pl-PL" altLang="pl-PL" sz="2400" b="1" dirty="0">
                <a:latin typeface="+mn-lt"/>
              </a:rPr>
              <a:t>Instrumentu Łącząc Europę (CEF</a:t>
            </a:r>
            <a:r>
              <a:rPr lang="pl-PL" altLang="pl-PL" sz="2400" b="1" dirty="0" smtClean="0">
                <a:latin typeface="+mn-lt"/>
              </a:rPr>
              <a:t>)</a:t>
            </a:r>
            <a:br>
              <a:rPr lang="pl-PL" altLang="pl-PL" sz="2400" b="1" dirty="0" smtClean="0">
                <a:latin typeface="+mn-lt"/>
              </a:rPr>
            </a:br>
            <a:r>
              <a:rPr lang="pl-PL" altLang="pl-PL" sz="2400" dirty="0">
                <a:latin typeface="+mn-lt"/>
              </a:rPr>
              <a:t/>
            </a:r>
            <a:br>
              <a:rPr lang="pl-PL" altLang="pl-PL" sz="2400" dirty="0">
                <a:latin typeface="+mn-lt"/>
              </a:rPr>
            </a:br>
            <a:r>
              <a:rPr lang="pl-PL" altLang="pl-PL" sz="2400" b="1" dirty="0">
                <a:latin typeface="+mn-lt"/>
              </a:rPr>
              <a:t>Nabór wniosków w sektorze Transport 2019</a:t>
            </a:r>
            <a:r>
              <a:rPr lang="pl-PL" altLang="pl-PL" sz="2400" b="1" dirty="0"/>
              <a:t/>
            </a:r>
            <a:br>
              <a:rPr lang="pl-PL" altLang="pl-PL" sz="2400" b="1" dirty="0"/>
            </a:br>
            <a:r>
              <a:rPr lang="pl-PL" altLang="pl-PL" sz="2400" b="1" dirty="0"/>
              <a:t/>
            </a:r>
            <a:br>
              <a:rPr lang="pl-PL" altLang="pl-PL" sz="2400" b="1" dirty="0"/>
            </a:br>
            <a:r>
              <a:rPr lang="pl-PL" altLang="pl-PL" sz="2000" b="1" dirty="0">
                <a:solidFill>
                  <a:schemeClr val="bg1"/>
                </a:solidFill>
              </a:rPr>
              <a:t>Warszawa, 19 lutego 2019 r.</a:t>
            </a:r>
            <a:endParaRPr lang="pl-PL" altLang="pl-PL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F4E8538-8315-4007-B39A-F0DC828E8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876300"/>
            <a:ext cx="5615668" cy="664266"/>
          </a:xfrm>
        </p:spPr>
        <p:txBody>
          <a:bodyPr>
            <a:normAutofit fontScale="90000"/>
          </a:bodyPr>
          <a:lstStyle/>
          <a:p>
            <a:r>
              <a:rPr lang="pl-PL" altLang="pl-PL" b="1" dirty="0"/>
              <a:t>Procedura wnioskowania </a:t>
            </a:r>
            <a:br>
              <a:rPr lang="pl-PL" altLang="pl-PL" b="1" dirty="0"/>
            </a:br>
            <a:r>
              <a:rPr lang="pl-PL" altLang="pl-PL" b="1" dirty="0"/>
              <a:t>– informacje dla wnioskodawców (3)</a:t>
            </a:r>
            <a:r>
              <a:rPr lang="pl-PL" altLang="pl-PL" dirty="0">
                <a:solidFill>
                  <a:srgbClr val="29265B"/>
                </a:solidFill>
              </a:rPr>
              <a:t/>
            </a:r>
            <a:br>
              <a:rPr lang="pl-PL" altLang="pl-PL" dirty="0">
                <a:solidFill>
                  <a:srgbClr val="29265B"/>
                </a:solidFill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2D08A2A-4916-44E3-A8A3-829DA6045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042011"/>
            <a:ext cx="7772400" cy="171391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altLang="pl-PL" dirty="0"/>
              <a:t>  Do wniosku składanego do </a:t>
            </a:r>
            <a:r>
              <a:rPr lang="pl-PL" altLang="pl-PL" dirty="0" err="1"/>
              <a:t>MIiR</a:t>
            </a:r>
            <a:r>
              <a:rPr lang="pl-PL" altLang="pl-PL" dirty="0"/>
              <a:t> wnioskodawca</a:t>
            </a:r>
            <a:br>
              <a:rPr lang="pl-PL" altLang="pl-PL" dirty="0"/>
            </a:br>
            <a:r>
              <a:rPr lang="pl-PL" altLang="pl-PL" dirty="0"/>
              <a:t>powinien dołączyć oświadczenie w związku z</a:t>
            </a:r>
            <a:br>
              <a:rPr lang="pl-PL" altLang="pl-PL" dirty="0"/>
            </a:br>
            <a:r>
              <a:rPr lang="pl-PL" altLang="pl-PL" dirty="0"/>
              <a:t>ubieganiem się o dofinansowanie w ramach</a:t>
            </a:r>
            <a:br>
              <a:rPr lang="pl-PL" altLang="pl-PL" dirty="0"/>
            </a:br>
            <a:r>
              <a:rPr lang="pl-PL" altLang="pl-PL" dirty="0"/>
              <a:t>Instrumentu „Łącząc Europę” w sektorze transportu.</a:t>
            </a:r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r>
              <a:rPr lang="pl-PL" altLang="pl-PL" i="1" dirty="0"/>
              <a:t>Wzór oświadczenia dostępny jest pod linkiem:</a:t>
            </a:r>
            <a:r>
              <a:rPr lang="pl-PL" altLang="pl-PL" dirty="0"/>
              <a:t> </a:t>
            </a:r>
            <a:r>
              <a:rPr lang="pl-PL" altLang="pl-PL" sz="1400" dirty="0">
                <a:hlinkClick r:id="rId2"/>
              </a:rPr>
              <a:t>https://www.funduszeeuropejskie.gov.pl/media/65116/wzor_oswiadczenia.pdf</a:t>
            </a:r>
            <a:r>
              <a:rPr lang="pl-PL" altLang="pl-PL" sz="1400" dirty="0"/>
              <a:t> </a:t>
            </a:r>
            <a:endParaRPr lang="pl-PL" alt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A341A95-A79F-4F4A-84BC-14B2BF67A3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86" t="15257" r="33979" b="5412"/>
          <a:stretch/>
        </p:blipFill>
        <p:spPr>
          <a:xfrm>
            <a:off x="6626943" y="2706944"/>
            <a:ext cx="2219160" cy="310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F4E8538-8315-4007-B39A-F0DC828E8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876300"/>
            <a:ext cx="5615668" cy="664266"/>
          </a:xfrm>
        </p:spPr>
        <p:txBody>
          <a:bodyPr>
            <a:normAutofit fontScale="90000"/>
          </a:bodyPr>
          <a:lstStyle/>
          <a:p>
            <a:r>
              <a:rPr lang="pl-PL" altLang="pl-PL" b="1" dirty="0"/>
              <a:t>Procedura wnioskowania </a:t>
            </a:r>
            <a:br>
              <a:rPr lang="pl-PL" altLang="pl-PL" b="1" dirty="0"/>
            </a:br>
            <a:r>
              <a:rPr lang="pl-PL" altLang="pl-PL" b="1" dirty="0"/>
              <a:t>– informacje dla wnioskodawców (4)</a:t>
            </a:r>
            <a:r>
              <a:rPr lang="pl-PL" altLang="pl-PL" dirty="0">
                <a:solidFill>
                  <a:srgbClr val="29265B"/>
                </a:solidFill>
              </a:rPr>
              <a:t/>
            </a:r>
            <a:br>
              <a:rPr lang="pl-PL" altLang="pl-PL" dirty="0">
                <a:solidFill>
                  <a:srgbClr val="29265B"/>
                </a:solidFill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2D08A2A-4916-44E3-A8A3-829DA6045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117045"/>
            <a:ext cx="7772400" cy="368457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altLang="pl-PL" dirty="0"/>
              <a:t> </a:t>
            </a:r>
            <a:r>
              <a:rPr lang="pl-PL" altLang="pl-PL" dirty="0" err="1"/>
              <a:t>MIiR</a:t>
            </a:r>
            <a:r>
              <a:rPr lang="pl-PL" altLang="pl-PL" dirty="0"/>
              <a:t> analizując wnioski przekazuje je również do weryfikacji CUPT</a:t>
            </a:r>
            <a:br>
              <a:rPr lang="pl-PL" altLang="pl-PL" dirty="0"/>
            </a:br>
            <a:r>
              <a:rPr lang="pl-PL" altLang="pl-PL" dirty="0"/>
              <a:t>oraz w zależności od projektu może poprosić o opinię odpowiednio MI,</a:t>
            </a:r>
            <a:br>
              <a:rPr lang="pl-PL" altLang="pl-PL" dirty="0"/>
            </a:br>
            <a:r>
              <a:rPr lang="pl-PL" altLang="pl-PL" dirty="0" err="1"/>
              <a:t>MGMiŻŚ</a:t>
            </a:r>
            <a:r>
              <a:rPr lang="pl-PL" altLang="pl-PL" dirty="0"/>
              <a:t> lub inną właściwą instytucję</a:t>
            </a:r>
            <a:br>
              <a:rPr lang="pl-PL" altLang="pl-PL" dirty="0"/>
            </a:br>
            <a:endParaRPr lang="pl-PL" altLang="pl-PL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altLang="pl-PL" dirty="0"/>
              <a:t>  </a:t>
            </a:r>
            <a:r>
              <a:rPr lang="pl-PL" altLang="pl-PL" dirty="0" err="1"/>
              <a:t>MIiR</a:t>
            </a:r>
            <a:r>
              <a:rPr lang="pl-PL" altLang="pl-PL" dirty="0"/>
              <a:t> zatwierdza wniosek lub przekazuje uwagi do wnioskodawcy oraz wyznacza termin na przekazanie uzupełnionego wniosku</a:t>
            </a:r>
          </a:p>
        </p:txBody>
      </p:sp>
    </p:spTree>
    <p:extLst>
      <p:ext uri="{BB962C8B-B14F-4D97-AF65-F5344CB8AC3E}">
        <p14:creationId xmlns:p14="http://schemas.microsoft.com/office/powerpoint/2010/main" val="4148519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F4E8538-8315-4007-B39A-F0DC828E8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876300"/>
            <a:ext cx="5615668" cy="664266"/>
          </a:xfrm>
        </p:spPr>
        <p:txBody>
          <a:bodyPr>
            <a:normAutofit fontScale="90000"/>
          </a:bodyPr>
          <a:lstStyle/>
          <a:p>
            <a:r>
              <a:rPr lang="pl-PL" altLang="pl-PL" b="1" dirty="0"/>
              <a:t>Procedura wnioskowania </a:t>
            </a:r>
            <a:br>
              <a:rPr lang="pl-PL" altLang="pl-PL" b="1" dirty="0"/>
            </a:br>
            <a:r>
              <a:rPr lang="pl-PL" altLang="pl-PL" b="1" dirty="0"/>
              <a:t>– informacje dla wnioskodawców (5)</a:t>
            </a:r>
            <a:r>
              <a:rPr lang="pl-PL" altLang="pl-PL" dirty="0">
                <a:solidFill>
                  <a:srgbClr val="29265B"/>
                </a:solidFill>
              </a:rPr>
              <a:t/>
            </a:r>
            <a:br>
              <a:rPr lang="pl-PL" altLang="pl-PL" dirty="0">
                <a:solidFill>
                  <a:srgbClr val="29265B"/>
                </a:solidFill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2D08A2A-4916-44E3-A8A3-829DA6045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297122"/>
            <a:ext cx="7772400" cy="368457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altLang="pl-PL" dirty="0"/>
              <a:t> Zatwierdzenie wniosku przez </a:t>
            </a:r>
            <a:r>
              <a:rPr lang="pl-PL" altLang="pl-PL" dirty="0" err="1"/>
              <a:t>MIiR</a:t>
            </a:r>
            <a:r>
              <a:rPr lang="pl-PL" altLang="pl-PL" dirty="0"/>
              <a:t> równoznaczne jest z przekazaniem wypełnionego i podpisanego formularza A.2.3, który wnioskodawca załącza do pozostałych dokumentów aplikacyjnych w module elektronicznego składania wniosków e-</a:t>
            </a:r>
            <a:r>
              <a:rPr lang="pl-PL" altLang="pl-PL" dirty="0" err="1"/>
              <a:t>Submission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263477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52141A5-952E-4C87-A0FF-3C5712A9A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876300"/>
            <a:ext cx="5615668" cy="664266"/>
          </a:xfrm>
        </p:spPr>
        <p:txBody>
          <a:bodyPr>
            <a:normAutofit fontScale="90000"/>
          </a:bodyPr>
          <a:lstStyle/>
          <a:p>
            <a:r>
              <a:rPr lang="pl-PL" altLang="pl-PL" b="1" dirty="0"/>
              <a:t>Procedura wnioskowania </a:t>
            </a:r>
            <a:br>
              <a:rPr lang="pl-PL" altLang="pl-PL" b="1" dirty="0"/>
            </a:br>
            <a:r>
              <a:rPr lang="pl-PL" altLang="pl-PL" b="1" dirty="0"/>
              <a:t>– informacje dla wnioskodawców (6)</a:t>
            </a:r>
            <a:r>
              <a:rPr lang="pl-PL" altLang="pl-PL" dirty="0">
                <a:solidFill>
                  <a:srgbClr val="29265B"/>
                </a:solidFill>
              </a:rPr>
              <a:t/>
            </a:r>
            <a:br>
              <a:rPr lang="pl-PL" altLang="pl-PL" dirty="0">
                <a:solidFill>
                  <a:srgbClr val="29265B"/>
                </a:solidFill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57821B08-AE3B-4B96-8D98-BDA80AF88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2022346"/>
            <a:ext cx="7772400" cy="368457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l-PL" altLang="pl-PL" b="1" u="sng" dirty="0">
                <a:solidFill>
                  <a:srgbClr val="0070C0"/>
                </a:solidFill>
              </a:rPr>
              <a:t>Formularz rachunku bankowego (załącznik do wniosku):</a:t>
            </a:r>
            <a:endParaRPr lang="pl-PL" altLang="pl-PL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altLang="pl-PL" dirty="0"/>
              <a:t> dla projektów wielostronnych oraz składanych do puli ogólnej przepływy są pozabudżetowe – formularz z danymi rachunku bankowego wypełnia beneficjent.</a:t>
            </a:r>
          </a:p>
          <a:p>
            <a:pPr>
              <a:spcAft>
                <a:spcPts val="1200"/>
              </a:spcAft>
            </a:pPr>
            <a:endParaRPr lang="pl-PL" altLang="pl-PL" dirty="0"/>
          </a:p>
          <a:p>
            <a:pPr>
              <a:spcAft>
                <a:spcPts val="1200"/>
              </a:spcAft>
            </a:pPr>
            <a:r>
              <a:rPr lang="pl-PL" altLang="pl-PL" b="1" u="sng" dirty="0">
                <a:solidFill>
                  <a:srgbClr val="0070C0"/>
                </a:solidFill>
              </a:rPr>
              <a:t>Zgodność projektu z prawem UE w zakresie ochrony środowiska:</a:t>
            </a:r>
            <a:endParaRPr lang="pl-PL" altLang="pl-PL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altLang="pl-PL" dirty="0"/>
              <a:t> informacje wymagane w odpowiednich punktach części C wniosku muszą być zatwierdzone przez krajowe organy środowiskowe – GDOŚ (EIA) i odpowiednie RDOŚ (NATURA 2000) oraz Państwowe Gospodarstwo Wodne Wody Polskie (Dyrektywa wodna).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027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5031B73-AC74-44C8-A269-2499FFCE1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altLang="pl-PL" b="1" dirty="0" err="1"/>
              <a:t>Konkurs</a:t>
            </a:r>
            <a:r>
              <a:rPr lang="en-GB" altLang="pl-PL" b="1" dirty="0"/>
              <a:t> - </a:t>
            </a:r>
            <a:r>
              <a:rPr lang="en-GB" altLang="pl-PL" b="1" dirty="0" err="1"/>
              <a:t>warunki</a:t>
            </a:r>
            <a:r>
              <a:rPr lang="en-GB" altLang="pl-PL" b="1" dirty="0"/>
              <a:t> </a:t>
            </a:r>
            <a:r>
              <a:rPr lang="pl-PL" altLang="pl-PL" b="1" dirty="0"/>
              <a:t>ogólne (1)</a:t>
            </a:r>
            <a:r>
              <a:rPr lang="pl-PL" altLang="pl-PL" dirty="0">
                <a:solidFill>
                  <a:srgbClr val="29265B"/>
                </a:solidFill>
              </a:rPr>
              <a:t/>
            </a:r>
            <a:br>
              <a:rPr lang="pl-PL" altLang="pl-PL" dirty="0">
                <a:solidFill>
                  <a:srgbClr val="29265B"/>
                </a:solidFill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96502B4-1ACA-4E66-9631-5EBFC6FA0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2239855"/>
            <a:ext cx="7772400" cy="368457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3D67B1"/>
              </a:buClr>
              <a:buSzPct val="150000"/>
              <a:defRPr/>
            </a:pPr>
            <a:r>
              <a:rPr lang="pl-PL" altLang="pl-PL" sz="1900" b="1" u="sng" dirty="0">
                <a:solidFill>
                  <a:srgbClr val="0070C0"/>
                </a:solidFill>
              </a:rPr>
              <a:t>Aby projekt kwalifikował się do wsparcia w ramach CEF</a:t>
            </a:r>
            <a:r>
              <a:rPr lang="pl-PL" altLang="pl-PL" sz="1900" b="1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3D67B1"/>
              </a:buClr>
              <a:buSzPct val="150000"/>
              <a:defRPr/>
            </a:pPr>
            <a:r>
              <a:rPr lang="pl-PL" altLang="pl-PL" dirty="0"/>
              <a:t>musi być zgodny z wytycznymi rozwoju transeuropejskiej sieci transportowej (TEN-T) określonymi w rozporządzeniu UE 1315/2013.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3D67B1"/>
              </a:buClr>
              <a:buSzPct val="150000"/>
              <a:defRPr/>
            </a:pPr>
            <a:endParaRPr lang="pl-PL" altLang="pl-PL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3D67B1"/>
              </a:buClr>
              <a:buSzPct val="150000"/>
              <a:defRPr/>
            </a:pPr>
            <a:endParaRPr lang="pl-PL" altLang="pl-PL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3D67B1"/>
              </a:buClr>
              <a:buSzPct val="150000"/>
              <a:defRPr/>
            </a:pPr>
            <a:endParaRPr lang="pl-PL" altLang="pl-PL" sz="1900" b="1" u="sng" dirty="0">
              <a:solidFill>
                <a:srgbClr val="0070C0"/>
              </a:solidFill>
            </a:endParaRPr>
          </a:p>
          <a:p>
            <a:endParaRPr lang="pl-PL" dirty="0"/>
          </a:p>
        </p:txBody>
      </p:sp>
      <p:sp>
        <p:nvSpPr>
          <p:cNvPr id="4" name="Prostokąt zaokrąglony 5">
            <a:extLst>
              <a:ext uri="{FF2B5EF4-FFF2-40B4-BE49-F238E27FC236}">
                <a16:creationId xmlns:a16="http://schemas.microsoft.com/office/drawing/2014/main" xmlns="" id="{7DD30753-BA2F-4080-8B21-FA97D90E1145}"/>
              </a:ext>
            </a:extLst>
          </p:cNvPr>
          <p:cNvSpPr/>
          <p:nvPr/>
        </p:nvSpPr>
        <p:spPr>
          <a:xfrm>
            <a:off x="2276782" y="4082144"/>
            <a:ext cx="6600825" cy="11430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altLang="pl-PL" sz="1600" i="1" dirty="0"/>
              <a:t>Szczegółowe zasady dot. </a:t>
            </a:r>
            <a:r>
              <a:rPr lang="pl-PL" altLang="pl-PL" sz="1600" i="1" dirty="0" err="1"/>
              <a:t>kwalifikowalności</a:t>
            </a:r>
            <a:r>
              <a:rPr lang="pl-PL" altLang="pl-PL" sz="1600" i="1" dirty="0"/>
              <a:t> kosztów w ramach projektu niezależnie od danego konkursu/priorytetu konkursowego oraz rodzaju projektu określone są we wzorze Grant </a:t>
            </a:r>
            <a:r>
              <a:rPr lang="pl-PL" altLang="pl-PL" sz="1600" i="1" dirty="0" err="1"/>
              <a:t>Agreement</a:t>
            </a:r>
            <a:r>
              <a:rPr lang="pl-PL" altLang="pl-PL" sz="1600" i="1" dirty="0"/>
              <a:t> (umowy podpisywanej </a:t>
            </a:r>
            <a:br>
              <a:rPr lang="pl-PL" altLang="pl-PL" sz="1600" i="1" dirty="0"/>
            </a:br>
            <a:r>
              <a:rPr lang="pl-PL" altLang="pl-PL" sz="1600" i="1" dirty="0"/>
              <a:t>z INEA po przyznaniu dofinansowania).</a:t>
            </a:r>
          </a:p>
        </p:txBody>
      </p:sp>
    </p:spTree>
    <p:extLst>
      <p:ext uri="{BB962C8B-B14F-4D97-AF65-F5344CB8AC3E}">
        <p14:creationId xmlns:p14="http://schemas.microsoft.com/office/powerpoint/2010/main" val="3486401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5031B73-AC74-44C8-A269-2499FFCE1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altLang="pl-PL" b="1" dirty="0" err="1"/>
              <a:t>Konkurs</a:t>
            </a:r>
            <a:r>
              <a:rPr lang="en-GB" altLang="pl-PL" b="1" dirty="0"/>
              <a:t> - </a:t>
            </a:r>
            <a:r>
              <a:rPr lang="en-GB" altLang="pl-PL" b="1" dirty="0" err="1"/>
              <a:t>warunki</a:t>
            </a:r>
            <a:r>
              <a:rPr lang="en-GB" altLang="pl-PL" b="1" dirty="0"/>
              <a:t> </a:t>
            </a:r>
            <a:r>
              <a:rPr lang="pl-PL" altLang="pl-PL" b="1" dirty="0"/>
              <a:t>ogólne (2)</a:t>
            </a:r>
            <a:r>
              <a:rPr lang="pl-PL" altLang="pl-PL" dirty="0">
                <a:solidFill>
                  <a:srgbClr val="29265B"/>
                </a:solidFill>
              </a:rPr>
              <a:t/>
            </a:r>
            <a:br>
              <a:rPr lang="pl-PL" altLang="pl-PL" dirty="0">
                <a:solidFill>
                  <a:srgbClr val="29265B"/>
                </a:solidFill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96502B4-1ACA-4E66-9631-5EBFC6FA0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2464798"/>
            <a:ext cx="7772400" cy="368457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3D67B1"/>
              </a:buClr>
              <a:buSzPct val="150000"/>
              <a:defRPr/>
            </a:pPr>
            <a:r>
              <a:rPr lang="pl-PL" altLang="pl-PL" sz="1900" b="1" u="sng" dirty="0">
                <a:solidFill>
                  <a:srgbClr val="0070C0"/>
                </a:solidFill>
              </a:rPr>
              <a:t>Projekty wymagające akceptacji dwóch lub więcej krajów UE:</a:t>
            </a:r>
            <a:endParaRPr lang="pl-PL" altLang="pl-PL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SzPct val="100000"/>
              <a:defRPr/>
            </a:pPr>
            <a:r>
              <a:rPr lang="pl-PL" altLang="pl-PL" dirty="0"/>
              <a:t>projekty wielostronne (wymóg akceptacji wniosków przez władze kraju każdego wnioskodawcy).</a:t>
            </a:r>
          </a:p>
        </p:txBody>
      </p:sp>
    </p:spTree>
    <p:extLst>
      <p:ext uri="{BB962C8B-B14F-4D97-AF65-F5344CB8AC3E}">
        <p14:creationId xmlns:p14="http://schemas.microsoft.com/office/powerpoint/2010/main" val="92949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pl-PL" b="1" dirty="0" err="1"/>
              <a:t>Konkurs</a:t>
            </a:r>
            <a:r>
              <a:rPr lang="en-GB" altLang="pl-PL" b="1" dirty="0"/>
              <a:t> - </a:t>
            </a:r>
            <a:r>
              <a:rPr lang="en-GB" altLang="pl-PL" b="1" dirty="0" err="1"/>
              <a:t>warunki</a:t>
            </a:r>
            <a:r>
              <a:rPr lang="en-GB" altLang="pl-PL" b="1" dirty="0"/>
              <a:t> </a:t>
            </a:r>
            <a:r>
              <a:rPr lang="pl-PL" altLang="pl-PL" b="1" dirty="0"/>
              <a:t>ogólne (3)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2757" y="1786372"/>
            <a:ext cx="7772400" cy="3684578"/>
          </a:xfrm>
        </p:spPr>
        <p:txBody>
          <a:bodyPr/>
          <a:lstStyle/>
          <a:p>
            <a:r>
              <a:rPr lang="pl-PL" altLang="pl-PL" b="1" u="sng" dirty="0">
                <a:solidFill>
                  <a:srgbClr val="0070C0"/>
                </a:solidFill>
              </a:rPr>
              <a:t>Projekty transgraniczne i wymóg akceptacji dwóch krajów UE:</a:t>
            </a:r>
            <a:endParaRPr lang="pl-PL" altLang="pl-PL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Działania obejmujące odcinki transgraniczne kwalifikują się do otrzymania unijnej pomocy finansowej wyłącznie w przypadku pisemnej umowy między zainteresowanymi państwami członkowskimi lub między państwami członkowskimi a sąsiadującymi / kraj trzecimi, których dotyczy zakończenie realizacji projektu.</a:t>
            </a:r>
          </a:p>
          <a:p>
            <a:pPr>
              <a:lnSpc>
                <a:spcPct val="100000"/>
              </a:lnSpc>
            </a:pPr>
            <a:r>
              <a:rPr lang="pl-PL" sz="1000" dirty="0"/>
              <a:t> </a:t>
            </a:r>
            <a:endParaRPr lang="pl-PL" altLang="pl-PL" sz="1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altLang="pl-PL" dirty="0"/>
              <a:t>W przypadku projektów transgranicznych zaleca się wspólny wniosek (zatwierdzony przez 2 państwa członkowskie) jako dowód dobrej koordynacji między zainteresowanymi stronami.</a:t>
            </a:r>
          </a:p>
        </p:txBody>
      </p:sp>
    </p:spTree>
    <p:extLst>
      <p:ext uri="{BB962C8B-B14F-4D97-AF65-F5344CB8AC3E}">
        <p14:creationId xmlns:p14="http://schemas.microsoft.com/office/powerpoint/2010/main" val="31831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pl-PL" b="1" dirty="0" err="1"/>
              <a:t>Konkurs</a:t>
            </a:r>
            <a:r>
              <a:rPr lang="en-GB" altLang="pl-PL" b="1" dirty="0"/>
              <a:t> - </a:t>
            </a:r>
            <a:r>
              <a:rPr lang="en-GB" altLang="pl-PL" b="1" dirty="0" err="1"/>
              <a:t>warunki</a:t>
            </a:r>
            <a:r>
              <a:rPr lang="en-GB" altLang="pl-PL" b="1" dirty="0"/>
              <a:t> </a:t>
            </a:r>
            <a:r>
              <a:rPr lang="pl-PL" altLang="pl-PL" b="1" dirty="0"/>
              <a:t>ogólne (4)</a:t>
            </a:r>
            <a:endParaRPr lang="pl-PL" dirty="0"/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xmlns="" id="{5304DB97-55DB-4B27-86B6-F37EF57E2A88}"/>
              </a:ext>
            </a:extLst>
          </p:cNvPr>
          <p:cNvSpPr txBox="1">
            <a:spLocks/>
          </p:cNvSpPr>
          <p:nvPr/>
        </p:nvSpPr>
        <p:spPr>
          <a:xfrm>
            <a:off x="832757" y="1786372"/>
            <a:ext cx="7772400" cy="3684578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pl-PL" b="1" u="sng" dirty="0">
                <a:solidFill>
                  <a:srgbClr val="0070C0"/>
                </a:solidFill>
              </a:rPr>
              <a:t>Projekty transgraniczne i wymóg akceptacji dwóch krajów UE:</a:t>
            </a:r>
            <a:endParaRPr lang="pl-PL" altLang="pl-PL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Wnioski pojedyncze (zatwierdzone przez 1 państwo członkowskie)</a:t>
            </a:r>
            <a:br>
              <a:rPr lang="pl-PL" dirty="0"/>
            </a:br>
            <a:r>
              <a:rPr lang="pl-PL" dirty="0"/>
              <a:t>można uznać za skierowane do sekcji transgranicznych, ale wymagają</a:t>
            </a:r>
            <a:br>
              <a:rPr lang="pl-PL" dirty="0"/>
            </a:br>
            <a:r>
              <a:rPr lang="pl-PL" dirty="0"/>
              <a:t>one potwierdzenia zobowiązań państw członkowskich i, w stosownych przypadkach, sąsiadów / państw trzecich zaangażowanych w sekcję transgraniczną.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71196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4A3065F-6A13-4733-9DEA-18AC36F72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pl-PL" b="1" dirty="0" err="1"/>
              <a:t>Konkurs</a:t>
            </a:r>
            <a:r>
              <a:rPr lang="en-GB" altLang="pl-PL" b="1" dirty="0"/>
              <a:t> - </a:t>
            </a:r>
            <a:r>
              <a:rPr lang="en-GB" altLang="pl-PL" b="1" dirty="0" err="1"/>
              <a:t>warunki</a:t>
            </a:r>
            <a:r>
              <a:rPr lang="en-GB" altLang="pl-PL" b="1" dirty="0"/>
              <a:t> </a:t>
            </a:r>
            <a:r>
              <a:rPr lang="pl-PL" altLang="pl-PL" b="1" dirty="0"/>
              <a:t>ogólne (5)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B0FDEEF-F79E-456A-BF89-617B97F89A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758DC9"/>
              </a:buClr>
              <a:buSzPct val="200000"/>
            </a:pPr>
            <a:r>
              <a:rPr lang="pl-PL" altLang="pl-PL" sz="1900" b="1" u="sng" dirty="0">
                <a:solidFill>
                  <a:srgbClr val="0070C0"/>
                </a:solidFill>
              </a:rPr>
              <a:t>Okres kwalifikowalności wydatków: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l-PL" altLang="pl-PL" dirty="0"/>
              <a:t>Wydatki kwalifikowane są do dofinansowania </a:t>
            </a:r>
            <a:br>
              <a:rPr lang="pl-PL" altLang="pl-PL" dirty="0"/>
            </a:br>
            <a:r>
              <a:rPr lang="pl-PL" altLang="pl-PL" u="sng" dirty="0"/>
              <a:t>od momentu złożenia wniosku o dofinansowanie do</a:t>
            </a:r>
            <a:r>
              <a:rPr lang="pl-PL" altLang="pl-PL" dirty="0"/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endParaRPr lang="pl-PL" altLang="pl-PL" dirty="0"/>
          </a:p>
          <a:p>
            <a:endParaRPr lang="pl-PL" dirty="0"/>
          </a:p>
        </p:txBody>
      </p:sp>
      <p:sp>
        <p:nvSpPr>
          <p:cNvPr id="4" name="Prostokąt z rogami zaokrąglonymi po przekątnej 4">
            <a:extLst>
              <a:ext uri="{FF2B5EF4-FFF2-40B4-BE49-F238E27FC236}">
                <a16:creationId xmlns:a16="http://schemas.microsoft.com/office/drawing/2014/main" xmlns="" id="{E41E76CB-9067-4AD9-BEA2-2C8CCA12016B}"/>
              </a:ext>
            </a:extLst>
          </p:cNvPr>
          <p:cNvSpPr/>
          <p:nvPr/>
        </p:nvSpPr>
        <p:spPr>
          <a:xfrm>
            <a:off x="2912280" y="3382855"/>
            <a:ext cx="2514600" cy="685185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1600" b="1" u="sng" dirty="0">
                <a:solidFill>
                  <a:srgbClr val="FFFFFF"/>
                </a:solidFill>
              </a:rPr>
              <a:t>31 grudnia 2023 r.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9F46F5C-D6DF-4598-AFD1-F9BFB6F45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6" y="2772697"/>
            <a:ext cx="2441044" cy="306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4A3065F-6A13-4733-9DEA-18AC36F72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pl-PL" b="1" dirty="0" err="1"/>
              <a:t>Konkurs</a:t>
            </a:r>
            <a:r>
              <a:rPr lang="en-GB" altLang="pl-PL" b="1" dirty="0"/>
              <a:t> - </a:t>
            </a:r>
            <a:r>
              <a:rPr lang="en-GB" altLang="pl-PL" b="1" dirty="0" err="1"/>
              <a:t>warunki</a:t>
            </a:r>
            <a:r>
              <a:rPr lang="en-GB" altLang="pl-PL" b="1" dirty="0"/>
              <a:t> </a:t>
            </a:r>
            <a:r>
              <a:rPr lang="pl-PL" altLang="pl-PL" b="1" dirty="0"/>
              <a:t>ogólne (6)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B0FDEEF-F79E-456A-BF89-617B97F89A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endParaRPr lang="pl-PL" altLang="pl-PL" sz="400" b="1" u="sng" dirty="0">
              <a:solidFill>
                <a:srgbClr val="0070C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l-PL" altLang="pl-PL" sz="1900" b="1" u="sng" dirty="0">
                <a:solidFill>
                  <a:srgbClr val="0070C0"/>
                </a:solidFill>
              </a:rPr>
              <a:t>Minimalna wartość projektu: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l-PL" altLang="pl-PL" dirty="0"/>
              <a:t>W celu zapewnienia największej efektywności KE zaleca, aby do CEF składane były projekty o minimalnej wartości wnioskowanego dofinansowania: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endParaRPr lang="pl-PL" altLang="pl-PL" dirty="0"/>
          </a:p>
          <a:p>
            <a:endParaRPr lang="pl-PL" dirty="0"/>
          </a:p>
        </p:txBody>
      </p:sp>
      <p:sp>
        <p:nvSpPr>
          <p:cNvPr id="5" name="Prostokąt z rogami zaokrąglonymi po przekątnej 6">
            <a:extLst>
              <a:ext uri="{FF2B5EF4-FFF2-40B4-BE49-F238E27FC236}">
                <a16:creationId xmlns:a16="http://schemas.microsoft.com/office/drawing/2014/main" xmlns="" id="{6AC27F8A-FBDC-4D95-845D-42E03EAABD12}"/>
              </a:ext>
            </a:extLst>
          </p:cNvPr>
          <p:cNvSpPr/>
          <p:nvPr/>
        </p:nvSpPr>
        <p:spPr>
          <a:xfrm>
            <a:off x="541487" y="3478720"/>
            <a:ext cx="3324225" cy="809625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b="1" dirty="0">
                <a:solidFill>
                  <a:srgbClr val="FFFFFF"/>
                </a:solidFill>
              </a:rPr>
              <a:t>1 mln EUR </a:t>
            </a:r>
            <a:r>
              <a:rPr lang="pl-PL" altLang="pl-PL" dirty="0">
                <a:solidFill>
                  <a:srgbClr val="FFFFFF"/>
                </a:solidFill>
              </a:rPr>
              <a:t/>
            </a:r>
            <a:br>
              <a:rPr lang="pl-PL" altLang="pl-PL" dirty="0">
                <a:solidFill>
                  <a:srgbClr val="FFFFFF"/>
                </a:solidFill>
              </a:rPr>
            </a:br>
            <a:r>
              <a:rPr lang="pl-PL" altLang="pl-PL" dirty="0">
                <a:solidFill>
                  <a:srgbClr val="FFFFFF"/>
                </a:solidFill>
              </a:rPr>
              <a:t>dla projektów inwestycyjnych</a:t>
            </a:r>
          </a:p>
        </p:txBody>
      </p:sp>
      <p:sp>
        <p:nvSpPr>
          <p:cNvPr id="6" name="Prostokąt z rogami zaokrąglonymi po przekątnej 5">
            <a:extLst>
              <a:ext uri="{FF2B5EF4-FFF2-40B4-BE49-F238E27FC236}">
                <a16:creationId xmlns:a16="http://schemas.microsoft.com/office/drawing/2014/main" xmlns="" id="{C5F327E1-5670-4B58-9C70-536C628BF566}"/>
              </a:ext>
            </a:extLst>
          </p:cNvPr>
          <p:cNvSpPr/>
          <p:nvPr/>
        </p:nvSpPr>
        <p:spPr>
          <a:xfrm>
            <a:off x="1122512" y="4568156"/>
            <a:ext cx="2743200" cy="809625"/>
          </a:xfrm>
          <a:prstGeom prst="round2Diag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b="1" dirty="0">
                <a:solidFill>
                  <a:srgbClr val="FFFFFF"/>
                </a:solidFill>
              </a:rPr>
              <a:t>0,5 mln EUR</a:t>
            </a:r>
            <a:r>
              <a:rPr lang="pl-PL" altLang="pl-PL" dirty="0">
                <a:solidFill>
                  <a:srgbClr val="FFFFFF"/>
                </a:solidFill>
              </a:rPr>
              <a:t/>
            </a:r>
            <a:br>
              <a:rPr lang="pl-PL" altLang="pl-PL" dirty="0">
                <a:solidFill>
                  <a:srgbClr val="FFFFFF"/>
                </a:solidFill>
              </a:rPr>
            </a:br>
            <a:r>
              <a:rPr lang="pl-PL" altLang="pl-PL" dirty="0">
                <a:solidFill>
                  <a:srgbClr val="FFFFFF"/>
                </a:solidFill>
              </a:rPr>
              <a:t>dla projektów studyjnych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19A26232-CFD1-4DD6-BFC7-A9A6225EA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57" y="3294092"/>
            <a:ext cx="3822192" cy="254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5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230C78-13F2-437E-81C5-E0B9790AF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876300"/>
            <a:ext cx="5615668" cy="664266"/>
          </a:xfrm>
        </p:spPr>
        <p:txBody>
          <a:bodyPr>
            <a:normAutofit fontScale="90000"/>
          </a:bodyPr>
          <a:lstStyle/>
          <a:p>
            <a:r>
              <a:rPr lang="pl-PL" dirty="0"/>
              <a:t>Udział Polski w Instrumencie „Łącząc Europę”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EFDC7279-55CB-48DC-97AE-1141B239E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182933"/>
              </p:ext>
            </p:extLst>
          </p:nvPr>
        </p:nvGraphicFramePr>
        <p:xfrm>
          <a:off x="388554" y="1989238"/>
          <a:ext cx="7581902" cy="223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6A69EDA4-CFF6-4D17-9513-8FED3A4B6F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073101"/>
              </p:ext>
            </p:extLst>
          </p:nvPr>
        </p:nvGraphicFramePr>
        <p:xfrm>
          <a:off x="809622" y="4359275"/>
          <a:ext cx="7610477" cy="1308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37520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7F19B72-AEC4-46C3-9736-3C5AA4D4A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pl-PL" b="1" dirty="0" err="1"/>
              <a:t>Konkurs</a:t>
            </a:r>
            <a:r>
              <a:rPr lang="en-GB" altLang="pl-PL" b="1" dirty="0"/>
              <a:t> - </a:t>
            </a:r>
            <a:r>
              <a:rPr lang="en-GB" altLang="pl-PL" b="1" dirty="0" err="1"/>
              <a:t>warunki</a:t>
            </a:r>
            <a:r>
              <a:rPr lang="en-GB" altLang="pl-PL" b="1" dirty="0"/>
              <a:t> </a:t>
            </a:r>
            <a:r>
              <a:rPr lang="pl-PL" altLang="pl-PL" b="1" dirty="0"/>
              <a:t>ogólne (7)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5D4379C-4465-482C-B766-03E5EF106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pl-PL" dirty="0"/>
              <a:t>Uproszczone zasady przyznawania dofinansowania </a:t>
            </a:r>
            <a:br>
              <a:rPr lang="pl-PL" dirty="0"/>
            </a:br>
            <a:r>
              <a:rPr lang="pl-PL" dirty="0"/>
              <a:t>w priorytecie redukcja hałasu taboru kolejowego:</a:t>
            </a:r>
          </a:p>
          <a:p>
            <a:endParaRPr lang="pl-PL" dirty="0"/>
          </a:p>
        </p:txBody>
      </p:sp>
      <p:sp>
        <p:nvSpPr>
          <p:cNvPr id="4" name="Prostokąt z rogami zaokrąglonymi po przekątnej 3">
            <a:extLst>
              <a:ext uri="{FF2B5EF4-FFF2-40B4-BE49-F238E27FC236}">
                <a16:creationId xmlns:a16="http://schemas.microsoft.com/office/drawing/2014/main" xmlns="" id="{C5F327E1-5670-4B58-9C70-536C628BF566}"/>
              </a:ext>
            </a:extLst>
          </p:cNvPr>
          <p:cNvSpPr/>
          <p:nvPr/>
        </p:nvSpPr>
        <p:spPr>
          <a:xfrm>
            <a:off x="269388" y="2454535"/>
            <a:ext cx="3339052" cy="809625"/>
          </a:xfrm>
          <a:prstGeom prst="round2Diag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/>
            <a:r>
              <a:rPr lang="pl-PL" dirty="0"/>
              <a:t>Wagon typu S – 250 EUR</a:t>
            </a:r>
          </a:p>
        </p:txBody>
      </p:sp>
      <p:sp>
        <p:nvSpPr>
          <p:cNvPr id="5" name="Prostokąt z rogami zaokrąglonymi po przekątnej 4">
            <a:extLst>
              <a:ext uri="{FF2B5EF4-FFF2-40B4-BE49-F238E27FC236}">
                <a16:creationId xmlns:a16="http://schemas.microsoft.com/office/drawing/2014/main" xmlns="" id="{C5F327E1-5670-4B58-9C70-536C628BF566}"/>
              </a:ext>
            </a:extLst>
          </p:cNvPr>
          <p:cNvSpPr/>
          <p:nvPr/>
        </p:nvSpPr>
        <p:spPr>
          <a:xfrm>
            <a:off x="269389" y="3593841"/>
            <a:ext cx="3339052" cy="809625"/>
          </a:xfrm>
          <a:prstGeom prst="round2Diag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/>
            <a:r>
              <a:rPr lang="pl-PL" dirty="0"/>
              <a:t>Wagon typu SS – 600 EUR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FB45DAAF-4151-4DD5-A9EA-4512E2485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27" y="4498542"/>
            <a:ext cx="3899487" cy="16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03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AB6555-FCA0-4D54-96D8-9646B199D4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pl-PL" b="1" dirty="0" err="1"/>
              <a:t>Konkurs</a:t>
            </a:r>
            <a:r>
              <a:rPr lang="en-GB" altLang="pl-PL" b="1" dirty="0"/>
              <a:t> - </a:t>
            </a:r>
            <a:r>
              <a:rPr lang="en-GB" altLang="pl-PL" b="1" dirty="0" err="1"/>
              <a:t>warunki</a:t>
            </a:r>
            <a:r>
              <a:rPr lang="en-GB" altLang="pl-PL" b="1" dirty="0"/>
              <a:t> </a:t>
            </a:r>
            <a:r>
              <a:rPr lang="pl-PL" altLang="pl-PL" b="1" dirty="0"/>
              <a:t>ogólne (8)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2D11670-2372-48A9-AC57-36B5654D5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66" y="2091072"/>
            <a:ext cx="7772400" cy="368457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pl-PL" altLang="pl-PL" sz="1900" b="1" u="sng" dirty="0">
                <a:solidFill>
                  <a:srgbClr val="0070C0"/>
                </a:solidFill>
              </a:rPr>
              <a:t>Wymóg przedstawienia Analizy kosztów i korzyści (CBA)</a:t>
            </a:r>
            <a:r>
              <a:rPr lang="pl-PL" altLang="pl-PL" sz="1900" u="sng" dirty="0">
                <a:solidFill>
                  <a:srgbClr val="0070C0"/>
                </a:solidFill>
              </a:rPr>
              <a:t> </a:t>
            </a:r>
            <a:r>
              <a:rPr lang="pl-PL" altLang="pl-PL" sz="1900" b="1" u="sng" dirty="0">
                <a:solidFill>
                  <a:srgbClr val="0070C0"/>
                </a:solidFill>
              </a:rPr>
              <a:t>dla projektów inwestycyjnych i projektów studyjno-inwestycyjnych:</a:t>
            </a:r>
          </a:p>
          <a:p>
            <a:pPr marL="342000" indent="-34200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l-PL" altLang="pl-PL" sz="2000" dirty="0"/>
              <a:t>na podstawie AKK określany jest poziom dofinansowania projektu z uwzględnieniem maksymalnego poziomu dofinansowania oraz ewentualnych przychodów w projekcie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pl-PL" altLang="pl-PL" sz="1000" dirty="0"/>
          </a:p>
          <a:p>
            <a:pPr marL="342000" indent="-34200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l-PL" altLang="pl-PL" sz="2000" dirty="0"/>
              <a:t>AKK nie jest wymagane dla projektów składanych w ramach priorytetu </a:t>
            </a:r>
            <a:r>
              <a:rPr lang="pl-PL" sz="2000" dirty="0"/>
              <a:t>redukcja hałasu taboru kolejowego</a:t>
            </a:r>
            <a:endParaRPr lang="pl-PL" alt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0076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pl-PL" b="1" dirty="0" err="1"/>
              <a:t>Konkurs</a:t>
            </a:r>
            <a:r>
              <a:rPr lang="en-GB" altLang="pl-PL" b="1" dirty="0"/>
              <a:t> - </a:t>
            </a:r>
            <a:r>
              <a:rPr lang="en-GB" altLang="pl-PL" b="1" dirty="0" err="1"/>
              <a:t>warunki</a:t>
            </a:r>
            <a:r>
              <a:rPr lang="en-GB" altLang="pl-PL" b="1" dirty="0"/>
              <a:t> </a:t>
            </a:r>
            <a:r>
              <a:rPr lang="pl-PL" altLang="pl-PL" b="1" dirty="0"/>
              <a:t>ogólne (9)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2757" y="1540566"/>
            <a:ext cx="7772400" cy="408348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Pct val="150000"/>
              <a:defRPr/>
            </a:pPr>
            <a:r>
              <a:rPr lang="pl-PL" altLang="pl-PL" b="1" u="sng" dirty="0">
                <a:solidFill>
                  <a:srgbClr val="0070C0"/>
                </a:solidFill>
              </a:rPr>
              <a:t>Kryteria przyznawania dofinansowania (wybrane):</a:t>
            </a:r>
            <a:br>
              <a:rPr lang="pl-PL" altLang="pl-PL" b="1" u="sng" dirty="0">
                <a:solidFill>
                  <a:srgbClr val="0070C0"/>
                </a:solidFill>
              </a:rPr>
            </a:br>
            <a:endParaRPr lang="pl-PL" altLang="pl-PL" dirty="0"/>
          </a:p>
          <a:p>
            <a:pPr marL="342000" indent="-3420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pl-PL" altLang="pl-PL" dirty="0"/>
              <a:t>stopień przyczynienia się do realizacji wytycznych UE dot. budowy </a:t>
            </a:r>
            <a:br>
              <a:rPr lang="pl-PL" altLang="pl-PL" dirty="0"/>
            </a:br>
            <a:r>
              <a:rPr lang="pl-PL" altLang="pl-PL" dirty="0"/>
              <a:t>sieci TEN-T;</a:t>
            </a:r>
          </a:p>
          <a:p>
            <a:pPr marL="342000" indent="-3420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pl-PL" altLang="pl-PL" dirty="0"/>
              <a:t>europejska wartość dodana;</a:t>
            </a:r>
          </a:p>
          <a:p>
            <a:pPr marL="342000" indent="-3420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pl-PL" altLang="pl-PL" dirty="0"/>
              <a:t>dojrzałość projektu do realizacji;</a:t>
            </a:r>
          </a:p>
          <a:p>
            <a:pPr marL="342000" indent="-3420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pl-PL" altLang="pl-PL" dirty="0"/>
              <a:t>zasadność proponowanych działań;</a:t>
            </a:r>
          </a:p>
          <a:p>
            <a:pPr marL="342000" indent="-3420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pl-PL" altLang="pl-PL" dirty="0"/>
              <a:t>stymulujący wpływ wsparcia UE na inwestycje publiczne i prywatne;</a:t>
            </a:r>
          </a:p>
          <a:p>
            <a:pPr marL="342000" indent="-3420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pl-PL" altLang="pl-PL" dirty="0"/>
              <a:t>potrzeba przezwyciężania przeszkód finansowych, np. brak finansowania rynkowego.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7115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pl-PL" b="1" dirty="0" err="1"/>
              <a:t>Konkurs</a:t>
            </a:r>
            <a:r>
              <a:rPr lang="en-GB" altLang="pl-PL" b="1" dirty="0"/>
              <a:t> - </a:t>
            </a:r>
            <a:r>
              <a:rPr lang="en-GB" altLang="pl-PL" b="1" dirty="0" err="1"/>
              <a:t>warunki</a:t>
            </a:r>
            <a:r>
              <a:rPr lang="en-GB" altLang="pl-PL" b="1" dirty="0"/>
              <a:t> </a:t>
            </a:r>
            <a:r>
              <a:rPr lang="en-GB" altLang="pl-PL" b="1" dirty="0" err="1"/>
              <a:t>szczególne</a:t>
            </a:r>
            <a:r>
              <a:rPr lang="pl-PL" altLang="pl-PL" b="1" dirty="0"/>
              <a:t> (1)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sz="1600" b="1" dirty="0">
                <a:solidFill>
                  <a:schemeClr val="tx2"/>
                </a:solidFill>
              </a:rPr>
              <a:t>Projekty składane w ramach priorytetu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Projekty na sieci kompleksowej w zakresie: transgraniczne odcinki kolei, dróg i śródlądowych dróg wodnych, połączenia i rozwój portów morskich</a:t>
            </a:r>
            <a:r>
              <a:rPr lang="pl-PL" sz="1600" dirty="0" smtClean="0"/>
              <a:t>:</a:t>
            </a:r>
            <a:endParaRPr lang="pl-PL" sz="1600" dirty="0"/>
          </a:p>
          <a:p>
            <a:pPr>
              <a:lnSpc>
                <a:spcPct val="150000"/>
              </a:lnSpc>
            </a:pPr>
            <a:r>
              <a:rPr lang="pl-PL" sz="1600" b="1" dirty="0">
                <a:solidFill>
                  <a:srgbClr val="FF0000"/>
                </a:solidFill>
              </a:rPr>
              <a:t>Prace inwestycyjne</a:t>
            </a:r>
            <a:r>
              <a:rPr lang="pl-PL" sz="1600" dirty="0"/>
              <a:t> (roboty</a:t>
            </a:r>
            <a:r>
              <a:rPr lang="pl-PL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pl-PL" sz="1600" b="1" dirty="0">
                <a:solidFill>
                  <a:srgbClr val="FF0000"/>
                </a:solidFill>
              </a:rPr>
              <a:t>Prace studyjne </a:t>
            </a:r>
            <a:r>
              <a:rPr lang="pl-PL" sz="1600" dirty="0"/>
              <a:t>- </a:t>
            </a:r>
            <a:r>
              <a:rPr lang="pl-PL" sz="1600" i="1" dirty="0"/>
              <a:t>Badania techniczne, prawne lub finansowe oraz przygotowanie dokumentacji przetargowej i procedur uzyskiwania zezwoleń (w tym oceny oddziaływania na środowisko) w celu budowy lub modernizacji takiej infrastruktury. Badania takie powinny dotyczyć działań, w przypadku których pierwotna decyzja inwestycyjna została już podjęta przed złożeniem wniosku o finansowanie w ramach instrumentu "Łącząc Europę".</a:t>
            </a:r>
          </a:p>
          <a:p>
            <a:pPr>
              <a:lnSpc>
                <a:spcPct val="150000"/>
              </a:lnSpc>
            </a:pP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3026125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pl-PL" b="1" dirty="0" err="1"/>
              <a:t>Konkurs</a:t>
            </a:r>
            <a:r>
              <a:rPr lang="en-GB" altLang="pl-PL" b="1" dirty="0"/>
              <a:t> - </a:t>
            </a:r>
            <a:r>
              <a:rPr lang="en-GB" altLang="pl-PL" b="1" dirty="0" err="1"/>
              <a:t>warunki</a:t>
            </a:r>
            <a:r>
              <a:rPr lang="en-GB" altLang="pl-PL" b="1" dirty="0"/>
              <a:t> </a:t>
            </a:r>
            <a:r>
              <a:rPr lang="en-GB" altLang="pl-PL" b="1" dirty="0" err="1"/>
              <a:t>szczególne</a:t>
            </a:r>
            <a:r>
              <a:rPr lang="pl-PL" altLang="pl-PL" b="1" dirty="0"/>
              <a:t> (2)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sz="2400" b="1" dirty="0">
                <a:solidFill>
                  <a:schemeClr val="tx2"/>
                </a:solidFill>
              </a:rPr>
              <a:t>Projekty składane w ramach </a:t>
            </a:r>
            <a:r>
              <a:rPr lang="pl-PL" altLang="pl-PL" sz="2400" b="1" dirty="0" smtClean="0">
                <a:solidFill>
                  <a:schemeClr val="tx2"/>
                </a:solidFill>
              </a:rPr>
              <a:t>priorytetu</a:t>
            </a:r>
            <a:endParaRPr lang="pl-PL" altLang="pl-PL" sz="2400" b="1" dirty="0">
              <a:solidFill>
                <a:schemeClr val="tx2"/>
              </a:solidFill>
            </a:endParaRPr>
          </a:p>
        </p:txBody>
      </p:sp>
      <p:sp>
        <p:nvSpPr>
          <p:cNvPr id="4" name="Prostokąt z rogami zaokrąglonymi po przekątnej 3">
            <a:extLst>
              <a:ext uri="{FF2B5EF4-FFF2-40B4-BE49-F238E27FC236}">
                <a16:creationId xmlns:a16="http://schemas.microsoft.com/office/drawing/2014/main" xmlns="" id="{C5F327E1-5670-4B58-9C70-536C628BF566}"/>
              </a:ext>
            </a:extLst>
          </p:cNvPr>
          <p:cNvSpPr/>
          <p:nvPr/>
        </p:nvSpPr>
        <p:spPr>
          <a:xfrm>
            <a:off x="828517" y="2872128"/>
            <a:ext cx="7539133" cy="2101088"/>
          </a:xfrm>
          <a:prstGeom prst="round2Diag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sz="2000" b="1" dirty="0"/>
              <a:t>W odniesieniu do prac studyjnych  - jedynie dojrzałe badania prowadzące do rozpoczęcia działań inwestycyjnych mogą być wspierane w ramach niniejszego priorytetu.  Studia wykonalności i badania rynkowe nie będą wspierane.</a:t>
            </a:r>
          </a:p>
        </p:txBody>
      </p:sp>
    </p:spTree>
    <p:extLst>
      <p:ext uri="{BB962C8B-B14F-4D97-AF65-F5344CB8AC3E}">
        <p14:creationId xmlns:p14="http://schemas.microsoft.com/office/powerpoint/2010/main" val="2531264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altLang="pl-PL" b="1" dirty="0" err="1"/>
              <a:t>Konkurs</a:t>
            </a:r>
            <a:r>
              <a:rPr lang="en-GB" altLang="pl-PL" b="1" dirty="0"/>
              <a:t> - </a:t>
            </a:r>
            <a:r>
              <a:rPr lang="en-GB" altLang="pl-PL" b="1" dirty="0" err="1"/>
              <a:t>warunki</a:t>
            </a:r>
            <a:r>
              <a:rPr lang="en-GB" altLang="pl-PL" b="1" dirty="0"/>
              <a:t> </a:t>
            </a:r>
            <a:r>
              <a:rPr lang="en-GB" altLang="pl-PL" b="1" dirty="0" err="1"/>
              <a:t>szczególne</a:t>
            </a:r>
            <a:r>
              <a:rPr lang="pl-PL" altLang="pl-PL" b="1" dirty="0"/>
              <a:t> (2)</a:t>
            </a:r>
            <a:r>
              <a:rPr lang="pl-PL" altLang="pl-PL" dirty="0"/>
              <a:t/>
            </a:r>
            <a:br>
              <a:rPr lang="pl-PL" altLang="pl-PL" dirty="0"/>
            </a:b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subTitle" idx="1"/>
          </p:nvPr>
        </p:nvSpPr>
        <p:spPr>
          <a:xfrm>
            <a:off x="832757" y="1540565"/>
            <a:ext cx="7772400" cy="4152311"/>
          </a:xfrm>
        </p:spPr>
        <p:txBody>
          <a:bodyPr>
            <a:normAutofit fontScale="52500" lnSpcReduction="20000"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lang="pl-PL" altLang="pl-PL" sz="4600" b="1" dirty="0">
                <a:solidFill>
                  <a:schemeClr val="tx2"/>
                </a:solidFill>
              </a:rPr>
              <a:t>Projekty składane w ramach priorytetu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pl-PL" sz="3000" b="1" dirty="0">
                <a:solidFill>
                  <a:schemeClr val="tx2"/>
                </a:solidFill>
              </a:rPr>
              <a:t>Zmniejszenie hałasu taboru kolejowego poprzez modernizację istniejącego taboru towarowego: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pl-PL" altLang="pl-PL" sz="3000" dirty="0"/>
              <a:t>modernizacja posiadanego towarowego taboru kolejowego,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pl-PL" altLang="pl-PL" sz="3000" dirty="0"/>
              <a:t>wymiana żeliwnych wkładek hamulcowych na kompozytowe (LL),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pl-PL" altLang="pl-PL" sz="3000" dirty="0"/>
              <a:t>rekomendowana modernizacja przynajmniej 2000 wagonów w ramach jednego projektu,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pl-PL" sz="3000" dirty="0"/>
              <a:t>Po zmodernizowaniu wagony powinny pozostawać w eksploatacji w UE przez co najmniej 6 lat, co odpowiada standardowemu cyklowi utrzymania.</a:t>
            </a:r>
          </a:p>
        </p:txBody>
      </p:sp>
    </p:spTree>
    <p:extLst>
      <p:ext uri="{BB962C8B-B14F-4D97-AF65-F5344CB8AC3E}">
        <p14:creationId xmlns:p14="http://schemas.microsoft.com/office/powerpoint/2010/main" val="1780371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ytuł 1">
            <a:extLst>
              <a:ext uri="{FF2B5EF4-FFF2-40B4-BE49-F238E27FC236}">
                <a16:creationId xmlns:a16="http://schemas.microsoft.com/office/drawing/2014/main" xmlns="" id="{93259DE8-068C-4E5D-9C31-8050E8CD9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725" y="804863"/>
            <a:ext cx="5616575" cy="7720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altLang="pl-PL" sz="2000" b="1" dirty="0"/>
              <a:t>Nabór wniosków w sektorze Transport w roku 2019 - harmonogram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55A84576-F051-453F-8EE2-19EDEF39C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510452"/>
              </p:ext>
            </p:extLst>
          </p:nvPr>
        </p:nvGraphicFramePr>
        <p:xfrm>
          <a:off x="494981" y="2288568"/>
          <a:ext cx="7950930" cy="3370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1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9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338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 stycznia 2018 r.</a:t>
                      </a:r>
                      <a:endParaRPr lang="pl-PL" sz="11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8572" marR="68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Otwarcie naboru – możliwość aplikowania o środki CEF</a:t>
                      </a:r>
                      <a:endParaRPr lang="pl-PL" sz="11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8572" marR="6857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17 stycznia 2019 r. </a:t>
                      </a:r>
                      <a:endParaRPr lang="pl-PL" sz="11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8572" marR="68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Wirtualny dzień informacyjny zorganizowany przez Komisję Europejską</a:t>
                      </a:r>
                      <a:endParaRPr lang="pl-PL" sz="11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8572" marR="6857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do 30 stycznia 2019 r.</a:t>
                      </a:r>
                      <a:endParaRPr lang="pl-PL" sz="11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8572" marR="68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Przedstawienie propozycji projektów do Ministerstwa Inwestycji i Rozwoju</a:t>
                      </a:r>
                      <a:endParaRPr lang="pl-PL" sz="11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8572" marR="6857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53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1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do 11 marca 2019 r. </a:t>
                      </a:r>
                      <a:endParaRPr lang="pl-PL" sz="11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8572" marR="68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1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Złożenie wniosków o dofinansowanie do Ministerstwa Inwestycji i Rozwoju</a:t>
                      </a:r>
                      <a:endParaRPr lang="pl-PL" sz="11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8572" marR="6857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5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12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24 kwietnia 2019 r. godz. 17.00 </a:t>
                      </a:r>
                    </a:p>
                  </a:txBody>
                  <a:tcPr marL="68572" marR="68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1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Ostateczny termin składania wniosków do Komisji Europejskiej</a:t>
                      </a:r>
                      <a:endParaRPr lang="pl-PL" sz="11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8572" marR="6857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87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12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2 maja 2019 r. godz. 17.00</a:t>
                      </a:r>
                    </a:p>
                  </a:txBody>
                  <a:tcPr marL="68572" marR="68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11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/>
                          <a:ea typeface="Arial Unicode MS"/>
                          <a:cs typeface="Arial Unicode MS"/>
                        </a:rPr>
                        <a:t>Ostateczny termin składania tłumaczeń na język angielski wniosków do Komisji Europejskiej</a:t>
                      </a:r>
                    </a:p>
                  </a:txBody>
                  <a:tcPr marL="68572" marR="6857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12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6 czerwca 2019 r. </a:t>
                      </a:r>
                    </a:p>
                  </a:txBody>
                  <a:tcPr marL="68572" marR="68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11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Złożenie wniosków o refundację kosztów tłumaczenia wniosków do Komisji Europejskiej (do 2000,00 EUR za wniosek)</a:t>
                      </a:r>
                    </a:p>
                  </a:txBody>
                  <a:tcPr marL="68572" marR="6857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maj – lipiec 2019 r.</a:t>
                      </a:r>
                      <a:endParaRPr lang="pl-PL" sz="11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8572" marR="68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Ocena wniosków przez Komisję Europejską</a:t>
                      </a:r>
                      <a:endParaRPr lang="pl-PL" sz="11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8572" marR="6857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28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wrzesień 2019 r.</a:t>
                      </a:r>
                      <a:endParaRPr lang="pl-PL" sz="11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8572" marR="68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Decyzja o przyznaniu dofinansowania  </a:t>
                      </a:r>
                      <a:endParaRPr lang="pl-PL" sz="11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8572" marR="6857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ytuł 1">
            <a:extLst>
              <a:ext uri="{FF2B5EF4-FFF2-40B4-BE49-F238E27FC236}">
                <a16:creationId xmlns:a16="http://schemas.microsoft.com/office/drawing/2014/main" xmlns="" id="{CF5C85AA-D03B-4432-986C-595B759B6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75" y="647700"/>
            <a:ext cx="4675188" cy="511175"/>
          </a:xfrm>
        </p:spPr>
        <p:txBody>
          <a:bodyPr/>
          <a:lstStyle/>
          <a:p>
            <a:r>
              <a:rPr lang="pl-PL" altLang="pl-PL">
                <a:latin typeface="Arial Narrow" panose="020B0606020202030204" pitchFamily="34" charset="0"/>
              </a:rPr>
              <a:t>Rola Ministerstwa Inwestycji i Rozwoju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xmlns="" id="{60D5A374-D21A-4D78-9D02-342486DD4CD1}"/>
              </a:ext>
            </a:extLst>
          </p:cNvPr>
          <p:cNvSpPr txBox="1">
            <a:spLocks/>
          </p:cNvSpPr>
          <p:nvPr/>
        </p:nvSpPr>
        <p:spPr>
          <a:xfrm>
            <a:off x="281243" y="1019073"/>
            <a:ext cx="8075613" cy="25991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endParaRPr lang="pl-PL" altLang="pl-PL" sz="16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altLang="pl-PL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Na etapie naboru wniosków Ministerstwo Inwestycji i Rozwoju: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prowadzi wstępną  weryfikację projektów pod kątem ich zgodności z wymogami konkursowymi w procesie weryfikacji uczestniczyć mogą również ministerstwa odpowiedzialne za poszczególne obszary tematycznie, w których zgłoszone zostały projekty oraz Centrum Unijnych Projektów Transportowych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akceptuje wnioski o dofinansowanie, które pozytywnie przeszły etap weryfikacji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C221B1B7-D121-46E9-BE9D-D4E63FDC358D}"/>
              </a:ext>
            </a:extLst>
          </p:cNvPr>
          <p:cNvSpPr/>
          <p:nvPr/>
        </p:nvSpPr>
        <p:spPr>
          <a:xfrm>
            <a:off x="1003721" y="4758301"/>
            <a:ext cx="1032005" cy="893212"/>
          </a:xfrm>
          <a:prstGeom prst="rect">
            <a:avLst/>
          </a:prstGeom>
          <a:solidFill>
            <a:srgbClr val="F75E21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WAŻNE! 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Prostokąt z rogami zaokrąglonymi po przekątnej 4">
            <a:extLst>
              <a:ext uri="{FF2B5EF4-FFF2-40B4-BE49-F238E27FC236}">
                <a16:creationId xmlns:a16="http://schemas.microsoft.com/office/drawing/2014/main" xmlns="" id="{796C9A4A-5536-42D6-A173-903350B2F500}"/>
              </a:ext>
            </a:extLst>
          </p:cNvPr>
          <p:cNvSpPr/>
          <p:nvPr/>
        </p:nvSpPr>
        <p:spPr>
          <a:xfrm>
            <a:off x="2194346" y="4758301"/>
            <a:ext cx="6288833" cy="942390"/>
          </a:xfrm>
          <a:prstGeom prst="round2Diag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pl-PL" altLang="pl-PL" b="1" dirty="0">
                <a:solidFill>
                  <a:schemeClr val="bg1"/>
                </a:solidFill>
              </a:rPr>
              <a:t>Wnioski nie posiadające tej akceptacji nie będą oceniane przez Komisję Europejską!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4941C00-8CE3-483A-B122-53CD0C933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194" y="1009743"/>
            <a:ext cx="8075613" cy="2599198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endParaRPr lang="pl-PL" altLang="pl-PL" sz="16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pl-PL" altLang="pl-PL" b="1" dirty="0">
                <a:solidFill>
                  <a:srgbClr val="002060"/>
                </a:solidFill>
              </a:rPr>
              <a:t>Na późniejszych etapach Ministerstwo Inwestycji i Rozwoju: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uczestniczy w procesie przygotowania projektu umowy zawieranej z KE/INEA (Grant Agreement) oraz w procesie wprowadzania zmian do tej umowy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podpisuje z beneficjentem umowę o dofinansowanie/o współpracy na poziomie krajowym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monitoruje proces wdrażania projektów  i prawidłowość wydatkowania przyznanych beneficjentowi środków  CEF, m.in. poprzez weryfikację i akceptację na poziomie krajowym: raportów rocznych, wniosków o płatność okresową, wniosków o płatność końcową, informacji kwartalnych</a:t>
            </a:r>
          </a:p>
        </p:txBody>
      </p:sp>
      <p:sp>
        <p:nvSpPr>
          <p:cNvPr id="16387" name="Tytuł 1">
            <a:extLst>
              <a:ext uri="{FF2B5EF4-FFF2-40B4-BE49-F238E27FC236}">
                <a16:creationId xmlns:a16="http://schemas.microsoft.com/office/drawing/2014/main" xmlns="" id="{CF5C85AA-D03B-4432-986C-595B759B6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75" y="647700"/>
            <a:ext cx="4675188" cy="511175"/>
          </a:xfrm>
        </p:spPr>
        <p:txBody>
          <a:bodyPr>
            <a:normAutofit fontScale="90000"/>
          </a:bodyPr>
          <a:lstStyle/>
          <a:p>
            <a:r>
              <a:rPr lang="pl-PL" altLang="pl-PL" dirty="0"/>
              <a:t>Rola Ministerstwa Inwestycji i Rozwoju</a:t>
            </a:r>
          </a:p>
        </p:txBody>
      </p:sp>
    </p:spTree>
    <p:extLst>
      <p:ext uri="{BB962C8B-B14F-4D97-AF65-F5344CB8AC3E}">
        <p14:creationId xmlns:p14="http://schemas.microsoft.com/office/powerpoint/2010/main" val="2911776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1357BAB-5074-4300-9F0A-B87E280D0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193" y="2227571"/>
            <a:ext cx="8075613" cy="2718056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defRPr/>
            </a:pPr>
            <a:r>
              <a:rPr lang="pl-PL" altLang="pl-PL" sz="2000" b="1" dirty="0">
                <a:solidFill>
                  <a:srgbClr val="002060"/>
                </a:solidFill>
              </a:rPr>
              <a:t>Na etapie naboru wniosków Centrum Unijnych Projektów Transportowych:</a:t>
            </a:r>
            <a:r>
              <a:rPr lang="pl-PL" altLang="pl-PL" sz="20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pl-PL" altLang="pl-PL" sz="20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pl-PL" altLang="pl-PL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0" indent="-285750" algn="just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Weryfikuje wnioski </a:t>
            </a:r>
            <a:r>
              <a:rPr lang="pl-PL" altLang="pl-PL" sz="2000" u="sng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w obszarach wskazanych przez </a:t>
            </a:r>
            <a:r>
              <a:rPr lang="pl-PL" altLang="pl-PL" sz="2000" u="sng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MIiR</a:t>
            </a:r>
            <a:r>
              <a:rPr lang="pl-PL" altLang="pl-PL" sz="20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(m.in. w zakresie ochrony środowiska, zamówień publicznych, pomocy publicznej, wykonalności projektu pod kątem finansowym i technicznym, w tym AKK)</a:t>
            </a:r>
            <a:endParaRPr lang="pl-PL" altLang="pl-PL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363" name="Tytuł 1">
            <a:extLst>
              <a:ext uri="{FF2B5EF4-FFF2-40B4-BE49-F238E27FC236}">
                <a16:creationId xmlns:a16="http://schemas.microsoft.com/office/drawing/2014/main" xmlns="" id="{C6EA0055-621E-4461-8FDD-9A68444A5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75" y="647701"/>
            <a:ext cx="5462588" cy="5746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pl-PL" sz="2000" b="1" dirty="0"/>
              <a:t>Rola Centrum Unijnych Projektów Transportowych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7838C7-C4A7-4AD0-8F5D-3D8AF1190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6" y="876300"/>
            <a:ext cx="5718963" cy="664266"/>
          </a:xfrm>
        </p:spPr>
        <p:txBody>
          <a:bodyPr>
            <a:normAutofit fontScale="90000"/>
          </a:bodyPr>
          <a:lstStyle/>
          <a:p>
            <a:r>
              <a:rPr lang="pl-PL" dirty="0"/>
              <a:t>Instrument „Łącząc Europę” w sektorze transportu w Polsce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xmlns="" id="{325A8E22-983B-4FC2-AA63-3F2960B83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212067"/>
              </p:ext>
            </p:extLst>
          </p:nvPr>
        </p:nvGraphicFramePr>
        <p:xfrm>
          <a:off x="468595" y="1785369"/>
          <a:ext cx="7141572" cy="455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1984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1357BAB-5074-4300-9F0A-B87E280D0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386" y="1809417"/>
            <a:ext cx="8540982" cy="3475139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pl-PL" altLang="pl-PL" sz="2000" b="1" dirty="0">
                <a:solidFill>
                  <a:srgbClr val="002060"/>
                </a:solidFill>
              </a:rPr>
              <a:t>Na późniejszych etapach Centrum Unijnych Projektów Transportowych: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altLang="pl-PL" sz="2000" dirty="0"/>
              <a:t>uczestniczy w procesie przygotowania projektu umowy zawieranej z KE/INEA</a:t>
            </a:r>
            <a:br>
              <a:rPr lang="pl-PL" altLang="pl-PL" sz="2000" dirty="0"/>
            </a:br>
            <a:r>
              <a:rPr lang="pl-PL" altLang="pl-PL" sz="2000" dirty="0"/>
              <a:t>(Grant Agreement) oraz  w procesie wprowadzania do niej zmian,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altLang="pl-PL" sz="2000" dirty="0"/>
              <a:t>jest jedną ze stron podpisywanej z beneficjentem umowy o dofinansowanie/o współpracy na poziomie krajowym,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altLang="pl-PL" sz="2000" dirty="0"/>
              <a:t>monitoruje prawidłowość realizacji projektu, m.in. poprzez: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i="1" dirty="0"/>
              <a:t>weryfikację poniesionych przez beneficjanta wydatków kwalifikowalnych ujętych we wnioskach o płatność,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i="1" dirty="0"/>
              <a:t>kontrolę prawidłowości przeprowadzania procedury zamówień publicznych,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i="1" dirty="0"/>
              <a:t>kontrole na miejscu realizacji projektu,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i="1" dirty="0"/>
              <a:t>audyt finansowy dla wskazanych projektów (zgodnie z zapisami Grant Agreement).</a:t>
            </a:r>
          </a:p>
        </p:txBody>
      </p:sp>
      <p:sp>
        <p:nvSpPr>
          <p:cNvPr id="15363" name="Tytuł 1">
            <a:extLst>
              <a:ext uri="{FF2B5EF4-FFF2-40B4-BE49-F238E27FC236}">
                <a16:creationId xmlns:a16="http://schemas.microsoft.com/office/drawing/2014/main" xmlns="" id="{C6EA0055-621E-4461-8FDD-9A68444A5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75" y="647701"/>
            <a:ext cx="5462588" cy="5746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pl-PL" sz="2000" b="1" dirty="0"/>
              <a:t>Rola Centrum Unijnych Projektów Transportowych</a:t>
            </a:r>
          </a:p>
        </p:txBody>
      </p:sp>
    </p:spTree>
    <p:extLst>
      <p:ext uri="{BB962C8B-B14F-4D97-AF65-F5344CB8AC3E}">
        <p14:creationId xmlns:p14="http://schemas.microsoft.com/office/powerpoint/2010/main" val="3160014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b="1" dirty="0"/>
              <a:t>Źródła informacji o konkursie</a:t>
            </a:r>
            <a:endParaRPr lang="pl-PL" dirty="0"/>
          </a:p>
        </p:txBody>
      </p:sp>
      <p:pic>
        <p:nvPicPr>
          <p:cNvPr id="4" name="Picture 4" descr="C:\Users\Dorota_Bielawska\AppData\Local\Microsoft\Windows\Temporary Internet Files\Content.IE5\2DZJXHHQ\480px-Info_icon_002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2374900"/>
            <a:ext cx="1897062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tytuł 2"/>
          <p:cNvSpPr txBox="1">
            <a:spLocks/>
          </p:cNvSpPr>
          <p:nvPr/>
        </p:nvSpPr>
        <p:spPr bwMode="auto">
          <a:xfrm>
            <a:off x="2867801" y="1849438"/>
            <a:ext cx="5382435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spcBef>
                <a:spcPts val="1200"/>
              </a:spcBef>
              <a:buClr>
                <a:srgbClr val="3D67B1"/>
              </a:buClr>
              <a:buSzPct val="150000"/>
              <a:buFont typeface="Arial" charset="0"/>
              <a:buChar char="•"/>
            </a:pPr>
            <a:r>
              <a:rPr lang="pl-PL" altLang="pl-PL" sz="1900" b="1" dirty="0"/>
              <a:t>strona internetowa konkursu w serwisie Komisji Europejskiej </a:t>
            </a:r>
            <a:r>
              <a:rPr lang="pl-PL" altLang="pl-PL" sz="1600" i="1" dirty="0"/>
              <a:t>(dokumenty konkursowe, w tym Zaproszenie konkursowe, Program Roczny, formularz wniosku cz. A, B, C i D oraz Guide for </a:t>
            </a:r>
            <a:r>
              <a:rPr lang="pl-PL" altLang="pl-PL" sz="1600" i="1" dirty="0" err="1"/>
              <a:t>Applicants</a:t>
            </a:r>
            <a:r>
              <a:rPr lang="pl-PL" altLang="pl-PL" sz="1600" i="1" dirty="0"/>
              <a:t>, a także odpowiednie rozporządzenia, wzór GA oraz sekcja FAQ) </a:t>
            </a:r>
            <a:r>
              <a:rPr lang="pl-PL" altLang="pl-PL" sz="1900" dirty="0"/>
              <a:t> </a:t>
            </a:r>
            <a:r>
              <a:rPr lang="pl-PL" altLang="pl-PL" sz="1900" dirty="0">
                <a:hlinkClick r:id="rId3"/>
              </a:rPr>
              <a:t>https://ec.europa.eu/inea/en/connecting-europe-facility/cef-transport/apply-funding/2019-cef-transport-call-proposals</a:t>
            </a:r>
            <a:endParaRPr lang="pl-PL" altLang="pl-PL" sz="1900" dirty="0"/>
          </a:p>
          <a:p>
            <a:pPr marL="457200" indent="-457200" eaLnBrk="1" hangingPunct="1">
              <a:spcBef>
                <a:spcPts val="1200"/>
              </a:spcBef>
              <a:buClr>
                <a:srgbClr val="3D67B1"/>
              </a:buClr>
              <a:buSzPct val="150000"/>
              <a:buFont typeface="Arial" charset="0"/>
              <a:buChar char="•"/>
            </a:pPr>
            <a:r>
              <a:rPr lang="pl-PL" altLang="pl-PL" sz="1900" b="1" dirty="0"/>
              <a:t>podstrona internetowa w serwisie Funduszy Europejskich </a:t>
            </a:r>
            <a:r>
              <a:rPr lang="pl-PL" altLang="pl-PL" sz="1600" i="1" dirty="0"/>
              <a:t>(najważniejsze informacje o naborze)</a:t>
            </a:r>
            <a:r>
              <a:rPr lang="pl-PL" altLang="pl-PL" sz="1900" dirty="0"/>
              <a:t>   </a:t>
            </a:r>
            <a:r>
              <a:rPr lang="pl-PL" altLang="pl-PL" sz="1900" dirty="0">
                <a:hlinkClick r:id="rId4"/>
              </a:rPr>
              <a:t>http://cef.gov.pl</a:t>
            </a:r>
            <a:endParaRPr lang="pl-PL" altLang="pl-PL" sz="1900" dirty="0"/>
          </a:p>
          <a:p>
            <a:pPr marL="457200" indent="-457200" eaLnBrk="1" hangingPunct="1">
              <a:spcBef>
                <a:spcPts val="1200"/>
              </a:spcBef>
              <a:buClr>
                <a:srgbClr val="3D67B1"/>
              </a:buClr>
              <a:buSzPct val="150000"/>
              <a:buFont typeface="Arial" charset="0"/>
              <a:buChar char="•"/>
            </a:pPr>
            <a:r>
              <a:rPr lang="pl-PL" altLang="pl-PL" sz="1900" b="1" dirty="0"/>
              <a:t>Departament Programów Infrastrukturalnych w Ministerstwie Inwestycji i Rozwoju</a:t>
            </a:r>
          </a:p>
        </p:txBody>
      </p:sp>
    </p:spTree>
    <p:extLst>
      <p:ext uri="{BB962C8B-B14F-4D97-AF65-F5344CB8AC3E}">
        <p14:creationId xmlns:p14="http://schemas.microsoft.com/office/powerpoint/2010/main" val="3396485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>
            <a:extLst>
              <a:ext uri="{FF2B5EF4-FFF2-40B4-BE49-F238E27FC236}">
                <a16:creationId xmlns:a16="http://schemas.microsoft.com/office/drawing/2014/main" xmlns="" id="{7DA3BC54-35E6-4612-807F-889CC7BEB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933950"/>
            <a:ext cx="5718175" cy="571500"/>
          </a:xfrm>
        </p:spPr>
        <p:txBody>
          <a:bodyPr/>
          <a:lstStyle/>
          <a:p>
            <a:pPr eaLnBrk="1" hangingPunct="1"/>
            <a:r>
              <a:rPr lang="pl-PL" altLang="pl-PL" dirty="0">
                <a:latin typeface="Arial Narrow" panose="020B0606020202030204" pitchFamily="34" charset="0"/>
              </a:rPr>
              <a:t>Dziękuję za uwagę!</a:t>
            </a:r>
            <a:br>
              <a:rPr lang="pl-PL" altLang="pl-PL" dirty="0">
                <a:latin typeface="Arial Narrow" panose="020B0606020202030204" pitchFamily="34" charset="0"/>
              </a:rPr>
            </a:br>
            <a:endParaRPr lang="en-US" altLang="pl-PL" sz="20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E089B9F-57AC-483F-9E50-CC6EDC8AD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876300"/>
            <a:ext cx="5615668" cy="664266"/>
          </a:xfrm>
        </p:spPr>
        <p:txBody>
          <a:bodyPr>
            <a:normAutofit fontScale="90000"/>
          </a:bodyPr>
          <a:lstStyle/>
          <a:p>
            <a:r>
              <a:rPr lang="pl-PL" dirty="0"/>
              <a:t>Instrument „Łącząc Europę” w sektorze transportu w Polsce</a:t>
            </a:r>
          </a:p>
        </p:txBody>
      </p:sp>
      <p:grpSp>
        <p:nvGrpSpPr>
          <p:cNvPr id="6" name="Grupa 27">
            <a:extLst>
              <a:ext uri="{FF2B5EF4-FFF2-40B4-BE49-F238E27FC236}">
                <a16:creationId xmlns:a16="http://schemas.microsoft.com/office/drawing/2014/main" xmlns="" id="{54DFE2CF-E672-4E31-BE74-FC4438A62652}"/>
              </a:ext>
            </a:extLst>
          </p:cNvPr>
          <p:cNvGrpSpPr>
            <a:grpSpLocks/>
          </p:cNvGrpSpPr>
          <p:nvPr/>
        </p:nvGrpSpPr>
        <p:grpSpPr bwMode="auto">
          <a:xfrm>
            <a:off x="6094252" y="2389085"/>
            <a:ext cx="1984375" cy="1489075"/>
            <a:chOff x="5954870" y="3196717"/>
            <a:chExt cx="2478257" cy="1488005"/>
          </a:xfrm>
        </p:grpSpPr>
        <p:sp>
          <p:nvSpPr>
            <p:cNvPr id="7" name="pole tekstowe 9">
              <a:extLst>
                <a:ext uri="{FF2B5EF4-FFF2-40B4-BE49-F238E27FC236}">
                  <a16:creationId xmlns:a16="http://schemas.microsoft.com/office/drawing/2014/main" xmlns="" id="{0A5D9896-FDE6-4C2A-9336-EAE9C9884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3758" y="3196717"/>
              <a:ext cx="18812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400" b="1" dirty="0">
                  <a:solidFill>
                    <a:srgbClr val="0B4F9D"/>
                  </a:solidFill>
                </a:rPr>
                <a:t>Projekty drogowe</a:t>
              </a:r>
              <a:endParaRPr lang="pl-PL" altLang="pl-PL" sz="1400" dirty="0">
                <a:solidFill>
                  <a:srgbClr val="0B4F9D"/>
                </a:solidFill>
              </a:endParaRPr>
            </a:p>
          </p:txBody>
        </p:sp>
        <p:sp>
          <p:nvSpPr>
            <p:cNvPr id="8" name="pole tekstowe 11">
              <a:extLst>
                <a:ext uri="{FF2B5EF4-FFF2-40B4-BE49-F238E27FC236}">
                  <a16:creationId xmlns:a16="http://schemas.microsoft.com/office/drawing/2014/main" xmlns="" id="{9441EC89-7AA1-4379-A81F-C9D9F0393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3758" y="3566049"/>
              <a:ext cx="19893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400" b="1" dirty="0">
                  <a:solidFill>
                    <a:srgbClr val="0B4F9D"/>
                  </a:solidFill>
                </a:rPr>
                <a:t>Projekty kolejowe</a:t>
              </a:r>
              <a:endParaRPr lang="pl-PL" altLang="pl-PL" sz="1400" dirty="0">
                <a:solidFill>
                  <a:srgbClr val="0B4F9D"/>
                </a:solidFill>
              </a:endParaRPr>
            </a:p>
          </p:txBody>
        </p:sp>
        <p:sp>
          <p:nvSpPr>
            <p:cNvPr id="9" name="pole tekstowe 12">
              <a:extLst>
                <a:ext uri="{FF2B5EF4-FFF2-40B4-BE49-F238E27FC236}">
                  <a16:creationId xmlns:a16="http://schemas.microsoft.com/office/drawing/2014/main" xmlns="" id="{0AE0E855-2ACD-4AED-8965-8EC2CA02A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3760" y="3968242"/>
              <a:ext cx="19893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400" b="1" dirty="0">
                  <a:solidFill>
                    <a:srgbClr val="0B4F9D"/>
                  </a:solidFill>
                </a:rPr>
                <a:t>Projekty morskie</a:t>
              </a:r>
              <a:endParaRPr lang="pl-PL" altLang="pl-PL" sz="1400" dirty="0">
                <a:solidFill>
                  <a:srgbClr val="0B4F9D"/>
                </a:solidFill>
              </a:endParaRPr>
            </a:p>
          </p:txBody>
        </p:sp>
        <p:cxnSp>
          <p:nvCxnSpPr>
            <p:cNvPr id="10" name="Łącznik prostoliniowy 16">
              <a:extLst>
                <a:ext uri="{FF2B5EF4-FFF2-40B4-BE49-F238E27FC236}">
                  <a16:creationId xmlns:a16="http://schemas.microsoft.com/office/drawing/2014/main" xmlns="" id="{0DD0113A-BAC7-4615-8E8B-ACD12FA08EC0}"/>
                </a:ext>
              </a:extLst>
            </p:cNvPr>
            <p:cNvCxnSpPr/>
            <p:nvPr/>
          </p:nvCxnSpPr>
          <p:spPr>
            <a:xfrm>
              <a:off x="5954870" y="3380735"/>
              <a:ext cx="396521" cy="0"/>
            </a:xfrm>
            <a:prstGeom prst="line">
              <a:avLst/>
            </a:prstGeom>
            <a:ln w="57150">
              <a:solidFill>
                <a:srgbClr val="7D23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oliniowy 17">
              <a:extLst>
                <a:ext uri="{FF2B5EF4-FFF2-40B4-BE49-F238E27FC236}">
                  <a16:creationId xmlns:a16="http://schemas.microsoft.com/office/drawing/2014/main" xmlns="" id="{9F708102-B088-4C44-8C35-8155B040BE0F}"/>
                </a:ext>
              </a:extLst>
            </p:cNvPr>
            <p:cNvCxnSpPr/>
            <p:nvPr/>
          </p:nvCxnSpPr>
          <p:spPr>
            <a:xfrm>
              <a:off x="5954870" y="3750356"/>
              <a:ext cx="396521" cy="0"/>
            </a:xfrm>
            <a:prstGeom prst="line">
              <a:avLst/>
            </a:prstGeom>
            <a:ln w="57150">
              <a:solidFill>
                <a:srgbClr val="3E75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ipsa 21">
              <a:extLst>
                <a:ext uri="{FF2B5EF4-FFF2-40B4-BE49-F238E27FC236}">
                  <a16:creationId xmlns:a16="http://schemas.microsoft.com/office/drawing/2014/main" xmlns="" id="{5CD3301F-9018-4E87-B901-5F1EFA7689E7}"/>
                </a:ext>
              </a:extLst>
            </p:cNvPr>
            <p:cNvSpPr/>
            <p:nvPr/>
          </p:nvSpPr>
          <p:spPr>
            <a:xfrm>
              <a:off x="6069861" y="4072387"/>
              <a:ext cx="134817" cy="107872"/>
            </a:xfrm>
            <a:prstGeom prst="ellipse">
              <a:avLst/>
            </a:prstGeom>
            <a:solidFill>
              <a:srgbClr val="0090F5"/>
            </a:solidFill>
            <a:ln>
              <a:solidFill>
                <a:srgbClr val="009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400" dirty="0">
                <a:solidFill>
                  <a:srgbClr val="0B4F9D"/>
                </a:solidFill>
              </a:endParaRPr>
            </a:p>
          </p:txBody>
        </p:sp>
        <p:cxnSp>
          <p:nvCxnSpPr>
            <p:cNvPr id="13" name="Łącznik prostoliniowy 24">
              <a:extLst>
                <a:ext uri="{FF2B5EF4-FFF2-40B4-BE49-F238E27FC236}">
                  <a16:creationId xmlns:a16="http://schemas.microsoft.com/office/drawing/2014/main" xmlns="" id="{8858880A-2771-4198-8D63-B9D9112489C9}"/>
                </a:ext>
              </a:extLst>
            </p:cNvPr>
            <p:cNvCxnSpPr/>
            <p:nvPr/>
          </p:nvCxnSpPr>
          <p:spPr>
            <a:xfrm>
              <a:off x="5954870" y="4494359"/>
              <a:ext cx="396521" cy="0"/>
            </a:xfrm>
            <a:prstGeom prst="line">
              <a:avLst/>
            </a:prstGeom>
            <a:ln w="19050">
              <a:solidFill>
                <a:srgbClr val="7D23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oliniowy 25">
              <a:extLst>
                <a:ext uri="{FF2B5EF4-FFF2-40B4-BE49-F238E27FC236}">
                  <a16:creationId xmlns:a16="http://schemas.microsoft.com/office/drawing/2014/main" xmlns="" id="{D234463E-6D16-4A59-9592-61AE94A6AB82}"/>
                </a:ext>
              </a:extLst>
            </p:cNvPr>
            <p:cNvCxnSpPr/>
            <p:nvPr/>
          </p:nvCxnSpPr>
          <p:spPr>
            <a:xfrm>
              <a:off x="5954870" y="4594299"/>
              <a:ext cx="396521" cy="0"/>
            </a:xfrm>
            <a:prstGeom prst="line">
              <a:avLst/>
            </a:prstGeom>
            <a:ln w="19050">
              <a:solidFill>
                <a:srgbClr val="8BA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 tekstowe 26">
              <a:extLst>
                <a:ext uri="{FF2B5EF4-FFF2-40B4-BE49-F238E27FC236}">
                  <a16:creationId xmlns:a16="http://schemas.microsoft.com/office/drawing/2014/main" xmlns="" id="{358BEEA1-E755-4079-8EC5-8DBC2B108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3761" y="4376945"/>
              <a:ext cx="19893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400">
                  <a:solidFill>
                    <a:srgbClr val="0B4F9D"/>
                  </a:solidFill>
                </a:rPr>
                <a:t>TEN-T</a:t>
              </a:r>
            </a:p>
          </p:txBody>
        </p:sp>
      </p:grpSp>
      <p:sp>
        <p:nvSpPr>
          <p:cNvPr id="27" name="pole tekstowe 26">
            <a:extLst>
              <a:ext uri="{FF2B5EF4-FFF2-40B4-BE49-F238E27FC236}">
                <a16:creationId xmlns:a16="http://schemas.microsoft.com/office/drawing/2014/main" xmlns="" id="{D6AACDE8-3ED5-4D45-84BD-4FFBAF661B16}"/>
              </a:ext>
            </a:extLst>
          </p:cNvPr>
          <p:cNvSpPr txBox="1"/>
          <p:nvPr/>
        </p:nvSpPr>
        <p:spPr>
          <a:xfrm>
            <a:off x="5914864" y="4063897"/>
            <a:ext cx="2398713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rgbClr val="0B4F9D"/>
                </a:solidFill>
                <a:latin typeface="+mn-lt"/>
                <a:cs typeface="+mn-cs"/>
              </a:rPr>
              <a:t>…i pozostałe projekty: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400" b="1" dirty="0">
                <a:solidFill>
                  <a:srgbClr val="0B4F9D"/>
                </a:solidFill>
                <a:latin typeface="+mn-lt"/>
                <a:cs typeface="+mn-cs"/>
              </a:rPr>
              <a:t>SESAR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400" b="1" dirty="0">
                <a:solidFill>
                  <a:srgbClr val="0B4F9D"/>
                </a:solidFill>
                <a:latin typeface="+mn-lt"/>
                <a:cs typeface="+mn-cs"/>
              </a:rPr>
              <a:t>ITS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400" b="1" dirty="0">
                <a:solidFill>
                  <a:srgbClr val="0B4F9D"/>
                </a:solidFill>
                <a:latin typeface="+mn-lt"/>
                <a:cs typeface="+mn-cs"/>
              </a:rPr>
              <a:t>ETCS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400" b="1" dirty="0">
                <a:solidFill>
                  <a:srgbClr val="0B4F9D"/>
                </a:solidFill>
                <a:latin typeface="+mn-lt"/>
                <a:cs typeface="+mn-cs"/>
              </a:rPr>
              <a:t>Paliwa alternatywne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400" b="1" dirty="0">
                <a:solidFill>
                  <a:srgbClr val="0B4F9D"/>
                </a:solidFill>
                <a:latin typeface="+mn-lt"/>
                <a:cs typeface="+mn-cs"/>
              </a:rPr>
              <a:t>Transport Intermodalny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400" b="1" dirty="0">
                <a:solidFill>
                  <a:srgbClr val="0B4F9D"/>
                </a:solidFill>
                <a:latin typeface="+mn-lt"/>
                <a:cs typeface="+mn-cs"/>
              </a:rPr>
              <a:t>Transport miejski</a:t>
            </a:r>
          </a:p>
        </p:txBody>
      </p:sp>
      <p:pic>
        <p:nvPicPr>
          <p:cNvPr id="17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4"/>
          <a:stretch>
            <a:fillRect/>
          </a:stretch>
        </p:blipFill>
        <p:spPr bwMode="auto">
          <a:xfrm>
            <a:off x="830424" y="1763012"/>
            <a:ext cx="4528158" cy="435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4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E1082F5-52D8-429F-9F29-6267D5C21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876300"/>
            <a:ext cx="5615668" cy="664266"/>
          </a:xfrm>
        </p:spPr>
        <p:txBody>
          <a:bodyPr>
            <a:normAutofit/>
          </a:bodyPr>
          <a:lstStyle/>
          <a:p>
            <a:r>
              <a:rPr lang="pl-PL" dirty="0"/>
              <a:t>Nabór wniosków o dofinansowanie CEF </a:t>
            </a:r>
          </a:p>
        </p:txBody>
      </p:sp>
      <p:sp>
        <p:nvSpPr>
          <p:cNvPr id="5" name="Prostokąt zaokrąglony 19">
            <a:extLst>
              <a:ext uri="{FF2B5EF4-FFF2-40B4-BE49-F238E27FC236}">
                <a16:creationId xmlns:a16="http://schemas.microsoft.com/office/drawing/2014/main" xmlns="" id="{0BC33FDB-3545-431A-B2D8-399405B6A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315" y="2093151"/>
            <a:ext cx="6366352" cy="4857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pl-PL" sz="2000" b="1" dirty="0">
                <a:solidFill>
                  <a:srgbClr val="29265B"/>
                </a:solidFill>
              </a:rPr>
              <a:t>Proces preselekcji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B6EEAE72-1589-4FBD-B31A-BEEF040A5115}"/>
              </a:ext>
            </a:extLst>
          </p:cNvPr>
          <p:cNvSpPr/>
          <p:nvPr/>
        </p:nvSpPr>
        <p:spPr>
          <a:xfrm>
            <a:off x="630315" y="3117829"/>
            <a:ext cx="71961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+mn-lt"/>
              </a:rPr>
              <a:t>prowadzony przez Ministerstwo Inwestycji i Rozwoju (</a:t>
            </a:r>
            <a:r>
              <a:rPr lang="pl-PL" sz="2000" dirty="0" err="1">
                <a:latin typeface="+mn-lt"/>
              </a:rPr>
              <a:t>MIiR</a:t>
            </a:r>
            <a:r>
              <a:rPr lang="pl-PL" sz="2000" dirty="0">
                <a:latin typeface="+mn-lt"/>
              </a:rPr>
              <a:t>)</a:t>
            </a:r>
          </a:p>
          <a:p>
            <a:pPr lvl="1" eaLnBrk="1" hangingPunct="1">
              <a:spcAft>
                <a:spcPts val="600"/>
              </a:spcAft>
              <a:defRPr/>
            </a:pPr>
            <a:endParaRPr lang="pl-PL" sz="1000" dirty="0">
              <a:latin typeface="+mn-lt"/>
            </a:endParaRPr>
          </a:p>
          <a:p>
            <a:pPr marL="800100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latin typeface="+mn-lt"/>
              </a:rPr>
              <a:t>zainteresowane podmioty przekazują krótkie informacje o planowanych projektach</a:t>
            </a:r>
            <a:r>
              <a:rPr lang="en-US" altLang="pl-PL" sz="2000" dirty="0">
                <a:latin typeface="+mn-lt"/>
              </a:rPr>
              <a:t> </a:t>
            </a:r>
            <a:endParaRPr lang="pl-PL" altLang="pl-PL" sz="2000" dirty="0">
              <a:latin typeface="+mn-lt"/>
            </a:endParaRPr>
          </a:p>
          <a:p>
            <a:pPr lvl="1" eaLnBrk="1" hangingPunct="1">
              <a:spcAft>
                <a:spcPts val="600"/>
              </a:spcAft>
              <a:defRPr/>
            </a:pPr>
            <a:endParaRPr lang="pl-PL" altLang="pl-PL" sz="1000" dirty="0">
              <a:latin typeface="+mn-lt"/>
            </a:endParaRPr>
          </a:p>
          <a:p>
            <a:pPr marL="800100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dirty="0" err="1">
                <a:latin typeface="+mn-lt"/>
              </a:rPr>
              <a:t>MIiR</a:t>
            </a:r>
            <a:r>
              <a:rPr lang="pl-PL" altLang="pl-PL" sz="2000" dirty="0">
                <a:latin typeface="+mn-lt"/>
              </a:rPr>
              <a:t> ocenia propozycje i określa, czy projekt kwalifikuje się</a:t>
            </a:r>
            <a:br>
              <a:rPr lang="pl-PL" altLang="pl-PL" sz="2000" dirty="0">
                <a:latin typeface="+mn-lt"/>
              </a:rPr>
            </a:br>
            <a:r>
              <a:rPr lang="pl-PL" altLang="pl-PL" sz="2000" dirty="0">
                <a:latin typeface="+mn-lt"/>
              </a:rPr>
              <a:t>i może zostać złożony w ramach zaproszenia do składania wniosków</a:t>
            </a:r>
          </a:p>
        </p:txBody>
      </p:sp>
    </p:spTree>
    <p:extLst>
      <p:ext uri="{BB962C8B-B14F-4D97-AF65-F5344CB8AC3E}">
        <p14:creationId xmlns:p14="http://schemas.microsoft.com/office/powerpoint/2010/main" val="264424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E1082F5-52D8-429F-9F29-6267D5C21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876300"/>
            <a:ext cx="5615668" cy="664266"/>
          </a:xfrm>
        </p:spPr>
        <p:txBody>
          <a:bodyPr>
            <a:normAutofit/>
          </a:bodyPr>
          <a:lstStyle/>
          <a:p>
            <a:r>
              <a:rPr lang="pl-PL" dirty="0"/>
              <a:t>Nabór wniosków o dofinansowanie CEF 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83EF6021-B9D2-46D0-AF68-13CC084EA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868197"/>
              </p:ext>
            </p:extLst>
          </p:nvPr>
        </p:nvGraphicFramePr>
        <p:xfrm>
          <a:off x="565424" y="2877496"/>
          <a:ext cx="8013152" cy="2708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Prostokąt zaokrąglony 19">
            <a:extLst>
              <a:ext uri="{FF2B5EF4-FFF2-40B4-BE49-F238E27FC236}">
                <a16:creationId xmlns:a16="http://schemas.microsoft.com/office/drawing/2014/main" xmlns="" id="{94E8309C-864A-4696-B507-6FA800111F2D}"/>
              </a:ext>
            </a:extLst>
          </p:cNvPr>
          <p:cNvSpPr txBox="1">
            <a:spLocks/>
          </p:cNvSpPr>
          <p:nvPr/>
        </p:nvSpPr>
        <p:spPr>
          <a:xfrm>
            <a:off x="630315" y="2093151"/>
            <a:ext cx="6366352" cy="4857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pl-PL" sz="2000" b="1" dirty="0">
                <a:solidFill>
                  <a:srgbClr val="29265B"/>
                </a:solidFill>
              </a:rPr>
              <a:t>Proces oceny wniosków aplikacyjnych </a:t>
            </a:r>
          </a:p>
        </p:txBody>
      </p:sp>
    </p:spTree>
    <p:extLst>
      <p:ext uri="{BB962C8B-B14F-4D97-AF65-F5344CB8AC3E}">
        <p14:creationId xmlns:p14="http://schemas.microsoft.com/office/powerpoint/2010/main" val="178272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ytuł 1">
            <a:extLst>
              <a:ext uri="{FF2B5EF4-FFF2-40B4-BE49-F238E27FC236}">
                <a16:creationId xmlns:a16="http://schemas.microsoft.com/office/drawing/2014/main" xmlns="" id="{8B89D49C-C50E-4474-8EDC-A038AB02D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725" y="804863"/>
            <a:ext cx="5616575" cy="650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pl-PL" dirty="0">
                <a:latin typeface="Arial Narrow" pitchFamily="34" charset="0"/>
              </a:rPr>
              <a:t>Nabór wniosków w sektorze Transport w roku 2019 - priorytety</a:t>
            </a:r>
          </a:p>
        </p:txBody>
      </p:sp>
      <p:sp>
        <p:nvSpPr>
          <p:cNvPr id="4" name="Prostokąt zaokrąglony 19">
            <a:extLst>
              <a:ext uri="{FF2B5EF4-FFF2-40B4-BE49-F238E27FC236}">
                <a16:creationId xmlns:a16="http://schemas.microsoft.com/office/drawing/2014/main" xmlns="" id="{4E7483D1-462C-4A13-8042-E72BECF524F9}"/>
              </a:ext>
            </a:extLst>
          </p:cNvPr>
          <p:cNvSpPr txBox="1">
            <a:spLocks/>
          </p:cNvSpPr>
          <p:nvPr/>
        </p:nvSpPr>
        <p:spPr>
          <a:xfrm>
            <a:off x="606425" y="2169804"/>
            <a:ext cx="6609580" cy="16746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pl-PL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Projekty na sieci kompleksowej w zakresie: transgraniczne odcinki kolei, dróg i śródlądowych dróg wodnych, połączenia</a:t>
            </a:r>
            <a:br>
              <a:rPr lang="pl-PL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i rozwój portów morskich – 65 mln EUR</a:t>
            </a:r>
          </a:p>
          <a:p>
            <a:pPr>
              <a:spcAft>
                <a:spcPts val="600"/>
              </a:spcAft>
              <a:defRPr/>
            </a:pPr>
            <a:endParaRPr lang="pl-PL" sz="2000" b="1" dirty="0">
              <a:solidFill>
                <a:srgbClr val="29265B"/>
              </a:solidFill>
            </a:endParaRPr>
          </a:p>
        </p:txBody>
      </p:sp>
      <p:sp>
        <p:nvSpPr>
          <p:cNvPr id="7" name="Prostokąt zaokrąglony 19">
            <a:extLst>
              <a:ext uri="{FF2B5EF4-FFF2-40B4-BE49-F238E27FC236}">
                <a16:creationId xmlns:a16="http://schemas.microsoft.com/office/drawing/2014/main" xmlns="" id="{4B4AF43F-AF36-49ED-853A-6CBCAAD890B2}"/>
              </a:ext>
            </a:extLst>
          </p:cNvPr>
          <p:cNvSpPr txBox="1">
            <a:spLocks/>
          </p:cNvSpPr>
          <p:nvPr/>
        </p:nvSpPr>
        <p:spPr>
          <a:xfrm>
            <a:off x="1481496" y="4170773"/>
            <a:ext cx="6609581" cy="10599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Zmniejszenie hałasu taboru kolejowego poprzez modernizację istniejącego taboru towarowego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35 mln EUR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786F5BF-A188-4764-B21E-7E6D408F3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05" y="1343920"/>
            <a:ext cx="7772400" cy="3358005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dirty="0"/>
              <a:t>  </a:t>
            </a:r>
            <a:r>
              <a:rPr lang="pl-PL" altLang="pl-PL" sz="2000" dirty="0"/>
              <a:t>Beneficjenci przygotowują</a:t>
            </a:r>
            <a:br>
              <a:rPr lang="pl-PL" altLang="pl-PL" sz="2000" dirty="0"/>
            </a:br>
            <a:r>
              <a:rPr lang="pl-PL" altLang="pl-PL" sz="2000" dirty="0"/>
              <a:t> wnioski wraz z załącznikami</a:t>
            </a:r>
            <a:br>
              <a:rPr lang="pl-PL" altLang="pl-PL" sz="2000" dirty="0"/>
            </a:br>
            <a:r>
              <a:rPr lang="pl-PL" altLang="pl-PL" sz="2000" dirty="0"/>
              <a:t> wg formularza wniosku</a:t>
            </a:r>
            <a:br>
              <a:rPr lang="pl-PL" altLang="pl-PL" sz="2000" dirty="0"/>
            </a:br>
            <a:r>
              <a:rPr lang="pl-PL" altLang="pl-PL" sz="2000" dirty="0"/>
              <a:t> o dofinansowanie</a:t>
            </a:r>
            <a:br>
              <a:rPr lang="pl-PL" altLang="pl-PL" sz="2000" dirty="0"/>
            </a:br>
            <a:r>
              <a:rPr lang="pl-PL" altLang="pl-PL" sz="2000" dirty="0"/>
              <a:t> opublikowanego</a:t>
            </a:r>
            <a:br>
              <a:rPr lang="pl-PL" altLang="pl-PL" sz="2000" dirty="0"/>
            </a:br>
            <a:r>
              <a:rPr lang="pl-PL" altLang="pl-PL" sz="2000" dirty="0"/>
              <a:t> na stronie:</a:t>
            </a:r>
          </a:p>
          <a:p>
            <a:pPr>
              <a:spcAft>
                <a:spcPts val="600"/>
              </a:spcAft>
            </a:pPr>
            <a:r>
              <a:rPr lang="pl-PL" altLang="pl-PL" sz="2000" dirty="0"/>
              <a:t> </a:t>
            </a:r>
          </a:p>
          <a:p>
            <a:pPr>
              <a:spcAft>
                <a:spcPts val="600"/>
              </a:spcAft>
            </a:pPr>
            <a:endParaRPr lang="pl-PL" altLang="pl-PL" sz="2000" dirty="0">
              <a:hlinkClick r:id="rId2"/>
            </a:endParaRPr>
          </a:p>
          <a:p>
            <a:pPr>
              <a:spcAft>
                <a:spcPts val="600"/>
              </a:spcAft>
            </a:pPr>
            <a:endParaRPr lang="pl-PL" altLang="pl-PL" sz="2000" dirty="0">
              <a:hlinkClick r:id="rId2"/>
            </a:endParaRPr>
          </a:p>
          <a:p>
            <a:pPr>
              <a:spcAft>
                <a:spcPts val="600"/>
              </a:spcAft>
            </a:pPr>
            <a:endParaRPr lang="pl-PL" altLang="pl-PL" sz="2000" dirty="0">
              <a:hlinkClick r:id="rId2"/>
            </a:endParaRPr>
          </a:p>
          <a:p>
            <a:pPr>
              <a:spcAft>
                <a:spcPts val="600"/>
              </a:spcAft>
            </a:pPr>
            <a:r>
              <a:rPr lang="pl-PL" altLang="pl-PL" sz="1200" dirty="0">
                <a:hlinkClick r:id="rId2"/>
              </a:rPr>
              <a:t>https://ec.europa.eu/inea/en/connecting-europe-facility/cef-transport/apply-funding/2019-cef-transport-call-proposals</a:t>
            </a:r>
            <a:r>
              <a:rPr lang="pl-PL" altLang="pl-PL" sz="2000" dirty="0"/>
              <a:t> 					</a:t>
            </a:r>
            <a:r>
              <a:rPr lang="pl-PL" altLang="pl-PL" sz="1400" dirty="0"/>
              <a:t>(po wybraniu odpowiedniego priorytetu)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5A38A19-475F-4979-BD29-AFB41D4A7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876300"/>
            <a:ext cx="5615668" cy="6642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b="1" dirty="0"/>
              <a:t>Procedura wnioskowania </a:t>
            </a:r>
            <a:br>
              <a:rPr lang="pl-PL" altLang="pl-PL" b="1" dirty="0"/>
            </a:br>
            <a:r>
              <a:rPr lang="pl-PL" altLang="pl-PL" b="1" dirty="0"/>
              <a:t>– informacje dla wnioskodawców (1)</a:t>
            </a:r>
            <a:r>
              <a:rPr lang="pl-PL" altLang="pl-PL" dirty="0">
                <a:solidFill>
                  <a:srgbClr val="29265B"/>
                </a:solidFill>
              </a:rPr>
              <a:t/>
            </a:r>
            <a:br>
              <a:rPr lang="pl-PL" altLang="pl-PL" dirty="0">
                <a:solidFill>
                  <a:srgbClr val="29265B"/>
                </a:solidFill>
              </a:rPr>
            </a:b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AA3BAA5F-B021-45EF-B36D-BC8C1DF4A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99" y="2062360"/>
            <a:ext cx="4351868" cy="34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1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5A38A19-475F-4979-BD29-AFB41D4A7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876300"/>
            <a:ext cx="5615668" cy="6642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b="1" dirty="0"/>
              <a:t>Procedura wnioskowania </a:t>
            </a:r>
            <a:br>
              <a:rPr lang="pl-PL" altLang="pl-PL" b="1" dirty="0"/>
            </a:br>
            <a:r>
              <a:rPr lang="pl-PL" altLang="pl-PL" b="1" dirty="0"/>
              <a:t>– informacje dla wnioskodawców (2)</a:t>
            </a:r>
            <a:r>
              <a:rPr lang="pl-PL" altLang="pl-PL" dirty="0">
                <a:solidFill>
                  <a:srgbClr val="29265B"/>
                </a:solidFill>
              </a:rPr>
              <a:t/>
            </a:r>
            <a:br>
              <a:rPr lang="pl-PL" altLang="pl-PL" dirty="0">
                <a:solidFill>
                  <a:srgbClr val="29265B"/>
                </a:solidFill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786F5BF-A188-4764-B21E-7E6D408F3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2084439"/>
            <a:ext cx="7772400" cy="2814132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dirty="0"/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/>
              <a:t> W celu zatwierdzenia wniosku przez </a:t>
            </a:r>
            <a:r>
              <a:rPr lang="pl-PL" altLang="pl-PL" sz="2000" dirty="0" err="1"/>
              <a:t>MIiR</a:t>
            </a:r>
            <a:r>
              <a:rPr lang="pl-PL" altLang="pl-PL" sz="2000" dirty="0"/>
              <a:t> wnioskodawca składa wniosek podpisany przez upoważnioną osobę w wersji papierowej</a:t>
            </a:r>
            <a:br>
              <a:rPr lang="pl-PL" altLang="pl-PL" sz="2000" dirty="0"/>
            </a:br>
            <a:r>
              <a:rPr lang="pl-PL" altLang="pl-PL" sz="2000" dirty="0"/>
              <a:t>i elektronicznej do Departamentu Programów Infrastrukturalnych w </a:t>
            </a:r>
            <a:r>
              <a:rPr lang="pl-PL" altLang="pl-PL" sz="2000" dirty="0" err="1"/>
              <a:t>MIiR</a:t>
            </a:r>
            <a:r>
              <a:rPr lang="pl-PL" altLang="pl-PL" sz="2000" dirty="0"/>
              <a:t>. 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333556" y="4355179"/>
            <a:ext cx="1032005" cy="893212"/>
          </a:xfrm>
          <a:prstGeom prst="rect">
            <a:avLst/>
          </a:prstGeom>
          <a:solidFill>
            <a:srgbClr val="F75E21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WAŻNE! 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Prostokąt z rogami zaokrąglonymi po przekątnej 4">
            <a:extLst>
              <a:ext uri="{FF2B5EF4-FFF2-40B4-BE49-F238E27FC236}">
                <a16:creationId xmlns:a16="http://schemas.microsoft.com/office/drawing/2014/main" xmlns="" id="{C5F327E1-5670-4B58-9C70-536C628BF566}"/>
              </a:ext>
            </a:extLst>
          </p:cNvPr>
          <p:cNvSpPr/>
          <p:nvPr/>
        </p:nvSpPr>
        <p:spPr>
          <a:xfrm>
            <a:off x="2524181" y="4355179"/>
            <a:ext cx="6288833" cy="942390"/>
          </a:xfrm>
          <a:prstGeom prst="round2Diag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pl-PL" altLang="pl-PL" b="1" dirty="0" err="1">
                <a:solidFill>
                  <a:schemeClr val="bg1"/>
                </a:solidFill>
              </a:rPr>
              <a:t>MIiR</a:t>
            </a:r>
            <a:r>
              <a:rPr lang="pl-PL" altLang="pl-PL" b="1" dirty="0">
                <a:solidFill>
                  <a:schemeClr val="bg1"/>
                </a:solidFill>
              </a:rPr>
              <a:t> musi zatwierdzić wniosek przed jego przekazaniem do KE</a:t>
            </a:r>
          </a:p>
        </p:txBody>
      </p:sp>
    </p:spTree>
    <p:extLst>
      <p:ext uri="{BB962C8B-B14F-4D97-AF65-F5344CB8AC3E}">
        <p14:creationId xmlns:p14="http://schemas.microsoft.com/office/powerpoint/2010/main" val="42338470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Motyw pakietu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Motyw pakietu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4917</TotalTime>
  <Words>1368</Words>
  <Application>Microsoft Office PowerPoint</Application>
  <PresentationFormat>Pokaz na ekranie (4:3)</PresentationFormat>
  <Paragraphs>197</Paragraphs>
  <Slides>32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Krajowy Dzień Informacyjny dla  Instrumentu Łącząc Europę (CEF)  Nabór wniosków w sektorze Transport 2019  Warszawa, 19 lutego 2019 r.</vt:lpstr>
      <vt:lpstr>Udział Polski w Instrumencie „Łącząc Europę”</vt:lpstr>
      <vt:lpstr>Instrument „Łącząc Europę” w sektorze transportu w Polsce</vt:lpstr>
      <vt:lpstr>Instrument „Łącząc Europę” w sektorze transportu w Polsce</vt:lpstr>
      <vt:lpstr>Nabór wniosków o dofinansowanie CEF </vt:lpstr>
      <vt:lpstr>Nabór wniosków o dofinansowanie CEF </vt:lpstr>
      <vt:lpstr>Nabór wniosków w sektorze Transport w roku 2019 - priorytety</vt:lpstr>
      <vt:lpstr>Procedura wnioskowania  – informacje dla wnioskodawców (1) </vt:lpstr>
      <vt:lpstr>Procedura wnioskowania  – informacje dla wnioskodawców (2) </vt:lpstr>
      <vt:lpstr>Procedura wnioskowania  – informacje dla wnioskodawców (3) </vt:lpstr>
      <vt:lpstr>Procedura wnioskowania  – informacje dla wnioskodawców (4) </vt:lpstr>
      <vt:lpstr>Procedura wnioskowania  – informacje dla wnioskodawców (5) </vt:lpstr>
      <vt:lpstr>Procedura wnioskowania  – informacje dla wnioskodawców (6) </vt:lpstr>
      <vt:lpstr>Konkurs - warunki ogólne (1) </vt:lpstr>
      <vt:lpstr>Konkurs - warunki ogólne (2) </vt:lpstr>
      <vt:lpstr>Konkurs - warunki ogólne (3)</vt:lpstr>
      <vt:lpstr>Konkurs - warunki ogólne (4)</vt:lpstr>
      <vt:lpstr>Konkurs - warunki ogólne (5)</vt:lpstr>
      <vt:lpstr>Konkurs - warunki ogólne (6)</vt:lpstr>
      <vt:lpstr>Konkurs - warunki ogólne (7)</vt:lpstr>
      <vt:lpstr>Konkurs - warunki ogólne (8)</vt:lpstr>
      <vt:lpstr>Konkurs - warunki ogólne (9)</vt:lpstr>
      <vt:lpstr>Konkurs - warunki szczególne (1)</vt:lpstr>
      <vt:lpstr>Konkurs - warunki szczególne (2)</vt:lpstr>
      <vt:lpstr>Konkurs - warunki szczególne (2) </vt:lpstr>
      <vt:lpstr>Nabór wniosków w sektorze Transport w roku 2019 - harmonogram</vt:lpstr>
      <vt:lpstr>Rola Ministerstwa Inwestycji i Rozwoju</vt:lpstr>
      <vt:lpstr>Rola Ministerstwa Inwestycji i Rozwoju</vt:lpstr>
      <vt:lpstr>Rola Centrum Unijnych Projektów Transportowych</vt:lpstr>
      <vt:lpstr>Rola Centrum Unijnych Projektów Transportowych</vt:lpstr>
      <vt:lpstr>Źródła informacji o konkursie</vt:lpstr>
      <vt:lpstr>Dziękuję za uwagę!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masterGrafik</dc:creator>
  <cp:lastModifiedBy>Katarzyna Augustyniak-Bialik</cp:lastModifiedBy>
  <cp:revision>305</cp:revision>
  <cp:lastPrinted>2018-12-11T15:24:44Z</cp:lastPrinted>
  <dcterms:created xsi:type="dcterms:W3CDTF">2015-10-23T12:00:04Z</dcterms:created>
  <dcterms:modified xsi:type="dcterms:W3CDTF">2019-02-20T10:00:32Z</dcterms:modified>
</cp:coreProperties>
</file>